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71" r:id="rId3"/>
    <p:sldId id="338" r:id="rId4"/>
    <p:sldId id="257" r:id="rId5"/>
    <p:sldId id="264" r:id="rId6"/>
    <p:sldId id="265" r:id="rId7"/>
    <p:sldId id="266" r:id="rId8"/>
    <p:sldId id="267" r:id="rId9"/>
    <p:sldId id="268" r:id="rId10"/>
    <p:sldId id="287" r:id="rId11"/>
    <p:sldId id="269" r:id="rId12"/>
    <p:sldId id="270" r:id="rId13"/>
    <p:sldId id="273" r:id="rId14"/>
    <p:sldId id="283" r:id="rId15"/>
    <p:sldId id="274" r:id="rId16"/>
    <p:sldId id="275" r:id="rId17"/>
    <p:sldId id="284" r:id="rId18"/>
    <p:sldId id="286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63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 varScale="1">
        <p:scale>
          <a:sx n="143" d="100"/>
          <a:sy n="143" d="100"/>
        </p:scale>
        <p:origin x="72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63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581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665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3279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6056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887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3878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4171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01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7980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09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8393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4455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4411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241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124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917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271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863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95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23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769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oecd.org/interest/short-term-interest-rates.htm#indicator-char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 na domácích a zahraničních trzích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Jana Šimáková,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Komerční papír je krátkodobý dlužnický cenný papír, který emituje ekonomicky silná společnost, často s nadnárodní působností. </a:t>
            </a:r>
          </a:p>
          <a:p>
            <a:pPr lvl="1"/>
            <a:r>
              <a:rPr lang="cs-CZ" sz="1400" dirty="0"/>
              <a:t>Představuje zdroj krátkodobých peněžních prostředků a je tedy alternativou ke krátkodobým bankovním úvěrům.</a:t>
            </a:r>
          </a:p>
          <a:p>
            <a:pPr lvl="1"/>
            <a:r>
              <a:rPr lang="cs-CZ" sz="1400" dirty="0"/>
              <a:t>Výnosnost komerčních papírů je velmi adaptabilní, jelikož citlivě reagují na vývoj peněžního trhu, tedy na poptávku a nabídku krátkodobých zdrojů. </a:t>
            </a:r>
          </a:p>
          <a:p>
            <a:pPr lvl="1"/>
            <a:r>
              <a:rPr lang="cs-CZ" sz="1400" dirty="0"/>
              <a:t>Výnosnost komerčních papírů je všeobecně vyšší než výnosnost státních pokladničních poukázek, nicméně nižší než úrokové sazby krátkodobých bankovních úvěrů.</a:t>
            </a:r>
          </a:p>
          <a:p>
            <a:pPr lvl="1"/>
            <a:r>
              <a:rPr lang="cs-CZ" sz="1400" dirty="0"/>
              <a:t>Trh s komerčními papíry je méně likvidní než trh pokladničních poukázek (subjekty je drží do doby splatnosti)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Komerční papíry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115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Peněžní trh je obecně vnímán jako trh s poměrně nízkou mírou rizika. </a:t>
            </a:r>
          </a:p>
          <a:p>
            <a:pPr lvl="1"/>
            <a:r>
              <a:rPr lang="cs-CZ" sz="1600" dirty="0"/>
              <a:t>Nejméně rizikové instrumenty peněžního trhu představují zejména státní pokladniční poukázky a státní dluhopisy se splatností do jednoho roku. </a:t>
            </a:r>
          </a:p>
          <a:p>
            <a:pPr lvl="1"/>
            <a:r>
              <a:rPr lang="cs-CZ" sz="1600" dirty="0"/>
              <a:t>Díky vyššímu riziku selhání u podniků (ve srovnání se státem) jsou pro ně úrokové sazby o něco vyšší. </a:t>
            </a:r>
          </a:p>
          <a:p>
            <a:endParaRPr lang="cs-CZ" sz="2000" dirty="0"/>
          </a:p>
          <a:p>
            <a:r>
              <a:rPr lang="cs-CZ" sz="2000" dirty="0"/>
              <a:t>Instrumenty mezinárodního peněžního trhu jsou vystaveny kurzovému riziku</a:t>
            </a:r>
          </a:p>
          <a:p>
            <a:pPr lvl="1"/>
            <a:r>
              <a:rPr lang="cs-CZ" sz="1600" dirty="0"/>
              <a:t>Například výnosnost investice může být redukována, když měna, ve které je denominován cenný papír oslabí vůči měně investora. Z toho vyplývá, že i přesto že cenný papír nenese žádné kreditní riziko, investoři můžou ztratit finanční prostředky kvůli devizovému riziku.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Riziko peněžního trhu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581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8964487" cy="507703"/>
          </a:xfrm>
        </p:spPr>
        <p:txBody>
          <a:bodyPr/>
          <a:lstStyle/>
          <a:p>
            <a:r>
              <a:rPr lang="en-US" b="1" dirty="0" err="1"/>
              <a:t>Úrokové</a:t>
            </a:r>
            <a:r>
              <a:rPr lang="en-US" b="1" dirty="0"/>
              <a:t> </a:t>
            </a:r>
            <a:r>
              <a:rPr lang="en-US" b="1" dirty="0" err="1"/>
              <a:t>sazby</a:t>
            </a:r>
            <a:r>
              <a:rPr lang="en-US" b="1" dirty="0"/>
              <a:t> </a:t>
            </a:r>
            <a:r>
              <a:rPr lang="en-US" b="1" dirty="0" err="1"/>
              <a:t>peněžního</a:t>
            </a:r>
            <a:r>
              <a:rPr lang="en-US" b="1" dirty="0"/>
              <a:t> </a:t>
            </a:r>
            <a:r>
              <a:rPr lang="en-US" b="1" dirty="0" err="1"/>
              <a:t>trhu</a:t>
            </a:r>
            <a:r>
              <a:rPr lang="en-US" b="1" dirty="0"/>
              <a:t> </a:t>
            </a:r>
            <a:r>
              <a:rPr lang="en-US" b="1" dirty="0" err="1"/>
              <a:t>vybraných</a:t>
            </a:r>
            <a:r>
              <a:rPr lang="en-US" b="1" dirty="0"/>
              <a:t> </a:t>
            </a:r>
            <a:r>
              <a:rPr lang="en-US" b="1" dirty="0" err="1"/>
              <a:t>zemí</a:t>
            </a:r>
            <a:r>
              <a:rPr lang="en-US" b="1" dirty="0"/>
              <a:t> </a:t>
            </a:r>
            <a:r>
              <a:rPr lang="cs-CZ" b="1" dirty="0"/>
              <a:t>(říjen 2023)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92856" y="4424723"/>
            <a:ext cx="87511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u="sng" dirty="0">
                <a:solidFill>
                  <a:srgbClr val="000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https://data.oecd.org/interest/short-term-interest-rates.htm#indicator-chart</a:t>
            </a:r>
            <a:endParaRPr lang="cs-CZ" sz="14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09BE8F4-DA40-4D99-A823-20AB7000F5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615793"/>
            <a:ext cx="6771432" cy="380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396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Dluhopisový trh slouží k emisi a obchodování dluhopisů.</a:t>
            </a:r>
          </a:p>
          <a:p>
            <a:r>
              <a:rPr lang="cs-CZ" sz="1800" dirty="0"/>
              <a:t>Dluhopis (obligace) je cenný papír, který vyjadřuje dlužnický závazek emitenta vůči oprávněnému majiteli dluhopisu. </a:t>
            </a:r>
          </a:p>
          <a:p>
            <a:r>
              <a:rPr lang="cs-CZ" sz="1800" dirty="0"/>
              <a:t>Majitel dluhopisu má nárok požadovat po emitentovi splacení nominální hodnoty v době splatnosti dluhopisu a v určených termínech i stanovených výnosů.</a:t>
            </a:r>
          </a:p>
          <a:p>
            <a:endParaRPr lang="cs-CZ" sz="1800" dirty="0"/>
          </a:p>
          <a:p>
            <a:r>
              <a:rPr lang="cs-CZ" sz="1800" dirty="0"/>
              <a:t>V době splatnosti dochází ke splacení nominální hodnoty dluhopisu, z hlediska délky doby do splatnosti rozlišujeme dluhopisy:</a:t>
            </a:r>
          </a:p>
          <a:p>
            <a:pPr lvl="1"/>
            <a:r>
              <a:rPr lang="cs-CZ" sz="1400" dirty="0"/>
              <a:t>Krátkodobé – mají splatnost stanovenou do jednoho roku</a:t>
            </a:r>
          </a:p>
          <a:p>
            <a:pPr lvl="1"/>
            <a:r>
              <a:rPr lang="cs-CZ" sz="1400" dirty="0"/>
              <a:t>Střednědobé – mají splatnost od jednoho do čtyř let</a:t>
            </a:r>
          </a:p>
          <a:p>
            <a:pPr lvl="1"/>
            <a:r>
              <a:rPr lang="cs-CZ" sz="1400" dirty="0"/>
              <a:t>Dlouhodobé – se splatností delší než čtyři roky</a:t>
            </a:r>
          </a:p>
          <a:p>
            <a:pPr lvl="1"/>
            <a:r>
              <a:rPr lang="cs-CZ" sz="1400" dirty="0"/>
              <a:t>Věčné renty – speciální druhy dluhopisů, které nemají stanovenou splatnost, to znamená, že u nich nikdy nedochází ke splacení nominální hodnoty, jsou vypláceny pouze úrokové výnosy.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Dluhopisový trh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98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Dluhopisy s pevným (fixním) kupónem</a:t>
            </a:r>
          </a:p>
          <a:p>
            <a:pPr lvl="1"/>
            <a:r>
              <a:rPr lang="cs-CZ" sz="1400" dirty="0"/>
              <a:t>emitent vyplácí po celou dobu života dluhopisu výnos (kupón) ve stejné výši</a:t>
            </a:r>
          </a:p>
          <a:p>
            <a:endParaRPr lang="cs-CZ" sz="1800" dirty="0"/>
          </a:p>
          <a:p>
            <a:r>
              <a:rPr lang="cs-CZ" sz="1800" dirty="0"/>
              <a:t>Dluhopisy s pohyblivým (variabilním) kupónem</a:t>
            </a:r>
          </a:p>
          <a:p>
            <a:pPr lvl="1"/>
            <a:r>
              <a:rPr lang="cs-CZ" sz="1400" dirty="0"/>
              <a:t>výše kupónu se mění v závislosti na vývoji úrokových sazeb nebo inflaci (musí být stanoveno při emisi dluhopisu)</a:t>
            </a:r>
          </a:p>
          <a:p>
            <a:pPr lvl="1"/>
            <a:r>
              <a:rPr lang="cs-CZ" sz="1400" dirty="0"/>
              <a:t>pro firmu se vyplatí v případě, že v budoucnu očekává pokles referenční sazby</a:t>
            </a:r>
          </a:p>
          <a:p>
            <a:endParaRPr lang="cs-CZ" sz="1800" dirty="0"/>
          </a:p>
          <a:p>
            <a:r>
              <a:rPr lang="cs-CZ" sz="1800" dirty="0"/>
              <a:t>Dluhopisy s nulovou úrokovou (kuponovou) sazbou (nulovým kuponem)</a:t>
            </a:r>
          </a:p>
          <a:p>
            <a:pPr lvl="1"/>
            <a:r>
              <a:rPr lang="cs-CZ" sz="1400" dirty="0"/>
              <a:t>označují se také jako </a:t>
            </a:r>
            <a:r>
              <a:rPr lang="cs-CZ" sz="1400" dirty="0" err="1"/>
              <a:t>zerobondy</a:t>
            </a:r>
            <a:r>
              <a:rPr lang="cs-CZ" sz="1400" dirty="0"/>
              <a:t>, nedávají majiteli během doby do splatnosti žádný úrokový výnos (prodávají se s diskontem)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Dluhopisy dle vyplácených kupónových plateb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850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Slouží k emisi a obchodování dluhopisů.</a:t>
            </a:r>
          </a:p>
          <a:p>
            <a:r>
              <a:rPr lang="cs-CZ" sz="1800" dirty="0"/>
              <a:t>Emise dluhopisů na mezinárodních trzích zejména ze tří důvodů:</a:t>
            </a:r>
          </a:p>
          <a:p>
            <a:pPr lvl="1"/>
            <a:r>
              <a:rPr lang="cs-CZ" sz="1400" dirty="0"/>
              <a:t>silnější poptávka na cizích trzích,</a:t>
            </a:r>
          </a:p>
          <a:p>
            <a:pPr lvl="1"/>
            <a:r>
              <a:rPr lang="cs-CZ" sz="1400" dirty="0"/>
              <a:t>potřeba finančních prostředků v cizí měně, </a:t>
            </a:r>
          </a:p>
          <a:p>
            <a:pPr lvl="1"/>
            <a:r>
              <a:rPr lang="cs-CZ" sz="1400" dirty="0"/>
              <a:t>financování s nižší úrokovou sazbou.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Mezinárodní dluhopisy jsou typicky klasifikovány jako zahraniční dluhopisy nebo eurobondy. 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Zahraniční dluhopis vydává emitent, který je nerezidentem v zemi emise. 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Euroobligace (eurobondy) jsou vydávány ve směnitelných měnách s převahou hlavních světových měn a jsou obchodovány na trhu třetí země.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Mezinárodní dluhopisový trh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977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 err="1"/>
              <a:t>Eurobondový</a:t>
            </a:r>
            <a:r>
              <a:rPr lang="cs-CZ" sz="1800" dirty="0"/>
              <a:t> trh je trh dluhopisů emitovaných v jiné měně, než je oficiální měna země emise. </a:t>
            </a:r>
          </a:p>
          <a:p>
            <a:pPr lvl="1"/>
            <a:r>
              <a:rPr lang="cs-CZ" sz="1400" dirty="0"/>
              <a:t>Jako příklad eurobondu je možné uvést dluhopis americké MNC vydaný v japonských jenech a obchodovaný na burze v Londýne. </a:t>
            </a:r>
          </a:p>
          <a:p>
            <a:pPr lvl="1"/>
            <a:endParaRPr lang="cs-CZ" sz="1400" dirty="0"/>
          </a:p>
          <a:p>
            <a:r>
              <a:rPr lang="cs-CZ" sz="1800" dirty="0"/>
              <a:t>Eurobondy mají několik charakteristických rysů:</a:t>
            </a:r>
          </a:p>
          <a:p>
            <a:pPr lvl="1"/>
            <a:r>
              <a:rPr lang="cs-CZ" sz="1400" dirty="0"/>
              <a:t>Obvykle jsou vydávány na doručitele, což znamená, že neexistují žádné záznamy o vlastnictví.</a:t>
            </a:r>
          </a:p>
          <a:p>
            <a:pPr lvl="1"/>
            <a:r>
              <a:rPr lang="cs-CZ" sz="1400" dirty="0"/>
              <a:t>Kuponové platby se provádějí každoročně. </a:t>
            </a:r>
          </a:p>
          <a:p>
            <a:pPr lvl="1"/>
            <a:r>
              <a:rPr lang="cs-CZ" sz="1400" dirty="0"/>
              <a:t>Některé eurobondy mají doložku o konvertibilitě, která jim umožňuje převést je na určitý počet akcií běžných akcií. </a:t>
            </a:r>
          </a:p>
          <a:p>
            <a:pPr lvl="1"/>
            <a:r>
              <a:rPr lang="cs-CZ" sz="1400" dirty="0"/>
              <a:t>Některé eurobondy, nazývané </a:t>
            </a:r>
            <a:r>
              <a:rPr lang="cs-CZ" sz="1400" dirty="0" err="1"/>
              <a:t>floating</a:t>
            </a:r>
            <a:r>
              <a:rPr lang="cs-CZ" sz="1400" dirty="0"/>
              <a:t> </a:t>
            </a:r>
            <a:r>
              <a:rPr lang="cs-CZ" sz="1400" dirty="0" err="1"/>
              <a:t>rate</a:t>
            </a:r>
            <a:r>
              <a:rPr lang="cs-CZ" sz="1400" dirty="0"/>
              <a:t> notes, mají variabilní úrokovou sazbu, která časově upravuje kuponovou sazbu podle aktuálních tržních sazeb.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 err="1"/>
              <a:t>Eurobondový</a:t>
            </a:r>
            <a:r>
              <a:rPr lang="cs-CZ" b="1" dirty="0"/>
              <a:t> trh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33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Akciový trh slouží k emisi a obchodování akcií.</a:t>
            </a:r>
          </a:p>
          <a:p>
            <a:endParaRPr lang="cs-CZ" sz="1800" dirty="0"/>
          </a:p>
          <a:p>
            <a:r>
              <a:rPr lang="cs-CZ" sz="1800" dirty="0"/>
              <a:t>Akcie je cenný papír majetkového charakteru, který stvrzuje vlastnictví podílu na základním kapitálu akciové společnosti. </a:t>
            </a:r>
          </a:p>
          <a:p>
            <a:endParaRPr lang="cs-CZ" sz="1800" dirty="0"/>
          </a:p>
          <a:p>
            <a:r>
              <a:rPr lang="cs-CZ" sz="1800" dirty="0"/>
              <a:t>Akcie je cenný papír, který opravňuje majitele (akcionáře)</a:t>
            </a:r>
          </a:p>
          <a:p>
            <a:pPr lvl="1"/>
            <a:r>
              <a:rPr lang="cs-CZ" sz="1400" dirty="0"/>
              <a:t>a) podílet se na řízení akciové společnosti (formou účasti na valné hromadě),</a:t>
            </a:r>
          </a:p>
          <a:p>
            <a:pPr lvl="1"/>
            <a:r>
              <a:rPr lang="cs-CZ" sz="1400" dirty="0"/>
              <a:t>b) podílet se na zisku akciové společnosti (formou dividend),</a:t>
            </a:r>
          </a:p>
          <a:p>
            <a:pPr lvl="1"/>
            <a:r>
              <a:rPr lang="cs-CZ" sz="1400" dirty="0"/>
              <a:t>c) podílet se na likvidačním zůstatku společnosti (v případě likvidace a.s.).</a:t>
            </a:r>
          </a:p>
          <a:p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Akciový trh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299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Cenné papíry  FIU/BPFPO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679" y="198467"/>
            <a:ext cx="8882642" cy="487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971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09299" y="981275"/>
            <a:ext cx="8223142" cy="3750715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494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Co je v podniku potřeba financovat?</a:t>
            </a:r>
          </a:p>
          <a:p>
            <a:r>
              <a:rPr lang="cs-CZ" sz="1800" dirty="0"/>
              <a:t>Kolik finančních prostředků je zapotřebí?</a:t>
            </a:r>
          </a:p>
          <a:p>
            <a:r>
              <a:rPr lang="cs-CZ" sz="1800" dirty="0"/>
              <a:t>Měly by být využity vlastní nebo externí zdroje financování?</a:t>
            </a:r>
          </a:p>
          <a:p>
            <a:r>
              <a:rPr lang="cs-CZ" sz="1800" dirty="0"/>
              <a:t>Kolik by měly pokrýt externí zdroje?</a:t>
            </a:r>
          </a:p>
          <a:p>
            <a:r>
              <a:rPr lang="cs-CZ" sz="1800" dirty="0"/>
              <a:t>Měly by být externí zdroje realizovány přímo přes kapitálový trh nebo prostřednictvím finančního zprostředkovatele?</a:t>
            </a:r>
          </a:p>
          <a:p>
            <a:r>
              <a:rPr lang="cs-CZ" sz="1800" dirty="0"/>
              <a:t>Jaká má být proporce mezi běžnými, preferenčním akciemi a dlouhodobým dluhem?</a:t>
            </a:r>
          </a:p>
          <a:p>
            <a:r>
              <a:rPr lang="cs-CZ" sz="1800" dirty="0"/>
              <a:t>Jaká má být proporce mezi využitým kapitálem a jeho použitím v majetku společnosti?</a:t>
            </a:r>
          </a:p>
          <a:p>
            <a:r>
              <a:rPr lang="cs-CZ" sz="1800" b="1" dirty="0"/>
              <a:t>Měly by být externí finanční prostředky z domácího nebo zahraničního trhu?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Zásadní otázky při financování mezinárodního podnikání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567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Podniky mohou získat  prostředky od zahraničních investorů emisí akcií na trzích mezinárodních. </a:t>
            </a:r>
          </a:p>
          <a:p>
            <a:endParaRPr lang="cs-CZ" sz="1800" dirty="0"/>
          </a:p>
          <a:p>
            <a:r>
              <a:rPr lang="cs-CZ" sz="1800" dirty="0"/>
              <a:t>Důvody pro emise akcií na zahraničních trzích:</a:t>
            </a:r>
          </a:p>
          <a:p>
            <a:pPr lvl="1"/>
            <a:r>
              <a:rPr lang="cs-CZ" sz="1400" dirty="0"/>
              <a:t>rychlost prodeje akcií</a:t>
            </a:r>
          </a:p>
          <a:p>
            <a:pPr lvl="1"/>
            <a:r>
              <a:rPr lang="cs-CZ" sz="1400" dirty="0"/>
              <a:t>zvýšení image podniku</a:t>
            </a:r>
          </a:p>
          <a:p>
            <a:pPr lvl="1"/>
            <a:r>
              <a:rPr lang="cs-CZ" sz="1400" dirty="0"/>
              <a:t>lepší podmínky emise</a:t>
            </a:r>
          </a:p>
          <a:p>
            <a:pPr lvl="1"/>
            <a:r>
              <a:rPr lang="cs-CZ" sz="1400" dirty="0"/>
              <a:t>lokalizace ekonomických aktivit podniku </a:t>
            </a:r>
          </a:p>
          <a:p>
            <a:pPr lvl="1"/>
            <a:r>
              <a:rPr lang="cs-CZ" sz="1400" dirty="0"/>
              <a:t>existence sekundárních trhů</a:t>
            </a:r>
          </a:p>
          <a:p>
            <a:pPr lvl="1"/>
            <a:r>
              <a:rPr lang="cs-CZ" sz="1400" dirty="0"/>
              <a:t>likvidita cizího trhu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Mezinárodní akciový trh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729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Podniky mohou také získat kapitálové financování pomocí depozitních stvrzenek, což jsou stvrzenky představující svazky akcií. </a:t>
            </a:r>
          </a:p>
          <a:p>
            <a:r>
              <a:rPr lang="cs-CZ" sz="1800" dirty="0"/>
              <a:t>Depozitní stvrzenky jsou cenné papíry, které jsou obchodovány na cizím finančním trhu, avšak jsou kryty akciemi emitovanými domácí akciovou společností. </a:t>
            </a:r>
          </a:p>
          <a:p>
            <a:endParaRPr lang="cs-CZ" sz="1800" dirty="0"/>
          </a:p>
          <a:p>
            <a:r>
              <a:rPr lang="cs-CZ" sz="1800" dirty="0"/>
              <a:t>Vzhledem k tomu, že depozitní stvrzenky lze obchodovat stejně jako běžné akcie, jejich cena se denně mění v závislosti na podmínkách poptávky a nabídky. </a:t>
            </a:r>
          </a:p>
          <a:p>
            <a:pPr lvl="1"/>
            <a:r>
              <a:rPr lang="cs-CZ" sz="1400" dirty="0"/>
              <a:t>V průběhu času by se však hodnota depozitních stvrzenek měla pohybovat společně s hodnotou odpovídajících akcií, které jsou kótovány na zahraniční burze cenných papírů po měnové konverzi.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Depozitní stvrzenky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164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Americké depozitní stvrzenky ADR</a:t>
            </a:r>
          </a:p>
          <a:p>
            <a:pPr lvl="1"/>
            <a:r>
              <a:rPr lang="cs-CZ" sz="1400" dirty="0"/>
              <a:t>obchodovány na burzách v USA</a:t>
            </a:r>
          </a:p>
          <a:p>
            <a:pPr lvl="1"/>
            <a:r>
              <a:rPr lang="cs-CZ" sz="1400" dirty="0"/>
              <a:t>využívání ADR obchází některé požadavky na emisi, které jsou kladeny na nabídky akcií USA, a přesto umožňuje neamerickým podnikům získat finanční prostředky na americký trh</a:t>
            </a:r>
          </a:p>
          <a:p>
            <a:pPr lvl="1"/>
            <a:r>
              <a:rPr lang="cs-CZ" sz="1400" dirty="0"/>
              <a:t>trh ADR vzrostl zejména po privatizaci podniků na počátku 90. let 20. století, neboť některé z těchto společností vydaly ADR, aby získaly financování</a:t>
            </a:r>
          </a:p>
          <a:p>
            <a:endParaRPr lang="cs-CZ" sz="1800" dirty="0"/>
          </a:p>
          <a:p>
            <a:r>
              <a:rPr lang="cs-CZ" sz="1800" dirty="0"/>
              <a:t>Globální depozitní  stvrzenky GDR</a:t>
            </a:r>
          </a:p>
          <a:p>
            <a:pPr lvl="1"/>
            <a:r>
              <a:rPr lang="cs-CZ" sz="1400" dirty="0"/>
              <a:t>GDR jsou na rozdíl od ADR kótovány na evropských burzách, především v Londýne nebo Lucembursku. </a:t>
            </a:r>
          </a:p>
          <a:p>
            <a:endParaRPr lang="cs-CZ" sz="1800" dirty="0"/>
          </a:p>
          <a:p>
            <a:r>
              <a:rPr lang="cs-CZ" sz="1800" dirty="0"/>
              <a:t>Jak ADR, tak i GDR jsou emitovány v amerických dolarech, výrazně menší část stvrzenek je vydávána v eurech (EDR).</a:t>
            </a:r>
          </a:p>
          <a:p>
            <a:r>
              <a:rPr lang="cs-CZ" sz="1800" dirty="0"/>
              <a:t>Méně rozvinuté jsou euro depozitní stvrzeny EDR a New York </a:t>
            </a:r>
            <a:r>
              <a:rPr lang="cs-CZ" sz="1800" dirty="0" err="1"/>
              <a:t>Shares</a:t>
            </a:r>
            <a:r>
              <a:rPr lang="cs-CZ" sz="1800" dirty="0"/>
              <a:t> NYS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Formy depozitních stvrzenek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3019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Za historicky nejvýznamnější akciový trh je považován trh USA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V roce 2000 se burza v Amsterdamu, Bruselu a Paříži spojila a vytvořila trh </a:t>
            </a:r>
            <a:r>
              <a:rPr lang="cs-CZ" sz="1800" dirty="0" err="1"/>
              <a:t>Euronext</a:t>
            </a:r>
            <a:r>
              <a:rPr lang="cs-CZ" sz="1800" dirty="0"/>
              <a:t>. Posléze se k nim připojila také lisabonská burza. 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V roce 2007 se ke společnosti </a:t>
            </a:r>
            <a:r>
              <a:rPr lang="cs-CZ" sz="1800" dirty="0" err="1"/>
              <a:t>Euronext</a:t>
            </a:r>
            <a:r>
              <a:rPr lang="cs-CZ" sz="1800" dirty="0"/>
              <a:t> připojila NYSE a vytvořil se tak NYSE </a:t>
            </a:r>
            <a:r>
              <a:rPr lang="cs-CZ" sz="1800" dirty="0" err="1"/>
              <a:t>Euronext</a:t>
            </a:r>
            <a:r>
              <a:rPr lang="cs-CZ" sz="1800" dirty="0"/>
              <a:t>, což je největší globální burza.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V posledních letech bylo založených také mnoho nových akciových trhů. Tyto tzv. rozvíjející se trhy umožňují zahraničním firmám získávat velké množství kapitálu, zejména pokud na těchto trzích zároveň i podnikají.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Účast na akciových trzích a obchodní aktivita jsou vyšší v zemích, kde jsou manažeři firem povzbuzováni k přijímání rozhodnutí, která slouží zájmům akcionářů a kde je větší transparentnost.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Aktivní akciový trh vyžaduje důvěru místních investorů. </a:t>
            </a:r>
          </a:p>
          <a:p>
            <a:pPr>
              <a:buClr>
                <a:srgbClr val="307871"/>
              </a:buClr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Trendy na akciových trzích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0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20AEFA8-3421-452D-B5F8-4D3925433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8760" y="123478"/>
            <a:ext cx="9281519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668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017B301-3CF6-4F57-A34E-F46C6F0439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6042"/>
            <a:ext cx="9271522" cy="449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6293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5816" y="2355726"/>
            <a:ext cx="4536504" cy="507703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09F7C-BB1F-4689-AAD8-E681E472D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DDE716E-9D0B-4B2A-8EDB-3A7A1C992F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588" t="34600" r="26376" b="22000"/>
          <a:stretch/>
        </p:blipFill>
        <p:spPr>
          <a:xfrm>
            <a:off x="234097" y="703189"/>
            <a:ext cx="7644254" cy="3884785"/>
          </a:xfrm>
          <a:prstGeom prst="rect">
            <a:avLst/>
          </a:prstGeom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4C9CF936-7474-404F-85FD-0A444ED103BE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86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1800" dirty="0"/>
          </a:p>
          <a:p>
            <a:r>
              <a:rPr lang="cs-CZ" sz="1800" dirty="0"/>
              <a:t>Úvěrové trhy</a:t>
            </a:r>
          </a:p>
          <a:p>
            <a:r>
              <a:rPr lang="cs-CZ" sz="1800" dirty="0"/>
              <a:t>Peněžní trhy</a:t>
            </a:r>
          </a:p>
          <a:p>
            <a:r>
              <a:rPr lang="cs-CZ" sz="1800" dirty="0"/>
              <a:t>Akciové trhy</a:t>
            </a:r>
          </a:p>
          <a:p>
            <a:r>
              <a:rPr lang="cs-CZ" sz="1800" dirty="0"/>
              <a:t>Dluhopisové trhy</a:t>
            </a:r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DEVIZOVÝ TRH</a:t>
            </a: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b="1" dirty="0"/>
              <a:t>Trhy pro získání financování mezinárodního podnikání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Využití pro získání střednědobých a dlouhodobých finančních prostředků od finančních institucí umístěných na domácích nebo zahraničních trzích.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Větší míra využití ve finančním systému založeném na bankách (B-</a:t>
            </a:r>
            <a:r>
              <a:rPr lang="cs-CZ" sz="1600" dirty="0" err="1"/>
              <a:t>based</a:t>
            </a:r>
            <a:r>
              <a:rPr lang="cs-CZ" sz="1600" dirty="0"/>
              <a:t> </a:t>
            </a:r>
            <a:r>
              <a:rPr lang="cs-CZ" sz="1600" dirty="0" err="1"/>
              <a:t>financial</a:t>
            </a:r>
            <a:r>
              <a:rPr lang="cs-CZ" sz="1600" dirty="0"/>
              <a:t> </a:t>
            </a:r>
            <a:r>
              <a:rPr lang="cs-CZ" sz="1600" dirty="0" err="1"/>
              <a:t>system</a:t>
            </a:r>
            <a:r>
              <a:rPr lang="cs-CZ" sz="1600" dirty="0"/>
              <a:t>)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Úroková sazba se obvykle pohybuje v souladu s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Vývojem referenční tržní úrokové </a:t>
            </a:r>
            <a:r>
              <a:rPr lang="cs-CZ" sz="1200" dirty="0"/>
              <a:t>sazby (např. PRIBOR, EURIBOR, LIBOR)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Rizikem spojeným se záměrem financování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Délkou splatnosti úvěru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Vztahem firmy s bankou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Úvěrové trhy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0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1800" dirty="0"/>
              <a:t>potřeba financí k úhradě importovaných dodávek v cizí měně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půjčky v měně, ve které je nižší  úroková sazba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předpoklad budoucího znehodnocení cizí měny proti domácí měně</a:t>
            </a:r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V případě volných peněžních prostředků je možné uložit depozitum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do měny, která má předpoklad budoucí </a:t>
            </a:r>
            <a:r>
              <a:rPr lang="cs-CZ" sz="1400" dirty="0" err="1"/>
              <a:t>apreciace</a:t>
            </a:r>
            <a:r>
              <a:rPr lang="cs-CZ" sz="1400" dirty="0"/>
              <a:t> vůči domácí měně</a:t>
            </a:r>
          </a:p>
          <a:p>
            <a:pPr lvl="1">
              <a:buClr>
                <a:srgbClr val="307871"/>
              </a:buClr>
            </a:pPr>
            <a:r>
              <a:rPr lang="cs-CZ" sz="1400" dirty="0"/>
              <a:t>do měny s vyšší úrokovou sazbou</a:t>
            </a:r>
          </a:p>
          <a:p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Důvody pro využití zahraničních úvěrových trhů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504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Nejvýznamnější regulační opatření, které umožňují konkurenceschopnější globální podmínky: </a:t>
            </a:r>
          </a:p>
          <a:p>
            <a:pPr lvl="1">
              <a:buClr>
                <a:srgbClr val="307871"/>
              </a:buClr>
            </a:pPr>
            <a:r>
              <a:rPr lang="cs-CZ" sz="1600" dirty="0" err="1"/>
              <a:t>Basel</a:t>
            </a:r>
            <a:r>
              <a:rPr lang="cs-CZ" sz="1600" dirty="0"/>
              <a:t> III 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pravidla pro kapitálovou přiměřenost a kvalitativní prvky řízení bank </a:t>
            </a:r>
          </a:p>
          <a:p>
            <a:pPr lvl="1">
              <a:buClr>
                <a:srgbClr val="307871"/>
              </a:buClr>
            </a:pP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Jednotný evropský akt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kapitál může volně proudit po celé EU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banky mohou v EU nabízet širokou škálu půjček, leasingu a cenných papírů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pravidla týkající se hospodářské soutěže, fúzí a daní jsou v celé EU obdobná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banka založena v jedné ze zemí EU má právo expandovat do jakékoli nebo všech ostatních zemí EU</a:t>
            </a:r>
          </a:p>
          <a:p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Standardizace úvěrového trhu na globální úrovni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459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Když jedna banka není ochotná nebo schopna půjčit vysokou finanční částku, kterou podnik požaduje, je možné využít syndikát bank. </a:t>
            </a:r>
          </a:p>
          <a:p>
            <a:endParaRPr lang="cs-CZ" sz="1800" dirty="0"/>
          </a:p>
          <a:p>
            <a:r>
              <a:rPr lang="cs-CZ" sz="1800" dirty="0"/>
              <a:t>V syndikátu se podílí každá banka na půjčování v jisté formě a podílu. </a:t>
            </a:r>
          </a:p>
          <a:p>
            <a:pPr lvl="1"/>
            <a:r>
              <a:rPr lang="cs-CZ" sz="1400" dirty="0"/>
              <a:t>Vedoucí banka je odpovědná za vyjednávání podmínek s dlužníkem. </a:t>
            </a:r>
          </a:p>
          <a:p>
            <a:pPr lvl="1"/>
            <a:r>
              <a:rPr lang="cs-CZ" sz="1400" dirty="0"/>
              <a:t>Vedoucí banka uspořádá skupinu bank k upsání půjčky. </a:t>
            </a:r>
          </a:p>
          <a:p>
            <a:pPr lvl="1"/>
            <a:r>
              <a:rPr lang="cs-CZ" sz="1400" dirty="0"/>
              <a:t>Syndikát bank je obvykle formován do šesti týdnů. </a:t>
            </a:r>
          </a:p>
          <a:p>
            <a:pPr lvl="1"/>
            <a:r>
              <a:rPr lang="cs-CZ" sz="1400" dirty="0"/>
              <a:t>Syndikované úvěry snižují riziko selhání velké půjčky na míru účasti pro každou jednotlivou banku.</a:t>
            </a:r>
          </a:p>
          <a:p>
            <a:r>
              <a:rPr lang="cs-CZ" sz="1800" dirty="0"/>
              <a:t>Dlužníci v rámci syndikovaného úvěru platí kromě jistiny a úroků na úvěr, také různé poplatky.</a:t>
            </a:r>
          </a:p>
          <a:p>
            <a:pPr lvl="1"/>
            <a:r>
              <a:rPr lang="cs-CZ" sz="1400" dirty="0"/>
              <a:t>Poplatky představují náklady za front-end management, náklady na organizaci syndikátu a upisování úvěru.</a:t>
            </a:r>
          </a:p>
          <a:p>
            <a:pPr lvl="1"/>
            <a:r>
              <a:rPr lang="cs-CZ" sz="1400" dirty="0"/>
              <a:t>Navíc je každoročně účtován poplatek za závazky ve výši zhruba 0,25 - 0,50 % za nevyužitou část dostupného úvěru poskytnutého syndikátem. </a:t>
            </a:r>
          </a:p>
          <a:p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Syndikované úvěry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860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Slouží pro získání krátkodobých finančních prostředků v cizí měně (do 1 roku)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Základní důvody využití mezinárodního peněžního trhu v podniku: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potřeba financí k úhradě importovaných dodávek v cizí měně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emise cenných papíru v měně, ve které je nižší  úroková sazba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emise cenných papíru, kde je předpoklad budoucího znehodnocení cizí měny proti domácí měně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investice do cenných papírů v měně, která má předpoklad budoucí </a:t>
            </a:r>
            <a:r>
              <a:rPr lang="cs-CZ" sz="1600" dirty="0" err="1"/>
              <a:t>apreciace</a:t>
            </a:r>
            <a:r>
              <a:rPr lang="cs-CZ" sz="1600" dirty="0"/>
              <a:t> vůči domácí měně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investice do cenných papírů v měně s vyšší úrokovou sazbou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b="1" dirty="0"/>
              <a:t>Peněžní trhy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mezinárodního podnikání na domácích a zahraničních trzích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03328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5396</TotalTime>
  <Words>1961</Words>
  <Application>Microsoft Office PowerPoint</Application>
  <PresentationFormat>Předvádění na obrazovce (16:9)</PresentationFormat>
  <Paragraphs>236</Paragraphs>
  <Slides>26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SLU</vt:lpstr>
      <vt:lpstr>Financování mezinárodního podnikání na domácích a zahraničních trzích  </vt:lpstr>
      <vt:lpstr>Zásadní otázky při financování mezinárodního podnikání</vt:lpstr>
      <vt:lpstr>Prezentace aplikace PowerPoint</vt:lpstr>
      <vt:lpstr>Trhy pro získání financování mezinárodního podnikání</vt:lpstr>
      <vt:lpstr>Úvěrové trhy</vt:lpstr>
      <vt:lpstr>Důvody pro využití zahraničních úvěrových trhů</vt:lpstr>
      <vt:lpstr>Standardizace úvěrového trhu na globální úrovni</vt:lpstr>
      <vt:lpstr>Syndikované úvěry</vt:lpstr>
      <vt:lpstr>Peněžní trhy</vt:lpstr>
      <vt:lpstr>Komerční papíry</vt:lpstr>
      <vt:lpstr>Riziko peněžního trhu</vt:lpstr>
      <vt:lpstr>Úrokové sazby peněžního trhu vybraných zemí (říjen 2023)</vt:lpstr>
      <vt:lpstr>Dluhopisový trh</vt:lpstr>
      <vt:lpstr>Dluhopisy dle vyplácených kupónových plateb</vt:lpstr>
      <vt:lpstr>Mezinárodní dluhopisový trh</vt:lpstr>
      <vt:lpstr>Eurobondový trh</vt:lpstr>
      <vt:lpstr>Akciový trh</vt:lpstr>
      <vt:lpstr>Prezentace aplikace PowerPoint</vt:lpstr>
      <vt:lpstr>Prezentace aplikace PowerPoint</vt:lpstr>
      <vt:lpstr>Mezinárodní akciový trh</vt:lpstr>
      <vt:lpstr>Depozitní stvrzenky</vt:lpstr>
      <vt:lpstr>Formy depozitních stvrzenek</vt:lpstr>
      <vt:lpstr>Trendy na akciových trzích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Šimáková</cp:lastModifiedBy>
  <cp:revision>97</cp:revision>
  <dcterms:created xsi:type="dcterms:W3CDTF">2016-07-06T15:42:34Z</dcterms:created>
  <dcterms:modified xsi:type="dcterms:W3CDTF">2023-11-08T15:18:17Z</dcterms:modified>
</cp:coreProperties>
</file>