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71" r:id="rId3"/>
    <p:sldId id="274" r:id="rId4"/>
    <p:sldId id="277" r:id="rId5"/>
    <p:sldId id="291" r:id="rId6"/>
    <p:sldId id="278" r:id="rId7"/>
    <p:sldId id="281" r:id="rId8"/>
    <p:sldId id="299" r:id="rId9"/>
    <p:sldId id="279" r:id="rId10"/>
    <p:sldId id="280" r:id="rId11"/>
    <p:sldId id="282" r:id="rId12"/>
    <p:sldId id="283" r:id="rId13"/>
    <p:sldId id="284" r:id="rId14"/>
    <p:sldId id="286" r:id="rId15"/>
    <p:sldId id="287" r:id="rId16"/>
    <p:sldId id="302" r:id="rId17"/>
    <p:sldId id="303" r:id="rId18"/>
    <p:sldId id="304" r:id="rId19"/>
    <p:sldId id="305" r:id="rId20"/>
    <p:sldId id="306" r:id="rId21"/>
    <p:sldId id="307" r:id="rId22"/>
    <p:sldId id="285" r:id="rId23"/>
    <p:sldId id="294" r:id="rId24"/>
    <p:sldId id="295" r:id="rId25"/>
    <p:sldId id="296" r:id="rId26"/>
    <p:sldId id="288" r:id="rId27"/>
    <p:sldId id="297" r:id="rId28"/>
    <p:sldId id="301" r:id="rId29"/>
    <p:sldId id="308" r:id="rId30"/>
    <p:sldId id="292" r:id="rId31"/>
    <p:sldId id="272" r:id="rId32"/>
    <p:sldId id="263" r:id="rId3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28" autoAdjust="0"/>
    <p:restoredTop sz="94660"/>
  </p:normalViewPr>
  <p:slideViewPr>
    <p:cSldViewPr>
      <p:cViewPr varScale="1">
        <p:scale>
          <a:sx n="79" d="100"/>
          <a:sy n="79" d="100"/>
        </p:scale>
        <p:origin x="664"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15.11.2023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100763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428367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73278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6181174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9987245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920231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5256597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6027007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41036023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691162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855851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150766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4724869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360292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2236651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4443241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9976941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6102277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5211387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40827623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5078879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1921214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3831287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729039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164740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876586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4063071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864044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388419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297604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Financování zahraničního obchodu</a:t>
            </a: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Jana Šimáková,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Financování mezinárodního podnikání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lvl="0"/>
            <a:r>
              <a:rPr lang="cs-CZ" sz="1800" dirty="0"/>
              <a:t>princip neodvolatelnosti</a:t>
            </a:r>
          </a:p>
          <a:p>
            <a:pPr lvl="1"/>
            <a:r>
              <a:rPr lang="cs-CZ" sz="1600" dirty="0"/>
              <a:t>banky jsou vázány poskytnout plnění, pokud jim budou předloženy řádné dokumenty, které odpovídají akreditivním podmínkám </a:t>
            </a:r>
          </a:p>
          <a:p>
            <a:pPr lvl="0"/>
            <a:endParaRPr lang="cs-CZ" sz="1800" dirty="0"/>
          </a:p>
          <a:p>
            <a:pPr lvl="0"/>
            <a:r>
              <a:rPr lang="cs-CZ" sz="1800" dirty="0"/>
              <a:t>princip nezávislosti na ostatních smluvních vztazích </a:t>
            </a:r>
          </a:p>
          <a:p>
            <a:pPr lvl="1"/>
            <a:r>
              <a:rPr lang="cs-CZ" sz="1600" dirty="0"/>
              <a:t>dokumentární akreditiv je nezávislý na kupní smlouvě, popřípadě na dalších smlouvách, se kterými věcně souvisí</a:t>
            </a:r>
          </a:p>
          <a:p>
            <a:pPr lvl="0"/>
            <a:endParaRPr lang="cs-CZ" sz="1800" dirty="0"/>
          </a:p>
          <a:p>
            <a:pPr lvl="0"/>
            <a:r>
              <a:rPr lang="cs-CZ" sz="1800" dirty="0"/>
              <a:t>vyloučení odpovědnosti bank </a:t>
            </a:r>
          </a:p>
          <a:p>
            <a:pPr lvl="1"/>
            <a:r>
              <a:rPr lang="cs-CZ" sz="1600" dirty="0"/>
              <a:t>banky nepřebírají odpovědnost za formu, přesnost, pravost nebo právní účinnost jakéhokoliv dokumentu</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Základní principy dokumentárního akreditivu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281358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a:buClr>
                <a:srgbClr val="307871"/>
              </a:buClr>
            </a:pPr>
            <a:r>
              <a:rPr lang="cs-CZ" sz="1800" dirty="0"/>
              <a:t>Zálohování pohledávek představuje situaci, kdy banka poskytuje zálohy na dosud nesplacené obchodní pohledávky. </a:t>
            </a:r>
          </a:p>
          <a:p>
            <a:pPr>
              <a:buClr>
                <a:srgbClr val="307871"/>
              </a:buClr>
            </a:pPr>
            <a:endParaRPr lang="cs-CZ" sz="1800" dirty="0"/>
          </a:p>
          <a:p>
            <a:pPr>
              <a:buClr>
                <a:srgbClr val="307871"/>
              </a:buClr>
            </a:pPr>
            <a:r>
              <a:rPr lang="cs-CZ" sz="1800" dirty="0"/>
              <a:t>Nevýhodou tohoto nástroje je jen částečné financování celkové výše pohledávky a vyšší úrok, který si banka účtuje jako prémii za riziko. </a:t>
            </a:r>
          </a:p>
          <a:p>
            <a:pPr>
              <a:buClr>
                <a:srgbClr val="307871"/>
              </a:buClr>
            </a:pPr>
            <a:endParaRPr lang="cs-CZ" sz="1800" dirty="0"/>
          </a:p>
          <a:p>
            <a:pPr>
              <a:buClr>
                <a:srgbClr val="307871"/>
              </a:buClr>
            </a:pPr>
            <a:r>
              <a:rPr lang="cs-CZ" sz="1800" dirty="0"/>
              <a:t>Exportér je nadále nositelem rizika ze zahraničního obchodu. </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Zálohování exportních pohledávek</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10273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a:buClr>
                <a:srgbClr val="307871"/>
              </a:buClr>
            </a:pPr>
            <a:r>
              <a:rPr lang="cs-CZ" sz="1800" dirty="0"/>
              <a:t>Krátkodobé půjčky poskytované nebankovními finančními institucemi se splatností do 1 roku. </a:t>
            </a:r>
          </a:p>
          <a:p>
            <a:pPr>
              <a:buClr>
                <a:srgbClr val="307871"/>
              </a:buClr>
            </a:pPr>
            <a:endParaRPr lang="cs-CZ" sz="1800" dirty="0"/>
          </a:p>
          <a:p>
            <a:pPr>
              <a:buClr>
                <a:srgbClr val="307871"/>
              </a:buClr>
            </a:pPr>
            <a:r>
              <a:rPr lang="cs-CZ" sz="1800" dirty="0"/>
              <a:t>Výhodou tohoto nástroje je obvykle nižší pevná úroková sazba ve srovnání s bankovními úvěry. </a:t>
            </a:r>
          </a:p>
          <a:p>
            <a:pPr>
              <a:buClr>
                <a:srgbClr val="307871"/>
              </a:buClr>
            </a:pPr>
            <a:endParaRPr lang="cs-CZ" sz="1800" dirty="0"/>
          </a:p>
          <a:p>
            <a:pPr>
              <a:buClr>
                <a:srgbClr val="307871"/>
              </a:buClr>
            </a:pPr>
            <a:r>
              <a:rPr lang="cs-CZ" sz="1800" dirty="0"/>
              <a:t>Tento druh financování je však častokrát dostupný jen pro větší podniky.</a:t>
            </a:r>
          </a:p>
          <a:p>
            <a:pPr lvl="1">
              <a:buClr>
                <a:srgbClr val="307871"/>
              </a:buClr>
            </a:pPr>
            <a:r>
              <a:rPr lang="cs-CZ" sz="1400" dirty="0"/>
              <a:t>Malé podniky na ně dosahují přes zprostředkovatele (banku)</a:t>
            </a:r>
          </a:p>
          <a:p>
            <a:endParaRPr lang="cs-CZ" sz="1800" b="1"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Půjčky na finančním trhu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062295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Národní systémy financování exportních úvěrů</a:t>
            </a:r>
          </a:p>
          <a:p>
            <a:pPr lvl="1"/>
            <a:r>
              <a:rPr lang="cs-CZ" sz="1400" dirty="0"/>
              <a:t>Viz přednáška „Financování zahraničního obchodu se státní podporou“</a:t>
            </a:r>
          </a:p>
          <a:p>
            <a:r>
              <a:rPr lang="cs-CZ" sz="1800" dirty="0"/>
              <a:t>Střednědobé a dlouhodobé půjčky na finančních trzích</a:t>
            </a:r>
            <a:endParaRPr lang="cs-CZ" sz="1800" b="1" dirty="0"/>
          </a:p>
          <a:p>
            <a:r>
              <a:rPr lang="cs-CZ" sz="1800" dirty="0"/>
              <a:t>Projektové financování</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Metody střednědobého a dlouhodobého financování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76723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Možnosti tohoto druhu financování se zvyšují s modernizací a vývojem finančních trhů.</a:t>
            </a:r>
          </a:p>
          <a:p>
            <a:r>
              <a:rPr lang="cs-CZ" sz="1800" dirty="0"/>
              <a:t>Dostupné zejména pro velké podniky, ve velkých částkách a na delší období.</a:t>
            </a:r>
          </a:p>
          <a:p>
            <a:pPr lvl="1"/>
            <a:r>
              <a:rPr lang="cs-CZ" sz="1400" dirty="0"/>
              <a:t>Vhodné zejména pro financování exportu velkých investičních celků, stavebních prací, služeb ale i přímých zahraničních investic.</a:t>
            </a:r>
          </a:p>
          <a:p>
            <a:endParaRPr lang="cs-CZ" sz="1800" dirty="0"/>
          </a:p>
          <a:p>
            <a:r>
              <a:rPr lang="cs-CZ" sz="1800" dirty="0"/>
              <a:t>Úroková sazba bývá zpravidla pohyblivá</a:t>
            </a:r>
          </a:p>
          <a:p>
            <a:pPr lvl="1"/>
            <a:r>
              <a:rPr lang="cs-CZ" sz="1400" dirty="0"/>
              <a:t>Závislá na určené referenční sazbě (např. LIBOR, PRIBOR, EURIBOR) </a:t>
            </a:r>
          </a:p>
          <a:p>
            <a:pPr lvl="1"/>
            <a:r>
              <a:rPr lang="cs-CZ" sz="1400" dirty="0"/>
              <a:t>Marže k referenční sazbě je závislá na bonitě klienta, rizikovosti předmětu financování, délce splatnosti, atd.</a:t>
            </a:r>
          </a:p>
          <a:p>
            <a:endParaRPr lang="cs-CZ" sz="1800" dirty="0"/>
          </a:p>
          <a:p>
            <a:r>
              <a:rPr lang="cs-CZ" sz="1800" dirty="0"/>
              <a:t>Exportér by měl přizpůsobit měnu úvěru budoucí struktuře cash flow plynoucího z předmětu financování.</a:t>
            </a:r>
          </a:p>
          <a:p>
            <a:endParaRPr lang="cs-CZ" sz="1800"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Střednědobé a dlouhodobé půjčky na finančních trzích</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77566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Financování získáváno přes projektové žádosti.</a:t>
            </a:r>
          </a:p>
          <a:p>
            <a:r>
              <a:rPr lang="cs-CZ" sz="1800" dirty="0"/>
              <a:t>Pro projektové financování je typický značný podíl cizích zdrojů.</a:t>
            </a:r>
          </a:p>
          <a:p>
            <a:r>
              <a:rPr lang="cs-CZ" sz="1800" dirty="0"/>
              <a:t>Na financování se většinou podílejí banky nebo finanční instituce.</a:t>
            </a:r>
          </a:p>
          <a:p>
            <a:r>
              <a:rPr lang="cs-CZ" sz="1800" dirty="0"/>
              <a:t>Financování probíhá většinou </a:t>
            </a:r>
            <a:r>
              <a:rPr lang="cs-CZ" sz="1800" dirty="0" err="1"/>
              <a:t>bezregresně</a:t>
            </a:r>
            <a:endParaRPr lang="cs-CZ" sz="1800" dirty="0"/>
          </a:p>
          <a:p>
            <a:pPr lvl="1"/>
            <a:r>
              <a:rPr lang="cs-CZ" sz="1400" dirty="0"/>
              <a:t>Neuplatňuje se postih, nebo se uplatňuje jen z části oproti předloženým zárukám</a:t>
            </a:r>
          </a:p>
          <a:p>
            <a:r>
              <a:rPr lang="cs-CZ" sz="1800" dirty="0"/>
              <a:t>Projekt se obecně posuzuje</a:t>
            </a:r>
          </a:p>
          <a:p>
            <a:pPr lvl="1"/>
            <a:r>
              <a:rPr lang="cs-CZ" sz="1400" dirty="0"/>
              <a:t>z hlediska předpokládaných cash flow  a jejich stability ve vztahu k schopnosti splácet</a:t>
            </a:r>
          </a:p>
          <a:p>
            <a:pPr lvl="1"/>
            <a:r>
              <a:rPr lang="cs-CZ" sz="1400" dirty="0"/>
              <a:t>na základě studie proveditelnosti</a:t>
            </a:r>
          </a:p>
          <a:p>
            <a:pPr lvl="1"/>
            <a:endParaRPr lang="cs-CZ" sz="14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Projektové financování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58943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Dodavatelské úvěry</a:t>
            </a:r>
          </a:p>
          <a:p>
            <a:r>
              <a:rPr lang="cs-CZ" sz="1800" dirty="0"/>
              <a:t>Odběratelské úvěry</a:t>
            </a:r>
          </a:p>
          <a:p>
            <a:r>
              <a:rPr lang="cs-CZ" sz="1800" dirty="0"/>
              <a:t>Zprostředkovatelské úvěry</a:t>
            </a:r>
          </a:p>
          <a:p>
            <a:r>
              <a:rPr lang="cs-CZ" sz="1800" dirty="0"/>
              <a:t>Bankovní úvěry</a:t>
            </a:r>
          </a:p>
          <a:p>
            <a:r>
              <a:rPr lang="cs-CZ" sz="1800" dirty="0"/>
              <a:t>Vládní úvěry</a:t>
            </a:r>
          </a:p>
          <a:p>
            <a:pPr lvl="1"/>
            <a:r>
              <a:rPr lang="cs-CZ" sz="1400" dirty="0"/>
              <a:t>Viz přednáška „Financování zahraničního obchodu se státní podporou“</a:t>
            </a:r>
          </a:p>
          <a:p>
            <a:r>
              <a:rPr lang="cs-CZ" sz="1800" dirty="0"/>
              <a:t>Úvěry mezinárodních organizací</a:t>
            </a:r>
          </a:p>
          <a:p>
            <a:pPr lvl="1"/>
            <a:r>
              <a:rPr lang="cs-CZ" sz="1400" dirty="0"/>
              <a:t>Viz přednáška „Financování zahraničního obchodu se státní podporou“</a:t>
            </a:r>
          </a:p>
          <a:p>
            <a:pPr lvl="1"/>
            <a:endParaRPr lang="cs-CZ" sz="1400"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Úvěry v zahraničním obchodě</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58799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V rámci transakcí zahraničního obchodu poskytuje úvěr buď dodavatel (vývozce, exportér), kupující (dovozce, importér), jedna nebo více finančních institucí nebo jakákoli jejich kombinace. </a:t>
            </a:r>
          </a:p>
          <a:p>
            <a:endParaRPr lang="cs-CZ" sz="1800" dirty="0"/>
          </a:p>
          <a:p>
            <a:r>
              <a:rPr lang="cs-CZ" sz="1800" dirty="0"/>
              <a:t>V praxi převažuje tíha financování na exportérovi =&gt; dodavatelský úvěr</a:t>
            </a:r>
          </a:p>
          <a:p>
            <a:pPr lvl="1"/>
            <a:r>
              <a:rPr lang="cs-CZ" sz="1400" dirty="0"/>
              <a:t>Vývozce se plně spoléhá na finanční bonitu, integritu a reputaci kupujícího. </a:t>
            </a:r>
          </a:p>
          <a:p>
            <a:pPr lvl="1"/>
            <a:r>
              <a:rPr lang="cs-CZ" sz="1400" dirty="0"/>
              <a:t>Tato metoda se používá, když prodávající a kupující mají vzájemnou důvěru a mnoho obchodních zkušeností. </a:t>
            </a:r>
            <a:endParaRPr lang="cs-CZ" sz="14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Dodavatelské úvěry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20693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Pokud dodavatel nechce poskytovat veškeré finanční prostředky, v takovém případě kupující financuje požadovanou část interně z vlastních zdrojů, nebo externě především přes bankovní zdroje. </a:t>
            </a:r>
          </a:p>
          <a:p>
            <a:endParaRPr lang="cs-CZ" sz="1800" dirty="0"/>
          </a:p>
          <a:p>
            <a:r>
              <a:rPr lang="cs-CZ" sz="1800" dirty="0"/>
              <a:t>Odběratelem je poskytovaná tzv. akontace, která slouží exportérovi zároveň jako záruka uskutečnění obchodu. </a:t>
            </a:r>
          </a:p>
          <a:p>
            <a:endParaRPr lang="cs-CZ" sz="1800" dirty="0"/>
          </a:p>
          <a:p>
            <a:r>
              <a:rPr lang="cs-CZ" sz="1800" dirty="0"/>
              <a:t>Odběratelské úvěry jsou většinou spojeny se slevou na importované zboží a využívají se hlavně v případech zahraničního obchodu se zeměmi s vysokým ekonomickým a politickým rizikem. </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Odběratelské úvěry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44844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V případě zásilky, v rámci dohody o přepravě zboží dodává vývozce zboží dovozci, avšak ten nemusí platit za zboží, dokud nebylo dál prodáno třetímu subjektu. </a:t>
            </a:r>
          </a:p>
          <a:p>
            <a:pPr lvl="1"/>
            <a:r>
              <a:rPr lang="cs-CZ" sz="1600" dirty="0"/>
              <a:t>Jedná se o jistou podkategorii dodavatelských úvěrů.</a:t>
            </a:r>
          </a:p>
          <a:p>
            <a:endParaRPr lang="cs-CZ" sz="1800" dirty="0"/>
          </a:p>
          <a:p>
            <a:r>
              <a:rPr lang="cs-CZ" sz="1800" dirty="0"/>
              <a:t>Pokud dovozce nezaplatí, má vývozce omezené možnosti, protože zboží již bylo prodáno. </a:t>
            </a:r>
          </a:p>
          <a:p>
            <a:r>
              <a:rPr lang="cs-CZ" sz="1800" dirty="0"/>
              <a:t>V důsledku vysokého rizika jsou zásilky využívány jen zřídka. </a:t>
            </a:r>
          </a:p>
          <a:p>
            <a:pPr lvl="1"/>
            <a:r>
              <a:rPr lang="cs-CZ" sz="1600" dirty="0"/>
              <a:t>V praxi je najdeme zejména u dceřiných společností obchodujících s mateřskou společností.</a:t>
            </a:r>
            <a:r>
              <a:rPr lang="cs-CZ" sz="1400" dirty="0"/>
              <a:t> </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Zásilka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43500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vyšší rizikovost</a:t>
            </a:r>
          </a:p>
          <a:p>
            <a:r>
              <a:rPr lang="cs-CZ" sz="1800" dirty="0"/>
              <a:t>geografická vzdálenost výroby od spotřeby</a:t>
            </a:r>
          </a:p>
          <a:p>
            <a:r>
              <a:rPr lang="cs-CZ" sz="1800" dirty="0"/>
              <a:t>časové zpoždění plateb a dodávek zboží</a:t>
            </a:r>
          </a:p>
          <a:p>
            <a:r>
              <a:rPr lang="cs-CZ" sz="1800" dirty="0"/>
              <a:t>náročnost na podkladové dokumenty </a:t>
            </a:r>
          </a:p>
          <a:p>
            <a:r>
              <a:rPr lang="cs-CZ" sz="1800" dirty="0"/>
              <a:t>působení konkurence</a:t>
            </a:r>
          </a:p>
          <a:p>
            <a:r>
              <a:rPr lang="cs-CZ" sz="1800" dirty="0"/>
              <a:t>financování zahraničního obchodu zahrnuje i financování průzkumu trhu, distribučních cest, propagaci, skladování, atd. </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Specifika financování zahraničního obchodu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23567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Poskytován zejména krátkodobě některými typy zprostředkovatelů  (např. brokery)</a:t>
            </a:r>
          </a:p>
          <a:p>
            <a:r>
              <a:rPr lang="cs-CZ" sz="1800" dirty="0"/>
              <a:t>Zprostředkovatelé zpravidla vycházejí ze znalosti trhu a znalosti finančních potřeb exportéru a importérů.</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Zprostředkovatelské úvěry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06770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Financování poskytováno bankami</a:t>
            </a:r>
          </a:p>
          <a:p>
            <a:r>
              <a:rPr lang="cs-CZ" sz="1800" dirty="0"/>
              <a:t>Bankovní úvěry bývají krátkodobé i dlouhodobé</a:t>
            </a:r>
          </a:p>
          <a:p>
            <a:r>
              <a:rPr lang="cs-CZ" sz="1800" dirty="0"/>
              <a:t>Bankovní úvěr odděluje úvěrový vztah od samotné transakce zahraničního obchodu</a:t>
            </a:r>
          </a:p>
          <a:p>
            <a:endParaRPr lang="cs-CZ" sz="1800" dirty="0"/>
          </a:p>
          <a:p>
            <a:r>
              <a:rPr lang="cs-CZ" sz="1800" dirty="0"/>
              <a:t>Specifické druhy bankovních úvěrů</a:t>
            </a:r>
          </a:p>
          <a:p>
            <a:pPr lvl="1"/>
            <a:r>
              <a:rPr lang="cs-CZ" sz="1600" dirty="0"/>
              <a:t>Exportní odběratelský úvěr</a:t>
            </a:r>
          </a:p>
          <a:p>
            <a:pPr lvl="1"/>
            <a:r>
              <a:rPr lang="cs-CZ" sz="1600" dirty="0"/>
              <a:t>Mezibankovní úvěrová ujednání</a:t>
            </a:r>
          </a:p>
          <a:p>
            <a:pPr lvl="1"/>
            <a:r>
              <a:rPr lang="cs-CZ" sz="1600" dirty="0"/>
              <a:t>Syndikované úvěry</a:t>
            </a:r>
          </a:p>
          <a:p>
            <a:endParaRPr lang="cs-CZ" sz="1800" b="1"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Bankovní úvěry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635788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Faktoring</a:t>
            </a:r>
          </a:p>
          <a:p>
            <a:r>
              <a:rPr lang="cs-CZ" sz="1800" dirty="0"/>
              <a:t>Forfaiting</a:t>
            </a:r>
          </a:p>
          <a:p>
            <a:r>
              <a:rPr lang="cs-CZ" sz="1800" dirty="0"/>
              <a:t>Leasing</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Alternativní metody financování zahraničního obchodu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20321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Faktoring je metoda financování, která je založena na prodeji krátkodobých (se splatností do 180 dní) dosud nesplatných hromadných pohledávek vyplývajících z prodeje zboží nebo služeb. </a:t>
            </a:r>
          </a:p>
          <a:p>
            <a:pPr lvl="1"/>
            <a:r>
              <a:rPr lang="cs-CZ" sz="1400" dirty="0"/>
              <a:t>Odkup pohledávek provádí specializovaná faktoringová společnost (faktor), zpravidla bez regresu (tzn. bez možnosti zpětného postihu dodavatele v případě, že odběratel nezaplatí). </a:t>
            </a:r>
          </a:p>
          <a:p>
            <a:pPr lvl="1"/>
            <a:r>
              <a:rPr lang="cs-CZ" sz="1400" dirty="0"/>
              <a:t>Faktoringová společnost si v době splatnosti vyinkasuje odkoupené pohledávky. </a:t>
            </a:r>
          </a:p>
          <a:p>
            <a:endParaRPr lang="cs-CZ" sz="1800" dirty="0"/>
          </a:p>
          <a:p>
            <a:r>
              <a:rPr lang="cs-CZ" sz="1800" dirty="0"/>
              <a:t>V mezinárodních ekonomických transakcích faktoringové společnosti za účelem zvýšení vymahatelnost pohledávek častokrát spolupracují, mezinárodní faktoring se proto často uplatňuje v systému dvou faktorů. </a:t>
            </a:r>
          </a:p>
          <a:p>
            <a:pPr lvl="1"/>
            <a:r>
              <a:rPr lang="cs-CZ" sz="1400" dirty="0"/>
              <a:t>Průběh je obdobný klasickému faktoringu, avšak v tomto případě jsou do odkupu pohledávek zapojeny až dvě faktoringové společnosti, tedy export faktor (faktoringová společnost v zemi exportéra) a import faktor (faktoringová společnost v zemi importéra). </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Faktoring</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581379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Z hlediska zpětného postihu členíme faktoring na </a:t>
            </a:r>
          </a:p>
          <a:p>
            <a:pPr lvl="1"/>
            <a:r>
              <a:rPr lang="cs-CZ" sz="1600" dirty="0"/>
              <a:t>Regresní</a:t>
            </a:r>
          </a:p>
          <a:p>
            <a:pPr lvl="2"/>
            <a:r>
              <a:rPr lang="cs-CZ" sz="1200" dirty="0"/>
              <a:t>úvěrové riziko nadále nese exportér a pokud importér pohledávku neuhradí, faktoringová společnost má právo pohledávku postoupit zpět exportérovi.</a:t>
            </a:r>
          </a:p>
          <a:p>
            <a:pPr lvl="1"/>
            <a:r>
              <a:rPr lang="cs-CZ" sz="1600" dirty="0"/>
              <a:t>Bezregresní</a:t>
            </a:r>
          </a:p>
          <a:p>
            <a:pPr lvl="2"/>
            <a:r>
              <a:rPr lang="cs-CZ" sz="1200" dirty="0"/>
              <a:t>úvěrové riziko přebírá faktoringová společnost. </a:t>
            </a:r>
          </a:p>
          <a:p>
            <a:endParaRPr lang="cs-CZ" sz="1800" dirty="0"/>
          </a:p>
          <a:p>
            <a:r>
              <a:rPr lang="cs-CZ" sz="1800" dirty="0"/>
              <a:t>I když je financování přes bezregresní faktoring nákladnější, z hlediska rizikovosti zahraničního obchodu je vhodnější.</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Druhy faktoringu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3429217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Hlavní výhodou faktoringu v rámci zahraničního obchodu je převod platebního rizika na </a:t>
            </a:r>
            <a:r>
              <a:rPr lang="cs-CZ" sz="1800" dirty="0" err="1"/>
              <a:t>faktora</a:t>
            </a:r>
            <a:r>
              <a:rPr lang="cs-CZ" sz="1800" dirty="0"/>
              <a:t>. </a:t>
            </a:r>
          </a:p>
          <a:p>
            <a:r>
              <a:rPr lang="cs-CZ" sz="1800" dirty="0"/>
              <a:t>Úvěrové riziko importéra obvykle přebírá import faktor, který jednak lépe zná prostředí, legislativu a hlavně může lépe ověřit bonitu jednotlivých importéru. </a:t>
            </a:r>
          </a:p>
          <a:p>
            <a:r>
              <a:rPr lang="cs-CZ" sz="1800" dirty="0"/>
              <a:t>Pro exportéra je výhodné zejména urychlení inkasa pohledávek, což na druhé straně představuje náklad na služby faktoringové společnosti. </a:t>
            </a:r>
          </a:p>
          <a:p>
            <a:endParaRPr lang="cs-CZ" sz="1800" dirty="0"/>
          </a:p>
          <a:p>
            <a:r>
              <a:rPr lang="cs-CZ" sz="1800" dirty="0"/>
              <a:t>Diskont z odkupované pohledávky se většinou odvozuje od úrokové sazby měny, ve které probíhá inkasování, bonitě exportéra a importéra, případně na rizikovosti obchodní transakce. </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Fungování faktoringu v zahraničním obchodě</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48642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a:buClr>
                <a:srgbClr val="307871"/>
              </a:buClr>
            </a:pPr>
            <a:r>
              <a:rPr lang="cs-CZ" sz="1800" dirty="0"/>
              <a:t>Forfaiting je metoda financování založená na prodeji jednotlivých pohledávek s delší dobou splatnosti (minimálně 90-180 dní, někdy i 5-7 let) a vyšší hodnotou pohledávky (minimálně 200 000 USD). </a:t>
            </a:r>
          </a:p>
          <a:p>
            <a:pPr lvl="1">
              <a:buClr>
                <a:srgbClr val="307871"/>
              </a:buClr>
            </a:pPr>
            <a:r>
              <a:rPr lang="cs-CZ" sz="1600" dirty="0"/>
              <a:t>Odkud pohledávek provádí specializovaná forfaitingová společnost bez regresu (bez možnosti zpětného postihu dodavatele v případě, že odběratel nezaplatí). </a:t>
            </a:r>
          </a:p>
          <a:p>
            <a:pPr lvl="1">
              <a:buClr>
                <a:srgbClr val="307871"/>
              </a:buClr>
            </a:pPr>
            <a:r>
              <a:rPr lang="cs-CZ" sz="1600" dirty="0"/>
              <a:t>Pohledávka musí být zajištěná, například směnkou avalovanou bankou nebo jinou bankovní zárukou, a musí být denominovaná ve volně směnitelných měnách</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Forfaiting</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50094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Forfaitingový kontrakt se uskutečňuje ještě před samotnou operací zahraničního obchodu. </a:t>
            </a:r>
          </a:p>
          <a:p>
            <a:endParaRPr lang="cs-CZ" sz="1800" dirty="0"/>
          </a:p>
          <a:p>
            <a:r>
              <a:rPr lang="cs-CZ" sz="1800" dirty="0"/>
              <a:t>Po realizaci této operace subjekt zahraničního obchodu okamžitě získá peněžní plnění až do výše 100 % pohledávky. </a:t>
            </a:r>
          </a:p>
          <a:p>
            <a:endParaRPr lang="cs-CZ" sz="1800" dirty="0"/>
          </a:p>
          <a:p>
            <a:r>
              <a:rPr lang="cs-CZ" sz="1800" dirty="0"/>
              <a:t>Náklady forfaitingu jsou tvořeny diskontem, závazkovou, zpracovatelskou a opční provizi. </a:t>
            </a:r>
          </a:p>
          <a:p>
            <a:pPr lvl="1"/>
            <a:r>
              <a:rPr lang="cs-CZ" sz="1600" dirty="0"/>
              <a:t>Jejich výše představuje největší nevýhodu forfaitingu. </a:t>
            </a:r>
          </a:p>
          <a:p>
            <a:endParaRPr lang="cs-CZ" sz="1800" dirty="0"/>
          </a:p>
          <a:p>
            <a:r>
              <a:rPr lang="cs-CZ" sz="1800" dirty="0"/>
              <a:t>Forfaiting odstraňuje úrokové a měnové riziko, která přejdou na </a:t>
            </a:r>
            <a:r>
              <a:rPr lang="cs-CZ" sz="1800" dirty="0" err="1"/>
              <a:t>forfaitéra</a:t>
            </a:r>
            <a:r>
              <a:rPr lang="cs-CZ" sz="1800" dirty="0"/>
              <a:t>.</a:t>
            </a:r>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Fungování forfaitingu v zahraničním obchodě</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789703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Metoda střednědobého a dlouhodobého financování zejména </a:t>
            </a:r>
            <a:r>
              <a:rPr lang="cs-CZ" sz="1800"/>
              <a:t>investičního majetku.</a:t>
            </a:r>
            <a:endParaRPr lang="cs-CZ" sz="1800" dirty="0"/>
          </a:p>
          <a:p>
            <a:r>
              <a:rPr lang="cs-CZ" sz="1800" dirty="0"/>
              <a:t>Jedná se o obdobu nájemného vztahu.</a:t>
            </a:r>
          </a:p>
          <a:p>
            <a:r>
              <a:rPr lang="cs-CZ" sz="1800" dirty="0"/>
              <a:t>Mezinárodní charakter získává tehdy, jestliže se na něm podílejí subjekty alespoň ze dvou zemí.</a:t>
            </a:r>
          </a:p>
          <a:p>
            <a:endParaRPr lang="cs-CZ" sz="1800" b="1" dirty="0"/>
          </a:p>
          <a:p>
            <a:r>
              <a:rPr lang="cs-CZ" sz="1800" dirty="0"/>
              <a:t>Výhody leasingu:</a:t>
            </a:r>
          </a:p>
          <a:p>
            <a:pPr lvl="1"/>
            <a:r>
              <a:rPr lang="cs-CZ" sz="1400" dirty="0"/>
              <a:t>Nedochází k jednorázovému výdaji hotovosti.</a:t>
            </a:r>
          </a:p>
          <a:p>
            <a:pPr lvl="1"/>
            <a:r>
              <a:rPr lang="cs-CZ" sz="1400" dirty="0"/>
              <a:t>Nedochází ke ztrátám ze zastarávání majetku.</a:t>
            </a:r>
          </a:p>
          <a:p>
            <a:pPr lvl="1"/>
            <a:r>
              <a:rPr lang="cs-CZ" sz="1400" dirty="0"/>
              <a:t>Leasingové splátky lze zahrnout do nákladů.</a:t>
            </a:r>
          </a:p>
          <a:p>
            <a:r>
              <a:rPr lang="cs-CZ" sz="1800" dirty="0"/>
              <a:t>Nevýhody leasingu:</a:t>
            </a:r>
          </a:p>
          <a:p>
            <a:pPr lvl="1"/>
            <a:r>
              <a:rPr lang="cs-CZ" sz="1400" dirty="0"/>
              <a:t>Je  dražší, leasingové splátky musí krýt i provoz leasingové společnosti.</a:t>
            </a:r>
          </a:p>
          <a:p>
            <a:pPr lvl="1"/>
            <a:r>
              <a:rPr lang="cs-CZ" sz="1400" dirty="0"/>
              <a:t>Majetek je ve vlastnictví leasingové společnosti, skutečný uživatel má omezená vlastnická práva.</a:t>
            </a:r>
          </a:p>
          <a:p>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Leasing</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260249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Operativní (provozní), krátkodobý:</a:t>
            </a:r>
          </a:p>
          <a:p>
            <a:pPr lvl="1"/>
            <a:r>
              <a:rPr lang="cs-CZ" sz="1400" dirty="0"/>
              <a:t>Životnost majetku je delší než období užívání. </a:t>
            </a:r>
          </a:p>
          <a:p>
            <a:pPr lvl="1"/>
            <a:r>
              <a:rPr lang="cs-CZ" sz="1400" dirty="0"/>
              <a:t>Kromě financování se pronajímatel stará i o servis a údržbu majetku a bere na sebe náklady s tímto spojené. </a:t>
            </a:r>
          </a:p>
          <a:p>
            <a:pPr lvl="1"/>
            <a:r>
              <a:rPr lang="cs-CZ" sz="1400" dirty="0"/>
              <a:t>Po uplynutí sjednané doby se majetek vrací do rukou pronajímatele.</a:t>
            </a:r>
          </a:p>
          <a:p>
            <a:endParaRPr lang="cs-CZ" sz="1800" dirty="0"/>
          </a:p>
          <a:p>
            <a:r>
              <a:rPr lang="cs-CZ" sz="1800" dirty="0"/>
              <a:t>Finanční (kapitálový), dlouhodobý: </a:t>
            </a:r>
          </a:p>
          <a:p>
            <a:pPr lvl="1"/>
            <a:r>
              <a:rPr lang="cs-CZ" sz="1400" dirty="0"/>
              <a:t>Trvá delší dobu (víc než 3 roky). </a:t>
            </a:r>
          </a:p>
          <a:p>
            <a:pPr lvl="1"/>
            <a:r>
              <a:rPr lang="cs-CZ" sz="1400" dirty="0"/>
              <a:t>Náklady na servis a údržbu na sebe přejímá nájemce. </a:t>
            </a:r>
          </a:p>
          <a:p>
            <a:pPr lvl="1"/>
            <a:r>
              <a:rPr lang="cs-CZ" sz="1400" dirty="0"/>
              <a:t>Po skončení nájemní lhůty (po splacení celého majetku) přechází majetek do vlastnictví nájemce.</a:t>
            </a:r>
          </a:p>
          <a:p>
            <a:endParaRPr lang="cs-CZ" sz="1800" dirty="0"/>
          </a:p>
          <a:p>
            <a:r>
              <a:rPr lang="cs-CZ" sz="1800" dirty="0"/>
              <a:t>Prodej a zpětný pronájem: </a:t>
            </a:r>
          </a:p>
          <a:p>
            <a:pPr lvl="1"/>
            <a:r>
              <a:rPr lang="cs-CZ" sz="1400" dirty="0"/>
              <a:t>Podnik vlastnící majetek ho prodá leasingové společnosti a ta ho zpětně pronajme; jde vlastně o určitou obdobu hypotéky, kdy firma hledá zdroje hotovosti.</a:t>
            </a:r>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Druhy leasingu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26305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Snižují oběma stranám zahraničního obchodu riziko z neuskutečnění obchodní transakce</a:t>
            </a:r>
          </a:p>
          <a:p>
            <a:endParaRPr lang="cs-CZ" sz="1800" dirty="0"/>
          </a:p>
          <a:p>
            <a:r>
              <a:rPr lang="cs-CZ" sz="1800" dirty="0"/>
              <a:t>Definují kdo je nositelem rizika</a:t>
            </a:r>
          </a:p>
          <a:p>
            <a:endParaRPr lang="cs-CZ" sz="1800" dirty="0"/>
          </a:p>
          <a:p>
            <a:r>
              <a:rPr lang="cs-CZ" sz="1800" dirty="0"/>
              <a:t>Zjednodušují přesun rizika na třetí stranu</a:t>
            </a:r>
          </a:p>
          <a:p>
            <a:endParaRPr lang="cs-CZ" sz="1800" dirty="0"/>
          </a:p>
          <a:p>
            <a:r>
              <a:rPr lang="cs-CZ" sz="1800" dirty="0"/>
              <a:t>Zjednodušují samotné financování zahraničního obchodu </a:t>
            </a:r>
          </a:p>
          <a:p>
            <a:endParaRPr lang="cs-CZ" sz="1800" b="1"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Funkce nástrojů financování zahraničního obchodu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700083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Požadovaný objem finančních prostředků</a:t>
            </a:r>
          </a:p>
          <a:p>
            <a:r>
              <a:rPr lang="cs-CZ" sz="1800" dirty="0"/>
              <a:t>Náklady na daný zdroj financování</a:t>
            </a:r>
          </a:p>
          <a:p>
            <a:r>
              <a:rPr lang="cs-CZ" sz="1800" dirty="0"/>
              <a:t>Rizika, které nese podnik při daném zdroji financování</a:t>
            </a:r>
          </a:p>
          <a:p>
            <a:r>
              <a:rPr lang="cs-CZ" sz="1800" dirty="0"/>
              <a:t>Rychlost získání a flexibilita financování</a:t>
            </a:r>
          </a:p>
          <a:p>
            <a:r>
              <a:rPr lang="cs-CZ" sz="1800" dirty="0"/>
              <a:t>Vliv financování na likviditu a goodwill podniku</a:t>
            </a:r>
          </a:p>
          <a:p>
            <a:r>
              <a:rPr lang="cs-CZ" sz="1800" dirty="0"/>
              <a:t>Náročnost na vlastní zdroje financování</a:t>
            </a:r>
          </a:p>
          <a:p>
            <a:r>
              <a:rPr lang="cs-CZ" sz="1800" dirty="0"/>
              <a:t>Dopad na daně placené podnikem</a:t>
            </a:r>
          </a:p>
          <a:p>
            <a:endParaRPr lang="cs-CZ" sz="1800" b="1"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Kritéria pro výběr financování zahraničního obchodu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45223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Srovnání vybraných platebních </a:t>
            </a:r>
            <a:r>
              <a:rPr lang="pl-PL" b="1" dirty="0"/>
              <a:t>metod za dodávku zboží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graphicFrame>
        <p:nvGraphicFramePr>
          <p:cNvPr id="5" name="Zástupný symbol pro obsah 3"/>
          <p:cNvGraphicFramePr>
            <a:graphicFrameLocks/>
          </p:cNvGraphicFramePr>
          <p:nvPr>
            <p:extLst>
              <p:ext uri="{D42A27DB-BD31-4B8C-83A1-F6EECF244321}">
                <p14:modId xmlns:p14="http://schemas.microsoft.com/office/powerpoint/2010/main" val="2261075640"/>
              </p:ext>
            </p:extLst>
          </p:nvPr>
        </p:nvGraphicFramePr>
        <p:xfrm>
          <a:off x="251520" y="915566"/>
          <a:ext cx="7416824" cy="3649902"/>
        </p:xfrm>
        <a:graphic>
          <a:graphicData uri="http://schemas.openxmlformats.org/drawingml/2006/table">
            <a:tbl>
              <a:tblPr firstRow="1" firstCol="1" lastRow="1" lastCol="1" bandRow="1" bandCol="1"/>
              <a:tblGrid>
                <a:gridCol w="1492310">
                  <a:extLst>
                    <a:ext uri="{9D8B030D-6E8A-4147-A177-3AD203B41FA5}">
                      <a16:colId xmlns:a16="http://schemas.microsoft.com/office/drawing/2014/main" val="20000"/>
                    </a:ext>
                  </a:extLst>
                </a:gridCol>
                <a:gridCol w="1305264">
                  <a:extLst>
                    <a:ext uri="{9D8B030D-6E8A-4147-A177-3AD203B41FA5}">
                      <a16:colId xmlns:a16="http://schemas.microsoft.com/office/drawing/2014/main" val="20001"/>
                    </a:ext>
                  </a:extLst>
                </a:gridCol>
                <a:gridCol w="1480111">
                  <a:extLst>
                    <a:ext uri="{9D8B030D-6E8A-4147-A177-3AD203B41FA5}">
                      <a16:colId xmlns:a16="http://schemas.microsoft.com/office/drawing/2014/main" val="20002"/>
                    </a:ext>
                  </a:extLst>
                </a:gridCol>
                <a:gridCol w="1512642">
                  <a:extLst>
                    <a:ext uri="{9D8B030D-6E8A-4147-A177-3AD203B41FA5}">
                      <a16:colId xmlns:a16="http://schemas.microsoft.com/office/drawing/2014/main" val="20003"/>
                    </a:ext>
                  </a:extLst>
                </a:gridCol>
                <a:gridCol w="1626497">
                  <a:extLst>
                    <a:ext uri="{9D8B030D-6E8A-4147-A177-3AD203B41FA5}">
                      <a16:colId xmlns:a16="http://schemas.microsoft.com/office/drawing/2014/main" val="20004"/>
                    </a:ext>
                  </a:extLst>
                </a:gridCol>
              </a:tblGrid>
              <a:tr h="112791">
                <a:tc>
                  <a:txBody>
                    <a:bodyPr/>
                    <a:lstStyle/>
                    <a:p>
                      <a:pPr marL="180340" algn="ctr">
                        <a:lnSpc>
                          <a:spcPct val="115000"/>
                        </a:lnSpc>
                        <a:spcAft>
                          <a:spcPts val="0"/>
                        </a:spcAft>
                      </a:pPr>
                      <a:r>
                        <a:rPr lang="cs-CZ" sz="1000" b="1" dirty="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Metoda placení</a:t>
                      </a:r>
                      <a:endParaRPr lang="cs-CZ" sz="1100" dirty="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05410" algn="ctr">
                        <a:lnSpc>
                          <a:spcPct val="97000"/>
                        </a:lnSpc>
                        <a:spcAft>
                          <a:spcPts val="0"/>
                        </a:spcAft>
                      </a:pPr>
                      <a:r>
                        <a:rPr lang="cs-CZ" sz="1000" b="1">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Čas platby</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44780" algn="ctr">
                        <a:lnSpc>
                          <a:spcPct val="97000"/>
                        </a:lnSpc>
                        <a:spcAft>
                          <a:spcPts val="0"/>
                        </a:spcAft>
                      </a:pPr>
                      <a:r>
                        <a:rPr lang="cs-CZ" sz="1000" b="1">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Dodávka zboží</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algn="ctr">
                        <a:lnSpc>
                          <a:spcPct val="115000"/>
                        </a:lnSpc>
                        <a:spcAft>
                          <a:spcPts val="0"/>
                        </a:spcAft>
                      </a:pPr>
                      <a:r>
                        <a:rPr lang="cs-CZ" sz="1000" b="1">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Riziko exportéra</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b="1">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Riziko importéra</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10046">
                <a:tc>
                  <a:txBody>
                    <a:bodyPr/>
                    <a:lstStyle/>
                    <a:p>
                      <a:pPr marL="180340" algn="ctr">
                        <a:lnSpc>
                          <a:spcPct val="115000"/>
                        </a:lnSpc>
                        <a:spcAft>
                          <a:spcPts val="0"/>
                        </a:spcAft>
                      </a:pPr>
                      <a:r>
                        <a:rPr lang="cs-CZ" sz="1000" b="1" dirty="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Dodavatelský úvěr</a:t>
                      </a:r>
                      <a:endParaRPr lang="cs-CZ" sz="1100" dirty="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05410" algn="ctr">
                        <a:lnSpc>
                          <a:spcPct val="97000"/>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Závisí od dohody</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44780" algn="ctr">
                        <a:lnSpc>
                          <a:spcPct val="97000"/>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Před zaplacením</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Vysoké, závisí na importérovi, zda zaplatí</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Žádné</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10046">
                <a:tc>
                  <a:txBody>
                    <a:bodyPr/>
                    <a:lstStyle/>
                    <a:p>
                      <a:pPr marL="180340" algn="ctr">
                        <a:lnSpc>
                          <a:spcPct val="115000"/>
                        </a:lnSpc>
                        <a:spcAft>
                          <a:spcPts val="0"/>
                        </a:spcAft>
                      </a:pPr>
                      <a:r>
                        <a:rPr lang="cs-CZ" sz="1000" b="1" dirty="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Odběratelský úvěr</a:t>
                      </a:r>
                      <a:endParaRPr lang="cs-CZ" sz="1100" dirty="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dirty="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Před odesláním zboží</a:t>
                      </a:r>
                      <a:endParaRPr lang="cs-CZ" sz="1100" dirty="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Po zaplacení</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Žádné</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96000"/>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Závisí výhradně na exportérovi, zda a jak dodá zboží</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67614">
                <a:tc>
                  <a:txBody>
                    <a:bodyPr/>
                    <a:lstStyle/>
                    <a:p>
                      <a:pPr marL="180340" algn="ctr">
                        <a:lnSpc>
                          <a:spcPct val="115000"/>
                        </a:lnSpc>
                        <a:spcAft>
                          <a:spcPts val="0"/>
                        </a:spcAft>
                      </a:pPr>
                      <a:r>
                        <a:rPr lang="cs-CZ" sz="1000" b="1">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Zásilka</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dirty="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V čase dalšího prodeje zboží importérem </a:t>
                      </a:r>
                      <a:endParaRPr lang="cs-CZ" sz="1100" dirty="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Před zaplacením</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Vyšší, povoluje další prodej zboží před zaplacením exportérovi</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Žádné</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51421">
                <a:tc>
                  <a:txBody>
                    <a:bodyPr/>
                    <a:lstStyle/>
                    <a:p>
                      <a:pPr marL="180340" algn="ctr">
                        <a:lnSpc>
                          <a:spcPct val="96000"/>
                        </a:lnSpc>
                        <a:spcAft>
                          <a:spcPts val="0"/>
                        </a:spcAft>
                      </a:pPr>
                      <a:r>
                        <a:rPr lang="cs-CZ" sz="1000" b="1">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Směnka</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96000"/>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V čase splatnosti směnky</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dirty="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Může být před i po realizaci platby</a:t>
                      </a:r>
                      <a:endParaRPr lang="cs-CZ" sz="1100" dirty="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ts val="965"/>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Riziko nezaplacení směnky</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96000"/>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Stejné jako předcházející, importér však může očekávat dodávku i před zaplacením</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0031">
                <a:tc>
                  <a:txBody>
                    <a:bodyPr/>
                    <a:lstStyle/>
                    <a:p>
                      <a:pPr marL="180340" algn="ctr">
                        <a:lnSpc>
                          <a:spcPct val="115000"/>
                        </a:lnSpc>
                        <a:spcAft>
                          <a:spcPts val="0"/>
                        </a:spcAft>
                      </a:pPr>
                      <a:r>
                        <a:rPr lang="cs-CZ" sz="1000" b="1">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Dokumentární inkaso</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Při odeslání zboží</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dirty="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Po zaplacení</a:t>
                      </a:r>
                      <a:endParaRPr lang="cs-CZ" sz="1100" dirty="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dirty="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Nižší</a:t>
                      </a:r>
                      <a:endParaRPr lang="cs-CZ" sz="1100" dirty="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Velmi nízké</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09517">
                <a:tc>
                  <a:txBody>
                    <a:bodyPr/>
                    <a:lstStyle/>
                    <a:p>
                      <a:pPr marL="180340" algn="ctr">
                        <a:lnSpc>
                          <a:spcPct val="115000"/>
                        </a:lnSpc>
                        <a:spcAft>
                          <a:spcPts val="0"/>
                        </a:spcAft>
                      </a:pPr>
                      <a:r>
                        <a:rPr lang="cs-CZ" sz="1000" b="1">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Dokumentární akreditiv</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Při odeslání zboží</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Po zaplacení</a:t>
                      </a:r>
                      <a:endParaRPr lang="cs-CZ" sz="110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dirty="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Velmi nízké nebo žádné, závislé na podmínkách úvěru</a:t>
                      </a:r>
                      <a:endParaRPr lang="cs-CZ" sz="1100" dirty="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dirty="0">
                          <a:solidFill>
                            <a:srgbClr val="307871"/>
                          </a:solidFill>
                          <a:effectLst/>
                          <a:latin typeface="Times New Roman" panose="02020603050405020304" pitchFamily="18" charset="0"/>
                          <a:ea typeface="Bookman Old Style" panose="02050604050505020204" pitchFamily="18" charset="0"/>
                          <a:cs typeface="Times New Roman" panose="02020603050405020304" pitchFamily="18" charset="0"/>
                        </a:rPr>
                        <a:t>Žádné riziko odeslání zboží, ale riziko přepravy zboží závislé na exportérovi</a:t>
                      </a:r>
                      <a:endParaRPr lang="cs-CZ" sz="1100" dirty="0">
                        <a:solidFill>
                          <a:srgbClr val="30787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1713206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915816" y="2355726"/>
            <a:ext cx="4536504" cy="507703"/>
          </a:xfrm>
        </p:spPr>
        <p:txBody>
          <a:bodyPr/>
          <a:lstStyle/>
          <a:p>
            <a:r>
              <a:rPr lang="cs-CZ" dirty="0"/>
              <a:t>Děkuji za pozornost</a:t>
            </a:r>
          </a:p>
        </p:txBody>
      </p:sp>
    </p:spTree>
    <p:extLst>
      <p:ext uri="{BB962C8B-B14F-4D97-AF65-F5344CB8AC3E}">
        <p14:creationId xmlns:p14="http://schemas.microsoft.com/office/powerpoint/2010/main" val="4053345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Kontokorentní úvěr</a:t>
            </a:r>
          </a:p>
          <a:p>
            <a:r>
              <a:rPr lang="cs-CZ" sz="1800" dirty="0"/>
              <a:t>Eskont směnek</a:t>
            </a:r>
          </a:p>
          <a:p>
            <a:r>
              <a:rPr lang="cs-CZ" sz="1800" dirty="0"/>
              <a:t>Dokumentární inkaso</a:t>
            </a:r>
          </a:p>
          <a:p>
            <a:r>
              <a:rPr lang="cs-CZ" sz="1800" dirty="0"/>
              <a:t>Dokumentární akreditiv</a:t>
            </a:r>
          </a:p>
          <a:p>
            <a:r>
              <a:rPr lang="cs-CZ" sz="1800" dirty="0"/>
              <a:t>Zálohování exportních pohledávek</a:t>
            </a:r>
          </a:p>
          <a:p>
            <a:r>
              <a:rPr lang="cs-CZ" sz="1800" dirty="0"/>
              <a:t>Půjčky na peněžním trhu</a:t>
            </a:r>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Krátkodobé financování zahraničního obchodu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8623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Tzv. </a:t>
            </a:r>
            <a:r>
              <a:rPr lang="cs-CZ" sz="1800" dirty="0" err="1"/>
              <a:t>overdraft</a:t>
            </a:r>
            <a:r>
              <a:rPr lang="cs-CZ" sz="1800" dirty="0"/>
              <a:t> poskytován bankami podnikům s otevřeným kontokorentním účtem</a:t>
            </a:r>
          </a:p>
          <a:p>
            <a:r>
              <a:rPr lang="cs-CZ" sz="1800" dirty="0"/>
              <a:t>Umožňuje debetní zůstatek do předem sjednaného limitu</a:t>
            </a:r>
          </a:p>
          <a:p>
            <a:r>
              <a:rPr lang="cs-CZ" sz="1800" dirty="0"/>
              <a:t>Výhodou je flexibilita  a operativnost v užití</a:t>
            </a:r>
          </a:p>
          <a:p>
            <a:r>
              <a:rPr lang="cs-CZ" sz="1800" dirty="0"/>
              <a:t>Úroky jsou placeny s reálně čerpané částky</a:t>
            </a:r>
          </a:p>
          <a:p>
            <a:r>
              <a:rPr lang="cs-CZ" sz="1800" dirty="0"/>
              <a:t>Vhodné pro překlenutí krátkodobých požadavků</a:t>
            </a:r>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Kontokorentní úvěr</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89349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Eskont směnek je odkup směnek bankou (nebo jinou finanční institucí) před dobou jejich splatnosti.  </a:t>
            </a:r>
          </a:p>
          <a:p>
            <a:pPr lvl="1"/>
            <a:r>
              <a:rPr lang="cs-CZ" sz="1600" dirty="0"/>
              <a:t>Směnky se eskontují na tzv. diskontním principu, čili za cenu nižší, než je směnečná suma. </a:t>
            </a:r>
          </a:p>
          <a:p>
            <a:pPr lvl="1"/>
            <a:r>
              <a:rPr lang="cs-CZ" sz="1600" dirty="0"/>
              <a:t>Klient navíc zůstává jako ručitel v případě, kdyby směnečný dlužník svůj závazek nesplnil. </a:t>
            </a:r>
          </a:p>
          <a:p>
            <a:endParaRPr lang="cs-CZ" sz="1800" dirty="0"/>
          </a:p>
          <a:p>
            <a:r>
              <a:rPr lang="cs-CZ" sz="1800" dirty="0"/>
              <a:t>V praxi se objevují dva druhy směnek:</a:t>
            </a:r>
          </a:p>
          <a:p>
            <a:pPr lvl="1"/>
            <a:r>
              <a:rPr lang="cs-CZ" sz="1600" dirty="0"/>
              <a:t>Vlastní směnka představuje písemný slib výstavce, že v přesně stanovený den splatnosti zaplatí určitou částku určité osobě označené ve směnce. Vyskytují se na ní tedy dva účastníci – výstavce a oprávněná osoba. </a:t>
            </a:r>
          </a:p>
          <a:p>
            <a:pPr lvl="1"/>
            <a:r>
              <a:rPr lang="cs-CZ" sz="1600" dirty="0"/>
              <a:t>Cizí směnka představuje platební příkaz výstavce směnky (věřitele) směnečníkovi (dlužníkovi) zaplatit v určitý přesně stanovený den dohodnutou sumu na dohodnutém místě osobě označené ve směnce (oprávněné osobě).</a:t>
            </a:r>
            <a:endParaRPr lang="cs-CZ" sz="16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Eskont směnek</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41644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Dokumentární inkaso představuje příkaz klienta (příkazce, prodávajícího) bance, aby pro něj vyinkasovala u kupujícího určité plnění proti předání stanovených dokumentů. </a:t>
            </a:r>
          </a:p>
          <a:p>
            <a:r>
              <a:rPr lang="cs-CZ" sz="1800" dirty="0"/>
              <a:t>Jedná se o platebně zajišťovací instrument.</a:t>
            </a:r>
          </a:p>
          <a:p>
            <a:r>
              <a:rPr lang="cs-CZ" sz="1800" dirty="0"/>
              <a:t>Je to nástroj s nižším rizikem, jako nástroje založené pouze na hladké platbě, přesto však exportérovi neposkytne jistotu zaplacení kupní ceny, protože inkasující banka nepřebírá žádný závazek. </a:t>
            </a:r>
          </a:p>
          <a:p>
            <a:pPr lvl="1"/>
            <a:r>
              <a:rPr lang="cs-CZ" sz="1400" dirty="0"/>
              <a:t>Dokumentární inkaso je z hlediska míry rizika relativně výhodnější pro importéra, kterému umožňuje platit až při převzetí dokumentů, tzn. většinou po doručení zboží. </a:t>
            </a:r>
          </a:p>
          <a:p>
            <a:pPr lvl="1"/>
            <a:r>
              <a:rPr lang="cs-CZ" sz="1400" dirty="0"/>
              <a:t>Jedná se o středně rizikový nástroj financování zahraničního obchodu vhodný pro méně riziková teritoria a obchodní transakce mezi důvěrně známými obchodními partneři. </a:t>
            </a:r>
          </a:p>
          <a:p>
            <a:pPr lvl="1"/>
            <a:r>
              <a:rPr lang="cs-CZ" sz="1400" dirty="0"/>
              <a:t>Jeho použití je relativně málo nákladné a také jednoduché.</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Dokumentární inkaso</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66409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inkasní pohledávka je pohledávkou klienta (příkazce), banka odpovídá pouze za správné provedení inkasních úkonů,</a:t>
            </a:r>
          </a:p>
          <a:p>
            <a:r>
              <a:rPr lang="cs-CZ" sz="1800" dirty="0"/>
              <a:t>banka nemá povinnost kontrolovat dokumenty – kontrolována je pouze kompletnost sady inkasních dokumentů,</a:t>
            </a:r>
          </a:p>
          <a:p>
            <a:r>
              <a:rPr lang="cs-CZ" sz="1800" dirty="0"/>
              <a:t>banka nepřejímá žádnou záruku za zaplacení,</a:t>
            </a:r>
          </a:p>
          <a:p>
            <a:r>
              <a:rPr lang="cs-CZ" sz="1800" dirty="0"/>
              <a:t>banka vysílající ani banka inkasní nemá možnost plnění vynutit, nelze vyloučit riziko nepřevzetí zboží ani jeho nezaplacení,</a:t>
            </a:r>
          </a:p>
          <a:p>
            <a:r>
              <a:rPr lang="cs-CZ" sz="1800" dirty="0"/>
              <a:t>dodatečné storno platby ze strany kupujícího je vyloučeno, v případě vadné zásilky zůstává kupujícímu právo uplatnit vůči prodávajícímu reklamaci.</a:t>
            </a:r>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Omezení dokumentárního inkasa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57294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Dokumentární akreditiv představuje písemný závazek banky vystavený na základě žádosti jejího klienta (příkazce, kupujícího), že poskytne třetí osobě nebo na její řad určité plnění stanovené akreditivem do výše akreditivní částky proti dokumentům předloženým v rámci platnosti akreditivu a odpovídajícím všem jeho podmínkám, jestliže beneficient předloží včas požadované dokumenty a splní veškeré akreditivní podmínky. </a:t>
            </a:r>
          </a:p>
          <a:p>
            <a:r>
              <a:rPr lang="cs-CZ" sz="1800" dirty="0"/>
              <a:t>Jedná se o platebně zajišťovací instrument.</a:t>
            </a:r>
          </a:p>
          <a:p>
            <a:r>
              <a:rPr lang="cs-CZ" sz="1800" dirty="0"/>
              <a:t>Pokud exportér splní všechny podmínky dodání zboží, (ve srovnání s dokumentárním inkasem) závazek zaplatit nese banka.  </a:t>
            </a:r>
          </a:p>
          <a:p>
            <a:pPr lvl="1"/>
            <a:r>
              <a:rPr lang="cs-CZ" sz="1400" dirty="0"/>
              <a:t>Exportér má jisté zaplacení dohodnuté ceny, proto se tento nástroj využívá v případech, kdy je zvýšené riziko platební neschopnosti nebo nevůle kupujícího. </a:t>
            </a:r>
          </a:p>
          <a:p>
            <a:pPr lvl="1"/>
            <a:r>
              <a:rPr lang="cs-CZ" sz="1400" dirty="0"/>
              <a:t>Pro importéra je výhodný z hlediska toho, že má jistotu, že platba proběhne až po předání vlastnických práv ke zboží a dokumentů stanovených akreditivem. </a:t>
            </a:r>
          </a:p>
          <a:p>
            <a:pPr lvl="1"/>
            <a:r>
              <a:rPr lang="cs-CZ" sz="1400" dirty="0"/>
              <a:t>Nevýhodou je vyšší nákladovost a administrativní náročnost.</a:t>
            </a:r>
          </a:p>
          <a:p>
            <a:endParaRPr lang="cs-CZ" sz="1800" dirty="0"/>
          </a:p>
          <a:p>
            <a:pPr marL="0" indent="0">
              <a:buNone/>
            </a:pPr>
            <a:endParaRPr lang="cs-CZ" sz="1800" dirty="0"/>
          </a:p>
        </p:txBody>
      </p:sp>
      <p:sp>
        <p:nvSpPr>
          <p:cNvPr id="6" name="Nadpis 5"/>
          <p:cNvSpPr>
            <a:spLocks noGrp="1"/>
          </p:cNvSpPr>
          <p:nvPr>
            <p:ph type="title"/>
          </p:nvPr>
        </p:nvSpPr>
        <p:spPr>
          <a:xfrm>
            <a:off x="179512" y="195486"/>
            <a:ext cx="7848872" cy="507703"/>
          </a:xfrm>
        </p:spPr>
        <p:txBody>
          <a:bodyPr/>
          <a:lstStyle/>
          <a:p>
            <a:r>
              <a:rPr lang="cs-CZ" b="1" dirty="0"/>
              <a:t>Dokumentární akreditiv</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05 Financování zahraničního obchodu</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269246942"/>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7126</TotalTime>
  <Words>2326</Words>
  <Application>Microsoft Office PowerPoint</Application>
  <PresentationFormat>Předvádění na obrazovce (16:9)</PresentationFormat>
  <Paragraphs>349</Paragraphs>
  <Slides>32</Slides>
  <Notes>30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32</vt:i4>
      </vt:variant>
    </vt:vector>
  </HeadingPairs>
  <TitlesOfParts>
    <vt:vector size="38" baseType="lpstr">
      <vt:lpstr>Arial</vt:lpstr>
      <vt:lpstr>Bookman Old Style</vt:lpstr>
      <vt:lpstr>Calibri</vt:lpstr>
      <vt:lpstr>Enriqueta</vt:lpstr>
      <vt:lpstr>Times New Roman</vt:lpstr>
      <vt:lpstr>SLU</vt:lpstr>
      <vt:lpstr>Financování zahraničního obchodu  </vt:lpstr>
      <vt:lpstr>Specifika financování zahraničního obchodu</vt:lpstr>
      <vt:lpstr>Funkce nástrojů financování zahraničního obchodu</vt:lpstr>
      <vt:lpstr>Krátkodobé financování zahraničního obchodu</vt:lpstr>
      <vt:lpstr>Kontokorentní úvěr</vt:lpstr>
      <vt:lpstr>Eskont směnek</vt:lpstr>
      <vt:lpstr>Dokumentární inkaso</vt:lpstr>
      <vt:lpstr>Omezení dokumentárního inkasa</vt:lpstr>
      <vt:lpstr>Dokumentární akreditiv</vt:lpstr>
      <vt:lpstr>Základní principy dokumentárního akreditivu</vt:lpstr>
      <vt:lpstr>Zálohování exportních pohledávek</vt:lpstr>
      <vt:lpstr>Půjčky na finančním trhu</vt:lpstr>
      <vt:lpstr>Metody střednědobého a dlouhodobého financování</vt:lpstr>
      <vt:lpstr>Střednědobé a dlouhodobé půjčky na finančních trzích</vt:lpstr>
      <vt:lpstr>Projektové financování</vt:lpstr>
      <vt:lpstr>Úvěry v zahraničním obchodě</vt:lpstr>
      <vt:lpstr>Dodavatelské úvěry</vt:lpstr>
      <vt:lpstr>Odběratelské úvěry</vt:lpstr>
      <vt:lpstr>Zásilka</vt:lpstr>
      <vt:lpstr>Zprostředkovatelské úvěry</vt:lpstr>
      <vt:lpstr>Bankovní úvěry</vt:lpstr>
      <vt:lpstr>Alternativní metody financování zahraničního obchodu</vt:lpstr>
      <vt:lpstr>Faktoring</vt:lpstr>
      <vt:lpstr>Druhy faktoringu</vt:lpstr>
      <vt:lpstr>Fungování faktoringu v zahraničním obchodě</vt:lpstr>
      <vt:lpstr>Forfaiting</vt:lpstr>
      <vt:lpstr>Fungování forfaitingu v zahraničním obchodě</vt:lpstr>
      <vt:lpstr>Leasing</vt:lpstr>
      <vt:lpstr>Druhy leasingu</vt:lpstr>
      <vt:lpstr>Kritéria pro výběr financování zahraničního obchodu</vt:lpstr>
      <vt:lpstr>Srovnání vybraných platebních metod za dodávku zboží</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Jana Šimáková</cp:lastModifiedBy>
  <cp:revision>113</cp:revision>
  <dcterms:created xsi:type="dcterms:W3CDTF">2016-07-06T15:42:34Z</dcterms:created>
  <dcterms:modified xsi:type="dcterms:W3CDTF">2023-11-15T18:26:37Z</dcterms:modified>
</cp:coreProperties>
</file>