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1" r:id="rId3"/>
    <p:sldId id="283" r:id="rId4"/>
    <p:sldId id="292" r:id="rId5"/>
    <p:sldId id="293" r:id="rId6"/>
    <p:sldId id="291" r:id="rId7"/>
    <p:sldId id="284" r:id="rId8"/>
    <p:sldId id="285" r:id="rId9"/>
    <p:sldId id="282" r:id="rId10"/>
    <p:sldId id="272" r:id="rId11"/>
    <p:sldId id="273" r:id="rId12"/>
    <p:sldId id="274" r:id="rId13"/>
    <p:sldId id="275" r:id="rId14"/>
    <p:sldId id="276" r:id="rId15"/>
    <p:sldId id="277" r:id="rId16"/>
    <p:sldId id="280" r:id="rId17"/>
    <p:sldId id="278" r:id="rId18"/>
    <p:sldId id="279" r:id="rId19"/>
    <p:sldId id="281" r:id="rId20"/>
    <p:sldId id="286" r:id="rId21"/>
    <p:sldId id="294" r:id="rId22"/>
    <p:sldId id="295" r:id="rId23"/>
    <p:sldId id="263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7" autoAdjust="0"/>
    <p:restoredTop sz="94660"/>
  </p:normalViewPr>
  <p:slideViewPr>
    <p:cSldViewPr>
      <p:cViewPr varScale="1">
        <p:scale>
          <a:sx n="143" d="100"/>
          <a:sy n="143" d="100"/>
        </p:scale>
        <p:origin x="72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30.11.2023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637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9993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076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428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41213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31287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604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5863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4194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0716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724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7803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9242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858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13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681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746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117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0292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677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39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gap.cz/cs/egap-v-cislech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zahraničního obchodu se státní podporou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Financování mezinárodního podnikání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Podpora exportu v kompetenci orgánů státní správy ČR v rámci obchodní politiky ČR.</a:t>
            </a:r>
          </a:p>
          <a:p>
            <a:pPr lvl="1"/>
            <a:r>
              <a:rPr lang="cs-CZ" sz="1400" dirty="0"/>
              <a:t>Kromě jiných zákonů je důležitý zejména Zákon č. 58/1995 Sb.  o financování a pojišťování vývozu se státní podporou.</a:t>
            </a:r>
          </a:p>
          <a:p>
            <a:pPr lvl="1"/>
            <a:r>
              <a:rPr lang="cs-CZ" sz="1400" dirty="0"/>
              <a:t>ČR musí také dodržovat pravidla o poskytování finanční podpory exportérům zakotvené v Konsenzu OECD, pravidla WTO</a:t>
            </a:r>
          </a:p>
          <a:p>
            <a:r>
              <a:rPr lang="cs-CZ" sz="1800" dirty="0"/>
              <a:t>Členský stát EU </a:t>
            </a:r>
          </a:p>
          <a:p>
            <a:pPr lvl="1"/>
            <a:r>
              <a:rPr lang="cs-CZ" sz="1400" dirty="0"/>
              <a:t>Člen vnitřního trhu se společnou obchodní politikou EU (dodržování legislativního rámce EU)</a:t>
            </a:r>
          </a:p>
          <a:p>
            <a:endParaRPr lang="cs-CZ" sz="1800" dirty="0"/>
          </a:p>
          <a:p>
            <a:r>
              <a:rPr lang="cs-CZ" sz="1800" dirty="0"/>
              <a:t>K realizaci a kontrole fungování zahraničně obchodní politiky byly založeny jednotlivé státní instituce a zavedena státní podpora exportu, kterou zaštiťuje Ministerstvo průmyslu a obchodu. </a:t>
            </a:r>
          </a:p>
          <a:p>
            <a:endParaRPr lang="cs-CZ" sz="1800" dirty="0"/>
          </a:p>
          <a:p>
            <a:r>
              <a:rPr lang="cs-CZ" sz="1800" dirty="0"/>
              <a:t>Nestátní podpora exportu je považována spíše za doplňkovou formu.</a:t>
            </a: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Právní rámec podpory exportu v České republice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320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Ministerstvo průmyslu a obchodu (MPO)</a:t>
            </a:r>
          </a:p>
          <a:p>
            <a:r>
              <a:rPr lang="cs-CZ" sz="1800" dirty="0"/>
              <a:t>Česká exportní banka (ČEB)</a:t>
            </a:r>
          </a:p>
          <a:p>
            <a:r>
              <a:rPr lang="cs-CZ" sz="1800" dirty="0"/>
              <a:t>Exportní garanční a pojišťovací společnost (EGAP)</a:t>
            </a:r>
          </a:p>
          <a:p>
            <a:r>
              <a:rPr lang="cs-CZ" sz="1800" dirty="0" err="1"/>
              <a:t>CzechTrade</a:t>
            </a:r>
            <a:endParaRPr lang="cs-CZ" sz="1800" dirty="0"/>
          </a:p>
          <a:p>
            <a:endParaRPr lang="cs-CZ" sz="1800" b="1" dirty="0"/>
          </a:p>
          <a:p>
            <a:endParaRPr lang="cs-CZ" sz="1800" b="1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Stěžejní instituce pro podporu exportu v České republice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598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Hlavní řídící orgán systému proexportní politiky a podpory vývozu v ČR</a:t>
            </a:r>
          </a:p>
          <a:p>
            <a:r>
              <a:rPr lang="cs-CZ" sz="1800" dirty="0"/>
              <a:t>Spolupráce s dalšími orgány státní správy</a:t>
            </a:r>
          </a:p>
          <a:p>
            <a:pPr lvl="1"/>
            <a:r>
              <a:rPr lang="cs-CZ" sz="1400" dirty="0"/>
              <a:t>Ministerstvo financí –  zajišťuje pojištění a zprostředkovává financování vývozu</a:t>
            </a:r>
          </a:p>
          <a:p>
            <a:pPr lvl="1"/>
            <a:r>
              <a:rPr lang="cs-CZ" sz="1400" dirty="0"/>
              <a:t>Ministerstvo zahraničních věcí </a:t>
            </a:r>
          </a:p>
          <a:p>
            <a:pPr lvl="1"/>
            <a:r>
              <a:rPr lang="cs-CZ" sz="1400" dirty="0"/>
              <a:t>Okrajové také Ministerstvo zemědělství nebo Ministerstvo pro místní rozvoj</a:t>
            </a:r>
          </a:p>
          <a:p>
            <a:r>
              <a:rPr lang="cs-CZ" sz="1800" dirty="0"/>
              <a:t>Koncepční dokumenty MPO (směr, vize, cíle a přístupy k proexportní politice státu)</a:t>
            </a:r>
          </a:p>
          <a:p>
            <a:pPr lvl="1"/>
            <a:r>
              <a:rPr lang="cs-CZ" sz="1400" dirty="0"/>
              <a:t>Koncepce proexportní strategie</a:t>
            </a:r>
          </a:p>
          <a:p>
            <a:pPr lvl="1"/>
            <a:r>
              <a:rPr lang="cs-CZ" sz="1400" dirty="0"/>
              <a:t>Exportní strategie pro dané období</a:t>
            </a:r>
          </a:p>
          <a:p>
            <a:pPr lvl="1"/>
            <a:r>
              <a:rPr lang="cs-CZ" sz="1400" dirty="0"/>
              <a:t>analýzy a jiné přípravné dokumenty k sestavení nové exportní strategie</a:t>
            </a:r>
          </a:p>
          <a:p>
            <a:pPr lvl="1"/>
            <a:r>
              <a:rPr lang="cs-CZ" sz="1400" dirty="0"/>
              <a:t>„Export v kostce“</a:t>
            </a:r>
          </a:p>
          <a:p>
            <a:r>
              <a:rPr lang="cs-CZ" sz="1800" dirty="0"/>
              <a:t> Informační kanály </a:t>
            </a:r>
          </a:p>
          <a:p>
            <a:pPr lvl="1"/>
            <a:r>
              <a:rPr lang="cs-CZ" sz="1400" dirty="0"/>
              <a:t>Zelená linka pro export</a:t>
            </a:r>
          </a:p>
          <a:p>
            <a:pPr lvl="1"/>
            <a:r>
              <a:rPr lang="cs-CZ" sz="1400" dirty="0"/>
              <a:t>Businessinfo.cz</a:t>
            </a:r>
          </a:p>
          <a:p>
            <a:endParaRPr lang="cs-CZ" sz="1800" dirty="0"/>
          </a:p>
          <a:p>
            <a:endParaRPr lang="cs-CZ" sz="1800" dirty="0"/>
          </a:p>
          <a:p>
            <a:endParaRPr lang="cs-CZ" sz="1800" b="1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Ministerstvo průmyslu a obchodu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1026" name="Picture 2" descr="Zelená linka pro export -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867894"/>
            <a:ext cx="1754138" cy="80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0008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Specializovaná bankovní instituce zaměřená na zajištění dlouhodobého financování objemově významných vývozních kontraktů českých exportérů za podmínek zvýhodněných oproti tržním podmínkám, zejména z hlediska doby splatnosti závazků a výše úrokových sazeb.</a:t>
            </a:r>
          </a:p>
          <a:p>
            <a:pPr lvl="1"/>
            <a:r>
              <a:rPr lang="cs-CZ" sz="1400" dirty="0"/>
              <a:t>Je možné financovat také vývoz do rizikových teritorií.</a:t>
            </a:r>
          </a:p>
          <a:p>
            <a:r>
              <a:rPr lang="cs-CZ" sz="1800" dirty="0"/>
              <a:t>Právní rámec</a:t>
            </a:r>
          </a:p>
          <a:p>
            <a:pPr lvl="1"/>
            <a:r>
              <a:rPr lang="cs-CZ" sz="1400" dirty="0"/>
              <a:t>Zákona č. 21/1992 Sb. o bankách</a:t>
            </a:r>
          </a:p>
          <a:p>
            <a:pPr lvl="1"/>
            <a:r>
              <a:rPr lang="cs-CZ" sz="1400" dirty="0"/>
              <a:t>Zákon č. 58/1995 Sb.  o financování a pojišťování vývozu se státní podporou</a:t>
            </a:r>
          </a:p>
          <a:p>
            <a:pPr lvl="1"/>
            <a:r>
              <a:rPr lang="pl-PL" sz="1400" dirty="0"/>
              <a:t>§ 123 zákona č</a:t>
            </a:r>
            <a:r>
              <a:rPr lang="pl-PL" sz="1400"/>
              <a:t>. 256/2004 </a:t>
            </a:r>
            <a:r>
              <a:rPr lang="pl-PL" sz="1400" dirty="0"/>
              <a:t>Sb., o podnikání na kapitálovém trhu</a:t>
            </a:r>
            <a:endParaRPr lang="cs-CZ" sz="1400" dirty="0"/>
          </a:p>
          <a:p>
            <a:pPr lvl="1"/>
            <a:r>
              <a:rPr lang="cs-CZ" sz="1400" dirty="0"/>
              <a:t>Konsenzus OECD, pravidla WTO, legislativa EU</a:t>
            </a:r>
            <a:endParaRPr lang="cs-CZ" sz="1800" dirty="0"/>
          </a:p>
          <a:p>
            <a:r>
              <a:rPr lang="cs-CZ" sz="1800" dirty="0"/>
              <a:t>ČEB je akciová společnost vlastněna státem, akcionářskými právy disponují různé orgány státní správy a stát ručí za veškeré závazky banky.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Česká exportní banka (ČEB)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644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Financování</a:t>
            </a:r>
          </a:p>
          <a:p>
            <a:pPr lvl="1"/>
            <a:r>
              <a:rPr lang="cs-CZ" sz="1600" dirty="0" err="1"/>
              <a:t>předexportní</a:t>
            </a:r>
            <a:r>
              <a:rPr lang="cs-CZ" sz="1600" dirty="0"/>
              <a:t> financování</a:t>
            </a:r>
          </a:p>
          <a:p>
            <a:pPr lvl="1"/>
            <a:r>
              <a:rPr lang="cs-CZ" sz="1600" dirty="0"/>
              <a:t>odběratelský úvěr</a:t>
            </a:r>
          </a:p>
          <a:p>
            <a:pPr lvl="1"/>
            <a:r>
              <a:rPr lang="cs-CZ" sz="1600" dirty="0"/>
              <a:t>dodavatelský úvěr</a:t>
            </a:r>
          </a:p>
          <a:p>
            <a:endParaRPr lang="cs-CZ" sz="1400" dirty="0"/>
          </a:p>
          <a:p>
            <a:r>
              <a:rPr lang="cs-CZ" sz="1800" dirty="0" err="1"/>
              <a:t>Trade</a:t>
            </a:r>
            <a:r>
              <a:rPr lang="cs-CZ" sz="1800" dirty="0"/>
              <a:t> finance</a:t>
            </a:r>
          </a:p>
          <a:p>
            <a:pPr lvl="1"/>
            <a:r>
              <a:rPr lang="cs-CZ" sz="1600" dirty="0"/>
              <a:t>dokumentární platby</a:t>
            </a:r>
          </a:p>
          <a:p>
            <a:pPr lvl="1"/>
            <a:r>
              <a:rPr lang="cs-CZ" sz="1600" dirty="0"/>
              <a:t>bankovní záruky</a:t>
            </a:r>
          </a:p>
          <a:p>
            <a:pPr lvl="1"/>
            <a:r>
              <a:rPr lang="cs-CZ" sz="1600" dirty="0"/>
              <a:t>odkup pohledávek</a:t>
            </a:r>
          </a:p>
          <a:p>
            <a:pPr lvl="1"/>
            <a:endParaRPr lang="cs-CZ" sz="1600" dirty="0"/>
          </a:p>
          <a:p>
            <a:r>
              <a:rPr lang="cs-CZ" sz="1800" dirty="0"/>
              <a:t>Jednou z podmínek využití podpory ČEB je uzavření pojištění s institucí EGAP</a:t>
            </a:r>
          </a:p>
          <a:p>
            <a:pPr lvl="1"/>
            <a:r>
              <a:rPr lang="cs-CZ" sz="1400" dirty="0"/>
              <a:t>ČEB a EGAP plní roli tzv. Export </a:t>
            </a:r>
            <a:r>
              <a:rPr lang="cs-CZ" sz="1400" dirty="0" err="1"/>
              <a:t>Credit</a:t>
            </a:r>
            <a:r>
              <a:rPr lang="cs-CZ" sz="1400" dirty="0"/>
              <a:t> </a:t>
            </a:r>
            <a:r>
              <a:rPr lang="cs-CZ" sz="1400" dirty="0" err="1"/>
              <a:t>Agency</a:t>
            </a:r>
            <a:r>
              <a:rPr lang="cs-CZ" sz="1400" dirty="0"/>
              <a:t> - agentury poskytující státem podpořené vývozní financování</a:t>
            </a:r>
          </a:p>
          <a:p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Financování a </a:t>
            </a:r>
            <a:r>
              <a:rPr lang="cs-CZ" b="1" dirty="0" err="1"/>
              <a:t>Trade</a:t>
            </a:r>
            <a:r>
              <a:rPr lang="cs-CZ" b="1" dirty="0"/>
              <a:t> Finance produkty ČEB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050" name="Picture 2" descr="https://www.ceb.cz/webs/ceska-exportni-banka/images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419622"/>
            <a:ext cx="228600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356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EGAP nabízí pojištění vývozcům a bankám financujícím vývoz proti nesplacení pohledávek zahraničními odběrateli v důsledku komerčních a teritoriálních rizik.</a:t>
            </a:r>
          </a:p>
          <a:p>
            <a:pPr lvl="1"/>
            <a:r>
              <a:rPr lang="cs-CZ" sz="1400" dirty="0"/>
              <a:t>Zaměřuje se na tržně nepojistitelná politická a komerční rizika spojená s financováním vývozu zboží, služeb a investic z České republiky .</a:t>
            </a:r>
          </a:p>
          <a:p>
            <a:r>
              <a:rPr lang="cs-CZ" sz="1800" dirty="0"/>
              <a:t>Akciová společnost vlastněná státem, který ručí za její závazky</a:t>
            </a:r>
          </a:p>
          <a:p>
            <a:r>
              <a:rPr lang="cs-CZ" sz="1800" dirty="0"/>
              <a:t>Právní rámec</a:t>
            </a:r>
          </a:p>
          <a:p>
            <a:pPr lvl="1"/>
            <a:r>
              <a:rPr lang="cs-CZ" sz="1400" dirty="0"/>
              <a:t>Zákon č. 363/1999 Sb. – o pojišťovnictví </a:t>
            </a:r>
          </a:p>
          <a:p>
            <a:pPr lvl="1"/>
            <a:r>
              <a:rPr lang="cs-CZ" sz="1400" dirty="0"/>
              <a:t>Zákona č. 58/1995 Sb. – o pojišťování a financování vývozu se státní podporou</a:t>
            </a:r>
          </a:p>
          <a:p>
            <a:endParaRPr lang="cs-CZ" sz="1800" dirty="0"/>
          </a:p>
          <a:p>
            <a:r>
              <a:rPr lang="cs-CZ" sz="1800" dirty="0"/>
              <a:t>Podmínky pro využití služeb EGAP</a:t>
            </a:r>
          </a:p>
          <a:p>
            <a:pPr lvl="1"/>
            <a:r>
              <a:rPr lang="cs-CZ" sz="1400" dirty="0"/>
              <a:t>žadatel o pojištění je daňově registrován v ČR,</a:t>
            </a:r>
          </a:p>
          <a:p>
            <a:pPr lvl="1"/>
            <a:r>
              <a:rPr lang="cs-CZ" sz="1400" dirty="0"/>
              <a:t>český podíl na celkovém vývozu je minimálně 50%,</a:t>
            </a:r>
          </a:p>
          <a:p>
            <a:pPr lvl="1"/>
            <a:r>
              <a:rPr lang="cs-CZ" sz="1400" dirty="0"/>
              <a:t>rizika spojená s vývozem jsou komerčně nepojistitelná.</a:t>
            </a:r>
          </a:p>
          <a:p>
            <a:endParaRPr lang="cs-CZ" sz="1800" dirty="0"/>
          </a:p>
          <a:p>
            <a:pPr lvl="1"/>
            <a:endParaRPr lang="cs-CZ" sz="14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Exportní garanční a pojišťovací společnost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2321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Objem podepsaných smluv ČEB (v mil. Kč)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FB375F5-D605-4296-8792-48356C855B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21339"/>
            <a:ext cx="9144000" cy="370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358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43558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/>
              <a:t>Riziko neplacení přímo pro vývozce</a:t>
            </a:r>
          </a:p>
          <a:p>
            <a:pPr lvl="1"/>
            <a:r>
              <a:rPr lang="cs-CZ" sz="1100" dirty="0"/>
              <a:t>Pojištění krátkodobého vývozního dodavatelského úvěru</a:t>
            </a:r>
          </a:p>
          <a:p>
            <a:pPr lvl="1"/>
            <a:r>
              <a:rPr lang="cs-CZ" sz="1100" dirty="0"/>
              <a:t>Pojištění střednědobého a dlouhodobého vývozního dodavatelského úvěru</a:t>
            </a:r>
          </a:p>
          <a:p>
            <a:r>
              <a:rPr lang="cs-CZ" sz="1600" dirty="0"/>
              <a:t>Riziko neplacení pro financující banku</a:t>
            </a:r>
          </a:p>
          <a:p>
            <a:pPr lvl="1"/>
            <a:r>
              <a:rPr lang="cs-CZ" sz="1100" dirty="0"/>
              <a:t>Pojištění bankou financovaného krátkodobého vývozního dodavatelského úvěru</a:t>
            </a:r>
          </a:p>
          <a:p>
            <a:pPr lvl="1"/>
            <a:r>
              <a:rPr lang="cs-CZ" sz="1100" dirty="0"/>
              <a:t>Pojištění bankou financovaného střednědobého a dlouhodobého vývozního dodavatelského úvěru</a:t>
            </a:r>
          </a:p>
          <a:p>
            <a:pPr lvl="1"/>
            <a:r>
              <a:rPr lang="cs-CZ" sz="1100" dirty="0"/>
              <a:t>Pojištění vývozního odběratelského úvěru</a:t>
            </a:r>
          </a:p>
          <a:p>
            <a:pPr lvl="1"/>
            <a:r>
              <a:rPr lang="cs-CZ" sz="1100" dirty="0"/>
              <a:t>Pojištění potvrzeného akreditivu</a:t>
            </a:r>
          </a:p>
          <a:p>
            <a:pPr lvl="1"/>
            <a:r>
              <a:rPr lang="cs-CZ" sz="1100" dirty="0"/>
              <a:t>Pojištění úvěru na </a:t>
            </a:r>
            <a:r>
              <a:rPr lang="cs-CZ" sz="1100" dirty="0" err="1"/>
              <a:t>předexportní</a:t>
            </a:r>
            <a:r>
              <a:rPr lang="cs-CZ" sz="1100" dirty="0"/>
              <a:t> financování</a:t>
            </a:r>
          </a:p>
          <a:p>
            <a:r>
              <a:rPr lang="cs-CZ" sz="1600" dirty="0"/>
              <a:t>Pojištění úvěru na investici v zahraničí</a:t>
            </a:r>
          </a:p>
          <a:p>
            <a:pPr lvl="1"/>
            <a:r>
              <a:rPr lang="cs-CZ" sz="1100" dirty="0"/>
              <a:t>Riziko znehodnocení investice</a:t>
            </a:r>
          </a:p>
          <a:p>
            <a:pPr lvl="1"/>
            <a:r>
              <a:rPr lang="cs-CZ" sz="1100" dirty="0"/>
              <a:t>Pojištění investic v zahraničí</a:t>
            </a:r>
          </a:p>
          <a:p>
            <a:pPr lvl="1"/>
            <a:r>
              <a:rPr lang="cs-CZ" sz="1100" dirty="0"/>
              <a:t>Pojištění úvěru na investici v zahraničí</a:t>
            </a:r>
          </a:p>
          <a:p>
            <a:r>
              <a:rPr lang="cs-CZ" sz="1600" dirty="0"/>
              <a:t>Riziko zrušení kontraktu dovozcem</a:t>
            </a:r>
          </a:p>
          <a:p>
            <a:pPr lvl="1"/>
            <a:r>
              <a:rPr lang="cs-CZ" sz="1100" dirty="0"/>
              <a:t>Pojištění proti riziku nemožnosti plnění smlouvy o vývozu</a:t>
            </a:r>
          </a:p>
          <a:p>
            <a:r>
              <a:rPr lang="cs-CZ" sz="1600" dirty="0"/>
              <a:t>Pojištění bankovních záruk</a:t>
            </a:r>
          </a:p>
          <a:p>
            <a:pPr lvl="1"/>
            <a:r>
              <a:rPr lang="cs-CZ" sz="1100" dirty="0"/>
              <a:t>Pojištění bankovní záruky vystavené v souvislosti se získáním nebo plněním smlouvy o vývozu</a:t>
            </a:r>
          </a:p>
          <a:p>
            <a:endParaRPr lang="cs-CZ" sz="1600" dirty="0"/>
          </a:p>
          <a:p>
            <a:pPr marL="0" indent="0">
              <a:buNone/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Základní produkty od EGAP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4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EGAP v číslech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4818137"/>
            <a:ext cx="23551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100" dirty="0">
                <a:hlinkClick r:id="rId3"/>
              </a:rPr>
              <a:t>https://www.egap.cz/cs/egap-v-cislech</a:t>
            </a:r>
            <a:endParaRPr lang="cs-CZ" sz="1100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C2BD1C6-5A2D-4287-98B8-E3C73C309E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9825" y="0"/>
            <a:ext cx="3764349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2469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Agentura </a:t>
            </a:r>
            <a:r>
              <a:rPr lang="cs-CZ" sz="1800" dirty="0" err="1"/>
              <a:t>CzechTrade</a:t>
            </a:r>
            <a:r>
              <a:rPr lang="cs-CZ" sz="1800" dirty="0"/>
              <a:t> patří pod správu MPO, od kterého také čerpá finanční příspěvky na podporu exportních aktivit.</a:t>
            </a:r>
          </a:p>
          <a:p>
            <a:r>
              <a:rPr lang="cs-CZ" sz="1800" dirty="0" err="1"/>
              <a:t>CzechTrade</a:t>
            </a:r>
            <a:r>
              <a:rPr lang="cs-CZ" sz="1800" dirty="0"/>
              <a:t> poskytuje služby zejména v oblasti nefinanční nebo nepřímé podpory exportu  v různých fázích vstupu či pohybování se na zahraničním trhu:</a:t>
            </a:r>
          </a:p>
          <a:p>
            <a:pPr lvl="1"/>
            <a:r>
              <a:rPr lang="cs-CZ" sz="1400" dirty="0"/>
              <a:t>informační služby</a:t>
            </a:r>
          </a:p>
          <a:p>
            <a:pPr lvl="1"/>
            <a:r>
              <a:rPr lang="cs-CZ" sz="1400" dirty="0"/>
              <a:t>asistenční služby</a:t>
            </a:r>
          </a:p>
          <a:p>
            <a:pPr lvl="1"/>
            <a:r>
              <a:rPr lang="cs-CZ" sz="1400" dirty="0"/>
              <a:t>poradenské služby </a:t>
            </a:r>
          </a:p>
          <a:p>
            <a:endParaRPr lang="cs-CZ" sz="1800" dirty="0"/>
          </a:p>
          <a:p>
            <a:r>
              <a:rPr lang="cs-CZ" sz="1800" dirty="0"/>
              <a:t>Vyznačuje se flexibilním přístupem ke klientům </a:t>
            </a:r>
          </a:p>
          <a:p>
            <a:pPr lvl="1"/>
            <a:r>
              <a:rPr lang="cs-CZ" sz="1400" dirty="0"/>
              <a:t>Služby jsou přizpůsobované  konkrétním požadavkům jednotlivých výrobců a podnikatelů s exportním záměrem.</a:t>
            </a:r>
          </a:p>
          <a:p>
            <a:pPr lvl="1"/>
            <a:r>
              <a:rPr lang="cs-CZ" sz="1400" dirty="0"/>
              <a:t>Prostřednictvím svých zahraničních a regionálních kanceláří po světě průběžně reagují na aktuální situaci na zahraničním trhu a tím usnadňují exportérům expandovat na zahraniční trhy. </a:t>
            </a:r>
          </a:p>
          <a:p>
            <a:pPr marL="457200" lvl="1" indent="0">
              <a:buNone/>
            </a:pPr>
            <a:endParaRPr lang="cs-CZ" sz="14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 err="1"/>
              <a:t>CzechTrade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40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Exportní/importní banka 	</a:t>
            </a:r>
          </a:p>
          <a:p>
            <a:pPr lvl="1"/>
            <a:r>
              <a:rPr lang="cs-CZ" sz="1400" dirty="0"/>
              <a:t>poskytuje půjčky pro financování exportu/importu</a:t>
            </a:r>
          </a:p>
          <a:p>
            <a:pPr lvl="1"/>
            <a:r>
              <a:rPr lang="cs-CZ" sz="1400" dirty="0"/>
              <a:t>financování exportní bankou obvykle nepřesáhne 50 –85 % hodnoty exportu </a:t>
            </a:r>
          </a:p>
          <a:p>
            <a:pPr lvl="1"/>
            <a:r>
              <a:rPr lang="cs-CZ" sz="1400" dirty="0"/>
              <a:t>doba splatnosti úvěru bývá delší než jeden  rok </a:t>
            </a:r>
          </a:p>
          <a:p>
            <a:pPr lvl="1"/>
            <a:r>
              <a:rPr lang="cs-CZ" sz="1400" dirty="0"/>
              <a:t>úvěr je poskytován převážně podnikům, které nemohou získat kapitál z jiných zdrojů </a:t>
            </a:r>
          </a:p>
          <a:p>
            <a:pPr lvl="1"/>
            <a:r>
              <a:rPr lang="cs-CZ" sz="1400" dirty="0"/>
              <a:t>poskytnutí úvěru je podmíněno pojištěním exportu</a:t>
            </a:r>
          </a:p>
          <a:p>
            <a:r>
              <a:rPr lang="cs-CZ" sz="1800" dirty="0"/>
              <a:t>Pojišťovna exportních úvěrů </a:t>
            </a:r>
          </a:p>
          <a:p>
            <a:pPr lvl="1"/>
            <a:r>
              <a:rPr lang="cs-CZ" sz="1400" dirty="0"/>
              <a:t>chrání před nepříznivými dopady politických, teritoriálních a komerčních rizik</a:t>
            </a:r>
          </a:p>
          <a:p>
            <a:r>
              <a:rPr lang="cs-CZ" sz="1800" dirty="0"/>
              <a:t>Exportní agentura </a:t>
            </a:r>
          </a:p>
          <a:p>
            <a:pPr lvl="1"/>
            <a:r>
              <a:rPr lang="cs-CZ" sz="1400" dirty="0"/>
              <a:t>neposkytuje přímé finanční prostředky, ale podporuje export přes poradenství ohledně záruk, pojištění, znalostí situace na vybraném trhu, atd.</a:t>
            </a:r>
          </a:p>
          <a:p>
            <a:r>
              <a:rPr lang="cs-CZ" sz="1800" dirty="0"/>
              <a:t>Vláda a státní instituce</a:t>
            </a:r>
          </a:p>
          <a:p>
            <a:r>
              <a:rPr lang="cs-CZ" sz="1800" dirty="0"/>
              <a:t>Mezinárodní organizace</a:t>
            </a:r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Instituce podporující zahraniční obchod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567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Operační program Podnikání a inovace pro konkurenceschopnost (OP PIK) je stěžejním programem pro podporu českých podnikatelů</a:t>
            </a:r>
          </a:p>
          <a:p>
            <a:pPr lvl="1"/>
            <a:r>
              <a:rPr lang="cs-CZ" sz="1400" dirty="0"/>
              <a:t>řídícím orgánem je Ministerstvo průmyslu a obchodu ČR</a:t>
            </a:r>
          </a:p>
          <a:p>
            <a:endParaRPr lang="cs-CZ" sz="1800" dirty="0"/>
          </a:p>
          <a:p>
            <a:r>
              <a:rPr lang="cs-CZ" sz="1800" dirty="0"/>
              <a:t>Projekty financované EU a realizované agenturou </a:t>
            </a:r>
            <a:r>
              <a:rPr lang="cs-CZ" sz="1800" dirty="0" err="1"/>
              <a:t>CzechTrade</a:t>
            </a:r>
            <a:r>
              <a:rPr lang="cs-CZ" sz="1800" dirty="0"/>
              <a:t>:</a:t>
            </a:r>
          </a:p>
          <a:p>
            <a:pPr lvl="1"/>
            <a:r>
              <a:rPr lang="cs-CZ" sz="1400" dirty="0"/>
              <a:t>NOVUMM  - poskytuje podporu formou zvýhodněné služby na účast malých a středních podniků na zahraničních výstavách a veletrzích se zaměřením na prioritní obory českého průmyslu.</a:t>
            </a:r>
          </a:p>
          <a:p>
            <a:pPr lvl="1"/>
            <a:r>
              <a:rPr lang="cs-CZ" sz="1400" dirty="0"/>
              <a:t>NOVUMM KET </a:t>
            </a:r>
            <a:r>
              <a:rPr lang="cs-CZ" sz="1400" b="1" dirty="0"/>
              <a:t>- </a:t>
            </a:r>
            <a:r>
              <a:rPr lang="cs-CZ" sz="1400" dirty="0"/>
              <a:t>poskytuje podporu formou zvýhodněné služby na účast malých a středních podniků na zahraničních výstavách a veletrzích se zaměřením na oblast klíčových technologií.</a:t>
            </a:r>
          </a:p>
          <a:p>
            <a:pPr lvl="1"/>
            <a:r>
              <a:rPr lang="cs-CZ" sz="1400" dirty="0"/>
              <a:t>Design pro konkurenceschopnost - nabízí zvýhodněné služby průmyslových a produktových designérů z Adresáře designérů a podporu účasti na zahraničních výstavách a veletrzích zaměřených na propagaci designu.</a:t>
            </a:r>
            <a:endParaRPr lang="cs-CZ" sz="14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Financování podpory zahraničního obchodu  v EU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566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Vládní úvěry</a:t>
            </a:r>
          </a:p>
          <a:p>
            <a:pPr lvl="1"/>
            <a:r>
              <a:rPr lang="cs-CZ" sz="1400" dirty="0"/>
              <a:t>Především jako nástroj hospodářské pomoci</a:t>
            </a:r>
          </a:p>
          <a:p>
            <a:pPr lvl="1"/>
            <a:r>
              <a:rPr lang="cs-CZ" sz="1400" dirty="0"/>
              <a:t>Vláda vyspělé země poskytuje úvěr vládě nebo státní instituci země rozvojové</a:t>
            </a:r>
          </a:p>
          <a:p>
            <a:pPr lvl="1"/>
            <a:r>
              <a:rPr lang="cs-CZ" sz="1400" dirty="0"/>
              <a:t>V rámci vládních úvěrů bývá někdy část objemu poskytnutých finančních prostředků ve formě nenávratné půjčky (darů) dovážející zemi</a:t>
            </a:r>
          </a:p>
          <a:p>
            <a:pPr lvl="1"/>
            <a:r>
              <a:rPr lang="cs-CZ" sz="1400" dirty="0"/>
              <a:t>Pro přijímací zemi jsou to úvěry s lepšími podmínkami ve srovnání s bankovními či dodavatelskými úvěry</a:t>
            </a:r>
          </a:p>
          <a:p>
            <a:pPr lvl="1"/>
            <a:r>
              <a:rPr lang="cs-CZ" sz="1400" dirty="0"/>
              <a:t>Pro vysílající zemi přestavují nástroj podpory exportu a podpory politických cílů</a:t>
            </a:r>
          </a:p>
          <a:p>
            <a:pPr lvl="1"/>
            <a:endParaRPr lang="cs-CZ" sz="1400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Další nástroje podpory zahraničního obchodu (1)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053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Úvěry od mezinárodních organizací</a:t>
            </a:r>
          </a:p>
          <a:p>
            <a:pPr lvl="1"/>
            <a:r>
              <a:rPr lang="cs-CZ" sz="1600" dirty="0"/>
              <a:t>Nástroj hospodářské pomoci rozvojovým a tranzitivním ekonomikám</a:t>
            </a:r>
          </a:p>
          <a:p>
            <a:pPr lvl="1"/>
            <a:endParaRPr lang="cs-CZ" sz="1600" dirty="0"/>
          </a:p>
          <a:p>
            <a:pPr lvl="1"/>
            <a:r>
              <a:rPr lang="cs-CZ" sz="1600" dirty="0"/>
              <a:t>Přímé financování poskytuje zejména Skupina světové banky:</a:t>
            </a:r>
          </a:p>
          <a:p>
            <a:pPr lvl="2"/>
            <a:r>
              <a:rPr lang="cs-CZ" sz="1100" dirty="0"/>
              <a:t>International Bank </a:t>
            </a:r>
            <a:r>
              <a:rPr lang="cs-CZ" sz="1100" dirty="0" err="1"/>
              <a:t>for</a:t>
            </a:r>
            <a:r>
              <a:rPr lang="cs-CZ" sz="1100" dirty="0"/>
              <a:t> </a:t>
            </a:r>
            <a:r>
              <a:rPr lang="cs-CZ" sz="1100" dirty="0" err="1"/>
              <a:t>Recovery</a:t>
            </a:r>
            <a:r>
              <a:rPr lang="cs-CZ" sz="1100" dirty="0"/>
              <a:t> and </a:t>
            </a:r>
            <a:r>
              <a:rPr lang="cs-CZ" sz="1100" dirty="0" err="1"/>
              <a:t>Development</a:t>
            </a:r>
            <a:r>
              <a:rPr lang="cs-CZ" sz="1100" dirty="0"/>
              <a:t> – IBRD</a:t>
            </a:r>
          </a:p>
          <a:p>
            <a:pPr lvl="2"/>
            <a:r>
              <a:rPr lang="cs-CZ" sz="1100" dirty="0"/>
              <a:t>International </a:t>
            </a:r>
            <a:r>
              <a:rPr lang="cs-CZ" sz="1100" dirty="0" err="1"/>
              <a:t>Development</a:t>
            </a:r>
            <a:r>
              <a:rPr lang="cs-CZ" sz="1100" dirty="0"/>
              <a:t> </a:t>
            </a:r>
            <a:r>
              <a:rPr lang="cs-CZ" sz="1100" dirty="0" err="1"/>
              <a:t>Association</a:t>
            </a:r>
            <a:r>
              <a:rPr lang="cs-CZ" sz="1100" dirty="0"/>
              <a:t>  – IDA</a:t>
            </a:r>
          </a:p>
          <a:p>
            <a:pPr lvl="2"/>
            <a:r>
              <a:rPr lang="cs-CZ" sz="1100" dirty="0"/>
              <a:t>International </a:t>
            </a:r>
            <a:r>
              <a:rPr lang="cs-CZ" sz="1100" dirty="0" err="1"/>
              <a:t>Financial</a:t>
            </a:r>
            <a:r>
              <a:rPr lang="cs-CZ" sz="1100" dirty="0"/>
              <a:t> </a:t>
            </a:r>
            <a:r>
              <a:rPr lang="cs-CZ" sz="1100" dirty="0" err="1"/>
              <a:t>Corporation</a:t>
            </a:r>
            <a:r>
              <a:rPr lang="cs-CZ" sz="1100" dirty="0"/>
              <a:t> - IFC</a:t>
            </a:r>
          </a:p>
          <a:p>
            <a:pPr lvl="1"/>
            <a:endParaRPr lang="cs-CZ" sz="1600"/>
          </a:p>
          <a:p>
            <a:pPr lvl="1"/>
            <a:r>
              <a:rPr lang="cs-CZ" sz="1600"/>
              <a:t>Další </a:t>
            </a:r>
            <a:r>
              <a:rPr lang="cs-CZ" sz="1600" dirty="0"/>
              <a:t>mezinárodní organizace</a:t>
            </a:r>
          </a:p>
          <a:p>
            <a:pPr lvl="2"/>
            <a:r>
              <a:rPr lang="cs-CZ" sz="1100" dirty="0"/>
              <a:t>Evropská banka pro obnovu a rozvoj</a:t>
            </a:r>
          </a:p>
          <a:p>
            <a:pPr lvl="2"/>
            <a:r>
              <a:rPr lang="cs-CZ" sz="1100" dirty="0"/>
              <a:t>Evropská investiční banka</a:t>
            </a:r>
          </a:p>
          <a:p>
            <a:pPr lvl="2"/>
            <a:r>
              <a:rPr lang="cs-CZ" sz="1100" dirty="0"/>
              <a:t>Meziamerická rozvojová banka</a:t>
            </a:r>
          </a:p>
          <a:p>
            <a:pPr lvl="2"/>
            <a:r>
              <a:rPr lang="cs-CZ" sz="1100" dirty="0"/>
              <a:t>Africká rozvojová banka</a:t>
            </a:r>
          </a:p>
          <a:p>
            <a:pPr lvl="2"/>
            <a:r>
              <a:rPr lang="cs-CZ" sz="1100" dirty="0"/>
              <a:t>Asijská rozvojová banka</a:t>
            </a:r>
          </a:p>
          <a:p>
            <a:pPr lvl="2"/>
            <a:endParaRPr lang="cs-CZ" sz="1000" dirty="0"/>
          </a:p>
          <a:p>
            <a:pPr lvl="2"/>
            <a:endParaRPr lang="cs-CZ" sz="1000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Další nástroje podpory zahraničního obchodu (2)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490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2355726"/>
            <a:ext cx="4536504" cy="507703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Konsensus OECD</a:t>
            </a:r>
          </a:p>
          <a:p>
            <a:endParaRPr lang="cs-CZ" sz="1800" dirty="0"/>
          </a:p>
          <a:p>
            <a:r>
              <a:rPr lang="cs-CZ" sz="1800" dirty="0"/>
              <a:t>Dohody </a:t>
            </a:r>
            <a:r>
              <a:rPr lang="cs-CZ" sz="1800" dirty="0" err="1"/>
              <a:t>World</a:t>
            </a:r>
            <a:r>
              <a:rPr lang="cs-CZ" sz="1800" dirty="0"/>
              <a:t> </a:t>
            </a:r>
            <a:r>
              <a:rPr lang="cs-CZ" sz="1800" dirty="0" err="1"/>
              <a:t>Trade</a:t>
            </a:r>
            <a:r>
              <a:rPr lang="cs-CZ" sz="1800" dirty="0"/>
              <a:t> </a:t>
            </a:r>
            <a:r>
              <a:rPr lang="cs-CZ" sz="1800" dirty="0" err="1"/>
              <a:t>Organization</a:t>
            </a:r>
            <a:r>
              <a:rPr lang="cs-CZ" sz="1800" dirty="0"/>
              <a:t> (WTO)</a:t>
            </a:r>
          </a:p>
          <a:p>
            <a:endParaRPr lang="cs-CZ" sz="1800" dirty="0"/>
          </a:p>
          <a:p>
            <a:r>
              <a:rPr lang="cs-CZ" sz="1800" dirty="0"/>
              <a:t>Bernská unie</a:t>
            </a:r>
          </a:p>
          <a:p>
            <a:endParaRPr lang="cs-CZ" sz="1800" dirty="0"/>
          </a:p>
          <a:p>
            <a:r>
              <a:rPr lang="cs-CZ" sz="1800" dirty="0"/>
              <a:t>Legislativa Evropské unie (EU)</a:t>
            </a:r>
          </a:p>
          <a:p>
            <a:pPr lvl="1"/>
            <a:endParaRPr lang="cs-CZ" sz="1400" b="1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Mezinárodní pravidla pro poskytování podpory exportu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295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Ujednání OECD o pravidlech pro státem podporované vývozní úvěry</a:t>
            </a:r>
          </a:p>
          <a:p>
            <a:pPr lvl="1"/>
            <a:r>
              <a:rPr lang="cs-CZ" sz="1400" dirty="0"/>
              <a:t>Arrangement on </a:t>
            </a:r>
            <a:r>
              <a:rPr lang="cs-CZ" sz="1400" dirty="0" err="1"/>
              <a:t>Guidelines</a:t>
            </a:r>
            <a:r>
              <a:rPr lang="cs-CZ" sz="1400" dirty="0"/>
              <a:t> </a:t>
            </a:r>
            <a:r>
              <a:rPr lang="cs-CZ" sz="1400" dirty="0" err="1"/>
              <a:t>for</a:t>
            </a:r>
            <a:r>
              <a:rPr lang="cs-CZ" sz="1400" dirty="0"/>
              <a:t> </a:t>
            </a:r>
            <a:r>
              <a:rPr lang="cs-CZ" sz="1400" dirty="0" err="1"/>
              <a:t>Officially</a:t>
            </a:r>
            <a:r>
              <a:rPr lang="cs-CZ" sz="1400" dirty="0"/>
              <a:t> </a:t>
            </a:r>
            <a:r>
              <a:rPr lang="cs-CZ" sz="1400" dirty="0" err="1"/>
              <a:t>Supported</a:t>
            </a:r>
            <a:r>
              <a:rPr lang="cs-CZ" sz="1400" dirty="0"/>
              <a:t> Export </a:t>
            </a:r>
            <a:r>
              <a:rPr lang="cs-CZ" sz="1400" dirty="0" err="1"/>
              <a:t>Credits</a:t>
            </a:r>
            <a:r>
              <a:rPr lang="cs-CZ" sz="1400" dirty="0"/>
              <a:t> </a:t>
            </a:r>
          </a:p>
          <a:p>
            <a:r>
              <a:rPr lang="cs-CZ" sz="1800" dirty="0"/>
              <a:t>Nejvýznamnější dokument upravující rozsah, postupy, kritéria a cenové podmínky, uplatňované v mezinárodním měřítku. </a:t>
            </a:r>
          </a:p>
          <a:p>
            <a:r>
              <a:rPr lang="cs-CZ" sz="1800" dirty="0"/>
              <a:t>Cílem mezinárodní regulace podpory exportu je:</a:t>
            </a:r>
          </a:p>
          <a:p>
            <a:pPr lvl="1"/>
            <a:r>
              <a:rPr lang="cs-CZ" sz="1400" dirty="0"/>
              <a:t>podpora konkurenceschopnosti exportérů ze zemí OECD</a:t>
            </a:r>
          </a:p>
          <a:p>
            <a:pPr lvl="1"/>
            <a:r>
              <a:rPr lang="cs-CZ" sz="1400" dirty="0"/>
              <a:t>snaha předejít celosvětovým úvěrovým krizím</a:t>
            </a:r>
          </a:p>
          <a:p>
            <a:pPr lvl="1"/>
            <a:r>
              <a:rPr lang="cs-CZ" sz="1400" dirty="0"/>
              <a:t>zavedení řádu v podpoře vývozu </a:t>
            </a:r>
          </a:p>
          <a:p>
            <a:pPr lvl="1"/>
            <a:r>
              <a:rPr lang="cs-CZ" sz="1400" dirty="0"/>
              <a:t>prevence vládního protekcionismu</a:t>
            </a:r>
          </a:p>
          <a:p>
            <a:r>
              <a:rPr lang="cs-CZ" sz="1800" dirty="0"/>
              <a:t>Poskytuje institucionální rámec pro trh exportních úvěrů.</a:t>
            </a:r>
          </a:p>
          <a:p>
            <a:pPr lvl="1"/>
            <a:r>
              <a:rPr lang="cs-CZ" sz="1400" dirty="0"/>
              <a:t>Z mezinárodněprávního hlediska se jedná o dobrovolné ujednání mezi členskými zeměmi, které souhlasí s dodržováním a respektováním podmínek (není tedy právně závazným dokumentem)</a:t>
            </a:r>
          </a:p>
          <a:p>
            <a:pPr lvl="1"/>
            <a:r>
              <a:rPr lang="cs-CZ" sz="1400" dirty="0"/>
              <a:t>Pro země EU se tato dohoda stala právně závazná tím, že byla vydána Radou EU jako rozhodnutí.</a:t>
            </a: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Konsensus OECD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894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Státní podpora podle Konsensu OECD může být uskutečňována ve formě</a:t>
            </a:r>
          </a:p>
          <a:p>
            <a:pPr lvl="1"/>
            <a:r>
              <a:rPr lang="cs-CZ" sz="1400" dirty="0"/>
              <a:t>přímého financování</a:t>
            </a:r>
          </a:p>
          <a:p>
            <a:pPr lvl="1"/>
            <a:r>
              <a:rPr lang="cs-CZ" sz="1400" dirty="0"/>
              <a:t>refinancování úvěrů</a:t>
            </a:r>
          </a:p>
          <a:p>
            <a:pPr lvl="1"/>
            <a:r>
              <a:rPr lang="cs-CZ" sz="1400" dirty="0"/>
              <a:t>finanční pomoci (levné úvěry a granty)</a:t>
            </a:r>
          </a:p>
          <a:p>
            <a:pPr lvl="1"/>
            <a:r>
              <a:rPr lang="cs-CZ" sz="1400" dirty="0"/>
              <a:t>podpory ve formě dorovnání úrokových sazeb</a:t>
            </a:r>
          </a:p>
          <a:p>
            <a:pPr lvl="1"/>
            <a:r>
              <a:rPr lang="cs-CZ" sz="1400" dirty="0"/>
              <a:t>pojištění vývozních úvěrů a záruk</a:t>
            </a:r>
            <a:endParaRPr lang="cs-CZ" sz="1400" b="1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pl-PL" b="1" dirty="0"/>
              <a:t>Státní podpora podle Konsensu OECD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143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Dohoda o subvencích a vyrovnávacích opatřeních </a:t>
            </a:r>
          </a:p>
          <a:p>
            <a:pPr lvl="1"/>
            <a:r>
              <a:rPr lang="cs-CZ" sz="1400" dirty="0"/>
              <a:t>určuje, které dotace jsou povoleny a které zakázány</a:t>
            </a:r>
          </a:p>
          <a:p>
            <a:pPr lvl="1"/>
            <a:endParaRPr lang="cs-CZ" sz="1400" dirty="0"/>
          </a:p>
          <a:p>
            <a:pPr lvl="1"/>
            <a:r>
              <a:rPr lang="cs-CZ" sz="1400" dirty="0"/>
              <a:t>zakazuje všechny vývozní úvěrové subvence až na vývozní úvěry, jež jsou v souladu s mezinárodním závazkem, týkajícím se oficiálních vývozních úvěrů (Arrangement on </a:t>
            </a:r>
            <a:r>
              <a:rPr lang="cs-CZ" sz="1400" dirty="0" err="1"/>
              <a:t>Officially</a:t>
            </a:r>
            <a:r>
              <a:rPr lang="cs-CZ" sz="1400" dirty="0"/>
              <a:t> </a:t>
            </a:r>
            <a:r>
              <a:rPr lang="cs-CZ" sz="1400" dirty="0" err="1"/>
              <a:t>Supported</a:t>
            </a:r>
            <a:r>
              <a:rPr lang="cs-CZ" sz="1400" dirty="0"/>
              <a:t> Export </a:t>
            </a:r>
            <a:r>
              <a:rPr lang="cs-CZ" sz="1400" dirty="0" err="1"/>
              <a:t>Credits</a:t>
            </a:r>
            <a:r>
              <a:rPr lang="cs-CZ" sz="1400" dirty="0"/>
              <a:t>), známým jako Konsensus OECD.</a:t>
            </a:r>
          </a:p>
          <a:p>
            <a:endParaRPr lang="cs-CZ" sz="1800" b="1" dirty="0"/>
          </a:p>
          <a:p>
            <a:endParaRPr lang="cs-CZ" sz="1800" b="1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Dohody WTO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060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800" dirty="0"/>
              <a:t>International Union of Credit and Investment Insurers</a:t>
            </a:r>
            <a:endParaRPr lang="cs-CZ" sz="1800" dirty="0"/>
          </a:p>
          <a:p>
            <a:r>
              <a:rPr lang="cs-CZ" sz="1800" dirty="0"/>
              <a:t>Důležitý koordinátor a iniciátor mezinárodního obchodu a investic. </a:t>
            </a:r>
          </a:p>
          <a:p>
            <a:pPr lvl="1"/>
            <a:r>
              <a:rPr lang="cs-CZ" sz="1400" dirty="0"/>
              <a:t>Cílem je, aby ve státem podporovaném pojištění byla stejná míra zvýhodnění založená na stejných principech platných pro všechny subjekty z různých zemí.</a:t>
            </a:r>
            <a:endParaRPr lang="cs-CZ" sz="1400" b="1" dirty="0"/>
          </a:p>
          <a:p>
            <a:pPr lvl="1"/>
            <a:endParaRPr lang="cs-CZ" sz="1400" dirty="0"/>
          </a:p>
          <a:p>
            <a:r>
              <a:rPr lang="cs-CZ" sz="1800" dirty="0"/>
              <a:t>Opatření v oblasti státem podporovaného pojištění vývozních úvěrů</a:t>
            </a:r>
          </a:p>
          <a:p>
            <a:pPr lvl="1"/>
            <a:r>
              <a:rPr lang="cs-CZ" sz="1400" dirty="0"/>
              <a:t>přijímá a uznává mezinárodně platné principy pro pojišťování vývozních úvěrů a podporuje disciplínu při úvěrování v mezinárodním obchodu</a:t>
            </a:r>
          </a:p>
          <a:p>
            <a:pPr lvl="1"/>
            <a:r>
              <a:rPr lang="cs-CZ" sz="1400" dirty="0"/>
              <a:t>mezinárodní spolupráce při podpoře pozitivního investičního prostředí a udržování platných principů při pojišťování zahraničních investic</a:t>
            </a:r>
          </a:p>
          <a:p>
            <a:pPr lvl="1"/>
            <a:r>
              <a:rPr lang="cs-CZ" sz="1400" dirty="0"/>
              <a:t>výměna informací, poskytování odborné pomoci a poradenství v oblasti komerčních i teritoriálních rizik, která jsou objektem pojišťování vývozních úvěrů, zahraničních investic a s tím souvisejících problémů a otázek</a:t>
            </a:r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Bernská unie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723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dirty="0"/>
              <a:t>Směrnice Rady 98/29/ES z roku 1998 </a:t>
            </a:r>
          </a:p>
          <a:p>
            <a:pPr lvl="1"/>
            <a:r>
              <a:rPr lang="cs-CZ" sz="1400" dirty="0"/>
              <a:t>Do legislativy EU integrován Konsenzus OECD </a:t>
            </a:r>
          </a:p>
          <a:p>
            <a:pPr lvl="1"/>
            <a:r>
              <a:rPr lang="cs-CZ" sz="1400" dirty="0"/>
              <a:t>Pojednává o harmonizaci hlavních ustanovení týkajících se podmínek vývozních úvěrů pro operace se střednědobým a dlouhodobým krytím. </a:t>
            </a:r>
          </a:p>
          <a:p>
            <a:pPr lvl="1"/>
            <a:r>
              <a:rPr lang="cs-CZ" sz="1400" dirty="0"/>
              <a:t>Obsahuje principy pojišťování, záručních dohod a výši poskytnutého krytí.</a:t>
            </a:r>
          </a:p>
          <a:p>
            <a:r>
              <a:rPr lang="pl-PL" sz="1800" dirty="0"/>
              <a:t>Sdělení Komise 97/C281/03 z roku 1997</a:t>
            </a:r>
          </a:p>
          <a:p>
            <a:pPr lvl="1"/>
            <a:r>
              <a:rPr lang="cs-CZ" sz="1400" dirty="0"/>
              <a:t>Týká se obchodovatelných rizik, která nemohou být kryta pojistiteli vývozních úvěrů s podporou státu.</a:t>
            </a:r>
          </a:p>
          <a:p>
            <a:r>
              <a:rPr lang="cs-CZ" sz="1800" dirty="0"/>
              <a:t>EU sjednává jménem a z pověření členů smlouvy o odstraňování tarifních a netarifních překážek obchodu s jinými integračními celky nebo zeměmi či jejich skupinami.</a:t>
            </a:r>
          </a:p>
          <a:p>
            <a:r>
              <a:rPr lang="cs-CZ" sz="1800" dirty="0"/>
              <a:t>EU uzavírá dohody se třetími zeměmi případně jejich seskupeními o preferenčních obchodních vztazích.</a:t>
            </a:r>
          </a:p>
          <a:p>
            <a:r>
              <a:rPr lang="cs-CZ" sz="1800" dirty="0"/>
              <a:t>EK zastupuje členské země v Konsensu OECD</a:t>
            </a:r>
          </a:p>
          <a:p>
            <a:pPr lvl="1"/>
            <a:r>
              <a:rPr lang="cs-CZ" sz="1400" dirty="0"/>
              <a:t>Vykonavateli přijatých stanovisek jsou členské státy a jejich státní úvěrové pojišťovny. </a:t>
            </a:r>
          </a:p>
          <a:p>
            <a:endParaRPr lang="cs-CZ" sz="1800" dirty="0"/>
          </a:p>
          <a:p>
            <a:pPr lvl="1"/>
            <a:endParaRPr lang="cs-CZ" sz="1400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Legislativa Evropské unie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321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987574"/>
            <a:ext cx="8748464" cy="3168352"/>
          </a:xfrm>
          <a:prstGeom prst="rect">
            <a:avLst/>
          </a:prstGeom>
        </p:spPr>
        <p:txBody>
          <a:bodyPr>
            <a:noAutofit/>
          </a:bodyPr>
          <a:lstStyle/>
          <a:p>
            <a:pPr fontAlgn="base"/>
            <a:r>
              <a:rPr lang="cs-CZ" sz="1800" dirty="0"/>
              <a:t>Přímá podpora</a:t>
            </a:r>
          </a:p>
          <a:p>
            <a:pPr lvl="1" fontAlgn="base"/>
            <a:r>
              <a:rPr lang="cs-CZ" sz="1400" dirty="0"/>
              <a:t>Financování a pojišťování exportu se státní podporou.</a:t>
            </a:r>
          </a:p>
          <a:p>
            <a:pPr lvl="1" fontAlgn="base"/>
            <a:r>
              <a:rPr lang="cs-CZ" sz="1400" dirty="0"/>
              <a:t>EGAP, ČEB</a:t>
            </a:r>
          </a:p>
          <a:p>
            <a:pPr marL="0" indent="0" fontAlgn="base">
              <a:buNone/>
            </a:pPr>
            <a:r>
              <a:rPr lang="cs-CZ" sz="1800" dirty="0"/>
              <a:t> </a:t>
            </a:r>
          </a:p>
          <a:p>
            <a:pPr fontAlgn="base"/>
            <a:r>
              <a:rPr lang="cs-CZ" sz="1800" dirty="0"/>
              <a:t>Nepřímá podpora</a:t>
            </a:r>
          </a:p>
          <a:p>
            <a:pPr lvl="1" fontAlgn="base"/>
            <a:r>
              <a:rPr lang="cs-CZ" sz="1400" dirty="0"/>
              <a:t>Nefinanční pomoc, zejména poskytování informací, zjišťování obchodních příležitostí, asistence v zahraničí, poradenství, monitorování zahraničního trhu a obchodních podmínek nebo zprostředkování kontaktů s potenciálními obchodními partnery. </a:t>
            </a:r>
          </a:p>
          <a:p>
            <a:pPr lvl="1" fontAlgn="base"/>
            <a:r>
              <a:rPr lang="cs-CZ" sz="1400" dirty="0" err="1"/>
              <a:t>CzechTrade</a:t>
            </a:r>
            <a:endParaRPr lang="cs-CZ" sz="1800" dirty="0"/>
          </a:p>
          <a:p>
            <a:pPr marL="0" indent="0">
              <a:buNone/>
            </a:pPr>
            <a:endParaRPr lang="cs-CZ" sz="18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b="1" dirty="0"/>
              <a:t>Podpora exportu v České republice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06 Financování zahraničního obchodu se státní podporou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27328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6277</TotalTime>
  <Words>1832</Words>
  <Application>Microsoft Office PowerPoint</Application>
  <PresentationFormat>Předvádění na obrazovce (16:9)</PresentationFormat>
  <Paragraphs>276</Paragraphs>
  <Slides>23</Slides>
  <Notes>21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Arial</vt:lpstr>
      <vt:lpstr>Calibri</vt:lpstr>
      <vt:lpstr>Enriqueta</vt:lpstr>
      <vt:lpstr>Times New Roman</vt:lpstr>
      <vt:lpstr>SLU</vt:lpstr>
      <vt:lpstr>Financování zahraničního obchodu se státní podporou  </vt:lpstr>
      <vt:lpstr>Instituce podporující zahraniční obchod</vt:lpstr>
      <vt:lpstr>Mezinárodní pravidla pro poskytování podpory exportu</vt:lpstr>
      <vt:lpstr>Konsensus OECD</vt:lpstr>
      <vt:lpstr>Státní podpora podle Konsensu OECD</vt:lpstr>
      <vt:lpstr>Dohody WTO</vt:lpstr>
      <vt:lpstr>Bernská unie</vt:lpstr>
      <vt:lpstr>Legislativa Evropské unie</vt:lpstr>
      <vt:lpstr>Podpora exportu v České republice</vt:lpstr>
      <vt:lpstr>Právní rámec podpory exportu v České republice</vt:lpstr>
      <vt:lpstr>Stěžejní instituce pro podporu exportu v České republice</vt:lpstr>
      <vt:lpstr>Ministerstvo průmyslu a obchodu</vt:lpstr>
      <vt:lpstr>Česká exportní banka (ČEB)</vt:lpstr>
      <vt:lpstr>Financování a Trade Finance produkty ČEB</vt:lpstr>
      <vt:lpstr>Exportní garanční a pojišťovací společnost</vt:lpstr>
      <vt:lpstr>Objem podepsaných smluv ČEB (v mil. Kč)</vt:lpstr>
      <vt:lpstr>Základní produkty od EGAP</vt:lpstr>
      <vt:lpstr>EGAP v číslech</vt:lpstr>
      <vt:lpstr>CzechTrade</vt:lpstr>
      <vt:lpstr>Financování podpory zahraničního obchodu  v EU</vt:lpstr>
      <vt:lpstr>Další nástroje podpory zahraničního obchodu (1)</vt:lpstr>
      <vt:lpstr>Další nástroje podpory zahraničního obchodu (2)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125</cp:revision>
  <dcterms:created xsi:type="dcterms:W3CDTF">2016-07-06T15:42:34Z</dcterms:created>
  <dcterms:modified xsi:type="dcterms:W3CDTF">2023-11-30T10:25:18Z</dcterms:modified>
</cp:coreProperties>
</file>