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72" r:id="rId3"/>
    <p:sldId id="271" r:id="rId4"/>
    <p:sldId id="273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95" r:id="rId17"/>
    <p:sldId id="296" r:id="rId18"/>
    <p:sldId id="297" r:id="rId19"/>
    <p:sldId id="274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10" r:id="rId33"/>
    <p:sldId id="311" r:id="rId34"/>
    <p:sldId id="312" r:id="rId35"/>
    <p:sldId id="313" r:id="rId36"/>
    <p:sldId id="263" r:id="rId3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60"/>
  </p:normalViewPr>
  <p:slideViewPr>
    <p:cSldViewPr>
      <p:cViewPr varScale="1">
        <p:scale>
          <a:sx n="95" d="100"/>
          <a:sy n="95" d="100"/>
        </p:scale>
        <p:origin x="870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398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30716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677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780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1174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2928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398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3021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9761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2119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05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7637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6737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6822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022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1878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987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0489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5246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7175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88794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379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99934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9047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85449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29060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53009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368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428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121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128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586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419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604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Principy finančního managementu mezinárodního podnikání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Jana Šimáková,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mezinárodního podnikání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800" dirty="0"/>
              <a:t>Rozhodnutí o dluhovém financování je na mezinárodní úrovni obecně ovlivněno výši úrokových sazeb napříč měnami. 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Skutečné náklady na dlouhodobé financování jsou pak založeny na:</a:t>
            </a:r>
          </a:p>
          <a:p>
            <a:pPr lvl="1">
              <a:buClr>
                <a:srgbClr val="307871"/>
              </a:buClr>
            </a:pPr>
            <a:r>
              <a:rPr lang="cs-CZ" sz="1400" dirty="0"/>
              <a:t>kótované úrokové sazbě</a:t>
            </a:r>
          </a:p>
          <a:p>
            <a:pPr lvl="1">
              <a:buClr>
                <a:srgbClr val="307871"/>
              </a:buClr>
            </a:pPr>
            <a:r>
              <a:rPr lang="cs-CZ" sz="1400" dirty="0"/>
              <a:t>procentní změně devizového kurzu měny, v které si podnik půjčil 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Stejně jako úrokové sazby z bankovních úvěrů se mezi jednotlivými měnami liší i výnosy z dluhových cenných papíru.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Náklady dluhového financování na mezinárodních trzích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358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cs-CZ" sz="1800" dirty="0"/>
              <a:t>Určit výši potřebných prostředků.</a:t>
            </a:r>
          </a:p>
          <a:p>
            <a:pPr marL="457200" lvl="0" indent="-457200">
              <a:buFont typeface="+mj-lt"/>
              <a:buAutoNum type="arabicPeriod"/>
            </a:pPr>
            <a:endParaRPr lang="cs-CZ" sz="1800" dirty="0"/>
          </a:p>
          <a:p>
            <a:pPr marL="457200" lvl="0" indent="-457200">
              <a:buFont typeface="+mj-lt"/>
              <a:buAutoNum type="arabicPeriod"/>
            </a:pPr>
            <a:r>
              <a:rPr lang="cs-CZ" sz="1800" dirty="0"/>
              <a:t>Předpovídat cenu, s jakou může dluhopis emitovat.</a:t>
            </a:r>
          </a:p>
          <a:p>
            <a:pPr marL="457200" lvl="0" indent="-457200">
              <a:buFont typeface="+mj-lt"/>
              <a:buAutoNum type="arabicPeriod"/>
            </a:pPr>
            <a:endParaRPr lang="cs-CZ" sz="1800" dirty="0"/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Predikovat devizové kurzy pro měnu, ve které bude dluh denominován.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Proces rozhodování o zahraničním dluhovém financování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409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cs-CZ" sz="1800" dirty="0" err="1"/>
              <a:t>Apreciace</a:t>
            </a:r>
            <a:r>
              <a:rPr lang="cs-CZ" sz="1800" dirty="0"/>
              <a:t> cizí měny </a:t>
            </a:r>
          </a:p>
          <a:p>
            <a:pPr lvl="1"/>
            <a:r>
              <a:rPr lang="cs-CZ" sz="1400" dirty="0"/>
              <a:t>Pokud měna, která byla vypůjčena v průběhu vůči domácí měně </a:t>
            </a:r>
            <a:r>
              <a:rPr lang="cs-CZ" sz="1400" dirty="0" err="1"/>
              <a:t>apreciuje</a:t>
            </a:r>
            <a:r>
              <a:rPr lang="cs-CZ" sz="1400" dirty="0"/>
              <a:t>, pak bude podnik potřebovat více finančních prostředků na pokrytí úrokových plateb a vyplacení jistiny.</a:t>
            </a:r>
          </a:p>
          <a:p>
            <a:pPr lvl="1"/>
            <a:r>
              <a:rPr lang="cs-CZ" sz="1400" dirty="0"/>
              <a:t>Tento kurzový vývoj tedy zvyšuje náklady na zahraniční cizí zdroje financování MNC.</a:t>
            </a:r>
          </a:p>
          <a:p>
            <a:pPr lvl="0"/>
            <a:endParaRPr lang="cs-CZ" sz="1800" dirty="0"/>
          </a:p>
          <a:p>
            <a:pPr lvl="0"/>
            <a:r>
              <a:rPr lang="cs-CZ" sz="1800" dirty="0"/>
              <a:t>Depreciace cizí měny </a:t>
            </a:r>
          </a:p>
          <a:p>
            <a:pPr lvl="1"/>
            <a:r>
              <a:rPr lang="cs-CZ" sz="1400" dirty="0"/>
              <a:t>Pokud měna, která byla vypůjčena v průběhu vůči domácí měně depreciuje, pak bude podnik potřebovat měně finančních prostředků na pokrytí úrokových plateb a vyplacení jistiny. </a:t>
            </a:r>
          </a:p>
          <a:p>
            <a:pPr lvl="1"/>
            <a:r>
              <a:rPr lang="cs-CZ" sz="1400" dirty="0"/>
              <a:t>Znehodnocující cizí měny snižuje výplatní toky emitenta, a proto snižuje náklady na jeho financování.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Vliv devizových kurzů na zahraniční dluh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273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Při zahraničním dluhovém financování lze snížit riziko použitím jedné z alternativních strategií:</a:t>
            </a:r>
          </a:p>
          <a:p>
            <a:pPr lvl="1"/>
            <a:r>
              <a:rPr lang="cs-CZ" sz="1600" dirty="0"/>
              <a:t>vyrovnávání peněžních příjmů,</a:t>
            </a:r>
          </a:p>
          <a:p>
            <a:pPr lvl="1"/>
            <a:r>
              <a:rPr lang="cs-CZ" sz="1600" dirty="0"/>
              <a:t>termínové kontrakty,</a:t>
            </a:r>
          </a:p>
          <a:p>
            <a:pPr lvl="1"/>
            <a:r>
              <a:rPr lang="cs-CZ" sz="1600" dirty="0"/>
              <a:t>měnové swapy,</a:t>
            </a:r>
          </a:p>
          <a:p>
            <a:pPr lvl="1"/>
            <a:r>
              <a:rPr lang="cs-CZ" sz="1600" dirty="0"/>
              <a:t>paralelní půjčky,</a:t>
            </a:r>
          </a:p>
          <a:p>
            <a:pPr lvl="1"/>
            <a:r>
              <a:rPr lang="cs-CZ" sz="1600" dirty="0"/>
              <a:t>diverzifikace napříč měnami.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Metody snižování kurzového rizika zahraničního dluhu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295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Cílem při dluhovém financování by mělo být využít splatnost, která minimalizuje celkové platby na dlužnou částku. </a:t>
            </a:r>
          </a:p>
          <a:p>
            <a:endParaRPr lang="cs-CZ" sz="1800" dirty="0"/>
          </a:p>
          <a:p>
            <a:r>
              <a:rPr lang="cs-CZ" sz="1800" dirty="0"/>
              <a:t>Pokud jsou cizí zdroje získány v zemi, kde je umístěna například dceřiná společnost, pak by splatnost neměla být delší, než očekávaná životnost této společnosti v dané zemi. </a:t>
            </a:r>
          </a:p>
          <a:p>
            <a:endParaRPr lang="cs-CZ" sz="1800" dirty="0"/>
          </a:p>
          <a:p>
            <a:r>
              <a:rPr lang="cs-CZ" sz="1800" dirty="0"/>
              <a:t>Společnost by měla zvažovat také výnosovou křivku dotyčné země. </a:t>
            </a:r>
          </a:p>
          <a:p>
            <a:pPr lvl="1"/>
            <a:r>
              <a:rPr lang="cs-CZ" sz="1400" dirty="0"/>
              <a:t>Výnosová křivka je tvořena poptávkou po finančních fondech s různými úrovněmi splatnosti na trhu cizích zdrojů dané země.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Úrokové riziko zahraničního dluhu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723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800" dirty="0"/>
              <a:t>Z hlediska rozhodování je také důležitá otázka zda při emisi dluhopisů využít fixní nebo pohyblivé kuponové platby.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Při fixních kuponových platbách hrozí riziko, že dlouhodobé úrokové sazby se v blízké budoucnosti mohou snížit, ale podnik bude muset nadále financovat dluh s vyššími náklady. </a:t>
            </a:r>
          </a:p>
          <a:p>
            <a:pPr lvl="1">
              <a:buClr>
                <a:srgbClr val="307871"/>
              </a:buClr>
            </a:pPr>
            <a:endParaRPr lang="cs-CZ" sz="1600" dirty="0"/>
          </a:p>
          <a:p>
            <a:pPr lvl="1">
              <a:buClr>
                <a:srgbClr val="307871"/>
              </a:buClr>
            </a:pPr>
            <a:r>
              <a:rPr lang="cs-CZ" sz="1600" dirty="0"/>
              <a:t>Podniky, které chtějí využít dlouhodobou splatnost, mohou proto také zvážit dluhopisy s pohyblivou kuponovou sazbou. </a:t>
            </a:r>
          </a:p>
          <a:p>
            <a:pPr lvl="2">
              <a:buClr>
                <a:srgbClr val="307871"/>
              </a:buClr>
            </a:pPr>
            <a:r>
              <a:rPr lang="cs-CZ" sz="1200" dirty="0"/>
              <a:t>V takovém případě bude kupónová sazba kolísat v průběhu času v souladu s jinými úrokovými sazbami. </a:t>
            </a:r>
          </a:p>
          <a:p>
            <a:pPr lvl="2">
              <a:buClr>
                <a:srgbClr val="307871"/>
              </a:buClr>
            </a:pPr>
            <a:r>
              <a:rPr lang="cs-CZ" sz="1200" dirty="0"/>
              <a:t>Pohyblivá kuponová sazba může být výhodou pro emitenta dluhopisu během období klesajících úrokových sazeb.</a:t>
            </a:r>
          </a:p>
          <a:p>
            <a:pPr lvl="2">
              <a:buClr>
                <a:srgbClr val="307871"/>
              </a:buClr>
            </a:pPr>
            <a:r>
              <a:rPr lang="cs-CZ" sz="1200" dirty="0"/>
              <a:t>Pohyblivá kuponová sazba může být nevýhodou v období zvyšování úrokových sazeb. 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Fixní versus pohyblivé kuponové sazby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321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800" dirty="0"/>
              <a:t>Management financování zahraničního obchodu</a:t>
            </a:r>
          </a:p>
          <a:p>
            <a:pPr lvl="1">
              <a:buClr>
                <a:srgbClr val="307871"/>
              </a:buClr>
            </a:pPr>
            <a:r>
              <a:rPr lang="cs-CZ" sz="1400" dirty="0"/>
              <a:t>Viz přednáška Financování zahraničního obchodu 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Management krátkodobého financování na mezinárodních finančních trzích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Mezinárodní cash management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Management krátkodobých aktiv a pasiv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963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Ke krátkodobému financování je možné užít interní i externí zdroje financování.</a:t>
            </a:r>
          </a:p>
          <a:p>
            <a:pPr lvl="1"/>
            <a:r>
              <a:rPr lang="cs-CZ" sz="1400" dirty="0"/>
              <a:t>Předtím, než mateřská nebo dceřiná společnost využije externích finančních prostředků, měla by zvážit využití interních fondů. Tento proces je obzvláště vhodný v obdobích, kdy jsou náklady na získání externích finančních prostředků relativně vysoké. </a:t>
            </a:r>
          </a:p>
          <a:p>
            <a:pPr lvl="1"/>
            <a:r>
              <a:rPr lang="cs-CZ" sz="1400" dirty="0"/>
              <a:t>Za interní zdroje lze považovat i případ, kdy mateřská společnost může získat finanční prostředky od svých dceřiných společností. Může buď zvýšit cash flow, které získává za dodávky dceřiné společnosti, nebo úvěrem od dceřiné společnosti.</a:t>
            </a:r>
          </a:p>
          <a:p>
            <a:r>
              <a:rPr lang="cs-CZ" sz="1800" dirty="0"/>
              <a:t>Metody externího krátkodobého mezinárodního financování</a:t>
            </a:r>
          </a:p>
          <a:p>
            <a:pPr lvl="1"/>
            <a:r>
              <a:rPr lang="cs-CZ" sz="1400" dirty="0"/>
              <a:t>vydávání euro-dluhových cenných papírů, obchodovaných na euro-měnových trzích </a:t>
            </a:r>
          </a:p>
          <a:p>
            <a:pPr lvl="1"/>
            <a:r>
              <a:rPr lang="cs-CZ" sz="1400" dirty="0"/>
              <a:t>vydávání krátkodobých euro-komerčních papírů</a:t>
            </a:r>
          </a:p>
          <a:p>
            <a:pPr lvl="1"/>
            <a:r>
              <a:rPr lang="cs-CZ" sz="1400" dirty="0"/>
              <a:t>využití přímých eurokredit úvěrů</a:t>
            </a:r>
            <a:endParaRPr lang="cs-CZ" sz="1800" dirty="0"/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Krátkodobé financování na mezinárodních trzích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357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Jakmile společnost vytvoří prognózu pro procentní změnu devizového kurzu v průběhu období trvání příslušného finančního vztahu, pak může tuto prognózu použít společně se zahraniční úrokovou sazbou k předpovědi efektivní sazby financování v cizí měně. </a:t>
            </a:r>
          </a:p>
          <a:p>
            <a:pPr lvl="1"/>
            <a:r>
              <a:rPr lang="cs-CZ" sz="1400" dirty="0"/>
              <a:t>Tato sazba pak může být porovnána s domácí úrokovou sazbou na příslušné finanční zdroje a rozhodnutí může být učiněno bez zajištění. </a:t>
            </a:r>
          </a:p>
          <a:p>
            <a:endParaRPr lang="cs-CZ" sz="1800" dirty="0"/>
          </a:p>
          <a:p>
            <a:r>
              <a:rPr lang="cs-CZ" sz="1800" dirty="0"/>
              <a:t>I když zahraniční financování může mít za následek výrazně nižší náklady na financování, variace nákladů zahraničního financování v průběhu času je vyšší. </a:t>
            </a:r>
          </a:p>
          <a:p>
            <a:pPr lvl="1"/>
            <a:r>
              <a:rPr lang="cs-CZ" sz="1400" dirty="0"/>
              <a:t>Podniky mohou být schopny dosáhnout nižších finančních nákladů bez nadměrného rizika financováním portfoliem cizích měn.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Predikce devizového kurzu pro krátkodobé financování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651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600" dirty="0"/>
              <a:t>Cash management obecně označuje krátkodobé řízení peněžních prostředků v podniku, přičemž zahrnuje všechny úlohy a opatření, která vedou k zajištění a maximalizaci likvidity v platebním styku. </a:t>
            </a:r>
          </a:p>
          <a:p>
            <a:pPr>
              <a:buClr>
                <a:srgbClr val="307871"/>
              </a:buClr>
            </a:pPr>
            <a:r>
              <a:rPr lang="cs-CZ" sz="1600" dirty="0"/>
              <a:t>Z mezinárodního hlediska je cash management složitější, protože zákony a nařízení týkající se přeshraničních peněžních převodů se mezi zeměmi liší, do cash managementu zde vstupuje také kolísání devizových kurzů.</a:t>
            </a:r>
          </a:p>
          <a:p>
            <a:pPr>
              <a:buClr>
                <a:srgbClr val="307871"/>
              </a:buClr>
            </a:pPr>
            <a:endParaRPr lang="cs-CZ" sz="1600" dirty="0"/>
          </a:p>
          <a:p>
            <a:pPr>
              <a:buClr>
                <a:srgbClr val="307871"/>
              </a:buClr>
            </a:pPr>
            <a:r>
              <a:rPr lang="cs-CZ" sz="1800" dirty="0"/>
              <a:t>Management provozního kapitálu (jako např. zásoby, pohledávky a hotovost) má přímý vliv na výši a načasování cash flow. 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Řízení pracovního kapitálu a řízení peněžních toků mohou být v rámci podniku </a:t>
            </a:r>
          </a:p>
          <a:p>
            <a:pPr lvl="1">
              <a:buClr>
                <a:srgbClr val="307871"/>
              </a:buClr>
            </a:pPr>
            <a:r>
              <a:rPr lang="cs-CZ" sz="1400" dirty="0"/>
              <a:t>integrovány </a:t>
            </a:r>
          </a:p>
          <a:p>
            <a:pPr lvl="1">
              <a:buClr>
                <a:srgbClr val="307871"/>
              </a:buClr>
            </a:pPr>
            <a:r>
              <a:rPr lang="cs-CZ" sz="1400" dirty="0"/>
              <a:t>odděleny</a:t>
            </a:r>
          </a:p>
          <a:p>
            <a:pPr>
              <a:buClr>
                <a:srgbClr val="307871"/>
              </a:buClr>
            </a:pPr>
            <a:endParaRPr lang="cs-CZ" sz="1600" dirty="0"/>
          </a:p>
          <a:p>
            <a:pPr>
              <a:buClr>
                <a:srgbClr val="307871"/>
              </a:buClr>
            </a:pPr>
            <a:endParaRPr lang="cs-CZ" sz="1800" dirty="0"/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Mezinárodní cash management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937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800" dirty="0"/>
              <a:t>Hodnocení dlouhodobých mezinárodní projektů probíhá pomocí mezinárodního kapitálového rozpočtování, které je založeno na výběru nejlepších projektů, do kterých by měl podnik investovat finanční zdroje v závislosti na předpokládaném výnosu a riziku. 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Správné využití mezinárodního kapitálového rozpočtování může identifikovat mezinárodní projekty vhodné či nevhodné k implementaci. 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Kapitálové rozpočtování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3206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800" dirty="0"/>
              <a:t>Dceřiné společnosti mají zpravidla obtížnější prognózu budoucích výdajů, pokud jsou jejich nákupy mezinárodní, a nikoli domácí. 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Tato volatilita může být způsobena fluktuačním kurzem fakturační měny.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V důsledku toho může mít společnost tendence udržovat rozsáhle zásoby dodávek a surovin tak, aby mohla čerpat ze zásob a snížit nákupy, pokud měna fakturovaná měna </a:t>
            </a:r>
            <a:r>
              <a:rPr lang="cs-CZ" sz="1600" dirty="0" err="1"/>
              <a:t>apreciuje</a:t>
            </a:r>
            <a:r>
              <a:rPr lang="cs-CZ" sz="1600" dirty="0"/>
              <a:t>.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Výdaje dceřiné společnosti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4117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800" dirty="0"/>
              <a:t>devizový kurz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udržování zásob 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omezení dovozu zboží z jiné země 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objem prodeje 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Faktory ovlivňující cash management výdajů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8589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800" dirty="0"/>
              <a:t>Pokud dceřiné společnosti exportují své výrobky, jejich objem prodeje může být </a:t>
            </a:r>
            <a:r>
              <a:rPr lang="cs-CZ" sz="1800" dirty="0" err="1"/>
              <a:t>volatilnější</a:t>
            </a:r>
            <a:r>
              <a:rPr lang="cs-CZ" sz="1800" dirty="0"/>
              <a:t>, než kdyby se zboží prodávalo jen na domácím trhu. 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Tato volatilita může být způsobena fluktuačním kurzem fakturační měny.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Pokud fakturační měna </a:t>
            </a:r>
            <a:r>
              <a:rPr lang="cs-CZ" sz="1600" dirty="0" err="1"/>
              <a:t>apreciuje</a:t>
            </a:r>
            <a:r>
              <a:rPr lang="cs-CZ" sz="1600" dirty="0"/>
              <a:t>, poptávka importérů po tomto zboží se s největší pravděpodobností sníží. 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Příjmy dceřiné společnosti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8870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800" dirty="0"/>
              <a:t>devizový kurz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obchodní cykly dovážejících zemí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úvěrové standardy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správa pohledávek </a:t>
            </a:r>
          </a:p>
          <a:p>
            <a:pPr lvl="1">
              <a:buClr>
                <a:srgbClr val="307871"/>
              </a:buClr>
            </a:pPr>
            <a:r>
              <a:rPr lang="cs-CZ" sz="1400" dirty="0"/>
              <a:t>důležitá součást řízení provozního kapitálu dceřiné společnosti z důvodu jejího potenciálního dopadu na peněžní příjmy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Faktory ovlivňující cash management příjmů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2191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Od dceřiné společnosti lze očekávat pravidelné zasílání výplaty dividend a dalších poplatků mateřské společnosti. </a:t>
            </a:r>
          </a:p>
          <a:p>
            <a:pPr lvl="1"/>
            <a:r>
              <a:rPr lang="cs-CZ" sz="1600" dirty="0"/>
              <a:t>Tyto poplatky představují licenční poplatky nebo poplatky za režijní náklady vzniklé mateřské společnosti, které využívá k mezinárodním aktivitám dceřiné společnosti. </a:t>
            </a:r>
          </a:p>
          <a:p>
            <a:pPr lvl="1"/>
            <a:r>
              <a:rPr lang="cs-CZ" sz="1600" dirty="0"/>
              <a:t>Příkladem jsou náklady na výzkum a vývoj vzniklé mateřské společnosti, které zlepšují kvalitu zboží vyráběného dceřiným podnikem. Bez ohledu na důvod, jsou platby dceřiné společnosti rodičům často nezbytné. 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Platby dceřiné společnosti mateřské společnosti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6213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800" dirty="0"/>
              <a:t>Úroveň dividend vyplácených dceřinými společnostmi mateřské společnosti závisí: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na potřebách likvidity každé dceřiné společnosti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na potenciálním využití finančních prostředků v různých pobočkách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na očekávaných pohybech v měnách dceřiných společností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na pravidlech vlády hostitelské země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Faktory ovlivňující výši dividend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6931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800" dirty="0"/>
              <a:t>Po vyúčtování všech příjmů a výdajů se dceřiná společnost ocitne v: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přebytku peněžních prostředků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nedostatku peněžních prostředků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Společnost pak využívá řízení likvidity buď k tomu, aby investovala své nadbytečné peněžní prostředky, nebo si je vypůjčila, aby pokryla ty chybějící. 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Z hlediska celé korporace je potenciální přístup k finančním zdrojům důležitější než peněžní zůstatky.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Řízení likvidity dceřiné společnosti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4364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800" dirty="0"/>
              <a:t>Korporace může sledovat a případně spravovat peněžní toky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na </a:t>
            </a:r>
            <a:r>
              <a:rPr lang="cs-CZ" sz="1600" dirty="0" err="1"/>
              <a:t>vnitrodceřiné</a:t>
            </a:r>
            <a:r>
              <a:rPr lang="cs-CZ" sz="1600" dirty="0"/>
              <a:t> úrovni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na mezipodnikové úrovni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Tento nástroj je důležitý zejména pro dceřiné společnosti, které potřebují finanční prostředky, nebo jsou příliš vystaveny kurzovému riziku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Centralizovaný cash management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7904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endParaRPr lang="cs-CZ" sz="1800" dirty="0"/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Cash flow mezi dceřinou a mateřskou společností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Zástupný symbol pro obsah 4"/>
          <p:cNvPicPr>
            <a:picLocks/>
          </p:cNvPicPr>
          <p:nvPr/>
        </p:nvPicPr>
        <p:blipFill rotWithShape="1">
          <a:blip r:embed="rId3"/>
          <a:srcRect l="36992" t="20044" r="15917" b="19811"/>
          <a:stretch/>
        </p:blipFill>
        <p:spPr bwMode="auto">
          <a:xfrm>
            <a:off x="1043608" y="915566"/>
            <a:ext cx="6498151" cy="36734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662135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Peněžní toky mohou být optimalizovány následujícími způsoby:</a:t>
            </a:r>
          </a:p>
          <a:p>
            <a:pPr lvl="1"/>
            <a:r>
              <a:rPr lang="cs-CZ" sz="1600" dirty="0"/>
              <a:t>zrychlení příjmů peněžních prostředků,</a:t>
            </a:r>
          </a:p>
          <a:p>
            <a:pPr lvl="1"/>
            <a:r>
              <a:rPr lang="cs-CZ" sz="1600" dirty="0"/>
              <a:t>minimalizace nákladů na konverzi měn,</a:t>
            </a:r>
          </a:p>
          <a:p>
            <a:pPr lvl="1"/>
            <a:r>
              <a:rPr lang="cs-CZ" sz="1600" dirty="0"/>
              <a:t>management blokovaných prostředků,</a:t>
            </a:r>
          </a:p>
          <a:p>
            <a:pPr lvl="1"/>
            <a:r>
              <a:rPr lang="cs-CZ" sz="1600" dirty="0"/>
              <a:t>management mezipodnikových hotovostních převodů.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Techniky optimalizace cash flow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307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cs-CZ" sz="1800" dirty="0"/>
              <a:t>počáteční investice</a:t>
            </a:r>
          </a:p>
          <a:p>
            <a:pPr lvl="1"/>
            <a:r>
              <a:rPr lang="cs-CZ" sz="1400" dirty="0"/>
              <a:t>Finanční prostředky investované do projektu mohou zahrnovat nejen to, co je nezbytné pro zahájení projektu, ale také další finanční prostředky (např. pracovní kapitál), na podporu projektu v průběhu jeho trvání. </a:t>
            </a:r>
          </a:p>
          <a:p>
            <a:pPr lvl="1"/>
            <a:r>
              <a:rPr lang="cs-CZ" sz="1400" dirty="0"/>
              <a:t>Takové prostředky jsou obvykle zapotřebí k financování zásob, mzdových nákladů a dalších výdajů, až do doby, kdy projekt nezačne generovat dostatečně vysoké příjmy. </a:t>
            </a:r>
          </a:p>
          <a:p>
            <a:pPr lvl="0"/>
            <a:r>
              <a:rPr lang="cs-CZ" sz="1800" dirty="0"/>
              <a:t>cena a spotřebitelská poptávka</a:t>
            </a:r>
          </a:p>
          <a:p>
            <a:pPr lvl="1"/>
            <a:r>
              <a:rPr lang="cs-CZ" sz="1400" dirty="0"/>
              <a:t>Budoucí ceny budou s největší pravděpodobností reagovat také na budoucí míru inflace v hostitelské zemi.</a:t>
            </a:r>
          </a:p>
          <a:p>
            <a:pPr lvl="1"/>
            <a:r>
              <a:rPr lang="cs-CZ" sz="1400" dirty="0"/>
              <a:t>Spotřebitelské poptávky po produktu budou ovlivněny zejména očekávanou míru převzetí části trhu od konkurence.</a:t>
            </a:r>
          </a:p>
          <a:p>
            <a:pPr lvl="0"/>
            <a:r>
              <a:rPr lang="cs-CZ" sz="1800" dirty="0"/>
              <a:t>daně</a:t>
            </a:r>
          </a:p>
          <a:p>
            <a:pPr lvl="1"/>
            <a:r>
              <a:rPr lang="cs-CZ" sz="1400" dirty="0"/>
              <a:t>Daňové zákony týkající se zisků vytvořených zahraniční dceřinou společností či výnosů převedených na mateřský podnik se mezi jednotlivými zeměmi liší. </a:t>
            </a:r>
          </a:p>
          <a:p>
            <a:r>
              <a:rPr lang="cs-CZ" sz="1800" dirty="0"/>
              <a:t>požadovaná míra výnosnosti</a:t>
            </a:r>
          </a:p>
          <a:p>
            <a:pPr lvl="1"/>
            <a:endParaRPr lang="cs-CZ" sz="1400" dirty="0"/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507703"/>
          </a:xfrm>
        </p:spPr>
        <p:txBody>
          <a:bodyPr/>
          <a:lstStyle/>
          <a:p>
            <a:r>
              <a:rPr lang="cs-CZ" b="1" dirty="0"/>
              <a:t>Faktory ovlivňující mezinárodní kapitálové rozpočtování (1)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5673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800" dirty="0"/>
              <a:t>Prvním cílem mezinárodního řízení hotovosti je urychlit příjmové peněžní toky, protože čím rychleji jsou příjmy přijaty, tím rychleji mohou být investovány nebo použity k jiným účelům. 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Peněžní toky mohou být zrychleny: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otevřením účtů u poboček bank, kde je zaručené rychlé připsání platby ihned po úhradě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použitím předběžně schválených plateb, které umožňují zúčtovat účet zákazníka až do určitého limitu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Zrychlení příjmů peněžních prostředků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3951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800" dirty="0"/>
              <a:t>Optimalizace pohybů peněžních toků může být realizována prostřednictvím </a:t>
            </a:r>
            <a:r>
              <a:rPr lang="cs-CZ" sz="1800" dirty="0" err="1"/>
              <a:t>nettingu</a:t>
            </a:r>
            <a:r>
              <a:rPr lang="cs-CZ" sz="1800" dirty="0"/>
              <a:t>, který může být proveden   mezi dceřinými společnostmi nebo samotnou korporací. 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Tato technika optimalizuje peněžní toky tím, že snižuje administrativní a transakční náklady vyplývající z měnové konverze. 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Minimalizace nákladů na konverzi měn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3683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800" dirty="0" err="1"/>
              <a:t>Netting</a:t>
            </a:r>
            <a:r>
              <a:rPr lang="cs-CZ" sz="1800" dirty="0"/>
              <a:t>: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umožňuje snížení počtu přeshraničních transakcí mezi dceřinými společnostmi, čímž se sníží celkové administrativní náklady těchto převodů a snižuje riziko fluktuace devizového kurzu, protože transakce probíhají méně často, čímž se snižují transakční náklady spojené s konverzí měn. </a:t>
            </a:r>
          </a:p>
          <a:p>
            <a:pPr lvl="1">
              <a:buClr>
                <a:srgbClr val="307871"/>
              </a:buClr>
            </a:pPr>
            <a:endParaRPr lang="cs-CZ" sz="1600" dirty="0"/>
          </a:p>
          <a:p>
            <a:pPr lvl="1">
              <a:buClr>
                <a:srgbClr val="307871"/>
              </a:buClr>
            </a:pPr>
            <a:r>
              <a:rPr lang="cs-CZ" sz="1600" dirty="0"/>
              <a:t>vyžaduje také důkladnou kontrolu informací o transakcích mezi dceřinými společnostmi, což vyúsťuje do koordinovanější spolupráce dceřiných společností.</a:t>
            </a:r>
          </a:p>
          <a:p>
            <a:pPr lvl="1">
              <a:buClr>
                <a:srgbClr val="307871"/>
              </a:buClr>
            </a:pPr>
            <a:endParaRPr lang="cs-CZ" sz="1600" dirty="0"/>
          </a:p>
          <a:p>
            <a:pPr lvl="1">
              <a:buClr>
                <a:srgbClr val="307871"/>
              </a:buClr>
            </a:pPr>
            <a:r>
              <a:rPr lang="cs-CZ" sz="1600" dirty="0"/>
              <a:t>umožňuje jednodušší predikci peněžních, jelikož na konci každého období jsou prováděny pouze čisté peněžní převody, nikoli jednotlivé peněžní převody během celého období. 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Výhody </a:t>
            </a:r>
            <a:r>
              <a:rPr lang="cs-CZ" b="1" dirty="0" err="1"/>
              <a:t>nettingu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1559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800" dirty="0"/>
              <a:t>Peněžní toky mohou být také ovlivněny blokací fondů hostitelské vlády. 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Pro vypořádání se s blokováním finančních prostředků, může podnik implementovat stejné strategie, které používá, když vláda hostitelské země uloží vysoké daně. 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Management blokovaných prostředků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117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800" dirty="0"/>
              <a:t>Korporace může dceřiné společnosti nařídit, aby založila divizi, která bude generovat náklady ale případně i další výnosy. 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Použití převodních (transferových) cen tak, aby se zvýšily výdaje dceřiné společnosti. 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Využití zdrojů financování na lokálním trhu, nikoliv od mateřské společnosti.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Strategie při blokování finančních prostředků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4659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800" dirty="0"/>
              <a:t>Pro efektivní využití peněžních zůstatků je vhodné využívat </a:t>
            </a:r>
            <a:r>
              <a:rPr lang="cs-CZ" sz="1800" dirty="0" err="1"/>
              <a:t>leading</a:t>
            </a:r>
            <a:r>
              <a:rPr lang="cs-CZ" sz="1800" dirty="0"/>
              <a:t> a </a:t>
            </a:r>
            <a:r>
              <a:rPr lang="cs-CZ" sz="1800" dirty="0" err="1"/>
              <a:t>lagging</a:t>
            </a:r>
            <a:r>
              <a:rPr lang="cs-CZ" sz="1800" dirty="0"/>
              <a:t>. 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Některé hostitelské vlády zakazují tuto praxi tím, že vyžadují, aby mezi dceřinými společnostmi došlo k platbě v okamžiku převodu zboží. 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Management mezipodnikových hotovostních převodů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9903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15816" y="2355726"/>
            <a:ext cx="4536504" cy="507703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cs-CZ" sz="1800" dirty="0"/>
              <a:t>omezení v převodech finančních prostředků </a:t>
            </a:r>
          </a:p>
          <a:p>
            <a:pPr lvl="1"/>
            <a:r>
              <a:rPr lang="cs-CZ" sz="1400" dirty="0"/>
              <a:t>Toto omezení může odrážet podporu hostitelské země k dalším výdajům v tamní ekonomice nebo může pramenit z obavy nadměrného prodeje místní měny. </a:t>
            </a:r>
          </a:p>
          <a:p>
            <a:pPr lvl="1"/>
            <a:r>
              <a:rPr lang="cs-CZ" sz="1400" dirty="0"/>
              <a:t>Vzhledem k tomu, že omezení převodu finančních prostředků zabraňují cash flow směrem k mateřské společnosti, budou ním ovlivněny zejména očekávané čisté peněžní toky z pohledu mateřské společnosti.</a:t>
            </a:r>
          </a:p>
          <a:p>
            <a:pPr lvl="0"/>
            <a:r>
              <a:rPr lang="cs-CZ" sz="1800" dirty="0"/>
              <a:t>devizové kurzy </a:t>
            </a:r>
          </a:p>
          <a:p>
            <a:pPr lvl="1"/>
            <a:r>
              <a:rPr lang="cs-CZ" sz="1400" dirty="0"/>
              <a:t>Jakýkoli mezinárodní projekt je také ovlivněn fluktuacemi devizových kurzů během trvání projektu prostřednictvím hodnoty devizového kurzu v době konverze příslušných cash flow.</a:t>
            </a:r>
          </a:p>
          <a:p>
            <a:pPr lvl="0"/>
            <a:r>
              <a:rPr lang="cs-CZ" sz="1800" dirty="0"/>
              <a:t>zůstatková (likvidační) hodnota projektu</a:t>
            </a:r>
          </a:p>
          <a:p>
            <a:pPr lvl="1"/>
            <a:r>
              <a:rPr lang="cs-CZ" sz="1400" dirty="0"/>
              <a:t>Zůstatková hodnota projektu bude to záviset na několika faktorech, včetně úspěšnosti projektu, ale také přístupu hostitelské vlády. Jako extrémní možnost by hostitelská vláda mohla převzít projekt bez dostatečné kompenzace podniku. </a:t>
            </a:r>
          </a:p>
          <a:p>
            <a:pPr lvl="1"/>
            <a:r>
              <a:rPr lang="cs-CZ" sz="1400" dirty="0"/>
              <a:t>Některé projekty mají neomezené trvání, které lze obtížně posoudit, zatímco jiné projekty jsou nastaveny na přesnou dobu působení, na jejímž konci budou likvidovány. </a:t>
            </a:r>
          </a:p>
          <a:p>
            <a:endParaRPr lang="cs-CZ" sz="1800" dirty="0"/>
          </a:p>
          <a:p>
            <a:endParaRPr lang="cs-CZ" sz="1800" b="1" dirty="0"/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507703"/>
          </a:xfrm>
        </p:spPr>
        <p:txBody>
          <a:bodyPr/>
          <a:lstStyle/>
          <a:p>
            <a:r>
              <a:rPr lang="cs-CZ" b="1" dirty="0"/>
              <a:t>Faktory ovlivňující mezinárodní kapitálové rozpočtování (2)</a:t>
            </a:r>
          </a:p>
        </p:txBody>
      </p:sp>
    </p:spTree>
    <p:extLst>
      <p:ext uri="{BB962C8B-B14F-4D97-AF65-F5344CB8AC3E}">
        <p14:creationId xmlns:p14="http://schemas.microsoft.com/office/powerpoint/2010/main" val="2584598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Obvykle by rozhodnutí měla vycházet z pohledu mateřské společnosti a maximalizace její hodnoty. </a:t>
            </a:r>
          </a:p>
          <a:p>
            <a:endParaRPr lang="cs-CZ" sz="1800" dirty="0"/>
          </a:p>
          <a:p>
            <a:r>
              <a:rPr lang="cs-CZ" sz="1800" dirty="0"/>
              <a:t>Některé projekty mohou být pro dceřinou společnost výhodné, i když nejsou výhodné pro mateřskou společnost, neboť čistý příliv peněz po zdanění dceřiné společnosti se může podstatně lišit od přílivu peněz mateřské společnosti. </a:t>
            </a:r>
          </a:p>
          <a:p>
            <a:endParaRPr lang="cs-CZ" sz="1800" dirty="0"/>
          </a:p>
          <a:p>
            <a:r>
              <a:rPr lang="cs-CZ" sz="1800" dirty="0"/>
              <a:t>Rozdíly v peněžních tocích mezi dceřinou společností a mateřskou společností mohou být způsobeny několika faktory:</a:t>
            </a:r>
          </a:p>
          <a:p>
            <a:pPr lvl="1"/>
            <a:r>
              <a:rPr lang="cs-CZ" sz="1400" dirty="0"/>
              <a:t>daňovými diferenciály,</a:t>
            </a:r>
          </a:p>
          <a:p>
            <a:pPr lvl="1"/>
            <a:r>
              <a:rPr lang="cs-CZ" sz="1400" dirty="0"/>
              <a:t>omezenými převody finančních prostředků,</a:t>
            </a:r>
          </a:p>
          <a:p>
            <a:pPr lvl="1"/>
            <a:r>
              <a:rPr lang="cs-CZ" sz="1400" dirty="0"/>
              <a:t>nadměrnými převody finančních prostředků,</a:t>
            </a:r>
          </a:p>
          <a:p>
            <a:pPr lvl="1"/>
            <a:r>
              <a:rPr lang="cs-CZ" sz="1400" dirty="0"/>
              <a:t>kurzovými pohyby.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Rozdílnost hodnocení investic v nadnárodních korporacích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644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en-US" b="1" dirty="0" err="1"/>
              <a:t>Proces</a:t>
            </a:r>
            <a:r>
              <a:rPr lang="en-US" b="1" dirty="0"/>
              <a:t> </a:t>
            </a:r>
            <a:r>
              <a:rPr lang="en-US" b="1" dirty="0" err="1"/>
              <a:t>převodu</a:t>
            </a:r>
            <a:r>
              <a:rPr lang="en-US" b="1" dirty="0"/>
              <a:t> </a:t>
            </a:r>
            <a:r>
              <a:rPr lang="en-US" b="1" dirty="0" err="1"/>
              <a:t>finančních</a:t>
            </a:r>
            <a:r>
              <a:rPr lang="en-US" b="1" dirty="0"/>
              <a:t> </a:t>
            </a:r>
            <a:r>
              <a:rPr lang="en-US" b="1" dirty="0" err="1"/>
              <a:t>prostředků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Zástupný symbol pro obsah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70" y="1203598"/>
            <a:ext cx="8839843" cy="274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356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95536" y="987574"/>
                <a:ext cx="8748464" cy="3168352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>
                  <a:buClr>
                    <a:srgbClr val="307871"/>
                  </a:buClr>
                </a:pPr>
                <a:r>
                  <a:rPr lang="cs-CZ" sz="1800" dirty="0"/>
                  <a:t>Výpočet čisté současné hodnoty projektu (NPV) je uskutečňován dle vzorce:</a:t>
                </a:r>
              </a:p>
              <a:p>
                <a:pPr marL="0" indent="0">
                  <a:buClr>
                    <a:srgbClr val="307871"/>
                  </a:buClr>
                  <a:buNone/>
                </a:pPr>
                <a:endParaRPr lang="cs-CZ" sz="1800" dirty="0"/>
              </a:p>
              <a:p>
                <a:pPr marL="0" indent="0">
                  <a:buClr>
                    <a:srgbClr val="30787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>
                          <a:latin typeface="Cambria Math" panose="02040503050406030204" pitchFamily="18" charset="0"/>
                        </a:rPr>
                        <m:t>𝑁𝑃𝑉</m:t>
                      </m:r>
                      <m:r>
                        <a:rPr lang="cs-CZ" sz="1800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cs-CZ" sz="1800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sz="1800" i="1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𝐶𝐹</m:t>
                                  </m:r>
                                </m:e>
                                <m:sub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cs-CZ" sz="1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𝑍𝐻</m:t>
                              </m:r>
                            </m:e>
                            <m:sub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800" dirty="0"/>
              </a:p>
              <a:p>
                <a:pPr marL="0" indent="0">
                  <a:buClr>
                    <a:srgbClr val="307871"/>
                  </a:buClr>
                  <a:buNone/>
                </a:pPr>
                <a:endParaRPr lang="cs-CZ" sz="1800" dirty="0"/>
              </a:p>
              <a:p>
                <a:pPr>
                  <a:buClr>
                    <a:srgbClr val="307871"/>
                  </a:buClr>
                </a:pPr>
                <a:r>
                  <a:rPr lang="cs-CZ" sz="1800" i="1" dirty="0"/>
                  <a:t>NPV</a:t>
                </a:r>
                <a:r>
                  <a:rPr lang="cs-CZ" sz="1800" dirty="0"/>
                  <a:t> je  závislé na výši vstupní investice </a:t>
                </a:r>
                <a:r>
                  <a:rPr lang="cs-CZ" sz="1800" i="1" dirty="0"/>
                  <a:t>I</a:t>
                </a:r>
                <a:r>
                  <a:rPr lang="cs-CZ" sz="1800" dirty="0"/>
                  <a:t>, cash </a:t>
                </a:r>
                <a:r>
                  <a:rPr lang="cs-CZ" sz="1800" dirty="0" err="1"/>
                  <a:t>flow</a:t>
                </a:r>
                <a:r>
                  <a:rPr lang="cs-CZ" sz="1800" dirty="0"/>
                  <a:t> </a:t>
                </a:r>
                <a:r>
                  <a:rPr lang="cs-CZ" sz="1800" i="1" dirty="0" err="1"/>
                  <a:t>CF</a:t>
                </a:r>
                <a:r>
                  <a:rPr lang="cs-CZ" sz="1800" i="1" baseline="-25000" dirty="0" err="1"/>
                  <a:t>t</a:t>
                </a:r>
                <a:r>
                  <a:rPr lang="cs-CZ" sz="1800" dirty="0"/>
                  <a:t> v čase</a:t>
                </a:r>
                <a:r>
                  <a:rPr lang="cs-CZ" sz="1800" i="1" dirty="0"/>
                  <a:t> t</a:t>
                </a:r>
                <a:r>
                  <a:rPr lang="cs-CZ" sz="1800" dirty="0"/>
                  <a:t>, požadované výnosnosti projektu </a:t>
                </a:r>
                <a:r>
                  <a:rPr lang="cs-CZ" sz="1800" i="1" dirty="0"/>
                  <a:t>k</a:t>
                </a:r>
                <a:r>
                  <a:rPr lang="cs-CZ" sz="1800" dirty="0"/>
                  <a:t>, odhadované zůstatkové hodnotě </a:t>
                </a:r>
                <a:r>
                  <a:rPr lang="cs-CZ" sz="1800" i="1" dirty="0" err="1"/>
                  <a:t>ZH</a:t>
                </a:r>
                <a:r>
                  <a:rPr lang="cs-CZ" sz="1800" i="1" baseline="-25000" dirty="0" err="1"/>
                  <a:t>n</a:t>
                </a:r>
                <a:r>
                  <a:rPr lang="cs-CZ" sz="1800" dirty="0"/>
                  <a:t> a životnosti projektu </a:t>
                </a:r>
                <a:r>
                  <a:rPr lang="cs-CZ" sz="1800" i="1" dirty="0"/>
                  <a:t>n</a:t>
                </a:r>
                <a:r>
                  <a:rPr lang="cs-CZ" sz="1800" dirty="0"/>
                  <a:t>. </a:t>
                </a:r>
              </a:p>
              <a:p>
                <a:pPr>
                  <a:buClr>
                    <a:srgbClr val="307871"/>
                  </a:buClr>
                </a:pPr>
                <a:r>
                  <a:rPr lang="cs-CZ" sz="1800" dirty="0"/>
                  <a:t>Do požadované míry výnosnosti projektu se nepromítají jen náklady kapitálu, ale také riziko.</a:t>
                </a:r>
              </a:p>
              <a:p>
                <a:endParaRPr lang="cs-CZ" sz="1800" b="1" dirty="0"/>
              </a:p>
              <a:p>
                <a:pPr marL="0" indent="0">
                  <a:buNone/>
                </a:pPr>
                <a:endParaRPr lang="cs-CZ" sz="1800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95536" y="987574"/>
                <a:ext cx="8748464" cy="3168352"/>
              </a:xfrm>
              <a:prstGeom prst="rect">
                <a:avLst/>
              </a:prstGeom>
              <a:blipFill rotWithShape="0">
                <a:blip r:embed="rId3"/>
                <a:stretch>
                  <a:fillRect l="-488" t="-9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Výpočet čisté současné hodnoty projektu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232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cs-CZ" sz="1800" dirty="0"/>
              <a:t>diskontní sazba upravená o riziko</a:t>
            </a:r>
          </a:p>
          <a:p>
            <a:pPr lvl="0"/>
            <a:endParaRPr lang="cs-CZ" sz="1800" dirty="0"/>
          </a:p>
          <a:p>
            <a:pPr lvl="0"/>
            <a:r>
              <a:rPr lang="cs-CZ" sz="1800" dirty="0"/>
              <a:t>analýza citlivosti</a:t>
            </a:r>
          </a:p>
          <a:p>
            <a:pPr lvl="0"/>
            <a:endParaRPr lang="cs-CZ" sz="1800" dirty="0"/>
          </a:p>
          <a:p>
            <a:pPr lvl="0"/>
            <a:r>
              <a:rPr lang="cs-CZ" sz="1800" dirty="0"/>
              <a:t>simulace  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Z</a:t>
            </a:r>
            <a:r>
              <a:rPr lang="en-US" b="1" dirty="0" err="1"/>
              <a:t>akomponování</a:t>
            </a:r>
            <a:r>
              <a:rPr lang="en-US" b="1" dirty="0"/>
              <a:t> </a:t>
            </a:r>
            <a:r>
              <a:rPr lang="en-US" b="1" dirty="0" err="1"/>
              <a:t>rizika</a:t>
            </a:r>
            <a:r>
              <a:rPr lang="en-US" b="1" dirty="0"/>
              <a:t> </a:t>
            </a:r>
            <a:r>
              <a:rPr lang="en-US" b="1" dirty="0" err="1"/>
              <a:t>projektu</a:t>
            </a:r>
            <a:r>
              <a:rPr lang="en-US" b="1" dirty="0"/>
              <a:t> do </a:t>
            </a:r>
            <a:r>
              <a:rPr lang="en-US" b="1" dirty="0" err="1"/>
              <a:t>požadované</a:t>
            </a:r>
            <a:r>
              <a:rPr lang="en-US" b="1" dirty="0"/>
              <a:t> </a:t>
            </a:r>
            <a:r>
              <a:rPr lang="en-US" b="1" dirty="0" err="1"/>
              <a:t>výnosnosti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4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Nadnárodní korporace mohou při dlouhodobém financování zvažovat:</a:t>
            </a:r>
          </a:p>
          <a:p>
            <a:pPr lvl="1"/>
            <a:r>
              <a:rPr lang="cs-CZ" sz="1600" dirty="0"/>
              <a:t>zvyšování vlastního kapitálu </a:t>
            </a:r>
          </a:p>
          <a:p>
            <a:pPr lvl="2"/>
            <a:r>
              <a:rPr lang="cs-CZ" sz="1200" dirty="0"/>
              <a:t>domácí emisi akcií, ve které jsou fondy denominovány v místní měně</a:t>
            </a:r>
          </a:p>
          <a:p>
            <a:pPr lvl="2"/>
            <a:r>
              <a:rPr lang="cs-CZ" sz="1200" dirty="0"/>
              <a:t>globální akciovou nabídkou, ve které vydávají akcie ve své domovské zemi a také v jedné nebo více zahraničních zemích</a:t>
            </a:r>
          </a:p>
          <a:p>
            <a:pPr marL="914400" lvl="2" indent="0">
              <a:buNone/>
            </a:pPr>
            <a:r>
              <a:rPr lang="cs-CZ" sz="800" dirty="0"/>
              <a:t> </a:t>
            </a:r>
          </a:p>
          <a:p>
            <a:pPr lvl="1"/>
            <a:r>
              <a:rPr lang="cs-CZ" sz="1600" dirty="0"/>
              <a:t>cizí zdroje financování</a:t>
            </a:r>
          </a:p>
          <a:p>
            <a:pPr lvl="2"/>
            <a:r>
              <a:rPr lang="cs-CZ" sz="1200" dirty="0"/>
              <a:t>získání cizích zdrojů ve své domácí ekonomice</a:t>
            </a:r>
          </a:p>
          <a:p>
            <a:pPr lvl="2"/>
            <a:r>
              <a:rPr lang="cs-CZ" sz="1200" dirty="0"/>
              <a:t>využití globální dluhové nabídky</a:t>
            </a:r>
          </a:p>
          <a:p>
            <a:pPr lvl="2"/>
            <a:endParaRPr lang="cs-CZ" sz="1200" dirty="0"/>
          </a:p>
          <a:p>
            <a:r>
              <a:rPr lang="cs-CZ" sz="1800" dirty="0"/>
              <a:t>Z praxe vyplývá, že většina korporací získává kapitálové financování ve své domácí ekonomice. Naproti tomu se dluhové financování často provádí v zahraničí.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Dlouhodobé financování na mezinárodních trzích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Principy finančního managementu mezinárodního podnikání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24694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5560</TotalTime>
  <Words>2434</Words>
  <Application>Microsoft Office PowerPoint</Application>
  <PresentationFormat>Předvádění na obrazovce (16:9)</PresentationFormat>
  <Paragraphs>333</Paragraphs>
  <Slides>36</Slides>
  <Notes>34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2" baseType="lpstr">
      <vt:lpstr>Arial</vt:lpstr>
      <vt:lpstr>Calibri</vt:lpstr>
      <vt:lpstr>Cambria Math</vt:lpstr>
      <vt:lpstr>Enriqueta</vt:lpstr>
      <vt:lpstr>Times New Roman</vt:lpstr>
      <vt:lpstr>SLU</vt:lpstr>
      <vt:lpstr>Principy finančního managementu mezinárodního podnikání  </vt:lpstr>
      <vt:lpstr>Kapitálové rozpočtování</vt:lpstr>
      <vt:lpstr>Faktory ovlivňující mezinárodní kapitálové rozpočtování (1)</vt:lpstr>
      <vt:lpstr>Faktory ovlivňující mezinárodní kapitálové rozpočtování (2)</vt:lpstr>
      <vt:lpstr>Rozdílnost hodnocení investic v nadnárodních korporacích</vt:lpstr>
      <vt:lpstr>Proces převodu finančních prostředků</vt:lpstr>
      <vt:lpstr>Výpočet čisté současné hodnoty projektu</vt:lpstr>
      <vt:lpstr>Zakomponování rizika projektu do požadované výnosnosti</vt:lpstr>
      <vt:lpstr>Dlouhodobé financování na mezinárodních trzích</vt:lpstr>
      <vt:lpstr>Náklady dluhového financování na mezinárodních trzích</vt:lpstr>
      <vt:lpstr>Proces rozhodování o zahraničním dluhovém financování</vt:lpstr>
      <vt:lpstr>Vliv devizových kurzů na zahraniční dluh</vt:lpstr>
      <vt:lpstr>Metody snižování kurzového rizika zahraničního dluhu</vt:lpstr>
      <vt:lpstr>Úrokové riziko zahraničního dluhu</vt:lpstr>
      <vt:lpstr>Fixní versus pohyblivé kuponové sazby</vt:lpstr>
      <vt:lpstr>Management krátkodobých aktiv a pasiv</vt:lpstr>
      <vt:lpstr>Krátkodobé financování na mezinárodních trzích</vt:lpstr>
      <vt:lpstr>Predikce devizového kurzu pro krátkodobé financování</vt:lpstr>
      <vt:lpstr>Mezinárodní cash management</vt:lpstr>
      <vt:lpstr>Výdaje dceřiné společnosti</vt:lpstr>
      <vt:lpstr>Faktory ovlivňující cash management výdajů</vt:lpstr>
      <vt:lpstr>Příjmy dceřiné společnosti</vt:lpstr>
      <vt:lpstr>Faktory ovlivňující cash management příjmů</vt:lpstr>
      <vt:lpstr>Platby dceřiné společnosti mateřské společnosti</vt:lpstr>
      <vt:lpstr>Faktory ovlivňující výši dividend</vt:lpstr>
      <vt:lpstr>Řízení likvidity dceřiné společnosti</vt:lpstr>
      <vt:lpstr>Centralizovaný cash management</vt:lpstr>
      <vt:lpstr>Cash flow mezi dceřinou a mateřskou společností</vt:lpstr>
      <vt:lpstr>Techniky optimalizace cash flow</vt:lpstr>
      <vt:lpstr>Zrychlení příjmů peněžních prostředků</vt:lpstr>
      <vt:lpstr>Minimalizace nákladů na konverzi měn</vt:lpstr>
      <vt:lpstr>Výhody nettingu</vt:lpstr>
      <vt:lpstr>Management blokovaných prostředků</vt:lpstr>
      <vt:lpstr>Strategie při blokování finančních prostředků</vt:lpstr>
      <vt:lpstr>Management mezipodnikových hotovostních převodů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Jana Šimáková</cp:lastModifiedBy>
  <cp:revision>105</cp:revision>
  <dcterms:created xsi:type="dcterms:W3CDTF">2016-07-06T15:42:34Z</dcterms:created>
  <dcterms:modified xsi:type="dcterms:W3CDTF">2023-12-14T07:24:00Z</dcterms:modified>
</cp:coreProperties>
</file>