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85" r:id="rId6"/>
    <p:sldId id="286" r:id="rId7"/>
    <p:sldId id="287" r:id="rId8"/>
    <p:sldId id="277" r:id="rId9"/>
    <p:sldId id="265" r:id="rId10"/>
    <p:sldId id="270" r:id="rId11"/>
    <p:sldId id="276" r:id="rId12"/>
    <p:sldId id="289" r:id="rId13"/>
    <p:sldId id="278" r:id="rId14"/>
    <p:sldId id="279" r:id="rId15"/>
    <p:sldId id="280" r:id="rId16"/>
    <p:sldId id="267" r:id="rId17"/>
    <p:sldId id="281" r:id="rId18"/>
    <p:sldId id="272" r:id="rId19"/>
    <p:sldId id="288" r:id="rId20"/>
    <p:sldId id="273" r:id="rId21"/>
    <p:sldId id="274" r:id="rId22"/>
    <p:sldId id="282" r:id="rId23"/>
    <p:sldId id="275" r:id="rId24"/>
    <p:sldId id="283" r:id="rId25"/>
    <p:sldId id="284" r:id="rId26"/>
    <p:sldId id="290" r:id="rId27"/>
    <p:sldId id="291" r:id="rId28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95">
          <p15:clr>
            <a:srgbClr val="A4A3A4"/>
          </p15:clr>
        </p15:guide>
        <p15:guide id="2" pos="2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3300"/>
    <a:srgbClr val="006600"/>
    <a:srgbClr val="336600"/>
    <a:srgbClr val="00544D"/>
    <a:srgbClr val="6B2E6E"/>
    <a:srgbClr val="265787"/>
    <a:srgbClr val="00244D"/>
    <a:srgbClr val="9C1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302" y="102"/>
      </p:cViewPr>
      <p:guideLst>
        <p:guide orient="horz" pos="4095"/>
        <p:guide pos="21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DD7FA-A0FA-4012-A98F-15A09618F799}" type="datetimeFigureOut">
              <a:rPr lang="cs-CZ"/>
              <a:pPr>
                <a:defRPr/>
              </a:pPr>
              <a:t>16.10.2023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ADDDF-1264-4F28-8338-EC1E07F3DEE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7712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2B50E-3DA8-4309-9076-4D02E7FD53CC}" type="datetimeFigureOut">
              <a:rPr lang="cs-CZ"/>
              <a:pPr>
                <a:defRPr/>
              </a:pPr>
              <a:t>16.10.2023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B83C9-5B4C-4800-9FD3-945C60804B3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90214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E6D05-4501-4B0C-91E8-06A0EFE8D207}" type="datetimeFigureOut">
              <a:rPr lang="cs-CZ"/>
              <a:pPr>
                <a:defRPr/>
              </a:pPr>
              <a:t>16.10.2023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71501-7BD9-4790-9FCF-670D1CE8DC9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58189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6004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76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283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126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1946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8140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805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76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700F2-724B-4B1E-B123-094AE7CD8C2F}" type="datetimeFigureOut">
              <a:rPr lang="cs-CZ"/>
              <a:pPr>
                <a:defRPr/>
              </a:pPr>
              <a:t>16.10.2023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F7D87-A4E6-4B6E-9D27-4FA8003DE0F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9052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289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38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2336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BFADF-DDC1-4400-8B64-5715C51EA3D1}" type="datetimeFigureOut">
              <a:rPr lang="cs-CZ"/>
              <a:pPr>
                <a:defRPr/>
              </a:pPr>
              <a:t>16.10.2023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3CB71-E416-464C-86CB-A55091E5F12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535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AE38D-4CF5-4C80-ABE4-FD162976B94B}" type="datetimeFigureOut">
              <a:rPr lang="cs-CZ"/>
              <a:pPr>
                <a:defRPr/>
              </a:pPr>
              <a:t>16.10.2023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58CE5-2EB2-412A-9C0F-D009C00C834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620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6E249-19AE-459C-A3E5-D1C2CC123D00}" type="datetimeFigureOut">
              <a:rPr lang="cs-CZ"/>
              <a:pPr>
                <a:defRPr/>
              </a:pPr>
              <a:t>16.10.2023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7C48E-035A-429E-9ADF-79C48A0AD2F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826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BDA44-4CAA-4345-A756-4703360EE242}" type="datetimeFigureOut">
              <a:rPr lang="cs-CZ"/>
              <a:pPr>
                <a:defRPr/>
              </a:pPr>
              <a:t>16.10.2023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A00D4-7926-404C-B321-BFF026D8C31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33529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782F0-DC46-4F00-81DD-2ACBA3C3B310}" type="datetimeFigureOut">
              <a:rPr lang="cs-CZ"/>
              <a:pPr>
                <a:defRPr/>
              </a:pPr>
              <a:t>16.10.2023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82D61-01CE-4948-92AE-A6ED95CD8D1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688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43C5B-64DA-40ED-9576-975ED67AA1C3}" type="datetimeFigureOut">
              <a:rPr lang="cs-CZ"/>
              <a:pPr>
                <a:defRPr/>
              </a:pPr>
              <a:t>16.10.2023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33F4D-D45C-4D32-B9B4-4DB8B4F8A3A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5510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4C866-D28D-46D0-B7D5-63035B3504AF}" type="datetimeFigureOut">
              <a:rPr lang="cs-CZ"/>
              <a:pPr>
                <a:defRPr/>
              </a:pPr>
              <a:t>16.10.2023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3421B-2210-4A7E-ABDE-6C42E3F47FF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531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90FB15-455F-4099-B3EC-126F10F4A8D9}" type="datetimeFigureOut">
              <a:rPr lang="cs-CZ"/>
              <a:pPr>
                <a:defRPr/>
              </a:pPr>
              <a:t>16.10.2023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F082D34-91F0-4445-8CCE-2A9DBE25484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B6CF5-6D0E-4832-A128-5D76418DBB90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01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2571750"/>
            <a:ext cx="9144000" cy="18002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>
                <a:latin typeface="Arial" pitchFamily="34" charset="0"/>
                <a:cs typeface="Arial" pitchFamily="34" charset="0"/>
              </a:rPr>
              <a:t>MANAGERIAL ACCOUNTING</a:t>
            </a:r>
            <a:endParaRPr lang="en-GB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TextovéPole 7"/>
          <p:cNvSpPr txBox="1">
            <a:spLocks noChangeArrowheads="1"/>
          </p:cNvSpPr>
          <p:nvPr/>
        </p:nvSpPr>
        <p:spPr bwMode="auto">
          <a:xfrm>
            <a:off x="0" y="4811713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1800" dirty="0">
                <a:latin typeface="Arial" panose="020B0604020202020204" pitchFamily="34" charset="0"/>
              </a:rPr>
              <a:t>Ing. </a:t>
            </a:r>
            <a:r>
              <a:rPr lang="cs-CZ" altLang="cs-CZ" sz="1800" dirty="0">
                <a:latin typeface="Arial" panose="020B0604020202020204" pitchFamily="34" charset="0"/>
              </a:rPr>
              <a:t>Markéta </a:t>
            </a:r>
            <a:r>
              <a:rPr lang="cs-CZ" altLang="cs-CZ" sz="1800">
                <a:latin typeface="Arial" panose="020B0604020202020204" pitchFamily="34" charset="0"/>
              </a:rPr>
              <a:t>Skupieňová</a:t>
            </a:r>
            <a:r>
              <a:rPr lang="cs-CZ" altLang="cs-CZ" sz="1800" dirty="0">
                <a:latin typeface="Arial" panose="020B0604020202020204" pitchFamily="34" charset="0"/>
              </a:rPr>
              <a:t>, Ph.D.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MANAGERIAL ACCOUNTING</a:t>
            </a:r>
            <a:r>
              <a:rPr lang="en-GB" altLang="cs-CZ" sz="1800" dirty="0">
                <a:latin typeface="Arial" panose="020B0604020202020204" pitchFamily="34" charset="0"/>
              </a:rPr>
              <a:t>/</a:t>
            </a:r>
            <a:r>
              <a:rPr lang="cs-CZ" altLang="cs-CZ" sz="1800" dirty="0">
                <a:latin typeface="Arial" panose="020B0604020202020204" pitchFamily="34" charset="0"/>
              </a:rPr>
              <a:t>NANMU</a:t>
            </a:r>
            <a:endParaRPr lang="en-GB" altLang="cs-CZ" sz="1800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28" y="185153"/>
            <a:ext cx="2668801" cy="20549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   MANAGERIAL ACCOUNTING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DECISION MAKING</a:t>
            </a:r>
            <a:endParaRPr lang="en-GB" altLang="cs-CZ" sz="1800" b="1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involves</a:t>
            </a:r>
            <a:r>
              <a:rPr lang="cs-CZ" altLang="cs-CZ" sz="2200" dirty="0">
                <a:latin typeface="Arial" panose="020B0604020202020204" pitchFamily="34" charset="0"/>
              </a:rPr>
              <a:t> selecting a course of action from competing alternatives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perhaps the most basic managerial sklil is the ability to make inteligent, data-driven decision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many decisions revolve around the following three questions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1200150" lvl="1" indent="-457200" eaLnBrk="1" hangingPunct="1">
              <a:spcBef>
                <a:spcPct val="0"/>
              </a:spcBef>
              <a:buAutoNum type="arabicPeriod"/>
              <a:defRPr/>
            </a:pPr>
            <a:r>
              <a:rPr lang="en-GB" altLang="cs-CZ" sz="2000" b="1" dirty="0">
                <a:latin typeface="Arial" panose="020B0604020202020204" pitchFamily="34" charset="0"/>
              </a:rPr>
              <a:t>What</a:t>
            </a:r>
            <a:r>
              <a:rPr lang="en-GB" altLang="cs-CZ" sz="2000" dirty="0">
                <a:latin typeface="Arial" panose="020B0604020202020204" pitchFamily="34" charset="0"/>
              </a:rPr>
              <a:t> should we be selling?</a:t>
            </a:r>
          </a:p>
          <a:p>
            <a:pPr marL="1200150" lvl="1" indent="-457200" eaLnBrk="1" hangingPunct="1">
              <a:spcBef>
                <a:spcPct val="0"/>
              </a:spcBef>
              <a:buAutoNum type="arabicPeriod"/>
              <a:defRPr/>
            </a:pPr>
            <a:r>
              <a:rPr lang="en-GB" altLang="cs-CZ" sz="2000" b="1" dirty="0">
                <a:latin typeface="Arial" panose="020B0604020202020204" pitchFamily="34" charset="0"/>
              </a:rPr>
              <a:t>Who </a:t>
            </a:r>
            <a:r>
              <a:rPr lang="en-GB" altLang="cs-CZ" sz="2000" dirty="0">
                <a:latin typeface="Arial" panose="020B0604020202020204" pitchFamily="34" charset="0"/>
              </a:rPr>
              <a:t>should we be serving?</a:t>
            </a:r>
          </a:p>
          <a:p>
            <a:pPr marL="1200150" lvl="1" indent="-457200" eaLnBrk="1" hangingPunct="1">
              <a:spcBef>
                <a:spcPct val="0"/>
              </a:spcBef>
              <a:buAutoNum type="arabicPeriod"/>
              <a:defRPr/>
            </a:pPr>
            <a:r>
              <a:rPr lang="en-GB" altLang="cs-CZ" sz="2000" b="1" dirty="0">
                <a:latin typeface="Arial" panose="020B0604020202020204" pitchFamily="34" charset="0"/>
              </a:rPr>
              <a:t>How</a:t>
            </a:r>
            <a:r>
              <a:rPr lang="en-GB" altLang="cs-CZ" sz="2000" dirty="0">
                <a:latin typeface="Arial" panose="020B0604020202020204" pitchFamily="34" charset="0"/>
              </a:rPr>
              <a:t> should we execute?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396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   MANAGERIAL ACCOUNTING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0" y="717550"/>
            <a:ext cx="7856113" cy="614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6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   MANAGERIAL ACCOUNTING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indent="0" algn="ctr" eaLnBrk="1" hangingPunct="1">
              <a:spcBef>
                <a:spcPct val="0"/>
              </a:spcBef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WHAT SHOULD WE BE SELLING?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What products and services should be the focus of our marketing efforts?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What new products and services should we offer?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What prices should we charge for our products and services?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What products and services should we discontinue?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891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   MANAGERIAL ACCOUNTING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indent="0" algn="ctr" eaLnBrk="1" hangingPunct="1">
              <a:spcBef>
                <a:spcPct val="0"/>
              </a:spcBef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WHO SHOULD WE BE SERVING?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Who should be the focus of our marketing efforts?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Who should we start serving?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Who should pay price premiums or receive price discounts?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Who should we stop serving?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397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   MANAGERIAL ACCOUNTING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indent="0" algn="ctr" eaLnBrk="1" hangingPunct="1">
              <a:spcBef>
                <a:spcPct val="0"/>
              </a:spcBef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HOW SHOULD WE EXECUTE?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How should we supply our parts and services?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How should we expand our capacity?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How should we reduce our capacity?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How should we improve our efficiency and effectiveness?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617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   MANAGERIAL ACCOUNTING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A STRATEGIC MANAGEMENT PERSPECTIVE (1)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277828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Companies do not succeed by sheer luck. They need to develop a strategy that defines how they intend to succeed in the Marketplace.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Strategy is a game plan that enables a com</a:t>
            </a:r>
            <a:r>
              <a:rPr lang="cs-CZ" altLang="cs-CZ" sz="2200" dirty="0" err="1">
                <a:latin typeface="Arial" panose="020B0604020202020204" pitchFamily="34" charset="0"/>
              </a:rPr>
              <a:t>pa</a:t>
            </a:r>
            <a:r>
              <a:rPr lang="en-GB" altLang="cs-CZ" sz="2200" dirty="0" err="1">
                <a:latin typeface="Arial" panose="020B0604020202020204" pitchFamily="34" charset="0"/>
              </a:rPr>
              <a:t>ny</a:t>
            </a:r>
            <a:r>
              <a:rPr lang="en-GB" altLang="cs-CZ" sz="2200" dirty="0">
                <a:latin typeface="Arial" panose="020B0604020202020204" pitchFamily="34" charset="0"/>
              </a:rPr>
              <a:t> to attract customers by distinguishing itself from competitors. 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The focal point of a company´s strategy should be its target customers.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The essence of strategy is customer value propositions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 </a:t>
            </a: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427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   MANAGERIAL ACCOUNTING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A STRATEGIC MANAGEMENT PERSPECTIVE (2)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277828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Customer value propositions tend to fall into three broad categories: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GB" altLang="cs-CZ" sz="1800" dirty="0">
                <a:latin typeface="Arial" panose="020B0604020202020204" pitchFamily="34" charset="0"/>
              </a:rPr>
              <a:t>Customer intimacy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GB" altLang="cs-CZ" sz="1800" dirty="0">
                <a:latin typeface="Arial" panose="020B0604020202020204" pitchFamily="34" charset="0"/>
              </a:rPr>
              <a:t>Operational excellence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GB" altLang="cs-CZ" sz="1800" dirty="0">
                <a:latin typeface="Arial" panose="020B0604020202020204" pitchFamily="34" charset="0"/>
              </a:rPr>
              <a:t>Product leadership</a:t>
            </a:r>
            <a:endParaRPr lang="en-GB" altLang="cs-CZ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 </a:t>
            </a: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095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   MANAGERIAL ACCOUNTING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AN ENTERPRISE RISK MANAGEMENT PERSPECTIVE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Every strategy, plan and decision involves risks. 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Enterprise risk management is a process used by a company to identify those risks and develop responses to them that enable it to be reasonably assured of meeting its goals. 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Risks range from risks that relate to the weather to risks associated with computer hackers, complying with the law, employee theft and products harming customers. 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In managerial accounting, companies use controls to reduce the risk that their plans will not be achieved.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953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   MANAGERIAL ACCOUNTING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555" y="720724"/>
            <a:ext cx="6606862" cy="613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17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   MANAGERIAL ACCOUNTING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A CORPORATE SOCIAL RESPONSIBILITY PERSPECTIVE</a:t>
            </a:r>
            <a:endParaRPr lang="en-GB" altLang="cs-CZ" sz="1800" b="1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Companies have a corporate social responsibility (CSR) to serve other stakeholders (such as customers, employees, suppliers)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GB" altLang="cs-CZ" sz="2200" b="1" dirty="0">
                <a:latin typeface="Arial" panose="020B0604020202020204" pitchFamily="34" charset="0"/>
              </a:rPr>
              <a:t>Corporate social responsibility </a:t>
            </a:r>
            <a:r>
              <a:rPr lang="en-GB" altLang="cs-CZ" sz="2200" dirty="0">
                <a:latin typeface="Arial" panose="020B0604020202020204" pitchFamily="34" charset="0"/>
              </a:rPr>
              <a:t>is a concept whereby organizations consider the needs of all stakeholders when making decisions.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Corporate social responsibility extends beyond legal compliance to include voluntary actions that satisfy stakeholder expectations. 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453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MANAGERIAL ACCOUNTING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338138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cs-CZ" sz="2400" b="1" cap="all" dirty="0">
                <a:latin typeface="Arial" panose="020B0604020202020204" pitchFamily="34" charset="0"/>
              </a:rPr>
              <a:t>Outline of the lecture </a:t>
            </a: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320675" y="1551722"/>
            <a:ext cx="8477250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 Managerial accounting</a:t>
            </a: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 Financial accounting versus managerial accounting</a:t>
            </a: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 Pillars of managerial accounting</a:t>
            </a: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 A strategic management perspective</a:t>
            </a:r>
            <a:endParaRPr lang="en-GB" altLang="cs-CZ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 An enterprise risk management perspective</a:t>
            </a: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endParaRPr lang="en-GB" altLang="cs-CZ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   MANAGERIAL ACCOUNTING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A PROCESS MANAGEMENT PERSPECTIVE (1)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solidFill>
                  <a:prstClr val="black"/>
                </a:solidFill>
                <a:latin typeface="Arial" panose="020B0604020202020204" pitchFamily="34" charset="0"/>
              </a:rPr>
              <a:t>Business processes serve the needs of a company´s most important stakeholders – it customers.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solidFill>
                  <a:prstClr val="black"/>
                </a:solidFill>
                <a:latin typeface="Arial" panose="020B0604020202020204" pitchFamily="34" charset="0"/>
              </a:rPr>
              <a:t>Business process is a series of steps that are followed in order to carry out some task in a business.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solidFill>
                  <a:prstClr val="black"/>
                </a:solidFill>
                <a:latin typeface="Arial" panose="020B0604020202020204" pitchFamily="34" charset="0"/>
              </a:rPr>
              <a:t>Value chain is often used to describe how an organization´s functional departments interact wit one another to form business processes.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solidFill>
                  <a:prstClr val="black"/>
                </a:solidFill>
                <a:latin typeface="Arial" panose="020B0604020202020204" pitchFamily="34" charset="0"/>
              </a:rPr>
              <a:t>A value chain consists of the major business functions that add value to a company´s products and services.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solidFill>
                  <a:prstClr val="black"/>
                </a:solidFill>
                <a:latin typeface="Arial" panose="020B0604020202020204" pitchFamily="34" charset="0"/>
              </a:rPr>
              <a:t>Managers need to understand the value chain to be effective in terms of planning, control and decision making.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714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   MANAGERIAL ACCOUNTING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A PROCESS MANAGEMENT PERSPECTIVE (2)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solidFill>
                  <a:prstClr val="black"/>
                </a:solidFill>
                <a:latin typeface="Arial" panose="020B0604020202020204" pitchFamily="34" charset="0"/>
              </a:rPr>
              <a:t>Managers use a process management method known as lean thinking or what is called Lean Production.   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GB" altLang="cs-CZ" sz="2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GB" altLang="cs-CZ" sz="2200" dirty="0">
                <a:solidFill>
                  <a:prstClr val="black"/>
                </a:solidFill>
                <a:latin typeface="Arial" panose="020B0604020202020204" pitchFamily="34" charset="0"/>
              </a:rPr>
              <a:t>Lean Production is a management approach that organizes resources such as people and machines around the flow of business processes and that only produces units in response to customer orders.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GB" altLang="cs-CZ" sz="2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dirty="0">
                <a:solidFill>
                  <a:prstClr val="black"/>
                </a:solidFill>
                <a:latin typeface="Arial" panose="020B0604020202020204" pitchFamily="34" charset="0"/>
              </a:rPr>
              <a:t>It is often called just-in-time production (JIT) – products are only manufactured in response to customer orders and they are completed just-in-time to be shipped to customers. 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02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   MANAGERIAL ACCOUNTING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A LEADERSHIP PERSPECTIVE (1)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66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An important role for organizational leaders is to unite the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GB" altLang="cs-CZ" sz="2200" dirty="0">
                <a:latin typeface="Arial" panose="020B0604020202020204" pitchFamily="34" charset="0"/>
              </a:rPr>
              <a:t>behaviors of their fellow employees around two commnon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GB" altLang="cs-CZ" sz="2200" dirty="0">
                <a:latin typeface="Arial" panose="020B0604020202020204" pitchFamily="34" charset="0"/>
              </a:rPr>
              <a:t>themes – pursuing strategic goals and making optimal decisions.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Leaders need to understand how </a:t>
            </a:r>
            <a:r>
              <a:rPr lang="en-GB" altLang="cs-CZ" sz="2200" b="1" dirty="0">
                <a:latin typeface="Arial" panose="020B0604020202020204" pitchFamily="34" charset="0"/>
              </a:rPr>
              <a:t>intrinsic motivation, extrinsic incentives</a:t>
            </a:r>
            <a:r>
              <a:rPr lang="en-GB" altLang="cs-CZ" sz="2200" dirty="0">
                <a:latin typeface="Arial" panose="020B0604020202020204" pitchFamily="34" charset="0"/>
              </a:rPr>
              <a:t> and </a:t>
            </a:r>
            <a:r>
              <a:rPr lang="en-GB" altLang="cs-CZ" sz="2200" b="1" dirty="0">
                <a:latin typeface="Arial" panose="020B0604020202020204" pitchFamily="34" charset="0"/>
              </a:rPr>
              <a:t>cognitive bias </a:t>
            </a:r>
            <a:r>
              <a:rPr lang="en-GB" altLang="cs-CZ" sz="2200" dirty="0">
                <a:latin typeface="Arial" panose="020B0604020202020204" pitchFamily="34" charset="0"/>
              </a:rPr>
              <a:t>influence human behavior. 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GB" altLang="cs-CZ" sz="2200" b="1" dirty="0">
                <a:latin typeface="Arial" panose="020B0604020202020204" pitchFamily="34" charset="0"/>
              </a:rPr>
              <a:t>Intrinsic Motivation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intrinsic motivation refers to motivation that comes from within us; stop for a moment and identify the greatest accomplishment of your life</a:t>
            </a: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GB" altLang="cs-CZ" sz="1800" dirty="0">
                <a:latin typeface="Arial" panose="020B0604020202020204" pitchFamily="34" charset="0"/>
              </a:rPr>
              <a:t>a leader, who employees perceive as credible and respectful of their value to the organization, can increase the extent to which those employees are intrinsically motivated to pursue strategic goals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849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   MANAGERIAL ACCOUNTING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A LEADERSHIP PERSPECTIVE (2)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GB" altLang="cs-CZ" sz="2200" b="1" dirty="0">
                <a:latin typeface="Arial" panose="020B0604020202020204" pitchFamily="34" charset="0"/>
              </a:rPr>
              <a:t>Extrinsic incentives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many organizations use extrinsic incentives to highlight important goals and to motivate employees to achieve them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the bonus system motivates employees to attain the time reduction goal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874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   MANAGERIAL ACCOUNTING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A LEADERSHIP PERSPECTIVE (3)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GB" altLang="cs-CZ" sz="2200" b="1" u="sng" dirty="0">
                <a:latin typeface="Arial" panose="020B0604020202020204" pitchFamily="34" charset="0"/>
              </a:rPr>
              <a:t>Cognitive Bias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GB" altLang="cs-CZ" sz="2200" b="1" u="sng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leaders need to be aware that all people (including themselves) possess cognitive biases, or distorted thought processes, that can adversely affect planning, controlling, and decision making 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while cognitive biases cannot be eliminated, effective leaders should take two steps to reduce their negative impacts - they should acknowledge their own susceptibility to cognitive bias and they should acknowledge the presence of cognitive bias in other and introduce techniques to minimize their adverse consequences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802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   MANAGERIAL ACCOUNTING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22" y="811368"/>
            <a:ext cx="7609756" cy="604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598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00386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sp>
        <p:nvSpPr>
          <p:cNvPr id="2" name="Obdélník 1"/>
          <p:cNvSpPr/>
          <p:nvPr/>
        </p:nvSpPr>
        <p:spPr>
          <a:xfrm>
            <a:off x="1983793" y="3290501"/>
            <a:ext cx="5176417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cs-CZ" sz="33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attention.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773330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   MANAGERIAL ACCOUNTING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MANAGERIAL ACCOUNTING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GB" altLang="cs-CZ" sz="2200" b="1" u="sng" dirty="0">
                <a:latin typeface="Arial" panose="020B0604020202020204" pitchFamily="34" charset="0"/>
              </a:rPr>
              <a:t>Financial accounting 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is concerned with reporting financial information to external parties (such as stockholders, creditors, regulators)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GB" altLang="cs-CZ" sz="2200" b="1" u="sng" dirty="0">
                <a:solidFill>
                  <a:prstClr val="black"/>
                </a:solidFill>
                <a:latin typeface="Arial" panose="020B0604020202020204" pitchFamily="34" charset="0"/>
              </a:rPr>
              <a:t>Managerial accounting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GB" altLang="cs-CZ" sz="2200" b="1" u="sng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solidFill>
                  <a:prstClr val="black"/>
                </a:solidFill>
                <a:latin typeface="Arial" panose="020B0604020202020204" pitchFamily="34" charset="0"/>
              </a:rPr>
              <a:t>is concerned with providing information to managers for use within the organization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   MANAGERIAL ACCOUNTING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FINANCIAL ACCOUNTING</a:t>
            </a:r>
            <a:endParaRPr lang="en-GB" altLang="cs-CZ" sz="1800" b="1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615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Reports to those outside the organization: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GB" altLang="cs-CZ" sz="1800" dirty="0">
                <a:latin typeface="Arial" panose="020B0604020202020204" pitchFamily="34" charset="0"/>
              </a:rPr>
              <a:t>Owners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GB" altLang="cs-CZ" sz="1800" dirty="0">
                <a:latin typeface="Arial" panose="020B0604020202020204" pitchFamily="34" charset="0"/>
              </a:rPr>
              <a:t>Creditors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GB" altLang="cs-CZ" sz="1800" dirty="0">
                <a:latin typeface="Arial" panose="020B0604020202020204" pitchFamily="34" charset="0"/>
              </a:rPr>
              <a:t>Tax authorities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GB" altLang="cs-CZ" sz="1800" dirty="0">
                <a:latin typeface="Arial" panose="020B0604020202020204" pitchFamily="34" charset="0"/>
              </a:rPr>
              <a:t>Regulators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Emphasizes financial consequences of past activities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Emphasizes objectivity and verifiability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Emphasizes predictions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Emphasizes companywide reports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Must follow GAAP/IFRS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Mandatory for external reports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581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   MANAGERIAL ACCOUNTING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MANAGERIAL ACCOUNTING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Reposts to managers inside the organization for: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GB" altLang="cs-CZ" sz="1800" dirty="0">
                <a:latin typeface="Arial" panose="020B0604020202020204" pitchFamily="34" charset="0"/>
              </a:rPr>
              <a:t>Planning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GB" altLang="cs-CZ" sz="1800" dirty="0">
                <a:latin typeface="Arial" panose="020B0604020202020204" pitchFamily="34" charset="0"/>
              </a:rPr>
              <a:t>Controlling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GB" altLang="cs-CZ" sz="1800" dirty="0">
                <a:latin typeface="Arial" panose="020B0604020202020204" pitchFamily="34" charset="0"/>
              </a:rPr>
              <a:t>Decision making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en-GB" altLang="cs-CZ" sz="18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Emphasizes decisions affecting the future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Emphasizes relevance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Emphasizes timeliness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Emphasizes segment reports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Need not follow GAAP/IFRS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Not mandatory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262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   MANAGERIAL ACCOUNTING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63" y="717550"/>
            <a:ext cx="7443989" cy="614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823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   MANAGERIAL ACCOUNTING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THREE PILLARS OF MANAGERIAL ACCOUNTING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29406" y="1438275"/>
            <a:ext cx="847725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Planning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Controlling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Decision making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45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   MANAGERIAL ACCOUNTING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PLANNING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1800" b="1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involves establishing goals and specifying how to achieve them  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solidFill>
                  <a:prstClr val="black"/>
                </a:solidFill>
                <a:latin typeface="Arial" panose="020B0604020202020204" pitchFamily="34" charset="0"/>
              </a:rPr>
              <a:t>includes establishing plans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GB" altLang="cs-CZ" sz="2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GB" altLang="cs-CZ" sz="2200" dirty="0">
                <a:solidFill>
                  <a:prstClr val="black"/>
                </a:solidFill>
                <a:latin typeface="Arial" panose="020B0604020202020204" pitchFamily="34" charset="0"/>
              </a:rPr>
              <a:t>Plans are often accompanied by a budget.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GB" altLang="cs-CZ" sz="2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GB" altLang="cs-CZ" sz="2200" dirty="0">
                <a:solidFill>
                  <a:prstClr val="black"/>
                </a:solidFill>
                <a:latin typeface="Arial" panose="020B0604020202020204" pitchFamily="34" charset="0"/>
              </a:rPr>
              <a:t>Budget is a detailed plan for the future that is usually expressed in formal quantitative terms. 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738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   MANAGERIAL ACCOUNTING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CONTROLLING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1800" b="1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involves gathering feedback to ensure that the plan is being properly executed or modified as circumstances change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Once you established and started implementing plan, you would transition to the control process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Part of control process includes preparing </a:t>
            </a:r>
            <a:r>
              <a:rPr lang="en-GB" altLang="cs-CZ" sz="2200" b="1" dirty="0">
                <a:latin typeface="Arial" panose="020B0604020202020204" pitchFamily="34" charset="0"/>
              </a:rPr>
              <a:t>performance reports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GB" altLang="cs-CZ" sz="22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Performance report compares budgeted data to actual data in an effort to identify and learn from excellent performance and to identify and eliminate sources of unsatisfactory performance.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Performance reports can also be used as one of many inputs to help evaluate and reward employees.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20163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OPF_návrh [režim kompatibility]" id="{F70FC462-D9F3-4EB2-B923-5E5330675293}" vid="{CCD9E1B5-EE89-42D1-936D-BB4AE5A7B3F6}"/>
    </a:ext>
  </a:extLst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</Template>
  <TotalTime>6746</TotalTime>
  <Words>1215</Words>
  <Application>Microsoft Office PowerPoint</Application>
  <PresentationFormat>Předvádění na obrazovce (4:3)</PresentationFormat>
  <Paragraphs>216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Motiv sady Office</vt:lpstr>
      <vt:lpstr>Vlastní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Roman Šperka</dc:creator>
  <cp:lastModifiedBy>student</cp:lastModifiedBy>
  <cp:revision>74</cp:revision>
  <dcterms:created xsi:type="dcterms:W3CDTF">2016-03-17T12:08:01Z</dcterms:created>
  <dcterms:modified xsi:type="dcterms:W3CDTF">2023-10-16T06:05:50Z</dcterms:modified>
</cp:coreProperties>
</file>