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93" r:id="rId5"/>
    <p:sldId id="294" r:id="rId6"/>
    <p:sldId id="267" r:id="rId7"/>
    <p:sldId id="265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4" r:id="rId16"/>
    <p:sldId id="302" r:id="rId17"/>
    <p:sldId id="303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21" r:id="rId31"/>
    <p:sldId id="318" r:id="rId32"/>
    <p:sldId id="320" r:id="rId33"/>
    <p:sldId id="319" r:id="rId34"/>
    <p:sldId id="278" r:id="rId35"/>
    <p:sldId id="279" r:id="rId36"/>
    <p:sldId id="292" r:id="rId3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COST CONCEPTS, TERMS, AND CLASSIFICATIONS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dirty="0">
                <a:latin typeface="Arial" panose="020B0604020202020204" pitchFamily="34" charset="0"/>
              </a:rPr>
              <a:t>Ing. </a:t>
            </a:r>
            <a:r>
              <a:rPr lang="cs-CZ" altLang="cs-CZ" sz="1800" dirty="0">
                <a:latin typeface="Arial" panose="020B0604020202020204" pitchFamily="34" charset="0"/>
              </a:rPr>
              <a:t>Markéta </a:t>
            </a:r>
            <a:r>
              <a:rPr lang="cs-CZ" altLang="cs-CZ" sz="1800" dirty="0" err="1" smtClean="0">
                <a:latin typeface="Arial" panose="020B0604020202020204" pitchFamily="34" charset="0"/>
              </a:rPr>
              <a:t>Skupieňová</a:t>
            </a:r>
            <a:r>
              <a:rPr lang="cs-CZ" altLang="cs-CZ" sz="1800" dirty="0" smtClean="0">
                <a:latin typeface="Arial" panose="020B0604020202020204" pitchFamily="34" charset="0"/>
              </a:rPr>
              <a:t>, </a:t>
            </a:r>
            <a:r>
              <a:rPr lang="cs-CZ" altLang="cs-CZ" sz="1800" dirty="0">
                <a:latin typeface="Arial" panose="020B0604020202020204" pitchFamily="34" charset="0"/>
              </a:rPr>
              <a:t>Ph.D.</a:t>
            </a:r>
            <a:endParaRPr lang="en-GB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MANAGERIAL ACCOUNTING</a:t>
            </a:r>
            <a:r>
              <a:rPr lang="en-GB" altLang="cs-CZ" sz="1800" dirty="0">
                <a:latin typeface="Arial" panose="020B0604020202020204" pitchFamily="34" charset="0"/>
              </a:rPr>
              <a:t>/</a:t>
            </a:r>
            <a:r>
              <a:rPr lang="cs-CZ" altLang="cs-CZ" sz="1800" dirty="0">
                <a:latin typeface="Arial" panose="020B0604020202020204" pitchFamily="34" charset="0"/>
              </a:rPr>
              <a:t>NANMU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CONVERSION COSTS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9406" y="2163365"/>
            <a:ext cx="84772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Direct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labour</a:t>
            </a:r>
            <a:r>
              <a:rPr lang="cs-CZ" altLang="cs-CZ" sz="2200" dirty="0" smtClean="0">
                <a:latin typeface="Arial" panose="020B0604020202020204" pitchFamily="34" charset="0"/>
              </a:rPr>
              <a:t>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factory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overhead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combined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into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i="1" dirty="0" err="1" smtClean="0">
                <a:latin typeface="Arial" panose="020B0604020202020204" pitchFamily="34" charset="0"/>
              </a:rPr>
              <a:t>conversion</a:t>
            </a:r>
            <a:r>
              <a:rPr lang="cs-CZ" altLang="cs-CZ" sz="2200" i="1" dirty="0" smtClean="0">
                <a:latin typeface="Arial" panose="020B0604020202020204" pitchFamily="34" charset="0"/>
              </a:rPr>
              <a:t> </a:t>
            </a:r>
            <a:r>
              <a:rPr lang="cs-CZ" altLang="cs-CZ" sz="2200" i="1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i="1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(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processing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).</a:t>
            </a:r>
            <a:endParaRPr lang="en-GB" altLang="cs-CZ" sz="22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980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NONMANUFACTURING COSTS</a:t>
            </a:r>
            <a:endParaRPr lang="en-US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Nonmanufacturing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 (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operating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expenses</a:t>
            </a:r>
            <a:r>
              <a:rPr lang="cs-CZ" altLang="cs-CZ" sz="2200" dirty="0" smtClean="0">
                <a:latin typeface="Arial" panose="020B0604020202020204" pitchFamily="34" charset="0"/>
              </a:rPr>
              <a:t>)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subdivided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into</a:t>
            </a:r>
            <a:r>
              <a:rPr lang="cs-CZ" altLang="cs-CZ" sz="2200" dirty="0" smtClean="0">
                <a:latin typeface="Arial" panose="020B0604020202020204" pitchFamily="34" charset="0"/>
              </a:rPr>
              <a:t>: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600200" lvl="2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000" dirty="0" err="1" smtClean="0">
                <a:latin typeface="Arial" panose="020B0604020202020204" pitchFamily="34" charset="0"/>
              </a:rPr>
              <a:t>Selling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expenses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marL="1600200" lvl="2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General and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administrative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expenses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028700" lvl="1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1800" dirty="0" smtClean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344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SELLING EXPENSES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all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expenses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associated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with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obtaining</a:t>
            </a:r>
            <a:r>
              <a:rPr lang="cs-CZ" altLang="cs-CZ" sz="2200" dirty="0" smtClean="0">
                <a:latin typeface="Arial" panose="020B0604020202020204" pitchFamily="34" charset="0"/>
              </a:rPr>
              <a:t> sales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delivery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product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i="1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Examples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i="1" dirty="0" err="1" smtClean="0">
                <a:latin typeface="Arial" panose="020B0604020202020204" pitchFamily="34" charset="0"/>
              </a:rPr>
              <a:t>advertising</a:t>
            </a:r>
            <a:r>
              <a:rPr lang="cs-CZ" altLang="cs-CZ" sz="2200" i="1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and</a:t>
            </a:r>
            <a:r>
              <a:rPr lang="cs-CZ" altLang="cs-CZ" sz="2200" i="1" dirty="0" smtClean="0">
                <a:latin typeface="Arial" panose="020B0604020202020204" pitchFamily="34" charset="0"/>
              </a:rPr>
              <a:t> sales </a:t>
            </a:r>
            <a:r>
              <a:rPr lang="cs-CZ" altLang="cs-CZ" sz="2200" i="1" dirty="0" err="1" smtClean="0">
                <a:latin typeface="Arial" panose="020B0604020202020204" pitchFamily="34" charset="0"/>
              </a:rPr>
              <a:t>commissions</a:t>
            </a:r>
            <a:r>
              <a:rPr lang="cs-CZ" altLang="cs-CZ" sz="2200" i="1" dirty="0" smtClean="0">
                <a:latin typeface="Arial" panose="020B0604020202020204" pitchFamily="34" charset="0"/>
              </a:rPr>
              <a:t>.</a:t>
            </a:r>
            <a:endParaRPr lang="en-GB" altLang="cs-CZ" sz="22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675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GENERAL AND ADMINISTRATIVE EXPENSES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Include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all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expenses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that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incurred</a:t>
            </a:r>
            <a:r>
              <a:rPr lang="cs-CZ" altLang="cs-CZ" sz="2200" dirty="0" smtClean="0">
                <a:latin typeface="Arial" panose="020B0604020202020204" pitchFamily="34" charset="0"/>
              </a:rPr>
              <a:t> in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connection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with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performing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general</a:t>
            </a:r>
            <a:r>
              <a:rPr lang="cs-CZ" altLang="cs-CZ" sz="2200" dirty="0" smtClean="0">
                <a:latin typeface="Arial" panose="020B0604020202020204" pitchFamily="34" charset="0"/>
              </a:rPr>
              <a:t>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administrative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activities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i="1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Examples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i="1" dirty="0" err="1" smtClean="0">
                <a:latin typeface="Arial" panose="020B0604020202020204" pitchFamily="34" charset="0"/>
              </a:rPr>
              <a:t>executives´salaries</a:t>
            </a:r>
            <a:r>
              <a:rPr lang="cs-CZ" altLang="cs-CZ" sz="2200" i="1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and</a:t>
            </a:r>
            <a:r>
              <a:rPr lang="cs-CZ" altLang="cs-CZ" sz="2200" i="1" dirty="0" smtClean="0">
                <a:latin typeface="Arial" panose="020B0604020202020204" pitchFamily="34" charset="0"/>
              </a:rPr>
              <a:t> </a:t>
            </a:r>
            <a:r>
              <a:rPr lang="cs-CZ" altLang="cs-CZ" sz="2200" i="1" dirty="0" err="1" smtClean="0">
                <a:latin typeface="Arial" panose="020B0604020202020204" pitchFamily="34" charset="0"/>
              </a:rPr>
              <a:t>legal</a:t>
            </a:r>
            <a:r>
              <a:rPr lang="cs-CZ" altLang="cs-CZ" sz="2200" i="1" dirty="0" smtClean="0">
                <a:latin typeface="Arial" panose="020B0604020202020204" pitchFamily="34" charset="0"/>
              </a:rPr>
              <a:t> </a:t>
            </a:r>
            <a:r>
              <a:rPr lang="cs-CZ" altLang="cs-CZ" sz="2200" i="1" dirty="0" err="1" smtClean="0">
                <a:latin typeface="Arial" panose="020B0604020202020204" pitchFamily="34" charset="0"/>
              </a:rPr>
              <a:t>expenses</a:t>
            </a:r>
            <a:r>
              <a:rPr lang="cs-CZ" altLang="cs-CZ" sz="2200" i="1" dirty="0" smtClean="0">
                <a:latin typeface="Arial" panose="020B0604020202020204" pitchFamily="34" charset="0"/>
              </a:rPr>
              <a:t>.</a:t>
            </a:r>
            <a:endParaRPr lang="en-GB" altLang="cs-CZ" sz="22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84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DIRECT COSTS AND INDIRECT COSTS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9406" y="1797605"/>
            <a:ext cx="847725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may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viewed</a:t>
            </a:r>
            <a:r>
              <a:rPr lang="cs-CZ" altLang="cs-CZ" sz="2200" dirty="0" smtClean="0">
                <a:latin typeface="Arial" panose="020B0604020202020204" pitchFamily="34" charset="0"/>
              </a:rPr>
              <a:t> as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either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i="1" dirty="0" smtClean="0">
                <a:latin typeface="Arial" panose="020B0604020202020204" pitchFamily="34" charset="0"/>
              </a:rPr>
              <a:t>direct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or</a:t>
            </a:r>
            <a:r>
              <a:rPr lang="cs-CZ" altLang="cs-CZ" sz="2200" i="1" dirty="0" smtClean="0">
                <a:latin typeface="Arial" panose="020B0604020202020204" pitchFamily="34" charset="0"/>
              </a:rPr>
              <a:t> </a:t>
            </a:r>
            <a:r>
              <a:rPr lang="cs-CZ" altLang="cs-CZ" sz="2200" i="1" dirty="0" err="1" smtClean="0">
                <a:latin typeface="Arial" panose="020B0604020202020204" pitchFamily="34" charset="0"/>
              </a:rPr>
              <a:t>indirect</a:t>
            </a:r>
            <a:r>
              <a:rPr lang="cs-CZ" altLang="cs-CZ" sz="2200" i="1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in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terms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extent</a:t>
            </a:r>
            <a:r>
              <a:rPr lang="cs-CZ" altLang="cs-CZ" sz="2200" dirty="0" smtClean="0">
                <a:latin typeface="Arial" panose="020B0604020202020204" pitchFamily="34" charset="0"/>
              </a:rPr>
              <a:t> to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which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they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traceable</a:t>
            </a:r>
            <a:r>
              <a:rPr lang="cs-CZ" altLang="cs-CZ" sz="2200" dirty="0" smtClean="0">
                <a:latin typeface="Arial" panose="020B0604020202020204" pitchFamily="34" charset="0"/>
              </a:rPr>
              <a:t> to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particular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object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costing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sduch</a:t>
            </a:r>
            <a:r>
              <a:rPr lang="cs-CZ" altLang="cs-CZ" sz="2200" dirty="0" smtClean="0">
                <a:latin typeface="Arial" panose="020B0604020202020204" pitchFamily="34" charset="0"/>
              </a:rPr>
              <a:t> as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products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jobs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departments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sales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territories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576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DIRECT COSTS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those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can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traced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directly</a:t>
            </a:r>
            <a:r>
              <a:rPr lang="cs-CZ" altLang="cs-CZ" sz="2200" dirty="0" smtClean="0">
                <a:latin typeface="Arial" panose="020B0604020202020204" pitchFamily="34" charset="0"/>
              </a:rPr>
              <a:t> to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object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Examples</a:t>
            </a:r>
            <a:r>
              <a:rPr lang="cs-CZ" altLang="cs-CZ" sz="2200" dirty="0" smtClean="0">
                <a:latin typeface="Arial" panose="020B0604020202020204" pitchFamily="34" charset="0"/>
              </a:rPr>
              <a:t> are direct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materials</a:t>
            </a:r>
            <a:r>
              <a:rPr lang="cs-CZ" altLang="cs-CZ" sz="2200" dirty="0" smtClean="0">
                <a:latin typeface="Arial" panose="020B0604020202020204" pitchFamily="34" charset="0"/>
              </a:rPr>
              <a:t>, direct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labour</a:t>
            </a:r>
            <a:r>
              <a:rPr lang="cs-CZ" altLang="cs-CZ" sz="2200" dirty="0" smtClean="0">
                <a:latin typeface="Arial" panose="020B0604020202020204" pitchFamily="34" charset="0"/>
              </a:rPr>
              <a:t>,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advertising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outlays</a:t>
            </a:r>
            <a:r>
              <a:rPr lang="cs-CZ" altLang="cs-CZ" sz="2200" dirty="0" smtClean="0">
                <a:latin typeface="Arial" panose="020B0604020202020204" pitchFamily="34" charset="0"/>
              </a:rPr>
              <a:t> made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directly</a:t>
            </a:r>
            <a:r>
              <a:rPr lang="cs-CZ" altLang="cs-CZ" sz="2200" dirty="0" smtClean="0">
                <a:latin typeface="Arial" panose="020B0604020202020204" pitchFamily="34" charset="0"/>
              </a:rPr>
              <a:t> to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particular</a:t>
            </a:r>
            <a:r>
              <a:rPr lang="cs-CZ" altLang="cs-CZ" sz="2200" dirty="0" smtClean="0">
                <a:latin typeface="Arial" panose="020B0604020202020204" pitchFamily="34" charset="0"/>
              </a:rPr>
              <a:t> sales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territory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848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INDIRECT COSTS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that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difficult</a:t>
            </a:r>
            <a:r>
              <a:rPr lang="cs-CZ" altLang="cs-CZ" sz="2200" dirty="0" smtClean="0">
                <a:latin typeface="Arial" panose="020B0604020202020204" pitchFamily="34" charset="0"/>
              </a:rPr>
              <a:t> to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trace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directly</a:t>
            </a:r>
            <a:r>
              <a:rPr lang="cs-CZ" altLang="cs-CZ" sz="2200" dirty="0" smtClean="0">
                <a:latin typeface="Arial" panose="020B0604020202020204" pitchFamily="34" charset="0"/>
              </a:rPr>
              <a:t> to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specific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object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Factory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overhead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items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all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indirect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shared</a:t>
            </a:r>
            <a:r>
              <a:rPr lang="cs-CZ" altLang="cs-CZ" sz="2200" dirty="0" smtClean="0">
                <a:latin typeface="Arial" panose="020B0604020202020204" pitchFamily="34" charset="0"/>
              </a:rPr>
              <a:t> by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different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departments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products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jobs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called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i="1" dirty="0" err="1" smtClean="0">
                <a:latin typeface="Arial" panose="020B0604020202020204" pitchFamily="34" charset="0"/>
              </a:rPr>
              <a:t>common</a:t>
            </a:r>
            <a:r>
              <a:rPr lang="cs-CZ" altLang="cs-CZ" sz="2200" i="1" dirty="0" smtClean="0">
                <a:latin typeface="Arial" panose="020B0604020202020204" pitchFamily="34" charset="0"/>
              </a:rPr>
              <a:t> </a:t>
            </a:r>
            <a:r>
              <a:rPr lang="cs-CZ" altLang="cs-CZ" sz="2200" i="1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i="1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i="1" dirty="0" smtClean="0">
                <a:latin typeface="Arial" panose="020B0604020202020204" pitchFamily="34" charset="0"/>
              </a:rPr>
              <a:t>joint </a:t>
            </a:r>
            <a:r>
              <a:rPr lang="cs-CZ" altLang="cs-CZ" sz="2200" i="1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,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also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indirect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National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advertising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benefits</a:t>
            </a:r>
            <a:r>
              <a:rPr lang="cs-CZ" altLang="cs-CZ" sz="2200" dirty="0" smtClean="0">
                <a:latin typeface="Arial" panose="020B0604020202020204" pitchFamily="34" charset="0"/>
              </a:rPr>
              <a:t> more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one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product</a:t>
            </a:r>
            <a:r>
              <a:rPr lang="cs-CZ" altLang="cs-CZ" sz="2200" dirty="0" smtClean="0">
                <a:latin typeface="Arial" panose="020B0604020202020204" pitchFamily="34" charset="0"/>
              </a:rPr>
              <a:t> and sales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territory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example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indirect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GB" altLang="cs-CZ" sz="22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617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PRODUCT COSTS AND PERIOD 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By </a:t>
            </a:r>
            <a:r>
              <a:rPr lang="cs-CZ" altLang="cs-CZ" sz="2200" dirty="0" err="1">
                <a:latin typeface="Arial" panose="020B0604020202020204" pitchFamily="34" charset="0"/>
              </a:rPr>
              <a:t>their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timing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charges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against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revenue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or</a:t>
            </a:r>
            <a:r>
              <a:rPr lang="cs-CZ" altLang="cs-CZ" sz="2200" dirty="0">
                <a:latin typeface="Arial" panose="020B0604020202020204" pitchFamily="34" charset="0"/>
              </a:rPr>
              <a:t> by </a:t>
            </a:r>
            <a:r>
              <a:rPr lang="cs-CZ" altLang="cs-CZ" sz="2200" dirty="0" err="1">
                <a:latin typeface="Arial" panose="020B0604020202020204" pitchFamily="34" charset="0"/>
              </a:rPr>
              <a:t>whether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they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inventoriable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are </a:t>
            </a:r>
            <a:r>
              <a:rPr lang="cs-CZ" altLang="cs-CZ" sz="2200" dirty="0" err="1">
                <a:latin typeface="Arial" panose="020B0604020202020204" pitchFamily="34" charset="0"/>
              </a:rPr>
              <a:t>classified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into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600200" lvl="2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000" dirty="0" err="1" smtClean="0">
                <a:latin typeface="Arial" panose="020B0604020202020204" pitchFamily="34" charset="0"/>
              </a:rPr>
              <a:t>Product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costs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marL="1600200" lvl="2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Period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costs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028700" lvl="1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1800" dirty="0" smtClean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929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PRODUCT COSTS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inventoriable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identified</a:t>
            </a:r>
            <a:r>
              <a:rPr lang="cs-CZ" altLang="cs-CZ" sz="2200" dirty="0" smtClean="0">
                <a:latin typeface="Arial" panose="020B0604020202020204" pitchFamily="34" charset="0"/>
              </a:rPr>
              <a:t> as part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inventory</a:t>
            </a:r>
            <a:r>
              <a:rPr lang="cs-CZ" altLang="cs-CZ" sz="2200" dirty="0" smtClean="0">
                <a:latin typeface="Arial" panose="020B0604020202020204" pitchFamily="34" charset="0"/>
              </a:rPr>
              <a:t> on hand.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i="1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They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therefore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assets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until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they</a:t>
            </a:r>
            <a:r>
              <a:rPr lang="cs-CZ" altLang="cs-CZ" sz="2200" dirty="0" smtClean="0">
                <a:latin typeface="Arial" panose="020B0604020202020204" pitchFamily="34" charset="0"/>
              </a:rPr>
              <a:t> are sold.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Once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they</a:t>
            </a:r>
            <a:r>
              <a:rPr lang="cs-CZ" altLang="cs-CZ" sz="2200" dirty="0" smtClean="0">
                <a:latin typeface="Arial" panose="020B0604020202020204" pitchFamily="34" charset="0"/>
              </a:rPr>
              <a:t> are sold,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become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expenses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i.e</a:t>
            </a:r>
            <a:r>
              <a:rPr lang="cs-CZ" altLang="cs-CZ" sz="2200" dirty="0" smtClean="0">
                <a:latin typeface="Arial" panose="020B0604020202020204" pitchFamily="34" charset="0"/>
              </a:rPr>
              <a:t>.,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goods</a:t>
            </a:r>
            <a:r>
              <a:rPr lang="cs-CZ" altLang="cs-CZ" sz="2200" dirty="0" smtClean="0">
                <a:latin typeface="Arial" panose="020B0604020202020204" pitchFamily="34" charset="0"/>
              </a:rPr>
              <a:t> sold.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All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manufacturing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product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830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PERIOD </a:t>
            </a:r>
            <a:r>
              <a:rPr lang="cs-CZ" altLang="cs-CZ" sz="2400" b="1" dirty="0">
                <a:latin typeface="Arial" panose="020B0604020202020204" pitchFamily="34" charset="0"/>
              </a:rPr>
              <a:t>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Are not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inventoriable</a:t>
            </a:r>
            <a:r>
              <a:rPr lang="cs-CZ" altLang="cs-CZ" sz="2200" dirty="0" smtClean="0">
                <a:latin typeface="Arial" panose="020B0604020202020204" pitchFamily="34" charset="0"/>
              </a:rPr>
              <a:t>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hence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charged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against</a:t>
            </a:r>
            <a:r>
              <a:rPr lang="cs-CZ" altLang="cs-CZ" sz="2200" dirty="0" smtClean="0">
                <a:latin typeface="Arial" panose="020B0604020202020204" pitchFamily="34" charset="0"/>
              </a:rPr>
              <a:t> sales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revenue</a:t>
            </a:r>
            <a:r>
              <a:rPr lang="cs-CZ" altLang="cs-CZ" sz="2200" dirty="0" smtClean="0">
                <a:latin typeface="Arial" panose="020B0604020202020204" pitchFamily="34" charset="0"/>
              </a:rPr>
              <a:t> in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period in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which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revenue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earned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Selling</a:t>
            </a:r>
            <a:r>
              <a:rPr lang="cs-CZ" altLang="cs-CZ" sz="2200" dirty="0" smtClean="0">
                <a:latin typeface="Arial" panose="020B0604020202020204" pitchFamily="34" charset="0"/>
              </a:rPr>
              <a:t>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general</a:t>
            </a:r>
            <a:r>
              <a:rPr lang="cs-CZ" altLang="cs-CZ" sz="2200" dirty="0" smtClean="0">
                <a:latin typeface="Arial" panose="020B0604020202020204" pitchFamily="34" charset="0"/>
              </a:rPr>
              <a:t>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administrative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expenses</a:t>
            </a:r>
            <a:r>
              <a:rPr lang="cs-CZ" altLang="cs-CZ" sz="2200" dirty="0" smtClean="0">
                <a:latin typeface="Arial" panose="020B0604020202020204" pitchFamily="34" charset="0"/>
              </a:rPr>
              <a:t> are period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GB" altLang="cs-CZ" sz="22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254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COST CONCEPTS, TERMS, AND CLASSIFICATIONS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COST CLASSIFICATIONS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240652"/>
            <a:ext cx="847725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Costs can be classified into various categories, according to</a:t>
            </a:r>
            <a:r>
              <a:rPr lang="en-US" altLang="cs-CZ" sz="2200" dirty="0" smtClean="0">
                <a:latin typeface="Arial" panose="020B0604020202020204" pitchFamily="34" charset="0"/>
              </a:rPr>
              <a:t>: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1.	Their management function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	</a:t>
            </a:r>
            <a:r>
              <a:rPr lang="en-US" altLang="cs-CZ" sz="2200" dirty="0" smtClean="0">
                <a:latin typeface="Arial" panose="020B0604020202020204" pitchFamily="34" charset="0"/>
              </a:rPr>
              <a:t>a</a:t>
            </a:r>
            <a:r>
              <a:rPr lang="en-US" altLang="cs-CZ" sz="2200" dirty="0">
                <a:latin typeface="Arial" panose="020B0604020202020204" pitchFamily="34" charset="0"/>
              </a:rPr>
              <a:t>)	Manufacturing costs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	</a:t>
            </a:r>
            <a:r>
              <a:rPr lang="en-US" altLang="cs-CZ" sz="2200" dirty="0" smtClean="0">
                <a:latin typeface="Arial" panose="020B0604020202020204" pitchFamily="34" charset="0"/>
              </a:rPr>
              <a:t>b</a:t>
            </a:r>
            <a:r>
              <a:rPr lang="en-US" altLang="cs-CZ" sz="2200" dirty="0">
                <a:latin typeface="Arial" panose="020B0604020202020204" pitchFamily="34" charset="0"/>
              </a:rPr>
              <a:t>)	Nonmanufacturing costs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2.	Their ease of traceability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	</a:t>
            </a:r>
            <a:r>
              <a:rPr lang="en-US" altLang="cs-CZ" sz="2200" dirty="0" smtClean="0">
                <a:latin typeface="Arial" panose="020B0604020202020204" pitchFamily="34" charset="0"/>
              </a:rPr>
              <a:t>a</a:t>
            </a:r>
            <a:r>
              <a:rPr lang="en-US" altLang="cs-CZ" sz="2200" dirty="0">
                <a:latin typeface="Arial" panose="020B0604020202020204" pitchFamily="34" charset="0"/>
              </a:rPr>
              <a:t>)	Direct costs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	</a:t>
            </a:r>
            <a:r>
              <a:rPr lang="en-US" altLang="cs-CZ" sz="2200" dirty="0" smtClean="0">
                <a:latin typeface="Arial" panose="020B0604020202020204" pitchFamily="34" charset="0"/>
              </a:rPr>
              <a:t>b</a:t>
            </a:r>
            <a:r>
              <a:rPr lang="en-US" altLang="cs-CZ" sz="2200" dirty="0">
                <a:latin typeface="Arial" panose="020B0604020202020204" pitchFamily="34" charset="0"/>
              </a:rPr>
              <a:t>)	Indirect costs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3.	Their timing of charges against sales revenue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	</a:t>
            </a:r>
            <a:r>
              <a:rPr lang="en-US" altLang="cs-CZ" sz="2200" dirty="0" smtClean="0">
                <a:latin typeface="Arial" panose="020B0604020202020204" pitchFamily="34" charset="0"/>
              </a:rPr>
              <a:t>a</a:t>
            </a:r>
            <a:r>
              <a:rPr lang="en-US" altLang="cs-CZ" sz="2200" dirty="0">
                <a:latin typeface="Arial" panose="020B0604020202020204" pitchFamily="34" charset="0"/>
              </a:rPr>
              <a:t>)	Product costs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	</a:t>
            </a:r>
            <a:r>
              <a:rPr lang="en-US" altLang="cs-CZ" sz="2200" dirty="0" smtClean="0">
                <a:latin typeface="Arial" panose="020B0604020202020204" pitchFamily="34" charset="0"/>
              </a:rPr>
              <a:t>b</a:t>
            </a:r>
            <a:r>
              <a:rPr lang="en-US" altLang="cs-CZ" sz="2200" dirty="0">
                <a:latin typeface="Arial" panose="020B0604020202020204" pitchFamily="34" charset="0"/>
              </a:rPr>
              <a:t>)	Period costs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VARIABLE COSTS, FIXED COSTS, AND SEMIVARIABLE COSTS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From</a:t>
            </a:r>
            <a:r>
              <a:rPr lang="cs-CZ" altLang="cs-CZ" sz="2200" dirty="0" smtClean="0">
                <a:latin typeface="Arial" panose="020B0604020202020204" pitchFamily="34" charset="0"/>
              </a:rPr>
              <a:t>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planning</a:t>
            </a:r>
            <a:r>
              <a:rPr lang="cs-CZ" altLang="cs-CZ" sz="2200" dirty="0" smtClean="0">
                <a:latin typeface="Arial" panose="020B0604020202020204" pitchFamily="34" charset="0"/>
              </a:rPr>
              <a:t>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control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standpoint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perhaps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most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important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way</a:t>
            </a:r>
            <a:r>
              <a:rPr lang="cs-CZ" altLang="cs-CZ" sz="2200" dirty="0" smtClean="0">
                <a:latin typeface="Arial" panose="020B0604020202020204" pitchFamily="34" charset="0"/>
              </a:rPr>
              <a:t> to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classify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by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how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behave</a:t>
            </a:r>
            <a:r>
              <a:rPr lang="cs-CZ" altLang="cs-CZ" sz="2200" dirty="0" smtClean="0">
                <a:latin typeface="Arial" panose="020B0604020202020204" pitchFamily="34" charset="0"/>
              </a:rPr>
              <a:t> in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accordance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with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changes</a:t>
            </a:r>
            <a:r>
              <a:rPr lang="cs-CZ" altLang="cs-CZ" sz="2200" dirty="0" smtClean="0">
                <a:latin typeface="Arial" panose="020B0604020202020204" pitchFamily="34" charset="0"/>
              </a:rPr>
              <a:t> in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volume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some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measure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acitivity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By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behavior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can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classified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into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three</a:t>
            </a:r>
            <a:r>
              <a:rPr lang="cs-CZ" altLang="cs-CZ" sz="2200" dirty="0" smtClean="0">
                <a:latin typeface="Arial" panose="020B0604020202020204" pitchFamily="34" charset="0"/>
              </a:rPr>
              <a:t> basic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categories</a:t>
            </a:r>
            <a:r>
              <a:rPr lang="cs-CZ" altLang="cs-CZ" sz="2200" dirty="0" smtClean="0">
                <a:latin typeface="Arial" panose="020B0604020202020204" pitchFamily="34" charset="0"/>
              </a:rPr>
              <a:t>: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600200" lvl="2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000" dirty="0" err="1" smtClean="0">
                <a:latin typeface="Arial" panose="020B0604020202020204" pitchFamily="34" charset="0"/>
              </a:rPr>
              <a:t>Variable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costs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marL="1600200" lvl="2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000" dirty="0" err="1" smtClean="0">
                <a:latin typeface="Arial" panose="020B0604020202020204" pitchFamily="34" charset="0"/>
              </a:rPr>
              <a:t>Fixed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costs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marL="1600200" lvl="2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000" dirty="0" err="1" smtClean="0">
                <a:latin typeface="Arial" panose="020B0604020202020204" pitchFamily="34" charset="0"/>
              </a:rPr>
              <a:t>Semivariable</a:t>
            </a:r>
            <a:r>
              <a:rPr lang="cs-CZ" altLang="cs-CZ" sz="2000" dirty="0" smtClean="0">
                <a:latin typeface="Arial" panose="020B0604020202020204" pitchFamily="34" charset="0"/>
              </a:rPr>
              <a:t> (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or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mixed</a:t>
            </a:r>
            <a:r>
              <a:rPr lang="cs-CZ" altLang="cs-CZ" sz="2000" dirty="0" smtClean="0">
                <a:latin typeface="Arial" panose="020B0604020202020204" pitchFamily="34" charset="0"/>
              </a:rPr>
              <a:t>)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costs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028700" lvl="1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1800" dirty="0" smtClean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932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VARIABLE </a:t>
            </a:r>
            <a:r>
              <a:rPr lang="cs-CZ" altLang="cs-CZ" sz="2400" b="1" dirty="0">
                <a:latin typeface="Arial" panose="020B0604020202020204" pitchFamily="34" charset="0"/>
              </a:rPr>
              <a:t>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that</a:t>
            </a:r>
            <a:r>
              <a:rPr lang="cs-CZ" altLang="cs-CZ" sz="2200" dirty="0" smtClean="0">
                <a:latin typeface="Arial" panose="020B0604020202020204" pitchFamily="34" charset="0"/>
              </a:rPr>
              <a:t> vary in </a:t>
            </a:r>
            <a:r>
              <a:rPr lang="cs-CZ" altLang="cs-CZ" sz="2200" i="1" dirty="0" err="1" smtClean="0">
                <a:latin typeface="Arial" panose="020B0604020202020204" pitchFamily="34" charset="0"/>
              </a:rPr>
              <a:t>total</a:t>
            </a:r>
            <a:r>
              <a:rPr lang="cs-CZ" altLang="cs-CZ" sz="2200" dirty="0" smtClean="0">
                <a:latin typeface="Arial" panose="020B0604020202020204" pitchFamily="34" charset="0"/>
              </a:rPr>
              <a:t> in direct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proportion</a:t>
            </a:r>
            <a:r>
              <a:rPr lang="cs-CZ" altLang="cs-CZ" sz="2200" dirty="0" smtClean="0">
                <a:latin typeface="Arial" panose="020B0604020202020204" pitchFamily="34" charset="0"/>
              </a:rPr>
              <a:t> to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changes</a:t>
            </a:r>
            <a:r>
              <a:rPr lang="cs-CZ" altLang="cs-CZ" sz="2200" dirty="0" smtClean="0">
                <a:latin typeface="Arial" panose="020B0604020202020204" pitchFamily="34" charset="0"/>
              </a:rPr>
              <a:t> in aktivity.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i="1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Examples</a:t>
            </a:r>
            <a:r>
              <a:rPr lang="cs-CZ" altLang="cs-CZ" sz="2200" dirty="0" smtClean="0">
                <a:latin typeface="Arial" panose="020B0604020202020204" pitchFamily="34" charset="0"/>
              </a:rPr>
              <a:t> are direct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materials</a:t>
            </a:r>
            <a:r>
              <a:rPr lang="cs-CZ" altLang="cs-CZ" sz="2200" dirty="0" smtClean="0">
                <a:latin typeface="Arial" panose="020B0604020202020204" pitchFamily="34" charset="0"/>
              </a:rPr>
              <a:t>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gasoline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expense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based</a:t>
            </a:r>
            <a:r>
              <a:rPr lang="cs-CZ" altLang="cs-CZ" sz="2200" dirty="0" smtClean="0">
                <a:latin typeface="Arial" panose="020B0604020202020204" pitchFamily="34" charset="0"/>
              </a:rPr>
              <a:t> on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mileage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driven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308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FIXED </a:t>
            </a:r>
            <a:r>
              <a:rPr lang="cs-CZ" altLang="cs-CZ" sz="2400" b="1" dirty="0">
                <a:latin typeface="Arial" panose="020B0604020202020204" pitchFamily="34" charset="0"/>
              </a:rPr>
              <a:t>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remain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constant</a:t>
            </a:r>
            <a:r>
              <a:rPr lang="cs-CZ" altLang="cs-CZ" sz="2200" dirty="0" smtClean="0">
                <a:latin typeface="Arial" panose="020B0604020202020204" pitchFamily="34" charset="0"/>
              </a:rPr>
              <a:t> in</a:t>
            </a:r>
            <a:r>
              <a:rPr lang="cs-CZ" altLang="cs-CZ" sz="2200" i="1" dirty="0" smtClean="0">
                <a:latin typeface="Arial" panose="020B0604020202020204" pitchFamily="34" charset="0"/>
              </a:rPr>
              <a:t> </a:t>
            </a:r>
            <a:r>
              <a:rPr lang="cs-CZ" altLang="cs-CZ" sz="2200" i="1" dirty="0" err="1" smtClean="0">
                <a:latin typeface="Arial" panose="020B0604020202020204" pitchFamily="34" charset="0"/>
              </a:rPr>
              <a:t>total</a:t>
            </a:r>
            <a:r>
              <a:rPr lang="cs-CZ" altLang="cs-CZ" sz="2200" i="1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regardless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changes</a:t>
            </a:r>
            <a:r>
              <a:rPr lang="cs-CZ" altLang="cs-CZ" sz="2200" dirty="0" smtClean="0">
                <a:latin typeface="Arial" panose="020B0604020202020204" pitchFamily="34" charset="0"/>
              </a:rPr>
              <a:t> in aktivity.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i="1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Examples</a:t>
            </a:r>
            <a:r>
              <a:rPr lang="cs-CZ" altLang="cs-CZ" sz="2200" dirty="0" smtClean="0">
                <a:latin typeface="Arial" panose="020B0604020202020204" pitchFamily="34" charset="0"/>
              </a:rPr>
              <a:t> are rent,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insurance</a:t>
            </a:r>
            <a:r>
              <a:rPr lang="cs-CZ" altLang="cs-CZ" sz="2200" dirty="0" smtClean="0">
                <a:latin typeface="Arial" panose="020B0604020202020204" pitchFamily="34" charset="0"/>
              </a:rPr>
              <a:t>,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taxes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9824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SEMIVARIABLE (OR MIXED) </a:t>
            </a:r>
            <a:r>
              <a:rPr lang="cs-CZ" altLang="cs-CZ" sz="2400" b="1" dirty="0">
                <a:latin typeface="Arial" panose="020B0604020202020204" pitchFamily="34" charset="0"/>
              </a:rPr>
              <a:t>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that</a:t>
            </a:r>
            <a:r>
              <a:rPr lang="cs-CZ" altLang="cs-CZ" sz="2200" dirty="0" smtClean="0">
                <a:latin typeface="Arial" panose="020B0604020202020204" pitchFamily="34" charset="0"/>
              </a:rPr>
              <a:t> vary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with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changes</a:t>
            </a:r>
            <a:r>
              <a:rPr lang="cs-CZ" altLang="cs-CZ" sz="2200" dirty="0" smtClean="0">
                <a:latin typeface="Arial" panose="020B0604020202020204" pitchFamily="34" charset="0"/>
              </a:rPr>
              <a:t> in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volume</a:t>
            </a:r>
            <a:r>
              <a:rPr lang="cs-CZ" altLang="cs-CZ" sz="2200" dirty="0" smtClean="0">
                <a:latin typeface="Arial" panose="020B0604020202020204" pitchFamily="34" charset="0"/>
              </a:rPr>
              <a:t> but,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unlike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variable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, do not vary in direct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proportion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i="1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In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other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words</a:t>
            </a:r>
            <a:r>
              <a:rPr lang="cs-CZ" altLang="cs-CZ" sz="2200" dirty="0" smtClean="0">
                <a:latin typeface="Arial" panose="020B0604020202020204" pitchFamily="34" charset="0"/>
              </a:rPr>
              <a:t>, these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contain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both</a:t>
            </a:r>
            <a:r>
              <a:rPr lang="cs-CZ" altLang="cs-CZ" sz="2200" dirty="0" smtClean="0">
                <a:latin typeface="Arial" panose="020B0604020202020204" pitchFamily="34" charset="0"/>
              </a:rPr>
              <a:t>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variable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component</a:t>
            </a:r>
            <a:r>
              <a:rPr lang="cs-CZ" altLang="cs-CZ" sz="2200" dirty="0" smtClean="0">
                <a:latin typeface="Arial" panose="020B0604020202020204" pitchFamily="34" charset="0"/>
              </a:rPr>
              <a:t> and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fixed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component</a:t>
            </a:r>
            <a:r>
              <a:rPr lang="cs-CZ" altLang="cs-CZ" sz="2200" dirty="0" smtClean="0">
                <a:latin typeface="Arial" panose="020B0604020202020204" pitchFamily="34" charset="0"/>
              </a:rPr>
              <a:t>. 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Examples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rental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delivery</a:t>
            </a:r>
            <a:r>
              <a:rPr lang="cs-CZ" altLang="cs-CZ" sz="2200" dirty="0" smtClean="0">
                <a:latin typeface="Arial" panose="020B0604020202020204" pitchFamily="34" charset="0"/>
              </a:rPr>
              <a:t> truck,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for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which</a:t>
            </a:r>
            <a:r>
              <a:rPr lang="cs-CZ" altLang="cs-CZ" sz="2200" dirty="0" smtClean="0">
                <a:latin typeface="Arial" panose="020B0604020202020204" pitchFamily="34" charset="0"/>
              </a:rPr>
              <a:t>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fixed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rental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fee</a:t>
            </a:r>
            <a:r>
              <a:rPr lang="cs-CZ" altLang="cs-CZ" sz="2200" dirty="0" smtClean="0">
                <a:latin typeface="Arial" panose="020B0604020202020204" pitchFamily="34" charset="0"/>
              </a:rPr>
              <a:t> plus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variable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charge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based</a:t>
            </a:r>
            <a:r>
              <a:rPr lang="cs-CZ" altLang="cs-CZ" sz="2200" dirty="0" smtClean="0">
                <a:latin typeface="Arial" panose="020B0604020202020204" pitchFamily="34" charset="0"/>
              </a:rPr>
              <a:t> on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mileage</a:t>
            </a:r>
            <a:r>
              <a:rPr lang="cs-CZ" altLang="cs-CZ" sz="2200" dirty="0" smtClean="0">
                <a:latin typeface="Arial" panose="020B0604020202020204" pitchFamily="34" charset="0"/>
              </a:rPr>
              <a:t> in made;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power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for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which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expense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consists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fixed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amount</a:t>
            </a:r>
            <a:r>
              <a:rPr lang="cs-CZ" altLang="cs-CZ" sz="2200" dirty="0" smtClean="0">
                <a:latin typeface="Arial" panose="020B0604020202020204" pitchFamily="34" charset="0"/>
              </a:rPr>
              <a:t> plus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variable</a:t>
            </a:r>
            <a:r>
              <a:rPr lang="cs-CZ" altLang="cs-CZ" sz="2200" dirty="0" smtClean="0">
                <a:latin typeface="Arial" panose="020B0604020202020204" pitchFamily="34" charset="0"/>
              </a:rPr>
              <a:t> chargé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based</a:t>
            </a:r>
            <a:r>
              <a:rPr lang="cs-CZ" altLang="cs-CZ" sz="2200" dirty="0" smtClean="0">
                <a:latin typeface="Arial" panose="020B0604020202020204" pitchFamily="34" charset="0"/>
              </a:rPr>
              <a:t> on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consumption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665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VARIABLE COSTS, FIXED COSTS, AND SEMIVARIABLE COSTS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breakdown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into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variable</a:t>
            </a:r>
            <a:r>
              <a:rPr lang="cs-CZ" altLang="cs-CZ" sz="2200" dirty="0">
                <a:latin typeface="Arial" panose="020B0604020202020204" pitchFamily="34" charset="0"/>
              </a:rPr>
              <a:t> and </a:t>
            </a:r>
            <a:r>
              <a:rPr lang="cs-CZ" altLang="cs-CZ" sz="2200" dirty="0" err="1">
                <a:latin typeface="Arial" panose="020B0604020202020204" pitchFamily="34" charset="0"/>
              </a:rPr>
              <a:t>fixed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components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very </a:t>
            </a:r>
            <a:r>
              <a:rPr lang="cs-CZ" altLang="cs-CZ" sz="2200" dirty="0" err="1">
                <a:latin typeface="Arial" panose="020B0604020202020204" pitchFamily="34" charset="0"/>
              </a:rPr>
              <a:t>important</a:t>
            </a:r>
            <a:r>
              <a:rPr lang="cs-CZ" altLang="cs-CZ" sz="2200" dirty="0">
                <a:latin typeface="Arial" panose="020B0604020202020204" pitchFamily="34" charset="0"/>
              </a:rPr>
              <a:t> in many </a:t>
            </a:r>
            <a:r>
              <a:rPr lang="cs-CZ" altLang="cs-CZ" sz="2200" dirty="0" err="1">
                <a:latin typeface="Arial" panose="020B0604020202020204" pitchFamily="34" charset="0"/>
              </a:rPr>
              <a:t>areas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management </a:t>
            </a:r>
            <a:r>
              <a:rPr lang="cs-CZ" altLang="cs-CZ" sz="2200" dirty="0" err="1">
                <a:latin typeface="Arial" panose="020B0604020202020204" pitchFamily="34" charset="0"/>
              </a:rPr>
              <a:t>accounting</a:t>
            </a:r>
            <a:r>
              <a:rPr lang="cs-CZ" altLang="cs-CZ" sz="2200" dirty="0">
                <a:latin typeface="Arial" panose="020B0604020202020204" pitchFamily="34" charset="0"/>
              </a:rPr>
              <a:t>, such </a:t>
            </a:r>
            <a:r>
              <a:rPr lang="cs-CZ" altLang="cs-CZ" sz="2200" dirty="0" smtClean="0">
                <a:latin typeface="Arial" panose="020B0604020202020204" pitchFamily="34" charset="0"/>
              </a:rPr>
              <a:t>as:</a:t>
            </a:r>
          </a:p>
          <a:p>
            <a:pPr lvl="1" indent="0" algn="just" eaLnBrk="1" hangingPunct="1">
              <a:spcBef>
                <a:spcPct val="0"/>
              </a:spcBef>
              <a:buNone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1085850" lvl="1" indent="-3429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flexible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budgeting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1085850" lvl="1" indent="-3429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break-even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analysis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1085850" lvl="1" indent="-3429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and </a:t>
            </a:r>
            <a:r>
              <a:rPr lang="cs-CZ" altLang="cs-CZ" sz="2200" dirty="0" err="1">
                <a:latin typeface="Arial" panose="020B0604020202020204" pitchFamily="34" charset="0"/>
              </a:rPr>
              <a:t>short</a:t>
            </a:r>
            <a:r>
              <a:rPr lang="cs-CZ" altLang="cs-CZ" sz="2200" dirty="0">
                <a:latin typeface="Arial" panose="020B0604020202020204" pitchFamily="34" charset="0"/>
              </a:rPr>
              <a:t>-term </a:t>
            </a:r>
            <a:r>
              <a:rPr lang="cs-CZ" altLang="cs-CZ" sz="2200" dirty="0" err="1">
                <a:latin typeface="Arial" panose="020B0604020202020204" pitchFamily="34" charset="0"/>
              </a:rPr>
              <a:t>decision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making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028700" lvl="1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1800" dirty="0" smtClean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790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COSTS FOR PLANNING, CONTROL, AND DECISION MAKING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747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said</a:t>
            </a:r>
            <a:r>
              <a:rPr lang="cs-CZ" altLang="cs-CZ" sz="2200" dirty="0" smtClean="0">
                <a:latin typeface="Arial" panose="020B0604020202020204" pitchFamily="34" charset="0"/>
              </a:rPr>
              <a:t> to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controllable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when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amount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assigned</a:t>
            </a:r>
            <a:r>
              <a:rPr lang="cs-CZ" altLang="cs-CZ" sz="2200" dirty="0" smtClean="0">
                <a:latin typeface="Arial" panose="020B0604020202020204" pitchFamily="34" charset="0"/>
              </a:rPr>
              <a:t> to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head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a department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level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significantly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under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manager´s</a:t>
            </a:r>
            <a:r>
              <a:rPr lang="cs-CZ" altLang="cs-CZ" sz="2200" dirty="0" smtClean="0">
                <a:latin typeface="Arial" panose="020B0604020202020204" pitchFamily="34" charset="0"/>
              </a:rPr>
              <a:t> influence.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b="1" dirty="0" err="1" smtClean="0">
                <a:latin typeface="Arial" panose="020B0604020202020204" pitchFamily="34" charset="0"/>
              </a:rPr>
              <a:t>Noncontrollable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those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that</a:t>
            </a:r>
            <a:r>
              <a:rPr lang="cs-CZ" altLang="cs-CZ" sz="2200" dirty="0" smtClean="0">
                <a:latin typeface="Arial" panose="020B0604020202020204" pitchFamily="34" charset="0"/>
              </a:rPr>
              <a:t> are not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subject</a:t>
            </a:r>
            <a:r>
              <a:rPr lang="cs-CZ" altLang="cs-CZ" sz="2200" dirty="0" smtClean="0">
                <a:latin typeface="Arial" panose="020B0604020202020204" pitchFamily="34" charset="0"/>
              </a:rPr>
              <a:t> to influence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at</a:t>
            </a:r>
            <a:r>
              <a:rPr lang="cs-CZ" altLang="cs-CZ" sz="2200" dirty="0" smtClean="0">
                <a:latin typeface="Arial" panose="020B0604020202020204" pitchFamily="34" charset="0"/>
              </a:rPr>
              <a:t>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given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level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managerial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supervision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We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can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classified</a:t>
            </a:r>
            <a:r>
              <a:rPr lang="cs-CZ" altLang="cs-CZ" sz="2200" dirty="0" smtClean="0">
                <a:latin typeface="Arial" panose="020B0604020202020204" pitchFamily="34" charset="0"/>
              </a:rPr>
              <a:t>: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600200" lvl="2" indent="-457200" algn="just" eaLnBrk="1" hangingPunct="1">
              <a:spcBef>
                <a:spcPct val="0"/>
              </a:spcBef>
              <a:buAutoNum type="arabicPeriod"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Standard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1600200" lvl="2" indent="-457200" algn="just" eaLnBrk="1" hangingPunct="1">
              <a:spcBef>
                <a:spcPct val="0"/>
              </a:spcBef>
              <a:buAutoNum type="arabicPeriod"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Incremental</a:t>
            </a:r>
            <a:r>
              <a:rPr lang="cs-CZ" altLang="cs-CZ" sz="2200" dirty="0" smtClean="0">
                <a:latin typeface="Arial" panose="020B0604020202020204" pitchFamily="34" charset="0"/>
              </a:rPr>
              <a:t> (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differential</a:t>
            </a:r>
            <a:r>
              <a:rPr lang="cs-CZ" altLang="cs-CZ" sz="2200" dirty="0" smtClean="0">
                <a:latin typeface="Arial" panose="020B0604020202020204" pitchFamily="34" charset="0"/>
              </a:rPr>
              <a:t>)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1600200" lvl="2" indent="-457200" algn="just" eaLnBrk="1" hangingPunct="1">
              <a:spcBef>
                <a:spcPct val="0"/>
              </a:spcBef>
              <a:buAutoNum type="arabicPeriod"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Sunk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1600200" lvl="2" indent="-457200" algn="just" eaLnBrk="1" hangingPunct="1">
              <a:spcBef>
                <a:spcPct val="0"/>
              </a:spcBef>
              <a:buAutoNum type="arabicPeriod"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Opportunity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1600200" lvl="2" indent="-457200" algn="just" eaLnBrk="1" hangingPunct="1">
              <a:spcBef>
                <a:spcPct val="0"/>
              </a:spcBef>
              <a:buAutoNum type="arabicPeriod"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Relevant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028700" lvl="1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1800" dirty="0" smtClean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205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STANDARD </a:t>
            </a:r>
            <a:r>
              <a:rPr lang="cs-CZ" altLang="cs-CZ" sz="2400" b="1" dirty="0">
                <a:latin typeface="Arial" panose="020B0604020202020204" pitchFamily="34" charset="0"/>
              </a:rPr>
              <a:t>COSTS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standard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production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operating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carefully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predetermined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It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target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should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achieved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standard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compared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with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actual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</a:t>
            </a:r>
            <a:r>
              <a:rPr lang="cs-CZ" altLang="cs-CZ" sz="2200" dirty="0" smtClean="0">
                <a:latin typeface="Arial" panose="020B0604020202020204" pitchFamily="34" charset="0"/>
              </a:rPr>
              <a:t> in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order</a:t>
            </a:r>
            <a:r>
              <a:rPr lang="cs-CZ" altLang="cs-CZ" sz="2200" dirty="0" smtClean="0">
                <a:latin typeface="Arial" panose="020B0604020202020204" pitchFamily="34" charset="0"/>
              </a:rPr>
              <a:t> to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measure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performance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given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costing</a:t>
            </a:r>
            <a:r>
              <a:rPr lang="cs-CZ" altLang="cs-CZ" sz="2200" dirty="0" smtClean="0">
                <a:latin typeface="Arial" panose="020B0604020202020204" pitchFamily="34" charset="0"/>
              </a:rPr>
              <a:t> department.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667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INCREMENTAL (OF DIFFERENTIAL) COSTS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incremental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difference</a:t>
            </a:r>
            <a:r>
              <a:rPr lang="cs-CZ" altLang="cs-CZ" sz="2200" dirty="0" smtClean="0">
                <a:latin typeface="Arial" panose="020B0604020202020204" pitchFamily="34" charset="0"/>
              </a:rPr>
              <a:t> in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between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two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or</a:t>
            </a:r>
            <a:r>
              <a:rPr lang="cs-CZ" altLang="cs-CZ" sz="2200" dirty="0" smtClean="0">
                <a:latin typeface="Arial" panose="020B0604020202020204" pitchFamily="34" charset="0"/>
              </a:rPr>
              <a:t> more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alternatives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4682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SUNK COSTS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Sunk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resources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have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already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been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incurred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whose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total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will</a:t>
            </a:r>
            <a:r>
              <a:rPr lang="cs-CZ" altLang="cs-CZ" sz="2200" dirty="0" smtClean="0">
                <a:latin typeface="Arial" panose="020B0604020202020204" pitchFamily="34" charset="0"/>
              </a:rPr>
              <a:t> not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affected</a:t>
            </a:r>
            <a:r>
              <a:rPr lang="cs-CZ" altLang="cs-CZ" sz="2200" dirty="0" smtClean="0">
                <a:latin typeface="Arial" panose="020B0604020202020204" pitchFamily="34" charset="0"/>
              </a:rPr>
              <a:t> by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any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decision</a:t>
            </a:r>
            <a:r>
              <a:rPr lang="cs-CZ" altLang="cs-CZ" sz="2200" dirty="0" smtClean="0">
                <a:latin typeface="Arial" panose="020B0604020202020204" pitchFamily="34" charset="0"/>
              </a:rPr>
              <a:t> made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now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or</a:t>
            </a:r>
            <a:r>
              <a:rPr lang="cs-CZ" altLang="cs-CZ" sz="2200" dirty="0" smtClean="0">
                <a:latin typeface="Arial" panose="020B0604020202020204" pitchFamily="34" charset="0"/>
              </a:rPr>
              <a:t> in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future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They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represent</a:t>
            </a:r>
            <a:r>
              <a:rPr lang="cs-CZ" altLang="cs-CZ" sz="2200" dirty="0" smtClean="0">
                <a:latin typeface="Arial" panose="020B0604020202020204" pitchFamily="34" charset="0"/>
              </a:rPr>
              <a:t> past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historical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3731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SUNK COST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 sunk cost is a cost that has already been incurred and that cannot be changed by any decision made now or in the future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because sunk costs cannot be changed by any decision, they are not differential costs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and because only differential costs are relevant in a decision, sunk costs should always be ignored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1800" dirty="0">
                <a:latin typeface="Arial" panose="020B0604020202020204" pitchFamily="34" charset="0"/>
              </a:rPr>
              <a:t>To illustrate a sunk cost, assume that a company paid </a:t>
            </a:r>
            <a:r>
              <a:rPr lang="cs-CZ" sz="1800" dirty="0">
                <a:latin typeface="Arial" panose="020B0604020202020204" pitchFamily="34" charset="0"/>
              </a:rPr>
              <a:t>€ </a:t>
            </a:r>
            <a:r>
              <a:rPr lang="en-US" altLang="cs-CZ" sz="1800" dirty="0">
                <a:latin typeface="Arial" panose="020B0604020202020204" pitchFamily="34" charset="0"/>
              </a:rPr>
              <a:t>500 several years ago for a special-purpose machine. The machine was used to make a product that in now obsolete and is no longer being sold. Even though in hindsight purchasing the machine may have been unwise, the </a:t>
            </a:r>
            <a:r>
              <a:rPr lang="cs-CZ" sz="1800" dirty="0">
                <a:latin typeface="Arial" panose="020B0604020202020204" pitchFamily="34" charset="0"/>
              </a:rPr>
              <a:t>€ </a:t>
            </a:r>
            <a:r>
              <a:rPr lang="en-US" altLang="cs-CZ" sz="1800" dirty="0">
                <a:latin typeface="Arial" panose="020B0604020202020204" pitchFamily="34" charset="0"/>
              </a:rPr>
              <a:t>500 cost has already been incurred and cannot be undone. And it would be folly to continue making the obsolete product in a misguided attempt to recover the original cost of the machine. In short, the </a:t>
            </a:r>
            <a:r>
              <a:rPr lang="cs-CZ" sz="1800" dirty="0">
                <a:latin typeface="Arial" panose="020B0604020202020204" pitchFamily="34" charset="0"/>
              </a:rPr>
              <a:t>€ </a:t>
            </a:r>
            <a:r>
              <a:rPr lang="en-US" altLang="cs-CZ" sz="1800" dirty="0">
                <a:latin typeface="Arial" panose="020B0604020202020204" pitchFamily="34" charset="0"/>
              </a:rPr>
              <a:t>500 originally paid for the machine is a sunk cost that should be ignored in current decisions.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996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COST CONCEPTS, TERMS, AND CLASSIFICATIONS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COST CLASSIFICATIONS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4.	Their </a:t>
            </a:r>
            <a:r>
              <a:rPr lang="en-US" altLang="cs-CZ" sz="2200" dirty="0" smtClean="0">
                <a:latin typeface="Arial" panose="020B0604020202020204" pitchFamily="34" charset="0"/>
              </a:rPr>
              <a:t>behavior </a:t>
            </a:r>
            <a:r>
              <a:rPr lang="en-US" altLang="cs-CZ" sz="2200" dirty="0">
                <a:latin typeface="Arial" panose="020B0604020202020204" pitchFamily="34" charset="0"/>
              </a:rPr>
              <a:t>in accordance with changes in activity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	</a:t>
            </a:r>
            <a:r>
              <a:rPr lang="en-US" altLang="cs-CZ" sz="2200" dirty="0" smtClean="0">
                <a:latin typeface="Arial" panose="020B0604020202020204" pitchFamily="34" charset="0"/>
              </a:rPr>
              <a:t>a</a:t>
            </a:r>
            <a:r>
              <a:rPr lang="en-US" altLang="cs-CZ" sz="2200" dirty="0">
                <a:latin typeface="Arial" panose="020B0604020202020204" pitchFamily="34" charset="0"/>
              </a:rPr>
              <a:t>)	Variable costs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	</a:t>
            </a:r>
            <a:r>
              <a:rPr lang="en-US" altLang="cs-CZ" sz="2200" dirty="0" smtClean="0">
                <a:latin typeface="Arial" panose="020B0604020202020204" pitchFamily="34" charset="0"/>
              </a:rPr>
              <a:t>b</a:t>
            </a:r>
            <a:r>
              <a:rPr lang="en-US" altLang="cs-CZ" sz="2200" dirty="0">
                <a:latin typeface="Arial" panose="020B0604020202020204" pitchFamily="34" charset="0"/>
              </a:rPr>
              <a:t>)	Fixed costs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	</a:t>
            </a:r>
            <a:r>
              <a:rPr lang="en-US" altLang="cs-CZ" sz="2200" dirty="0" smtClean="0">
                <a:latin typeface="Arial" panose="020B0604020202020204" pitchFamily="34" charset="0"/>
              </a:rPr>
              <a:t>c</a:t>
            </a:r>
            <a:r>
              <a:rPr lang="en-US" altLang="cs-CZ" sz="2200" dirty="0">
                <a:latin typeface="Arial" panose="020B0604020202020204" pitchFamily="34" charset="0"/>
              </a:rPr>
              <a:t>)	Semi-variable costs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5.	Their relevance to control and decision making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	</a:t>
            </a:r>
            <a:r>
              <a:rPr lang="en-US" altLang="cs-CZ" sz="2200" dirty="0" smtClean="0">
                <a:latin typeface="Arial" panose="020B0604020202020204" pitchFamily="34" charset="0"/>
              </a:rPr>
              <a:t>a</a:t>
            </a:r>
            <a:r>
              <a:rPr lang="en-US" altLang="cs-CZ" sz="2200" dirty="0">
                <a:latin typeface="Arial" panose="020B0604020202020204" pitchFamily="34" charset="0"/>
              </a:rPr>
              <a:t>)	Controllable and non-controllable costs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	</a:t>
            </a:r>
            <a:r>
              <a:rPr lang="en-US" altLang="cs-CZ" sz="2200" dirty="0" smtClean="0">
                <a:latin typeface="Arial" panose="020B0604020202020204" pitchFamily="34" charset="0"/>
              </a:rPr>
              <a:t>b</a:t>
            </a:r>
            <a:r>
              <a:rPr lang="en-US" altLang="cs-CZ" sz="2200" dirty="0">
                <a:latin typeface="Arial" panose="020B0604020202020204" pitchFamily="34" charset="0"/>
              </a:rPr>
              <a:t>)	Standard costs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	</a:t>
            </a:r>
            <a:r>
              <a:rPr lang="en-US" altLang="cs-CZ" sz="2200" dirty="0" smtClean="0">
                <a:latin typeface="Arial" panose="020B0604020202020204" pitchFamily="34" charset="0"/>
              </a:rPr>
              <a:t>c</a:t>
            </a:r>
            <a:r>
              <a:rPr lang="en-US" altLang="cs-CZ" sz="2200" dirty="0">
                <a:latin typeface="Arial" panose="020B0604020202020204" pitchFamily="34" charset="0"/>
              </a:rPr>
              <a:t>)	Incremental costs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	</a:t>
            </a:r>
            <a:r>
              <a:rPr lang="en-US" altLang="cs-CZ" sz="2200" dirty="0" smtClean="0">
                <a:latin typeface="Arial" panose="020B0604020202020204" pitchFamily="34" charset="0"/>
              </a:rPr>
              <a:t>d</a:t>
            </a:r>
            <a:r>
              <a:rPr lang="en-US" altLang="cs-CZ" sz="2200" dirty="0">
                <a:latin typeface="Arial" panose="020B0604020202020204" pitchFamily="34" charset="0"/>
              </a:rPr>
              <a:t>)	Sunk costs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	</a:t>
            </a:r>
            <a:r>
              <a:rPr lang="en-US" altLang="cs-CZ" sz="2200" dirty="0" smtClean="0">
                <a:latin typeface="Arial" panose="020B0604020202020204" pitchFamily="34" charset="0"/>
              </a:rPr>
              <a:t>e</a:t>
            </a:r>
            <a:r>
              <a:rPr lang="en-US" altLang="cs-CZ" sz="2200" dirty="0">
                <a:latin typeface="Arial" panose="020B0604020202020204" pitchFamily="34" charset="0"/>
              </a:rPr>
              <a:t>)	Opportunity costs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	</a:t>
            </a:r>
            <a:r>
              <a:rPr lang="en-US" altLang="cs-CZ" sz="2200" dirty="0" smtClean="0">
                <a:latin typeface="Arial" panose="020B0604020202020204" pitchFamily="34" charset="0"/>
              </a:rPr>
              <a:t>f</a:t>
            </a:r>
            <a:r>
              <a:rPr lang="en-US" altLang="cs-CZ" sz="2200" dirty="0">
                <a:latin typeface="Arial" panose="020B0604020202020204" pitchFamily="34" charset="0"/>
              </a:rPr>
              <a:t>)	Relevant costs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711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OPPORTUNITY COSTS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An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opportunity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net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revenue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forgone</a:t>
            </a:r>
            <a:r>
              <a:rPr lang="cs-CZ" altLang="cs-CZ" sz="2200" dirty="0" smtClean="0">
                <a:latin typeface="Arial" panose="020B0604020202020204" pitchFamily="34" charset="0"/>
              </a:rPr>
              <a:t> by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rejecting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alternatives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1479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OPPORTUNITY COST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opportunity cost is the potential benefit that is given up when on alternative is selected over another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opportunity costs are not usually found in accounting records, but they are costs that must be explicitly considered in every decision a manager makes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virtually every alternative involves an opportunity cost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GB" altLang="cs-CZ" sz="1800" dirty="0">
                <a:latin typeface="Arial" panose="020B0604020202020204" pitchFamily="34" charset="0"/>
              </a:rPr>
              <a:t>For example, assume that you have a part-time job while attending college that pays </a:t>
            </a:r>
            <a:r>
              <a:rPr lang="en-GB" sz="1800" dirty="0">
                <a:latin typeface="Arial" panose="020B0604020202020204" pitchFamily="34" charset="0"/>
              </a:rPr>
              <a:t>€200 per week. If you spend one week at the beach during spring break without pay, then the €200 in lost wages would be an opportunity cost of taking the week off to be at the beach. 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2722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RELEVANT COSTS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Relevant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expected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future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will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differ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between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alternatives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4863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PRIME COST AND CONVERSION COST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prime cost</a:t>
            </a:r>
            <a:r>
              <a:rPr lang="cs-CZ" altLang="cs-CZ" sz="2200" b="1" dirty="0">
                <a:latin typeface="Arial" panose="020B0604020202020204" pitchFamily="34" charset="0"/>
              </a:rPr>
              <a:t> - </a:t>
            </a:r>
            <a:r>
              <a:rPr lang="en-US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is the sum of direct materials cost and direct labor cost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conversion cost</a:t>
            </a:r>
            <a:r>
              <a:rPr lang="cs-CZ" altLang="cs-CZ" sz="2200" b="1" dirty="0">
                <a:latin typeface="Arial" panose="020B0604020202020204" pitchFamily="34" charset="0"/>
              </a:rPr>
              <a:t> -</a:t>
            </a:r>
            <a:r>
              <a:rPr lang="en-US" altLang="cs-CZ" sz="2200" b="1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is the cum of direct labor cost and manufacturing overhead cost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term conversion cost is used to describe direct labor and manufacturing overhead because these costs are incurred to convert materials into the finished product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9081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SUMMARY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GB" altLang="cs-CZ" sz="2200" i="1" dirty="0">
                <a:latin typeface="Arial" panose="020B0604020202020204" pitchFamily="34" charset="0"/>
              </a:rPr>
              <a:t>Product cost = Direct materials + Direct labour + Manufacturing 			overhead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GB" altLang="cs-CZ" sz="2200" i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GB" altLang="cs-CZ" sz="2200" i="1" dirty="0">
                <a:latin typeface="Arial" panose="020B0604020202020204" pitchFamily="34" charset="0"/>
              </a:rPr>
              <a:t>Period cost = Selling expenses + Administrative expenses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GB" altLang="cs-CZ" sz="2200" i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GB" altLang="cs-CZ" sz="2200" i="1" dirty="0">
                <a:latin typeface="Arial" panose="020B0604020202020204" pitchFamily="34" charset="0"/>
              </a:rPr>
              <a:t>Conversion cost = Direct labour + Manufacturing overhead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GB" altLang="cs-CZ" sz="2200" i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GB" altLang="cs-CZ" sz="2200" i="1" dirty="0">
                <a:latin typeface="Arial" panose="020B0604020202020204" pitchFamily="34" charset="0"/>
              </a:rPr>
              <a:t>Prime cost = Direct materials + Direct labour</a:t>
            </a:r>
          </a:p>
        </p:txBody>
      </p:sp>
    </p:spTree>
    <p:extLst>
      <p:ext uri="{BB962C8B-B14F-4D97-AF65-F5344CB8AC3E}">
        <p14:creationId xmlns:p14="http://schemas.microsoft.com/office/powerpoint/2010/main" val="28527486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00386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2" name="Obdélník 1"/>
          <p:cNvSpPr/>
          <p:nvPr/>
        </p:nvSpPr>
        <p:spPr>
          <a:xfrm>
            <a:off x="1983793" y="3290501"/>
            <a:ext cx="5176417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cs-CZ" sz="3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917530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COST CONCEPTS, TERMS, AND CLASSIFICATIONS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COSTS BY MANAGEMENT FUNCTION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656289"/>
            <a:ext cx="847725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In </a:t>
            </a:r>
            <a:r>
              <a:rPr lang="en-US" altLang="cs-CZ" sz="2200" dirty="0">
                <a:latin typeface="Arial" panose="020B0604020202020204" pitchFamily="34" charset="0"/>
              </a:rPr>
              <a:t>a manufacturing firm, costs are divided into two major categories, by the functional activities they are associated with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cs-CZ" sz="2200" i="1" dirty="0" smtClean="0">
                <a:latin typeface="Arial" panose="020B0604020202020204" pitchFamily="34" charset="0"/>
              </a:rPr>
              <a:t>(</a:t>
            </a:r>
            <a:r>
              <a:rPr lang="en-US" altLang="cs-CZ" sz="2200" i="1" dirty="0">
                <a:latin typeface="Arial" panose="020B0604020202020204" pitchFamily="34" charset="0"/>
              </a:rPr>
              <a:t>1) manufacturing costs and (2) nonmanufacturing costs</a:t>
            </a:r>
            <a:r>
              <a:rPr lang="en-US" altLang="cs-CZ" sz="2200" dirty="0">
                <a:latin typeface="Arial" panose="020B0604020202020204" pitchFamily="34" charset="0"/>
              </a:rPr>
              <a:t>, also called </a:t>
            </a:r>
            <a:r>
              <a:rPr lang="en-US" altLang="cs-CZ" sz="2200" b="1" dirty="0">
                <a:latin typeface="Arial" panose="020B0604020202020204" pitchFamily="34" charset="0"/>
              </a:rPr>
              <a:t>operating expenses.</a:t>
            </a:r>
            <a:endParaRPr lang="en-GB" altLang="cs-CZ" sz="2200" b="1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838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MANUFACTURING COSTS</a:t>
            </a:r>
            <a:endParaRPr lang="en-US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Manufacturing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those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associated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with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manufacturing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activities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company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Manufacturing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subdivided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into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three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categories</a:t>
            </a:r>
            <a:r>
              <a:rPr lang="cs-CZ" altLang="cs-CZ" sz="2200" dirty="0" smtClean="0">
                <a:latin typeface="Arial" panose="020B0604020202020204" pitchFamily="34" charset="0"/>
              </a:rPr>
              <a:t>: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600200" lvl="2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Direct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materials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marL="1600200" lvl="2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000" dirty="0" smtClean="0">
                <a:latin typeface="Arial" panose="020B0604020202020204" pitchFamily="34" charset="0"/>
              </a:rPr>
              <a:t>Direct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labour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marL="1600200" lvl="2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000" dirty="0" err="1" smtClean="0">
                <a:latin typeface="Arial" panose="020B0604020202020204" pitchFamily="34" charset="0"/>
              </a:rPr>
              <a:t>Factory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overhead</a:t>
            </a:r>
            <a:endParaRPr lang="cs-CZ" altLang="cs-CZ" sz="2000" dirty="0" smtClean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1028700" lvl="1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cs-CZ" altLang="cs-CZ" sz="1800" dirty="0" smtClean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031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DIRECT MATERIALS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all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materials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become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integral</a:t>
            </a:r>
            <a:r>
              <a:rPr lang="cs-CZ" altLang="cs-CZ" sz="2200" dirty="0" smtClean="0">
                <a:latin typeface="Arial" panose="020B0604020202020204" pitchFamily="34" charset="0"/>
              </a:rPr>
              <a:t> part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finished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product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Examples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steel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used</a:t>
            </a:r>
            <a:r>
              <a:rPr lang="cs-CZ" altLang="cs-CZ" sz="2200" dirty="0" smtClean="0">
                <a:latin typeface="Arial" panose="020B0604020202020204" pitchFamily="34" charset="0"/>
              </a:rPr>
              <a:t> to make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an</a:t>
            </a:r>
            <a:r>
              <a:rPr lang="cs-CZ" altLang="cs-CZ" sz="2200" dirty="0" smtClean="0">
                <a:latin typeface="Arial" panose="020B0604020202020204" pitchFamily="34" charset="0"/>
              </a:rPr>
              <a:t> automobile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wood</a:t>
            </a:r>
            <a:r>
              <a:rPr lang="cs-CZ" altLang="cs-CZ" sz="2200" dirty="0" smtClean="0">
                <a:latin typeface="Arial" panose="020B0604020202020204" pitchFamily="34" charset="0"/>
              </a:rPr>
              <a:t> to make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furniture</a:t>
            </a:r>
            <a:r>
              <a:rPr lang="cs-CZ" altLang="cs-CZ" sz="2200" dirty="0" smtClean="0">
                <a:latin typeface="Arial" panose="020B0604020202020204" pitchFamily="34" charset="0"/>
              </a:rPr>
              <a:t>.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For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example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glues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nails</a:t>
            </a:r>
            <a:r>
              <a:rPr lang="cs-CZ" altLang="cs-CZ" sz="2200" dirty="0" smtClean="0">
                <a:latin typeface="Arial" panose="020B0604020202020204" pitchFamily="34" charset="0"/>
              </a:rPr>
              <a:t>,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other</a:t>
            </a:r>
            <a:r>
              <a:rPr lang="cs-CZ" altLang="cs-CZ" sz="2200" dirty="0" smtClean="0">
                <a:latin typeface="Arial" panose="020B0604020202020204" pitchFamily="34" charset="0"/>
              </a:rPr>
              <a:t> minor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items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called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i="1" dirty="0" err="1" smtClean="0">
                <a:latin typeface="Arial" panose="020B0604020202020204" pitchFamily="34" charset="0"/>
              </a:rPr>
              <a:t>indirect</a:t>
            </a:r>
            <a:r>
              <a:rPr lang="cs-CZ" altLang="cs-CZ" sz="2200" i="1" dirty="0" smtClean="0">
                <a:latin typeface="Arial" panose="020B0604020202020204" pitchFamily="34" charset="0"/>
              </a:rPr>
              <a:t> </a:t>
            </a:r>
            <a:r>
              <a:rPr lang="cs-CZ" altLang="cs-CZ" sz="2200" i="1" dirty="0" err="1" smtClean="0">
                <a:latin typeface="Arial" panose="020B0604020202020204" pitchFamily="34" charset="0"/>
              </a:rPr>
              <a:t>materials</a:t>
            </a:r>
            <a:r>
              <a:rPr lang="cs-CZ" altLang="cs-CZ" sz="2200" i="1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(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supplies</a:t>
            </a:r>
            <a:r>
              <a:rPr lang="cs-CZ" altLang="cs-CZ" sz="2200" dirty="0" smtClean="0">
                <a:latin typeface="Arial" panose="020B0604020202020204" pitchFamily="34" charset="0"/>
              </a:rPr>
              <a:t>) and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classified</a:t>
            </a:r>
            <a:r>
              <a:rPr lang="cs-CZ" altLang="cs-CZ" sz="2200" dirty="0" smtClean="0">
                <a:latin typeface="Arial" panose="020B0604020202020204" pitchFamily="34" charset="0"/>
              </a:rPr>
              <a:t> as part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factory</a:t>
            </a:r>
            <a:r>
              <a:rPr lang="cs-CZ" altLang="cs-CZ" sz="2200" b="1" dirty="0" smtClean="0">
                <a:latin typeface="Arial" panose="020B0604020202020204" pitchFamily="34" charset="0"/>
              </a:rPr>
              <a:t>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overhead</a:t>
            </a:r>
            <a:r>
              <a:rPr lang="cs-CZ" altLang="cs-CZ" sz="2200" b="1" dirty="0" smtClean="0">
                <a:latin typeface="Arial" panose="020B0604020202020204" pitchFamily="34" charset="0"/>
              </a:rPr>
              <a:t>. </a:t>
            </a:r>
            <a:endParaRPr lang="en-GB" altLang="cs-CZ" sz="22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129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DIRECT LABOUR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labour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involved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directly</a:t>
            </a:r>
            <a:r>
              <a:rPr lang="cs-CZ" altLang="cs-CZ" sz="2200" dirty="0" smtClean="0">
                <a:latin typeface="Arial" panose="020B0604020202020204" pitchFamily="34" charset="0"/>
              </a:rPr>
              <a:t> in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making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product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Examples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direct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labour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wages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assembly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workers</a:t>
            </a:r>
            <a:r>
              <a:rPr lang="cs-CZ" altLang="cs-CZ" sz="2200" dirty="0" smtClean="0">
                <a:latin typeface="Arial" panose="020B0604020202020204" pitchFamily="34" charset="0"/>
              </a:rPr>
              <a:t> on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assembly</a:t>
            </a:r>
            <a:r>
              <a:rPr lang="cs-CZ" altLang="cs-CZ" sz="2200" dirty="0" smtClean="0">
                <a:latin typeface="Arial" panose="020B0604020202020204" pitchFamily="34" charset="0"/>
              </a:rPr>
              <a:t> line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wages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machine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tool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operators</a:t>
            </a:r>
            <a:r>
              <a:rPr lang="cs-CZ" altLang="cs-CZ" sz="2200" dirty="0" smtClean="0">
                <a:latin typeface="Arial" panose="020B0604020202020204" pitchFamily="34" charset="0"/>
              </a:rPr>
              <a:t> in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machine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shop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Indirect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labour</a:t>
            </a:r>
            <a:r>
              <a:rPr lang="cs-CZ" altLang="cs-CZ" sz="2200" dirty="0" smtClean="0">
                <a:latin typeface="Arial" panose="020B0604020202020204" pitchFamily="34" charset="0"/>
              </a:rPr>
              <a:t>, such as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wages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supervizory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personnel</a:t>
            </a:r>
            <a:r>
              <a:rPr lang="cs-CZ" altLang="cs-CZ" sz="2200" dirty="0" smtClean="0">
                <a:latin typeface="Arial" panose="020B0604020202020204" pitchFamily="34" charset="0"/>
              </a:rPr>
              <a:t>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janitors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classified</a:t>
            </a:r>
            <a:r>
              <a:rPr lang="cs-CZ" altLang="cs-CZ" sz="2200" dirty="0" smtClean="0">
                <a:latin typeface="Arial" panose="020B0604020202020204" pitchFamily="34" charset="0"/>
              </a:rPr>
              <a:t> as part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factory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overhead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672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FACTORY OVERHEAD	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Can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defined</a:t>
            </a:r>
            <a:r>
              <a:rPr lang="cs-CZ" altLang="cs-CZ" sz="2200" dirty="0" smtClean="0">
                <a:latin typeface="Arial" panose="020B0604020202020204" pitchFamily="34" charset="0"/>
              </a:rPr>
              <a:t> as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including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all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manufacturing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expect</a:t>
            </a:r>
            <a:r>
              <a:rPr lang="cs-CZ" altLang="cs-CZ" sz="2200" dirty="0" smtClean="0">
                <a:latin typeface="Arial" panose="020B0604020202020204" pitchFamily="34" charset="0"/>
              </a:rPr>
              <a:t> direct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materials</a:t>
            </a:r>
            <a:r>
              <a:rPr lang="cs-CZ" altLang="cs-CZ" sz="2200" dirty="0" smtClean="0">
                <a:latin typeface="Arial" panose="020B0604020202020204" pitchFamily="34" charset="0"/>
              </a:rPr>
              <a:t> and direct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labour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Some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many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examples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include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depreciation</a:t>
            </a:r>
            <a:r>
              <a:rPr lang="cs-CZ" altLang="cs-CZ" sz="2200" dirty="0" smtClean="0">
                <a:latin typeface="Arial" panose="020B0604020202020204" pitchFamily="34" charset="0"/>
              </a:rPr>
              <a:t>, rent,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taxes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insurance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fringe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benefits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payroll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taxes</a:t>
            </a:r>
            <a:r>
              <a:rPr lang="cs-CZ" altLang="cs-CZ" sz="2200" dirty="0" smtClean="0">
                <a:latin typeface="Arial" panose="020B0604020202020204" pitchFamily="34" charset="0"/>
              </a:rPr>
              <a:t>,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cost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idle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time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Factory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overhead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also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called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i="1" dirty="0" err="1" smtClean="0">
                <a:latin typeface="Arial" panose="020B0604020202020204" pitchFamily="34" charset="0"/>
              </a:rPr>
              <a:t>manufacturing</a:t>
            </a:r>
            <a:r>
              <a:rPr lang="cs-CZ" altLang="cs-CZ" sz="2200" i="1" dirty="0" smtClean="0">
                <a:latin typeface="Arial" panose="020B0604020202020204" pitchFamily="34" charset="0"/>
              </a:rPr>
              <a:t> </a:t>
            </a:r>
            <a:r>
              <a:rPr lang="cs-CZ" altLang="cs-CZ" sz="2200" i="1" dirty="0" err="1" smtClean="0">
                <a:latin typeface="Arial" panose="020B0604020202020204" pitchFamily="34" charset="0"/>
              </a:rPr>
              <a:t>overhead</a:t>
            </a:r>
            <a:r>
              <a:rPr lang="cs-CZ" altLang="cs-CZ" sz="2200" i="1" dirty="0" smtClean="0">
                <a:latin typeface="Arial" panose="020B0604020202020204" pitchFamily="34" charset="0"/>
              </a:rPr>
              <a:t>, </a:t>
            </a:r>
            <a:r>
              <a:rPr lang="cs-CZ" altLang="cs-CZ" sz="2200" i="1" dirty="0" err="1" smtClean="0">
                <a:latin typeface="Arial" panose="020B0604020202020204" pitchFamily="34" charset="0"/>
              </a:rPr>
              <a:t>indirect</a:t>
            </a:r>
            <a:r>
              <a:rPr lang="cs-CZ" altLang="cs-CZ" sz="2200" i="1" dirty="0" smtClean="0">
                <a:latin typeface="Arial" panose="020B0604020202020204" pitchFamily="34" charset="0"/>
              </a:rPr>
              <a:t> </a:t>
            </a:r>
            <a:r>
              <a:rPr lang="cs-CZ" altLang="cs-CZ" sz="2200" i="1" dirty="0" err="1" smtClean="0">
                <a:latin typeface="Arial" panose="020B0604020202020204" pitchFamily="34" charset="0"/>
              </a:rPr>
              <a:t>manufacturing</a:t>
            </a:r>
            <a:r>
              <a:rPr lang="cs-CZ" altLang="cs-CZ" sz="2200" i="1" dirty="0" smtClean="0">
                <a:latin typeface="Arial" panose="020B0604020202020204" pitchFamily="34" charset="0"/>
              </a:rPr>
              <a:t> </a:t>
            </a:r>
            <a:r>
              <a:rPr lang="cs-CZ" altLang="cs-CZ" sz="2200" i="1" dirty="0" err="1" smtClean="0">
                <a:latin typeface="Arial" panose="020B0604020202020204" pitchFamily="34" charset="0"/>
              </a:rPr>
              <a:t>expenses</a:t>
            </a:r>
            <a:r>
              <a:rPr lang="cs-CZ" altLang="cs-CZ" sz="2200" i="1" dirty="0" smtClean="0">
                <a:latin typeface="Arial" panose="020B0604020202020204" pitchFamily="34" charset="0"/>
              </a:rPr>
              <a:t> and </a:t>
            </a:r>
            <a:r>
              <a:rPr lang="cs-CZ" altLang="cs-CZ" sz="2200" i="1" dirty="0" err="1" smtClean="0">
                <a:latin typeface="Arial" panose="020B0604020202020204" pitchFamily="34" charset="0"/>
              </a:rPr>
              <a:t>factory</a:t>
            </a:r>
            <a:r>
              <a:rPr lang="cs-CZ" altLang="cs-CZ" sz="2200" i="1" dirty="0" smtClean="0">
                <a:latin typeface="Arial" panose="020B0604020202020204" pitchFamily="34" charset="0"/>
              </a:rPr>
              <a:t> </a:t>
            </a:r>
            <a:r>
              <a:rPr lang="cs-CZ" altLang="cs-CZ" sz="2200" i="1" dirty="0" err="1" smtClean="0">
                <a:latin typeface="Arial" panose="020B0604020202020204" pitchFamily="34" charset="0"/>
              </a:rPr>
              <a:t>burden</a:t>
            </a:r>
            <a:r>
              <a:rPr lang="cs-CZ" altLang="cs-CZ" sz="2200" i="1" dirty="0" smtClean="0">
                <a:latin typeface="Arial" panose="020B0604020202020204" pitchFamily="34" charset="0"/>
              </a:rPr>
              <a:t>.</a:t>
            </a:r>
            <a:endParaRPr lang="en-GB" altLang="cs-CZ" sz="22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71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MANAGERIAL ACCOUNTING AND COST CONCEPTS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PRIME COSTS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0675" y="2055299"/>
            <a:ext cx="84772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Direct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materials</a:t>
            </a:r>
            <a:r>
              <a:rPr lang="cs-CZ" altLang="cs-CZ" sz="2200" dirty="0" smtClean="0">
                <a:latin typeface="Arial" panose="020B0604020202020204" pitchFamily="34" charset="0"/>
              </a:rPr>
              <a:t> and direct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labour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when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combined</a:t>
            </a:r>
            <a:r>
              <a:rPr lang="cs-CZ" altLang="cs-CZ" sz="2200" dirty="0" smtClean="0">
                <a:latin typeface="Arial" panose="020B0604020202020204" pitchFamily="34" charset="0"/>
              </a:rPr>
              <a:t> are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called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b="1" dirty="0" smtClean="0">
                <a:latin typeface="Arial" panose="020B0604020202020204" pitchFamily="34" charset="0"/>
              </a:rPr>
              <a:t>prime 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costs</a:t>
            </a:r>
            <a:endParaRPr lang="en-GB" altLang="cs-CZ" sz="2200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0039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2085</TotalTime>
  <Words>1812</Words>
  <Application>Microsoft Office PowerPoint</Application>
  <PresentationFormat>Předvádění na obrazovce (4:3)</PresentationFormat>
  <Paragraphs>263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Wingdings</vt:lpstr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sel0010</cp:lastModifiedBy>
  <cp:revision>110</cp:revision>
  <dcterms:created xsi:type="dcterms:W3CDTF">2016-03-17T12:08:01Z</dcterms:created>
  <dcterms:modified xsi:type="dcterms:W3CDTF">2023-10-23T05:23:14Z</dcterms:modified>
</cp:coreProperties>
</file>