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5" r:id="rId4"/>
    <p:sldId id="286" r:id="rId5"/>
    <p:sldId id="287" r:id="rId6"/>
    <p:sldId id="288" r:id="rId7"/>
    <p:sldId id="289" r:id="rId8"/>
    <p:sldId id="290" r:id="rId9"/>
    <p:sldId id="291" r:id="rId10"/>
    <p:sldId id="292" r:id="rId11"/>
    <p:sldId id="293" r:id="rId12"/>
    <p:sldId id="294" r:id="rId13"/>
    <p:sldId id="295" r:id="rId14"/>
    <p:sldId id="296" r:id="rId15"/>
    <p:sldId id="298" r:id="rId16"/>
    <p:sldId id="297" r:id="rId17"/>
    <p:sldId id="299" r:id="rId18"/>
    <p:sldId id="300" r:id="rId19"/>
    <p:sldId id="301" r:id="rId20"/>
    <p:sldId id="302" r:id="rId21"/>
    <p:sldId id="303" r:id="rId22"/>
    <p:sldId id="304" r:id="rId23"/>
    <p:sldId id="305" r:id="rId24"/>
    <p:sldId id="316" r:id="rId25"/>
    <p:sldId id="306" r:id="rId26"/>
    <p:sldId id="307" r:id="rId27"/>
    <p:sldId id="308" r:id="rId28"/>
    <p:sldId id="309" r:id="rId29"/>
    <p:sldId id="310" r:id="rId30"/>
    <p:sldId id="311" r:id="rId31"/>
    <p:sldId id="312" r:id="rId32"/>
    <p:sldId id="315" r:id="rId33"/>
    <p:sldId id="313" r:id="rId34"/>
    <p:sldId id="314" r:id="rId35"/>
    <p:sldId id="283"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26.09.2019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26.09.2019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26.09.2019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26.09.2019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26.09.2019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26.09.2019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26.09.2019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hyperlink" Target="https://www.officetooltips.com/excel_2016/tips/using_advanced_filtering.html" TargetMode="External"/><Relationship Id="rId3" Type="http://schemas.openxmlformats.org/officeDocument/2006/relationships/hyperlink" Target="https://edu.gcfglobal.org/en/excel2016/filtering-data/1/" TargetMode="External"/><Relationship Id="rId7" Type="http://schemas.openxmlformats.org/officeDocument/2006/relationships/hyperlink" Target="https://www.youtube.com/watch?v=dD0QQsdgSr4"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spreadsheeto.com/filters/" TargetMode="External"/><Relationship Id="rId5" Type="http://schemas.openxmlformats.org/officeDocument/2006/relationships/hyperlink" Target="https://www.excel-easy.com/data-analysis/filter.html" TargetMode="External"/><Relationship Id="rId4" Type="http://schemas.openxmlformats.org/officeDocument/2006/relationships/hyperlink" Target="https://www.ablebits.com/office-addins-blog/2016/09/07/excel-advanced-filter/"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du.gcfglobal.org/en/excel2016/groups-and-subtotals/1/" TargetMode="External"/><Relationship Id="rId7" Type="http://schemas.openxmlformats.org/officeDocument/2006/relationships/hyperlink" Target="https://www.ablebits.com/office-addins-log/2011/11/17/multiple-excel-subtotals/"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support.office.com/en-us/article/insert-subtotals-in-a-list-of-data-in-a-worksheet-7881d256-b4fa-4f81-b71e-b0a3d4a52b3a" TargetMode="External"/><Relationship Id="rId5" Type="http://schemas.openxmlformats.org/officeDocument/2006/relationships/hyperlink" Target="https://support.office.com/en-us/article/why-can-t-i-add-subtotals-in-an-excel-table-excel-for-mac-1df3b78d-8508-486b-95d8-d970dff1bb05" TargetMode="External"/><Relationship Id="rId4" Type="http://schemas.openxmlformats.org/officeDocument/2006/relationships/hyperlink" Target="https://www.officetooltips.com/excel_2016/tips/creating_subtotals.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techonthenet.com/excel/pivottbls/create2016.php" TargetMode="External"/><Relationship Id="rId7" Type="http://schemas.openxmlformats.org/officeDocument/2006/relationships/hyperlink" Target="https://www.excel-easy.com/data-analysis/pivot-tables.htm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groovypost.com/howto/create-pivot-tables-microsoft-excel-2016/" TargetMode="External"/><Relationship Id="rId5" Type="http://schemas.openxmlformats.org/officeDocument/2006/relationships/hyperlink" Target="https://edu.gcfglobal.org/en/excel2016/intro-to-pivottables/1/" TargetMode="External"/><Relationship Id="rId4" Type="http://schemas.openxmlformats.org/officeDocument/2006/relationships/hyperlink" Target="https://support.office.com/en-us/article/create-a-pivottable-to-analyze-worksheet-data-a9a84538-bfe9-40a9-a8e9-f99134456576"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N924D6tGOG8"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wallstreetmojo.com/sensitivity-analysis-in-excel/" TargetMode="External"/><Relationship Id="rId5" Type="http://schemas.openxmlformats.org/officeDocument/2006/relationships/hyperlink" Target="https://www.wallstreetprep.com/knowledge/financial-modeling-techniques-sensitivity-what-if-analysis-2/" TargetMode="External"/><Relationship Id="rId4" Type="http://schemas.openxmlformats.org/officeDocument/2006/relationships/hyperlink" Target="https://www.dummies.com/software/microsoft-office/excel/how-to-create-a-two-variable-data-table-in-excel-2016/"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smtClean="0">
                <a:solidFill>
                  <a:schemeClr val="bg1"/>
                </a:solidFill>
                <a:latin typeface="Times New Roman" panose="02020603050405020304" pitchFamily="18" charset="0"/>
                <a:cs typeface="Times New Roman" panose="02020603050405020304" pitchFamily="18" charset="0"/>
              </a:rPr>
              <a:t>Informatics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339430" y="3652502"/>
            <a:ext cx="5469147" cy="1056117"/>
          </a:xfrm>
          <a:prstGeom prst="rect">
            <a:avLst/>
          </a:prstGeom>
        </p:spPr>
        <p:txBody>
          <a:bodyPr>
            <a:normAutofit/>
          </a:bodyPr>
          <a:lstStyle/>
          <a:p>
            <a:pPr marL="0" indent="0" algn="ctr">
              <a:buNone/>
            </a:pPr>
            <a:r>
              <a:rPr lang="en-GB" dirty="0" smtClean="0">
                <a:solidFill>
                  <a:schemeClr val="bg1"/>
                </a:solidFill>
                <a:latin typeface="Times New Roman" panose="02020603050405020304" pitchFamily="18" charset="0"/>
                <a:cs typeface="Times New Roman" panose="02020603050405020304" pitchFamily="18" charset="0"/>
              </a:rPr>
              <a:t>Spreadsheet </a:t>
            </a:r>
            <a:r>
              <a:rPr lang="en-GB" dirty="0">
                <a:solidFill>
                  <a:schemeClr val="bg1"/>
                </a:solidFill>
                <a:latin typeface="Times New Roman" panose="02020603050405020304" pitchFamily="18" charset="0"/>
                <a:cs typeface="Times New Roman" panose="02020603050405020304" pitchFamily="18" charset="0"/>
              </a:rPr>
              <a:t>calculator </a:t>
            </a:r>
            <a:r>
              <a:rPr lang="cs-CZ" dirty="0" smtClean="0">
                <a:solidFill>
                  <a:schemeClr val="bg1"/>
                </a:solidFill>
                <a:latin typeface="Times New Roman" panose="02020603050405020304" pitchFamily="18" charset="0"/>
                <a:cs typeface="Times New Roman" panose="02020603050405020304" pitchFamily="18" charset="0"/>
              </a:rPr>
              <a:t>- </a:t>
            </a:r>
            <a:r>
              <a:rPr lang="en-GB" dirty="0" smtClean="0">
                <a:solidFill>
                  <a:schemeClr val="bg1"/>
                </a:solidFill>
                <a:latin typeface="Times New Roman" panose="02020603050405020304" pitchFamily="18" charset="0"/>
                <a:cs typeface="Times New Roman" panose="02020603050405020304" pitchFamily="18" charset="0"/>
              </a:rPr>
              <a:t>I</a:t>
            </a:r>
            <a:r>
              <a:rPr lang="cs-CZ" dirty="0" smtClean="0">
                <a:solidFill>
                  <a:schemeClr val="bg1"/>
                </a:solidFill>
                <a:latin typeface="Times New Roman" panose="02020603050405020304" pitchFamily="18" charset="0"/>
                <a:cs typeface="Times New Roman" panose="02020603050405020304" pitchFamily="18" charset="0"/>
              </a:rPr>
              <a:t>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en-GB" altLang="cs-CZ" sz="2400" dirty="0" smtClean="0">
                <a:solidFill>
                  <a:srgbClr val="307871"/>
                </a:solidFill>
                <a:latin typeface="Times New Roman" panose="02020603050405020304" pitchFamily="18" charset="0"/>
                <a:cs typeface="Times New Roman" panose="02020603050405020304" pitchFamily="18" charset="0"/>
              </a:rPr>
              <a:t>Informatics</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*https://www.excel-easy.com/examples/advanced-filter.html</a:t>
            </a:r>
            <a:endParaRPr lang="cs-CZ" dirty="0" smtClean="0"/>
          </a:p>
        </p:txBody>
      </p:sp>
      <p:sp>
        <p:nvSpPr>
          <p:cNvPr id="7" name="Zástupný symbol pro obsah 2"/>
          <p:cNvSpPr txBox="1">
            <a:spLocks/>
          </p:cNvSpPr>
          <p:nvPr/>
        </p:nvSpPr>
        <p:spPr>
          <a:xfrm>
            <a:off x="489182" y="999274"/>
            <a:ext cx="480743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Create a Criteria range (blue border below for illustration only) above your data set. Use the same column headers. Be sure there's at least one blank row between your Criteria range and data set.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To display the sales in the USA and in </a:t>
            </a:r>
            <a:r>
              <a:rPr lang="en-US" dirty="0" err="1">
                <a:latin typeface="Times New Roman" panose="02020603050405020304" pitchFamily="18" charset="0"/>
                <a:cs typeface="Times New Roman" panose="02020603050405020304" pitchFamily="18" charset="0"/>
              </a:rPr>
              <a:t>Qtr</a:t>
            </a:r>
            <a:r>
              <a:rPr lang="en-US" dirty="0">
                <a:latin typeface="Times New Roman" panose="02020603050405020304" pitchFamily="18" charset="0"/>
                <a:cs typeface="Times New Roman" panose="02020603050405020304" pitchFamily="18" charset="0"/>
              </a:rPr>
              <a:t> 4, execute the following steps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Enter the criteria shown below on the worksheet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5358" y="1206941"/>
            <a:ext cx="3976778" cy="4866930"/>
          </a:xfrm>
          <a:prstGeom prst="rect">
            <a:avLst/>
          </a:prstGeom>
        </p:spPr>
      </p:pic>
    </p:spTree>
    <p:extLst>
      <p:ext uri="{BB962C8B-B14F-4D97-AF65-F5344CB8AC3E}">
        <p14:creationId xmlns:p14="http://schemas.microsoft.com/office/powerpoint/2010/main" val="1410736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://www.excel-easy.com/examples/advanced-filter.html</a:t>
            </a:r>
            <a:endParaRPr lang="cs-CZ" dirty="0" smtClean="0"/>
          </a:p>
        </p:txBody>
      </p:sp>
      <p:sp>
        <p:nvSpPr>
          <p:cNvPr id="7" name="Zástupný symbol pro obsah 2"/>
          <p:cNvSpPr txBox="1">
            <a:spLocks/>
          </p:cNvSpPr>
          <p:nvPr/>
        </p:nvSpPr>
        <p:spPr>
          <a:xfrm>
            <a:off x="489182" y="930262"/>
            <a:ext cx="365149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2. Click any single cell inside the data set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On the Data tab, in the Sort &amp; Filter group, click Advanced.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4. Click in the Criteria range box and select the range A1:D2 (blue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Click OK</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0502" y="1138984"/>
            <a:ext cx="3043757" cy="1382189"/>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8341" y="2793636"/>
            <a:ext cx="3064040" cy="3171549"/>
          </a:xfrm>
          <a:prstGeom prst="rect">
            <a:avLst/>
          </a:prstGeom>
        </p:spPr>
      </p:pic>
      <p:pic>
        <p:nvPicPr>
          <p:cNvPr id="9" name="Obráze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58304" y="2793636"/>
            <a:ext cx="4302927" cy="2514211"/>
          </a:xfrm>
          <a:prstGeom prst="rect">
            <a:avLst/>
          </a:prstGeom>
        </p:spPr>
      </p:pic>
    </p:spTree>
    <p:extLst>
      <p:ext uri="{BB962C8B-B14F-4D97-AF65-F5344CB8AC3E}">
        <p14:creationId xmlns:p14="http://schemas.microsoft.com/office/powerpoint/2010/main" val="3571291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://www.excel-easy.com/examples/advanced-filter.html</a:t>
            </a:r>
            <a:endParaRPr lang="cs-CZ" dirty="0" smtClean="0"/>
          </a:p>
        </p:txBody>
      </p:sp>
      <p:sp>
        <p:nvSpPr>
          <p:cNvPr id="7" name="Zástupný symbol pro obsah 2"/>
          <p:cNvSpPr txBox="1">
            <a:spLocks/>
          </p:cNvSpPr>
          <p:nvPr/>
        </p:nvSpPr>
        <p:spPr>
          <a:xfrm>
            <a:off x="489182" y="1206303"/>
            <a:ext cx="480743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To display the sales in the USA in </a:t>
            </a:r>
            <a:r>
              <a:rPr lang="en-US" dirty="0" err="1">
                <a:latin typeface="Times New Roman" panose="02020603050405020304" pitchFamily="18" charset="0"/>
                <a:cs typeface="Times New Roman" panose="02020603050405020304" pitchFamily="18" charset="0"/>
              </a:rPr>
              <a:t>Qtr</a:t>
            </a:r>
            <a:r>
              <a:rPr lang="en-US" dirty="0">
                <a:latin typeface="Times New Roman" panose="02020603050405020304" pitchFamily="18" charset="0"/>
                <a:cs typeface="Times New Roman" panose="02020603050405020304" pitchFamily="18" charset="0"/>
              </a:rPr>
              <a:t> 4 or in the UK in </a:t>
            </a:r>
            <a:r>
              <a:rPr lang="en-US" dirty="0" err="1">
                <a:latin typeface="Times New Roman" panose="02020603050405020304" pitchFamily="18" charset="0"/>
                <a:cs typeface="Times New Roman" panose="02020603050405020304" pitchFamily="18" charset="0"/>
              </a:rPr>
              <a:t>Qtr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740" y="2512224"/>
            <a:ext cx="3481284" cy="3603434"/>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5582" y="2373361"/>
            <a:ext cx="5341702" cy="3742297"/>
          </a:xfrm>
          <a:prstGeom prst="rect">
            <a:avLst/>
          </a:prstGeom>
        </p:spPr>
      </p:pic>
    </p:spTree>
    <p:extLst>
      <p:ext uri="{BB962C8B-B14F-4D97-AF65-F5344CB8AC3E}">
        <p14:creationId xmlns:p14="http://schemas.microsoft.com/office/powerpoint/2010/main" val="2501798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9053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a:t>
            </a:r>
            <a:r>
              <a:rPr lang="en-GB" sz="3600" b="1" kern="0" dirty="0" smtClean="0">
                <a:solidFill>
                  <a:srgbClr val="307871"/>
                </a:solidFill>
                <a:latin typeface="Times New Roman"/>
                <a:ea typeface="+mj-ea"/>
                <a:cs typeface="+mj-cs"/>
              </a:rPr>
              <a:t>data</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74"/>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641581" y="1151674"/>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3"/>
              </a:rPr>
              <a:t>https://edu.gcfglobal.org/en/excel2016/filtering-data/1</a:t>
            </a:r>
            <a:r>
              <a:rPr lang="en-US"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https://www.ablebits.com/office-addins-blog/2016/09/07/excel-advanced-filter</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www.excel-easy.com/data-analysis/filter.html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https://spreadsheeto.com/filters</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www.youtube.com/watch?v=dD0QQsdgSr4</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8"/>
              </a:rPr>
              <a:t>https://</a:t>
            </a:r>
            <a:r>
              <a:rPr lang="cs-CZ" dirty="0" smtClean="0">
                <a:latin typeface="Times New Roman" panose="02020603050405020304" pitchFamily="18" charset="0"/>
                <a:cs typeface="Times New Roman" panose="02020603050405020304" pitchFamily="18" charset="0"/>
                <a:hlinkClick r:id="rId8"/>
              </a:rPr>
              <a:t>www.officetooltips.com/excel_2016/tips/using_advanced_filtering.html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089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71154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group</a:t>
            </a:r>
            <a:r>
              <a:rPr lang="cs-CZ" sz="3600" b="1" kern="0" dirty="0" smtClean="0">
                <a:solidFill>
                  <a:srgbClr val="307871"/>
                </a:solidFill>
                <a:latin typeface="Times New Roman"/>
                <a:ea typeface="+mj-ea"/>
                <a:cs typeface="+mj-cs"/>
              </a:rPr>
              <a: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2094826"/>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Worksheets with a lot of content can sometimes feel overwhelming and even become difficult to </a:t>
            </a:r>
            <a:r>
              <a:rPr lang="en-US" dirty="0" smtClean="0">
                <a:latin typeface="Times New Roman" panose="02020603050405020304" pitchFamily="18" charset="0"/>
                <a:cs typeface="Times New Roman" panose="02020603050405020304" pitchFamily="18" charset="0"/>
              </a:rPr>
              <a:t>read.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Fortunately</a:t>
            </a:r>
            <a:r>
              <a:rPr lang="en-US" dirty="0">
                <a:latin typeface="Times New Roman" panose="02020603050405020304" pitchFamily="18" charset="0"/>
                <a:cs typeface="Times New Roman" panose="02020603050405020304" pitchFamily="18" charset="0"/>
              </a:rPr>
              <a:t>, Excel can organize data into groups, allowing you to easily show and hide different sections of your </a:t>
            </a:r>
            <a:r>
              <a:rPr lang="en-US" dirty="0" smtClean="0">
                <a:latin typeface="Times New Roman" panose="02020603050405020304" pitchFamily="18" charset="0"/>
                <a:cs typeface="Times New Roman" panose="02020603050405020304" pitchFamily="18" charset="0"/>
              </a:rPr>
              <a:t>worksheet.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also summarize different groups using the Subtotal command and create an outline for your worksheet.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Tree>
    <p:extLst>
      <p:ext uri="{BB962C8B-B14F-4D97-AF65-F5344CB8AC3E}">
        <p14:creationId xmlns:p14="http://schemas.microsoft.com/office/powerpoint/2010/main" val="2647309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71154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groups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85542"/>
            <a:ext cx="45055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rows or columns you want to group. In this example, we'll select columns B, C, and 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Data tab on the Ribbon, then click the Group command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selected rows or columns will be grouped. In our example, columns B, C, and D are grouped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8994" y="1009408"/>
            <a:ext cx="4882599" cy="2154088"/>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2113" y="3163496"/>
            <a:ext cx="2295525" cy="857250"/>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5292" y="4020746"/>
            <a:ext cx="4484229" cy="2316660"/>
          </a:xfrm>
          <a:prstGeom prst="rect">
            <a:avLst/>
          </a:prstGeom>
        </p:spPr>
      </p:pic>
      <p:pic>
        <p:nvPicPr>
          <p:cNvPr id="9" name="Obráze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33414" y="3163496"/>
            <a:ext cx="2295525" cy="857250"/>
          </a:xfrm>
          <a:prstGeom prst="rect">
            <a:avLst/>
          </a:prstGeom>
        </p:spPr>
      </p:pic>
    </p:spTree>
    <p:extLst>
      <p:ext uri="{BB962C8B-B14F-4D97-AF65-F5344CB8AC3E}">
        <p14:creationId xmlns:p14="http://schemas.microsoft.com/office/powerpoint/2010/main" val="194388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56152"/>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Subtotal command allows you to automatically create groups and use common functions like SUM, COUNT, and AVERAGE to help summarize your </a:t>
            </a:r>
            <a:r>
              <a:rPr lang="en-US" dirty="0" smtClean="0">
                <a:latin typeface="Times New Roman" panose="02020603050405020304" pitchFamily="18" charset="0"/>
                <a:cs typeface="Times New Roman" panose="02020603050405020304" pitchFamily="18" charset="0"/>
              </a:rPr>
              <a:t>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the Subtotal command could help to calculate the cost of office supplies by type from a large inventory </a:t>
            </a:r>
            <a:r>
              <a:rPr lang="en-US" dirty="0" smtClean="0">
                <a:latin typeface="Times New Roman" panose="02020603050405020304" pitchFamily="18" charset="0"/>
                <a:cs typeface="Times New Roman" panose="02020603050405020304" pitchFamily="18" charset="0"/>
              </a:rPr>
              <a:t>order.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will create a hierarchy of groups, known as an outline, to help organize your worksheet.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In our example, we'll use the Subtotal command with a T-shirt order form to determine how many T-shirts were ordered in each size (Small, Medium, Large, and X-Large).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This will create an outline for our worksheet with a group for each T-shirt size and then count the total number of shirts in each group.</a:t>
            </a:r>
            <a:r>
              <a:rPr lang="cs-CZ" dirty="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Tree>
    <p:extLst>
      <p:ext uri="{BB962C8B-B14F-4D97-AF65-F5344CB8AC3E}">
        <p14:creationId xmlns:p14="http://schemas.microsoft.com/office/powerpoint/2010/main" val="1921223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1" y="1223567"/>
            <a:ext cx="429884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First, sort your worksheet by the data you want to subtotal. In this example, we'll create a subtotal for each T-shirt size, so our worksheet has been sorted by T-shirt size from smallest to largest.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Data tab, then click the Subtotal command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5662" y="1246339"/>
            <a:ext cx="5572552" cy="3342106"/>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1542" y="4924066"/>
            <a:ext cx="2295525" cy="857250"/>
          </a:xfrm>
          <a:prstGeom prst="rect">
            <a:avLst/>
          </a:prstGeom>
        </p:spPr>
      </p:pic>
    </p:spTree>
    <p:extLst>
      <p:ext uri="{BB962C8B-B14F-4D97-AF65-F5344CB8AC3E}">
        <p14:creationId xmlns:p14="http://schemas.microsoft.com/office/powerpoint/2010/main" val="2332315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1" y="1223567"/>
            <a:ext cx="524738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Subtotal dialog box will appear. Click the drop-down arrow for the At each change in: field to select the column you want to subtotal. In our example, we'll select T-Shirt Size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the drop-down arrow for the Use function: field to select the function you want to use. In our example, we'll select COUNT to count the number of shirts ordered in each size.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5780" y="2053712"/>
            <a:ext cx="4694658" cy="3598629"/>
          </a:xfrm>
          <a:prstGeom prst="rect">
            <a:avLst/>
          </a:prstGeom>
        </p:spPr>
      </p:pic>
    </p:spTree>
    <p:extLst>
      <p:ext uri="{BB962C8B-B14F-4D97-AF65-F5344CB8AC3E}">
        <p14:creationId xmlns:p14="http://schemas.microsoft.com/office/powerpoint/2010/main" val="258020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1" y="2457145"/>
            <a:ext cx="570458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In the Add subtotal to: field, select the column where you want the calculated subtotal to </a:t>
            </a:r>
            <a:r>
              <a:rPr lang="en-US" dirty="0" smtClean="0">
                <a:latin typeface="Times New Roman" panose="02020603050405020304" pitchFamily="18" charset="0"/>
                <a:cs typeface="Times New Roman" panose="02020603050405020304" pitchFamily="18" charset="0"/>
              </a:rPr>
              <a:t>appear.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our example, we'll select T-Shirt Size. When you're satisfied with your selections, click OK.</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1749" y="1096022"/>
            <a:ext cx="3713339" cy="4782549"/>
          </a:xfrm>
          <a:prstGeom prst="rect">
            <a:avLst/>
          </a:prstGeom>
        </p:spPr>
      </p:pic>
    </p:spTree>
    <p:extLst>
      <p:ext uri="{BB962C8B-B14F-4D97-AF65-F5344CB8AC3E}">
        <p14:creationId xmlns:p14="http://schemas.microsoft.com/office/powerpoint/2010/main" val="256288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682474"/>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GB" b="1" dirty="0" smtClean="0">
                <a:latin typeface="Times New Roman" panose="02020603050405020304" pitchFamily="18" charset="0"/>
                <a:cs typeface="Times New Roman" panose="02020603050405020304" pitchFamily="18" charset="0"/>
              </a:rPr>
              <a:t>Filters</a:t>
            </a:r>
          </a:p>
          <a:p>
            <a:pPr lvl="1" indent="-419100">
              <a:spcBef>
                <a:spcPts val="0"/>
              </a:spcBef>
              <a:spcAft>
                <a:spcPts val="1200"/>
              </a:spcAft>
              <a:buFont typeface="Wingdings" panose="05000000000000000000" pitchFamily="2" charset="2"/>
              <a:buChar char="Ø"/>
            </a:pPr>
            <a:r>
              <a:rPr lang="en-GB" b="1" dirty="0" err="1" smtClean="0">
                <a:latin typeface="Times New Roman" panose="02020603050405020304" pitchFamily="18" charset="0"/>
                <a:cs typeface="Times New Roman" panose="02020603050405020304" pitchFamily="18" charset="0"/>
              </a:rPr>
              <a:t>autofilter</a:t>
            </a:r>
            <a:endParaRPr lang="en-GB" b="1" dirty="0" smtClean="0">
              <a:latin typeface="Times New Roman" panose="02020603050405020304" pitchFamily="18" charset="0"/>
              <a:cs typeface="Times New Roman" panose="02020603050405020304" pitchFamily="18" charset="0"/>
            </a:endParaRPr>
          </a:p>
          <a:p>
            <a:pPr lvl="1" indent="-419100">
              <a:spcBef>
                <a:spcPts val="0"/>
              </a:spcBef>
              <a:spcAft>
                <a:spcPts val="12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advanced filter</a:t>
            </a: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Groups</a:t>
            </a: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Subtotals</a:t>
            </a:r>
            <a:endParaRPr lang="en-GB" b="1"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Pivot </a:t>
            </a:r>
            <a:r>
              <a:rPr lang="en-US" b="1" dirty="0" smtClean="0">
                <a:latin typeface="Times New Roman" panose="02020603050405020304" pitchFamily="18" charset="0"/>
                <a:cs typeface="Times New Roman" panose="02020603050405020304" pitchFamily="18" charset="0"/>
              </a:rPr>
              <a:t>table</a:t>
            </a:r>
            <a:endParaRPr lang="cs-CZ" b="1"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Sensitivity analysis</a:t>
            </a: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1" y="2224233"/>
            <a:ext cx="5704585"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worksheet will be outlined into groups, and the subtotal will be listed below each </a:t>
            </a:r>
            <a:r>
              <a:rPr lang="en-US" dirty="0" smtClean="0">
                <a:latin typeface="Times New Roman" panose="02020603050405020304" pitchFamily="18" charset="0"/>
                <a:cs typeface="Times New Roman" panose="02020603050405020304" pitchFamily="18" charset="0"/>
              </a:rPr>
              <a:t>group.</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our example, the data is now grouped by T-shirt size, and the number of shirts ordered in that size appears below each group.</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4861" y="1593912"/>
            <a:ext cx="5383624" cy="4254800"/>
          </a:xfrm>
          <a:prstGeom prst="rect">
            <a:avLst/>
          </a:prstGeom>
        </p:spPr>
      </p:pic>
    </p:spTree>
    <p:extLst>
      <p:ext uri="{BB962C8B-B14F-4D97-AF65-F5344CB8AC3E}">
        <p14:creationId xmlns:p14="http://schemas.microsoft.com/office/powerpoint/2010/main" val="3233770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1" y="1732538"/>
            <a:ext cx="976762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When you create subtotals, your worksheet it is divided into different </a:t>
            </a:r>
            <a:r>
              <a:rPr lang="en-US" dirty="0" smtClean="0">
                <a:latin typeface="Times New Roman" panose="02020603050405020304" pitchFamily="18" charset="0"/>
                <a:cs typeface="Times New Roman" panose="02020603050405020304" pitchFamily="18" charset="0"/>
              </a:rPr>
              <a:t>levels.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switch between these levels to quickly control how much information is displayed in the worksheet by clicking the Level buttons to the left of the worksheet. In our example, we'll switch between all three levels in our </a:t>
            </a:r>
            <a:r>
              <a:rPr lang="en-US" dirty="0" smtClean="0">
                <a:latin typeface="Times New Roman" panose="02020603050405020304" pitchFamily="18" charset="0"/>
                <a:cs typeface="Times New Roman" panose="02020603050405020304" pitchFamily="18" charset="0"/>
              </a:rPr>
              <a:t>outline.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this example contains only three levels, Excel can accommodate up to eight.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450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sp>
        <p:nvSpPr>
          <p:cNvPr id="6" name="Zástupný symbol pro obsah 2"/>
          <p:cNvSpPr txBox="1">
            <a:spLocks/>
          </p:cNvSpPr>
          <p:nvPr/>
        </p:nvSpPr>
        <p:spPr>
          <a:xfrm>
            <a:off x="489182" y="1491004"/>
            <a:ext cx="534227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the lowest level to display the least detail. In our example, we'll select level 1, which contains only the grand count, or total number of T-shirts ordered.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the next level to expand the detail. In our example, we'll select level 2, which contains each subtotal row but hides all other data from the worksheet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9120" y="2179968"/>
            <a:ext cx="5441826" cy="959216"/>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9120" y="3229006"/>
            <a:ext cx="5444149" cy="1386126"/>
          </a:xfrm>
          <a:prstGeom prst="rect">
            <a:avLst/>
          </a:prstGeom>
        </p:spPr>
      </p:pic>
    </p:spTree>
    <p:extLst>
      <p:ext uri="{BB962C8B-B14F-4D97-AF65-F5344CB8AC3E}">
        <p14:creationId xmlns:p14="http://schemas.microsoft.com/office/powerpoint/2010/main" val="2867347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12191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*https://edu.gcfglobal.org/en/excel2016/groups-and-subtotals/1/</a:t>
            </a:r>
            <a:endParaRPr lang="cs-CZ" dirty="0" smtClean="0"/>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622" y="1305504"/>
            <a:ext cx="9117095" cy="4600562"/>
          </a:xfrm>
          <a:prstGeom prst="rect">
            <a:avLst/>
          </a:prstGeom>
        </p:spPr>
      </p:pic>
    </p:spTree>
    <p:extLst>
      <p:ext uri="{BB962C8B-B14F-4D97-AF65-F5344CB8AC3E}">
        <p14:creationId xmlns:p14="http://schemas.microsoft.com/office/powerpoint/2010/main" val="3310210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455887"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groups and subtotals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489181" y="1094190"/>
            <a:ext cx="975899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://edu.gcfglobal.org/en/excel2016/groups-and-subtotals/1</a:t>
            </a:r>
            <a:r>
              <a:rPr lang="en-US"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www.officetooltips.com/excel_2016/tips/creating_subtotals.html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support.office.com/en-us/article/why-can-t-i-add-subtotals-in-an-excel-table-excel-for-mac-1df3b78d-8508-486b-95d8-d970dff1bb05</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support.office.com/en-us/article/insert-subtotals-in-a-list-of-data-in-a-worksheet-7881d256-b4fa-4f81-b71e-b0a3d4a52b3a</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www.ablebits.com/office-addins-log/2011/11/17/multiple-excel-subtotals/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313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489181" y="947542"/>
            <a:ext cx="975037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Before we get started, we first want to show you the data for the pivot table. In this example, the data is found on Sheet1.</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5061" y="1923690"/>
            <a:ext cx="5457033" cy="4201049"/>
          </a:xfrm>
          <a:prstGeom prst="rect">
            <a:avLst/>
          </a:prstGeom>
        </p:spPr>
      </p:pic>
    </p:spTree>
    <p:extLst>
      <p:ext uri="{BB962C8B-B14F-4D97-AF65-F5344CB8AC3E}">
        <p14:creationId xmlns:p14="http://schemas.microsoft.com/office/powerpoint/2010/main" val="2608030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489181" y="947542"/>
            <a:ext cx="975037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Highlight the cell where you'd like to create the pivot table. In this example, we've selected cell A1 on Sheet2.</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6447" y="1844488"/>
            <a:ext cx="5713036" cy="4375173"/>
          </a:xfrm>
          <a:prstGeom prst="rect">
            <a:avLst/>
          </a:prstGeom>
        </p:spPr>
      </p:pic>
    </p:spTree>
    <p:extLst>
      <p:ext uri="{BB962C8B-B14F-4D97-AF65-F5344CB8AC3E}">
        <p14:creationId xmlns:p14="http://schemas.microsoft.com/office/powerpoint/2010/main" val="4268799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152753" y="947542"/>
            <a:ext cx="501447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Next, select the Insert tab from the toolbar at the top of the screen. In the Tables group, click on the Tables button and select PivotTable from the popup menu.</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A Create PivotTable window should appear. Select the range of data for the pivot table and click on the OK button. In this example, we've chosen cells A1 to F16 in Sheet1 as indicated by Sheet1!$A$1:$F$16</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9260" y="449337"/>
            <a:ext cx="4135815" cy="3183921"/>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8235" y="3735665"/>
            <a:ext cx="2588240" cy="2433332"/>
          </a:xfrm>
          <a:prstGeom prst="rect">
            <a:avLst/>
          </a:prstGeom>
        </p:spPr>
      </p:pic>
    </p:spTree>
    <p:extLst>
      <p:ext uri="{BB962C8B-B14F-4D97-AF65-F5344CB8AC3E}">
        <p14:creationId xmlns:p14="http://schemas.microsoft.com/office/powerpoint/2010/main" val="1623449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1051" y="1009408"/>
            <a:ext cx="6041015" cy="5283896"/>
          </a:xfrm>
          <a:prstGeom prst="rect">
            <a:avLst/>
          </a:prstGeom>
        </p:spPr>
      </p:pic>
    </p:spTree>
    <p:extLst>
      <p:ext uri="{BB962C8B-B14F-4D97-AF65-F5344CB8AC3E}">
        <p14:creationId xmlns:p14="http://schemas.microsoft.com/office/powerpoint/2010/main" val="1236901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152753" y="2638316"/>
            <a:ext cx="501447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Next, choose the fields to add to the report. In this example, we've selected the checkboxes next to the Order ID and Quantity fields.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7225" y="1376437"/>
            <a:ext cx="5292064" cy="4817314"/>
          </a:xfrm>
          <a:prstGeom prst="rect">
            <a:avLst/>
          </a:prstGeom>
        </p:spPr>
      </p:pic>
    </p:spTree>
    <p:extLst>
      <p:ext uri="{BB962C8B-B14F-4D97-AF65-F5344CB8AC3E}">
        <p14:creationId xmlns:p14="http://schemas.microsoft.com/office/powerpoint/2010/main" val="41812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9053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8"/>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your worksheet contains a lot of content, it can be difficult to find information </a:t>
            </a:r>
            <a:r>
              <a:rPr lang="en-US" dirty="0" smtClean="0">
                <a:latin typeface="Times New Roman" panose="02020603050405020304" pitchFamily="18" charset="0"/>
                <a:cs typeface="Times New Roman" panose="02020603050405020304" pitchFamily="18" charset="0"/>
              </a:rPr>
              <a:t>quickly.</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Filters </a:t>
            </a:r>
            <a:r>
              <a:rPr lang="en-US" dirty="0">
                <a:latin typeface="Times New Roman" panose="02020603050405020304" pitchFamily="18" charset="0"/>
                <a:cs typeface="Times New Roman" panose="02020603050405020304" pitchFamily="18" charset="0"/>
              </a:rPr>
              <a:t>can be used to narrow down the data in your worksheet, allowing you to view only the information you need.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In order for filtering to work correctly, your worksheet should include a header row, which is used to identify the name of each column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://edu.gcfglobal.org/en/excel2016/filtering-data/1/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9772" y="3907765"/>
            <a:ext cx="5960139" cy="2263086"/>
          </a:xfrm>
          <a:prstGeom prst="rect">
            <a:avLst/>
          </a:prstGeom>
        </p:spPr>
      </p:pic>
    </p:spTree>
    <p:extLst>
      <p:ext uri="{BB962C8B-B14F-4D97-AF65-F5344CB8AC3E}">
        <p14:creationId xmlns:p14="http://schemas.microsoft.com/office/powerpoint/2010/main" val="2285185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189781" y="2788251"/>
            <a:ext cx="476430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Next in the Values section, click on the "Sum of Order ID" and drag it to the Rows section.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2588" y="1176999"/>
            <a:ext cx="5363999" cy="4882796"/>
          </a:xfrm>
          <a:prstGeom prst="rect">
            <a:avLst/>
          </a:prstGeom>
        </p:spPr>
      </p:pic>
    </p:spTree>
    <p:extLst>
      <p:ext uri="{BB962C8B-B14F-4D97-AF65-F5344CB8AC3E}">
        <p14:creationId xmlns:p14="http://schemas.microsoft.com/office/powerpoint/2010/main" val="16614488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*https://www.techonthenet.com/excel/pivottbls/create2016.php</a:t>
            </a:r>
            <a:endParaRPr lang="cs-CZ" dirty="0" smtClean="0"/>
          </a:p>
        </p:txBody>
      </p:sp>
      <p:sp>
        <p:nvSpPr>
          <p:cNvPr id="6" name="Zástupný symbol pro obsah 2"/>
          <p:cNvSpPr txBox="1">
            <a:spLocks/>
          </p:cNvSpPr>
          <p:nvPr/>
        </p:nvSpPr>
        <p:spPr>
          <a:xfrm>
            <a:off x="189781" y="1494289"/>
            <a:ext cx="476430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Finally, we want the title in cell A1 to show as "Order ID" instead of "Row Labels". To do this, select cell A1 and type Order ID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Your pivot table should now display the total quantity for each Order ID as follows: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2050" y="1305504"/>
            <a:ext cx="5344539" cy="4865081"/>
          </a:xfrm>
          <a:prstGeom prst="rect">
            <a:avLst/>
          </a:prstGeom>
        </p:spPr>
      </p:pic>
    </p:spTree>
    <p:extLst>
      <p:ext uri="{BB962C8B-B14F-4D97-AF65-F5344CB8AC3E}">
        <p14:creationId xmlns:p14="http://schemas.microsoft.com/office/powerpoint/2010/main" val="20057799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4251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pivot table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20" y="1578748"/>
            <a:ext cx="1002254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a:t>
            </a:r>
            <a:r>
              <a:rPr lang="cs-CZ" dirty="0" smtClean="0">
                <a:latin typeface="Times New Roman" panose="02020603050405020304" pitchFamily="18" charset="0"/>
                <a:cs typeface="Times New Roman" panose="02020603050405020304" pitchFamily="18" charset="0"/>
                <a:hlinkClick r:id="rId3"/>
              </a:rPr>
              <a:t>www.techonthenet.com/excel/pivottbls/create2016.php</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support.office.com/en-us/article/create-a-pivottable-to-analyze-worksheet-data-a9a84538-bfe9-40a9-a8e9-f99134456576</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https://edu.gcfglobal.org/en/excel2016/intro-to-pivottables/1</a:t>
            </a:r>
            <a:r>
              <a:rPr lang="cs-CZ"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https://www.groovypost.com/howto/create-pivot-tables-microsoft-excel-2016</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www.excel-easy.com/data-analysis/pivot-tables.html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408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0704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sensitivity analysis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*https://www.wallstreetmojo.com/sensitivity-analysis-in-excel/</a:t>
            </a:r>
            <a:endParaRPr lang="cs-CZ" dirty="0" smtClean="0"/>
          </a:p>
        </p:txBody>
      </p:sp>
      <p:sp>
        <p:nvSpPr>
          <p:cNvPr id="9" name="Zástupný symbol pro obsah 2"/>
          <p:cNvSpPr txBox="1">
            <a:spLocks/>
          </p:cNvSpPr>
          <p:nvPr/>
        </p:nvSpPr>
        <p:spPr>
          <a:xfrm>
            <a:off x="251520" y="1690895"/>
            <a:ext cx="1002254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Sensitivity analysis in excel helps us study the uncertainty in the output of the model with the changes in the input </a:t>
            </a:r>
            <a:r>
              <a:rPr lang="en-US" dirty="0" smtClean="0">
                <a:latin typeface="Times New Roman" panose="02020603050405020304" pitchFamily="18" charset="0"/>
                <a:cs typeface="Times New Roman" panose="02020603050405020304" pitchFamily="18" charset="0"/>
              </a:rPr>
              <a:t>variables.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primarily does stress testing of our modeled assumptions and leads to value-added insights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In the context of DCF valuation, Sensitivity Analysis in excel is especially useful in finance for modeling share price or valuation sensitivity to assumptions like growth rates or cost of capital.</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9760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0704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sensitivity analysis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85"/>
            <a:ext cx="985389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20" y="1759906"/>
            <a:ext cx="1002254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a:t>
            </a:r>
            <a:r>
              <a:rPr lang="cs-CZ" dirty="0" smtClean="0">
                <a:latin typeface="Times New Roman" panose="02020603050405020304" pitchFamily="18" charset="0"/>
                <a:cs typeface="Times New Roman" panose="02020603050405020304" pitchFamily="18" charset="0"/>
                <a:hlinkClick r:id="rId3"/>
              </a:rPr>
              <a:t>www.youtube.com/watch?v=N924D6tGOG8</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https://www.dummies.com/software/microsoft-office/excel/how-to-create-a-two-variable-data-table-in-excel-2016</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https://www.wallstreetprep.com/knowledge/financial-modeling-techniques-sensitivity-what-if-analysis-2</a:t>
            </a:r>
            <a:r>
              <a:rPr lang="cs-CZ"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https://www.wallstreetmojo.com/sensitivity-analysis-in-excel</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3621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9053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8"/>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Data tab, then click the Filter command.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A drop-down arrow will appear in the header cell for each column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the drop-down arrow for the column you want to filter. In our example, we will filter column B to view only certain types of equipment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://edu.gcfglobal.org/en/excel2016/filtering-data/1/</a:t>
            </a:r>
            <a:endParaRPr lang="cs-CZ" dirty="0" smtClean="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6978" y="4168738"/>
            <a:ext cx="2945876" cy="1472938"/>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9727" y="3807040"/>
            <a:ext cx="3714750" cy="1981200"/>
          </a:xfrm>
          <a:prstGeom prst="rect">
            <a:avLst/>
          </a:prstGeom>
        </p:spPr>
      </p:pic>
    </p:spTree>
    <p:extLst>
      <p:ext uri="{BB962C8B-B14F-4D97-AF65-F5344CB8AC3E}">
        <p14:creationId xmlns:p14="http://schemas.microsoft.com/office/powerpoint/2010/main" val="982249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9053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010578"/>
            <a:ext cx="480743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Uncheck the box next to Select All to quickly deselect all 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Check the boxes next to the data you want to filter, then click OK</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example, we will check Laptop and Projector to view only these types of equipment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://edu.gcfglobal.org/en/excel2016/filtering-data/1/</a:t>
            </a:r>
            <a:endParaRPr lang="cs-CZ" dirty="0" smtClean="0"/>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8291" y="997202"/>
            <a:ext cx="4210109" cy="5274202"/>
          </a:xfrm>
          <a:prstGeom prst="rect">
            <a:avLst/>
          </a:prstGeom>
        </p:spPr>
      </p:pic>
    </p:spTree>
    <p:extLst>
      <p:ext uri="{BB962C8B-B14F-4D97-AF65-F5344CB8AC3E}">
        <p14:creationId xmlns:p14="http://schemas.microsoft.com/office/powerpoint/2010/main" val="504903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9053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8"/>
            <a:ext cx="982934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Filters </a:t>
            </a:r>
            <a:r>
              <a:rPr lang="en-US" dirty="0">
                <a:latin typeface="Times New Roman" panose="02020603050405020304" pitchFamily="18" charset="0"/>
                <a:cs typeface="Times New Roman" panose="02020603050405020304" pitchFamily="18" charset="0"/>
              </a:rPr>
              <a:t>are cumulative, which means you can apply multiple filters to help narrow down your results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://edu.gcfglobal.org/en/excel2016/filtering-data/1/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7007" y="1840723"/>
            <a:ext cx="7646275" cy="4316869"/>
          </a:xfrm>
          <a:prstGeom prst="rect">
            <a:avLst/>
          </a:prstGeom>
        </p:spPr>
      </p:pic>
    </p:spTree>
    <p:extLst>
      <p:ext uri="{BB962C8B-B14F-4D97-AF65-F5344CB8AC3E}">
        <p14:creationId xmlns:p14="http://schemas.microsoft.com/office/powerpoint/2010/main" val="593868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80673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Compared to the basic AutoFilter tool, Advanced Filter works differently in a couple of important ways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Excel </a:t>
            </a:r>
            <a:r>
              <a:rPr lang="en-US" dirty="0">
                <a:latin typeface="Times New Roman" panose="02020603050405020304" pitchFamily="18" charset="0"/>
                <a:cs typeface="Times New Roman" panose="02020603050405020304" pitchFamily="18" charset="0"/>
              </a:rPr>
              <a:t>AutoFilter is a built-in capability that is applied in a single button click. Just hit the Filter button on the ribbon, and your Excel filter is ready to go</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Advanced </a:t>
            </a:r>
            <a:r>
              <a:rPr lang="en-US" dirty="0">
                <a:latin typeface="Times New Roman" panose="02020603050405020304" pitchFamily="18" charset="0"/>
                <a:cs typeface="Times New Roman" panose="02020603050405020304" pitchFamily="18" charset="0"/>
              </a:rPr>
              <a:t>Filter cannot be applied automatically since it has no pre-defined setup, it requires configuring the list range and criteria range manually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*https://www.ablebits.com/office-addins-blog/2016/09/07/excel-advanced-filter/</a:t>
            </a:r>
            <a:endParaRPr lang="cs-CZ" dirty="0" smtClean="0"/>
          </a:p>
        </p:txBody>
      </p:sp>
    </p:spTree>
    <p:extLst>
      <p:ext uri="{BB962C8B-B14F-4D97-AF65-F5344CB8AC3E}">
        <p14:creationId xmlns:p14="http://schemas.microsoft.com/office/powerpoint/2010/main" val="1814321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7025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AutoFilter allows filtering data with a maximum of 2 criteria, and those conditions are specified directly in the Custom AutoFilter dialog box.</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Using Advanced Filter, you can find rows that meet multiple criteria in multiple columns, and the advanced criteria need to be entered in a separate range on your worksheet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Below </a:t>
            </a:r>
            <a:r>
              <a:rPr lang="en-US" dirty="0">
                <a:latin typeface="Times New Roman" panose="02020603050405020304" pitchFamily="18" charset="0"/>
                <a:cs typeface="Times New Roman" panose="02020603050405020304" pitchFamily="18" charset="0"/>
              </a:rPr>
              <a:t>you will find the detailed guidance on how to use Advanced Filter in Excel as well as some useful examples of advanced filters for text and numeric values.</a:t>
            </a:r>
            <a:r>
              <a:rPr lang="cs-CZ" dirty="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*https://www.ablebits.com/office-addins-blog/2016/09/07/excel-advanced-filter/</a:t>
            </a:r>
            <a:endParaRPr lang="cs-CZ" dirty="0" smtClean="0"/>
          </a:p>
        </p:txBody>
      </p:sp>
    </p:spTree>
    <p:extLst>
      <p:ext uri="{BB962C8B-B14F-4D97-AF65-F5344CB8AC3E}">
        <p14:creationId xmlns:p14="http://schemas.microsoft.com/office/powerpoint/2010/main" val="3901065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31454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Filtering data</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advanced filter</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274"/>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to manual data filtering Excel enables fully automated filtering based on data from the specified range of cells. Before you can use the advanced filtering feature, you must set up a criteria range. A criteria range is a designated range on a worksheet that conforms to certain requirements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criteria range holds the information that Excel uses to filter the list. It must conform to the following specifications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consists of at least two rows, and the first row must contain some or all field names from the list. An exception to this is when you use computed criteria. Computed criteria can use an empty header row</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other rows consist of your filtering criteria.</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smtClean="0"/>
              <a:t>*https</a:t>
            </a:r>
            <a:r>
              <a:rPr lang="cs-CZ" dirty="0"/>
              <a:t>://www.officetooltips.com/excel_2016/tips/using_advanced_filtering.html</a:t>
            </a:r>
            <a:endParaRPr lang="cs-CZ" dirty="0" smtClean="0"/>
          </a:p>
        </p:txBody>
      </p:sp>
    </p:spTree>
    <p:extLst>
      <p:ext uri="{BB962C8B-B14F-4D97-AF65-F5344CB8AC3E}">
        <p14:creationId xmlns:p14="http://schemas.microsoft.com/office/powerpoint/2010/main" val="1399989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1935</Words>
  <Application>Microsoft Office PowerPoint</Application>
  <PresentationFormat>Širokoúhlá obrazovka</PresentationFormat>
  <Paragraphs>157</Paragraphs>
  <Slides>35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Calibri</vt:lpstr>
      <vt:lpstr>Calibri Light</vt:lpstr>
      <vt:lpstr>Times New Roman</vt:lpstr>
      <vt:lpstr>Wingdings</vt:lpstr>
      <vt:lpstr>Motiv Office</vt:lpstr>
      <vt:lpstr>Informatics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234</cp:revision>
  <dcterms:created xsi:type="dcterms:W3CDTF">2016-11-25T20:36:16Z</dcterms:created>
  <dcterms:modified xsi:type="dcterms:W3CDTF">2019-09-26T20:10:00Z</dcterms:modified>
</cp:coreProperties>
</file>