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85" r:id="rId4"/>
    <p:sldId id="312" r:id="rId5"/>
    <p:sldId id="313" r:id="rId6"/>
    <p:sldId id="319" r:id="rId7"/>
    <p:sldId id="314" r:id="rId8"/>
    <p:sldId id="315" r:id="rId9"/>
    <p:sldId id="316" r:id="rId10"/>
    <p:sldId id="317" r:id="rId11"/>
    <p:sldId id="318" r:id="rId12"/>
    <p:sldId id="336" r:id="rId13"/>
    <p:sldId id="320" r:id="rId14"/>
    <p:sldId id="321" r:id="rId15"/>
    <p:sldId id="322" r:id="rId16"/>
    <p:sldId id="323" r:id="rId17"/>
    <p:sldId id="337" r:id="rId18"/>
    <p:sldId id="324" r:id="rId19"/>
    <p:sldId id="325" r:id="rId20"/>
    <p:sldId id="326" r:id="rId21"/>
    <p:sldId id="327" r:id="rId22"/>
    <p:sldId id="328" r:id="rId23"/>
    <p:sldId id="329" r:id="rId24"/>
    <p:sldId id="330" r:id="rId25"/>
    <p:sldId id="331" r:id="rId26"/>
    <p:sldId id="332" r:id="rId27"/>
    <p:sldId id="333" r:id="rId28"/>
    <p:sldId id="335" r:id="rId29"/>
    <p:sldId id="283" r:id="rId3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28.09.2019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28.09.2019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28.09.2019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28.09.2019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28.09.2019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E9BAEC6-A37A-4403-B919-4854A6448652}" type="datetimeFigureOut">
              <a:rPr lang="cs-CZ" smtClean="0"/>
              <a:t>28.09.2019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E9BAEC6-A37A-4403-B919-4854A6448652}" type="datetimeFigureOut">
              <a:rPr lang="cs-CZ" smtClean="0"/>
              <a:t>28.09.2019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E9BAEC6-A37A-4403-B919-4854A6448652}" type="datetimeFigureOut">
              <a:rPr lang="cs-CZ" smtClean="0"/>
              <a:t>28.09.2019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28.09.2019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28.09.2019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28.09.2019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28.09.2019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earchdatamanagement.techtarget.com/definition/relational-database"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codecademy.com/articles/what-is-rdbms-sql" TargetMode="External"/><Relationship Id="rId5" Type="http://schemas.openxmlformats.org/officeDocument/2006/relationships/hyperlink" Target="https://dev.to/lmolivera/everything-you-need-to-know-about-relational-databases-3ejl" TargetMode="External"/><Relationship Id="rId4" Type="http://schemas.openxmlformats.org/officeDocument/2006/relationships/hyperlink" Target="https://en.wikipedia.org/wiki/Relational_databas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database.guide/the-3-types-of-relationships-in-database-design/"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techopedia.com/definition/24438/relationship-databases" TargetMode="External"/><Relationship Id="rId5" Type="http://schemas.openxmlformats.org/officeDocument/2006/relationships/hyperlink" Target="https://www.lifewire.com/database-relationships-p2-1019758" TargetMode="External"/><Relationship Id="rId4" Type="http://schemas.openxmlformats.org/officeDocument/2006/relationships/hyperlink" Target="https://www.techrepublic.com/article/relational-databases-defining-relationships-between-database-table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2364705"/>
            <a:ext cx="6816757" cy="827066"/>
          </a:xfrm>
          <a:prstGeom prst="rect">
            <a:avLst/>
          </a:prstGeom>
        </p:spPr>
        <p:txBody>
          <a:bodyPr anchor="t">
            <a:noAutofit/>
          </a:bodyPr>
          <a:lstStyle/>
          <a:p>
            <a:pPr algn="ctr"/>
            <a:r>
              <a:rPr lang="en-GB" sz="6000" b="1" dirty="0" smtClean="0">
                <a:solidFill>
                  <a:schemeClr val="bg1"/>
                </a:solidFill>
                <a:latin typeface="Times New Roman" panose="02020603050405020304" pitchFamily="18" charset="0"/>
                <a:cs typeface="Times New Roman" panose="02020603050405020304" pitchFamily="18" charset="0"/>
              </a:rPr>
              <a:t>Informatics</a:t>
            </a:r>
            <a:endParaRPr lang="en-GB" sz="6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339430" y="3652502"/>
            <a:ext cx="5469147" cy="1056117"/>
          </a:xfrm>
          <a:prstGeom prst="rect">
            <a:avLst/>
          </a:prstGeom>
        </p:spPr>
        <p:txBody>
          <a:bodyPr>
            <a:normAutofit/>
          </a:bodyPr>
          <a:lstStyle/>
          <a:p>
            <a:pPr marL="0" indent="0" algn="ctr">
              <a:buNone/>
            </a:pPr>
            <a:r>
              <a:rPr lang="en-GB" dirty="0" smtClean="0">
                <a:solidFill>
                  <a:schemeClr val="bg1"/>
                </a:solidFill>
                <a:latin typeface="Times New Roman" panose="02020603050405020304" pitchFamily="18" charset="0"/>
                <a:cs typeface="Times New Roman" panose="02020603050405020304" pitchFamily="18" charset="0"/>
              </a:rPr>
              <a:t>Database </a:t>
            </a:r>
            <a:r>
              <a:rPr lang="en-GB" dirty="0">
                <a:solidFill>
                  <a:schemeClr val="bg1"/>
                </a:solidFill>
                <a:latin typeface="Times New Roman" panose="02020603050405020304" pitchFamily="18" charset="0"/>
                <a:cs typeface="Times New Roman" panose="02020603050405020304" pitchFamily="18" charset="0"/>
              </a:rPr>
              <a:t>management system </a:t>
            </a:r>
            <a:r>
              <a:rPr lang="cs-CZ" dirty="0" smtClean="0">
                <a:solidFill>
                  <a:schemeClr val="bg1"/>
                </a:solidFill>
                <a:latin typeface="Times New Roman" panose="02020603050405020304" pitchFamily="18" charset="0"/>
                <a:cs typeface="Times New Roman" panose="02020603050405020304" pitchFamily="18" charset="0"/>
              </a:rPr>
              <a:t>- I</a:t>
            </a:r>
            <a:endParaRPr lang="en-GB"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2400" b="1" dirty="0" smtClean="0">
                <a:solidFill>
                  <a:srgbClr val="307871"/>
                </a:solidFill>
                <a:latin typeface="Times New Roman" panose="02020603050405020304" pitchFamily="18" charset="0"/>
                <a:cs typeface="Times New Roman" panose="02020603050405020304" pitchFamily="18" charset="0"/>
              </a:rPr>
              <a:t>Petr Suchánek</a:t>
            </a:r>
            <a:endParaRPr lang="en-GB" altLang="cs-CZ" sz="2400" b="1" dirty="0" smtClean="0">
              <a:solidFill>
                <a:srgbClr val="307871"/>
              </a:solidFill>
              <a:latin typeface="Times New Roman" panose="02020603050405020304" pitchFamily="18" charset="0"/>
              <a:cs typeface="Times New Roman" panose="02020603050405020304" pitchFamily="18" charset="0"/>
            </a:endParaRPr>
          </a:p>
          <a:p>
            <a:pPr algn="r"/>
            <a:r>
              <a:rPr lang="en-GB" altLang="cs-CZ" sz="2400" dirty="0" smtClean="0">
                <a:solidFill>
                  <a:srgbClr val="307871"/>
                </a:solidFill>
                <a:latin typeface="Times New Roman" panose="02020603050405020304" pitchFamily="18" charset="0"/>
                <a:cs typeface="Times New Roman" panose="02020603050405020304" pitchFamily="18" charset="0"/>
              </a:rPr>
              <a:t>Informatics</a:t>
            </a: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506909"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Database </a:t>
            </a:r>
            <a:r>
              <a:rPr lang="en-GB" sz="3600" b="1" kern="0" dirty="0" smtClean="0">
                <a:solidFill>
                  <a:srgbClr val="307871"/>
                </a:solidFill>
                <a:latin typeface="Times New Roman"/>
                <a:ea typeface="+mj-ea"/>
                <a:cs typeface="+mj-cs"/>
              </a:rPr>
              <a:t>&amp;</a:t>
            </a:r>
            <a:r>
              <a:rPr lang="cs-CZ" sz="3600" b="1" kern="0" dirty="0" smtClean="0">
                <a:solidFill>
                  <a:srgbClr val="307871"/>
                </a:solidFill>
                <a:latin typeface="Times New Roman"/>
                <a:ea typeface="+mj-ea"/>
                <a:cs typeface="+mj-cs"/>
              </a:rPr>
              <a:t> </a:t>
            </a:r>
            <a:r>
              <a:rPr lang="en-GB" sz="3600" b="1" kern="0" dirty="0" smtClean="0">
                <a:solidFill>
                  <a:srgbClr val="307871"/>
                </a:solidFill>
                <a:latin typeface="Times New Roman"/>
                <a:ea typeface="+mj-ea"/>
                <a:cs typeface="+mj-cs"/>
              </a:rPr>
              <a:t>Relational database</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052544"/>
            <a:ext cx="1003979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Database normalization is present in a relational database while it is not present in a database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A relational database supports a distributed database while a database does not support a distributed database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In a relational database, the data values are stored in the form of tables and each table possesses a primary key. In a database, data is normally stored in hierarchical or navigational form</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Since data is stored in the form of tables in a relational database, then the relationship between these data values is stored as well. Since a database stores data as files, then there is not relationship between the values or tables.</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369332"/>
          </a:xfrm>
          <a:prstGeom prst="rect">
            <a:avLst/>
          </a:prstGeom>
          <a:noFill/>
        </p:spPr>
        <p:txBody>
          <a:bodyPr wrap="square" rtlCol="0">
            <a:spAutoFit/>
          </a:bodyPr>
          <a:lstStyle/>
          <a:p>
            <a:r>
              <a:rPr lang="cs-CZ" dirty="0"/>
              <a:t>*https://searchdatamanagement.techtarget.com/definition/relational-database</a:t>
            </a:r>
            <a:endParaRPr lang="cs-CZ" dirty="0" smtClean="0"/>
          </a:p>
        </p:txBody>
      </p:sp>
    </p:spTree>
    <p:extLst>
      <p:ext uri="{BB962C8B-B14F-4D97-AF65-F5344CB8AC3E}">
        <p14:creationId xmlns:p14="http://schemas.microsoft.com/office/powerpoint/2010/main" val="142201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506909"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Database </a:t>
            </a:r>
            <a:r>
              <a:rPr lang="en-GB" sz="3600" b="1" kern="0" dirty="0" smtClean="0">
                <a:solidFill>
                  <a:srgbClr val="307871"/>
                </a:solidFill>
                <a:latin typeface="Times New Roman"/>
                <a:ea typeface="+mj-ea"/>
                <a:cs typeface="+mj-cs"/>
              </a:rPr>
              <a:t>&amp;</a:t>
            </a:r>
            <a:r>
              <a:rPr lang="cs-CZ" sz="3600" b="1" kern="0" dirty="0" smtClean="0">
                <a:solidFill>
                  <a:srgbClr val="307871"/>
                </a:solidFill>
                <a:latin typeface="Times New Roman"/>
                <a:ea typeface="+mj-ea"/>
                <a:cs typeface="+mj-cs"/>
              </a:rPr>
              <a:t> </a:t>
            </a:r>
            <a:r>
              <a:rPr lang="en-GB" sz="3600" b="1" kern="0" dirty="0" smtClean="0">
                <a:solidFill>
                  <a:srgbClr val="307871"/>
                </a:solidFill>
                <a:latin typeface="Times New Roman"/>
                <a:ea typeface="+mj-ea"/>
                <a:cs typeface="+mj-cs"/>
              </a:rPr>
              <a:t>Relational database</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052544"/>
            <a:ext cx="1003979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a relational database, the integrity constraints are defined for the purpose of an ACID On the other hand, a database does not utilize any security to protect against data manipulation</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While </a:t>
            </a:r>
            <a:r>
              <a:rPr lang="en-US" dirty="0">
                <a:latin typeface="Times New Roman" panose="02020603050405020304" pitchFamily="18" charset="0"/>
                <a:cs typeface="Times New Roman" panose="02020603050405020304" pitchFamily="18" charset="0"/>
              </a:rPr>
              <a:t>a relational database is designed to support large amounts of data and multiple users, a database is designed to deal with small amounts of data and one single user</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One </a:t>
            </a:r>
            <a:r>
              <a:rPr lang="en-US" dirty="0">
                <a:latin typeface="Times New Roman" panose="02020603050405020304" pitchFamily="18" charset="0"/>
                <a:cs typeface="Times New Roman" panose="02020603050405020304" pitchFamily="18" charset="0"/>
              </a:rPr>
              <a:t>final, major distinction is that the data storage in a relational database is accessible, meaning the value can be updated by the </a:t>
            </a:r>
            <a:r>
              <a:rPr lang="en-US" dirty="0" smtClean="0">
                <a:latin typeface="Times New Roman" panose="02020603050405020304" pitchFamily="18" charset="0"/>
                <a:cs typeface="Times New Roman" panose="02020603050405020304" pitchFamily="18" charset="0"/>
              </a:rPr>
              <a:t>system.</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Furthermore</a:t>
            </a:r>
            <a:r>
              <a:rPr lang="en-US" dirty="0">
                <a:latin typeface="Times New Roman" panose="02020603050405020304" pitchFamily="18" charset="0"/>
                <a:cs typeface="Times New Roman" panose="02020603050405020304" pitchFamily="18" charset="0"/>
              </a:rPr>
              <a:t>, the data within an RDBMS is physically and logically independent.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369332"/>
          </a:xfrm>
          <a:prstGeom prst="rect">
            <a:avLst/>
          </a:prstGeom>
          <a:noFill/>
        </p:spPr>
        <p:txBody>
          <a:bodyPr wrap="square" rtlCol="0">
            <a:spAutoFit/>
          </a:bodyPr>
          <a:lstStyle/>
          <a:p>
            <a:r>
              <a:rPr lang="cs-CZ" dirty="0"/>
              <a:t>*https://searchdatamanagement.techtarget.com/definition/relational-database</a:t>
            </a:r>
            <a:endParaRPr lang="cs-CZ" dirty="0" smtClean="0"/>
          </a:p>
        </p:txBody>
      </p:sp>
    </p:spTree>
    <p:extLst>
      <p:ext uri="{BB962C8B-B14F-4D97-AF65-F5344CB8AC3E}">
        <p14:creationId xmlns:p14="http://schemas.microsoft.com/office/powerpoint/2010/main" val="2987902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506909"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Database </a:t>
            </a:r>
            <a:r>
              <a:rPr lang="en-GB" sz="3600" b="1" kern="0" dirty="0" smtClean="0">
                <a:solidFill>
                  <a:srgbClr val="307871"/>
                </a:solidFill>
                <a:latin typeface="Times New Roman"/>
                <a:ea typeface="+mj-ea"/>
                <a:cs typeface="+mj-cs"/>
              </a:rPr>
              <a:t>&amp;</a:t>
            </a:r>
            <a:r>
              <a:rPr lang="cs-CZ" sz="3600" b="1" kern="0" dirty="0" smtClean="0">
                <a:solidFill>
                  <a:srgbClr val="307871"/>
                </a:solidFill>
                <a:latin typeface="Times New Roman"/>
                <a:ea typeface="+mj-ea"/>
                <a:cs typeface="+mj-cs"/>
              </a:rPr>
              <a:t> </a:t>
            </a:r>
            <a:r>
              <a:rPr lang="en-GB" sz="3600" b="1" kern="0" dirty="0" smtClean="0">
                <a:solidFill>
                  <a:srgbClr val="307871"/>
                </a:solidFill>
                <a:latin typeface="Times New Roman"/>
                <a:ea typeface="+mj-ea"/>
                <a:cs typeface="+mj-cs"/>
              </a:rPr>
              <a:t>Relational database</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052544"/>
            <a:ext cx="1003979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3"/>
              </a:rPr>
              <a:t>https://</a:t>
            </a:r>
            <a:r>
              <a:rPr lang="en-US" dirty="0" smtClean="0">
                <a:latin typeface="Times New Roman" panose="02020603050405020304" pitchFamily="18" charset="0"/>
                <a:cs typeface="Times New Roman" panose="02020603050405020304" pitchFamily="18" charset="0"/>
                <a:hlinkClick r:id="rId3"/>
              </a:rPr>
              <a:t>searchdatamanagement.techtarget.com/definition/relational-database</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4"/>
              </a:rPr>
              <a:t>https://</a:t>
            </a:r>
            <a:r>
              <a:rPr lang="en-US" dirty="0" smtClean="0">
                <a:latin typeface="Times New Roman" panose="02020603050405020304" pitchFamily="18" charset="0"/>
                <a:cs typeface="Times New Roman" panose="02020603050405020304" pitchFamily="18" charset="0"/>
                <a:hlinkClick r:id="rId4"/>
              </a:rPr>
              <a:t>en.wikipedia.org/wiki/Relational_database</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5"/>
              </a:rPr>
              <a:t>https://</a:t>
            </a:r>
            <a:r>
              <a:rPr lang="en-US" dirty="0" smtClean="0">
                <a:latin typeface="Times New Roman" panose="02020603050405020304" pitchFamily="18" charset="0"/>
                <a:cs typeface="Times New Roman" panose="02020603050405020304" pitchFamily="18" charset="0"/>
                <a:hlinkClick r:id="rId5"/>
              </a:rPr>
              <a:t>dev.to/lmolivera/everything-you-need-to-know-about-relational-databases-3ejl</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6"/>
              </a:rPr>
              <a:t>https://</a:t>
            </a:r>
            <a:r>
              <a:rPr lang="en-US" dirty="0" smtClean="0">
                <a:latin typeface="Times New Roman" panose="02020603050405020304" pitchFamily="18" charset="0"/>
                <a:cs typeface="Times New Roman" panose="02020603050405020304" pitchFamily="18" charset="0"/>
                <a:hlinkClick r:id="rId6"/>
              </a:rPr>
              <a:t>www.codecademy.com/articles/what-is-rdbms-sql</a:t>
            </a:r>
            <a:endParaRPr lang="cs-CZ"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1361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750018"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Database - </a:t>
            </a:r>
            <a:r>
              <a:rPr lang="en-GB" sz="3600" b="1" kern="0" dirty="0" smtClean="0">
                <a:solidFill>
                  <a:srgbClr val="307871"/>
                </a:solidFill>
                <a:latin typeface="Times New Roman"/>
                <a:ea typeface="+mj-ea"/>
                <a:cs typeface="+mj-cs"/>
              </a:rPr>
              <a:t>relationship</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052544"/>
            <a:ext cx="1003979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A relationship, in the context of databases, is a situation that exists between two relational database tables when one table has a foreign key that references the primary key of the other table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Relationships </a:t>
            </a:r>
            <a:r>
              <a:rPr lang="en-US" dirty="0">
                <a:latin typeface="Times New Roman" panose="02020603050405020304" pitchFamily="18" charset="0"/>
                <a:cs typeface="Times New Roman" panose="02020603050405020304" pitchFamily="18" charset="0"/>
              </a:rPr>
              <a:t>allow relational databases to split and store data in different tables, while linking disparate data items.</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369332"/>
          </a:xfrm>
          <a:prstGeom prst="rect">
            <a:avLst/>
          </a:prstGeom>
          <a:noFill/>
        </p:spPr>
        <p:txBody>
          <a:bodyPr wrap="square" rtlCol="0">
            <a:spAutoFit/>
          </a:bodyPr>
          <a:lstStyle/>
          <a:p>
            <a:r>
              <a:rPr lang="cs-CZ" dirty="0"/>
              <a:t>*https://www.techopedia.com/definition/24438/relationship-databases</a:t>
            </a:r>
            <a:endParaRPr lang="cs-CZ" dirty="0" smtClean="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772" y="3327336"/>
            <a:ext cx="5252139" cy="2935442"/>
          </a:xfrm>
          <a:prstGeom prst="rect">
            <a:avLst/>
          </a:prstGeom>
        </p:spPr>
      </p:pic>
    </p:spTree>
    <p:extLst>
      <p:ext uri="{BB962C8B-B14F-4D97-AF65-F5344CB8AC3E}">
        <p14:creationId xmlns:p14="http://schemas.microsoft.com/office/powerpoint/2010/main" val="2943206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494359"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Database – </a:t>
            </a:r>
            <a:r>
              <a:rPr lang="en-GB" sz="3600" b="1" kern="0" dirty="0" smtClean="0">
                <a:solidFill>
                  <a:srgbClr val="307871"/>
                </a:solidFill>
                <a:latin typeface="Times New Roman"/>
                <a:ea typeface="+mj-ea"/>
                <a:cs typeface="+mj-cs"/>
              </a:rPr>
              <a:t>Relationship</a:t>
            </a:r>
            <a:r>
              <a:rPr lang="cs-CZ" sz="3600" b="1" kern="0" dirty="0" smtClean="0">
                <a:solidFill>
                  <a:srgbClr val="307871"/>
                </a:solidFill>
                <a:latin typeface="Times New Roman"/>
                <a:ea typeface="+mj-ea"/>
                <a:cs typeface="+mj-cs"/>
              </a:rPr>
              <a:t> – </a:t>
            </a:r>
            <a:r>
              <a:rPr lang="cs-CZ" sz="3600" b="1" kern="0" dirty="0" err="1" smtClean="0">
                <a:solidFill>
                  <a:srgbClr val="307871"/>
                </a:solidFill>
                <a:latin typeface="Times New Roman"/>
                <a:ea typeface="+mj-ea"/>
                <a:cs typeface="+mj-cs"/>
              </a:rPr>
              <a:t>one</a:t>
            </a:r>
            <a:r>
              <a:rPr lang="cs-CZ" sz="3600" b="1" kern="0" dirty="0" smtClean="0">
                <a:solidFill>
                  <a:srgbClr val="307871"/>
                </a:solidFill>
                <a:latin typeface="Times New Roman"/>
                <a:ea typeface="+mj-ea"/>
                <a:cs typeface="+mj-cs"/>
              </a:rPr>
              <a:t>-to-</a:t>
            </a:r>
            <a:r>
              <a:rPr lang="cs-CZ" sz="3600" b="1" kern="0" dirty="0" err="1" smtClean="0">
                <a:solidFill>
                  <a:srgbClr val="307871"/>
                </a:solidFill>
                <a:latin typeface="Times New Roman"/>
                <a:ea typeface="+mj-ea"/>
                <a:cs typeface="+mj-cs"/>
              </a:rPr>
              <a:t>one</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052545"/>
            <a:ext cx="10039793" cy="86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A row in table A can have only one matching row in table B, and vice versa</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369332"/>
          </a:xfrm>
          <a:prstGeom prst="rect">
            <a:avLst/>
          </a:prstGeom>
          <a:noFill/>
        </p:spPr>
        <p:txBody>
          <a:bodyPr wrap="square" rtlCol="0">
            <a:spAutoFit/>
          </a:bodyPr>
          <a:lstStyle/>
          <a:p>
            <a:r>
              <a:rPr lang="cs-CZ" dirty="0"/>
              <a:t>*https://database.guide/the-3-types-of-relationships-in-database-design/</a:t>
            </a:r>
            <a:endParaRPr lang="cs-CZ" dirty="0" smtClean="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107" y="1769313"/>
            <a:ext cx="4884801" cy="1399578"/>
          </a:xfrm>
          <a:prstGeom prst="rect">
            <a:avLst/>
          </a:prstGeom>
        </p:spPr>
      </p:pic>
      <p:sp>
        <p:nvSpPr>
          <p:cNvPr id="9" name="Zástupný symbol pro obsah 2"/>
          <p:cNvSpPr txBox="1">
            <a:spLocks/>
          </p:cNvSpPr>
          <p:nvPr/>
        </p:nvSpPr>
        <p:spPr>
          <a:xfrm>
            <a:off x="248647" y="3240775"/>
            <a:ext cx="10039793" cy="86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This is not a common relationship type, as the data stored in table B could just have easily been stored in table </a:t>
            </a:r>
            <a:r>
              <a:rPr lang="en-US" dirty="0" smtClean="0">
                <a:latin typeface="Times New Roman" panose="02020603050405020304" pitchFamily="18" charset="0"/>
                <a:cs typeface="Times New Roman" panose="02020603050405020304" pitchFamily="18" charset="0"/>
              </a:rPr>
              <a:t>A.</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However</a:t>
            </a:r>
            <a:r>
              <a:rPr lang="en-US" dirty="0">
                <a:latin typeface="Times New Roman" panose="02020603050405020304" pitchFamily="18" charset="0"/>
                <a:cs typeface="Times New Roman" panose="02020603050405020304" pitchFamily="18" charset="0"/>
              </a:rPr>
              <a:t>, there are some valid reasons for using this relationship </a:t>
            </a:r>
            <a:r>
              <a:rPr lang="en-US" dirty="0" smtClean="0">
                <a:latin typeface="Times New Roman" panose="02020603050405020304" pitchFamily="18" charset="0"/>
                <a:cs typeface="Times New Roman" panose="02020603050405020304" pitchFamily="18" charset="0"/>
              </a:rPr>
              <a:t>type.</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one-to-one relationship  can be used for security purposes, to divide a large table, and various other specific purposes.</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8572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904728"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Database – </a:t>
            </a:r>
            <a:r>
              <a:rPr lang="en-GB" sz="3600" b="1" kern="0" dirty="0" smtClean="0">
                <a:solidFill>
                  <a:srgbClr val="307871"/>
                </a:solidFill>
                <a:latin typeface="Times New Roman"/>
                <a:ea typeface="+mj-ea"/>
                <a:cs typeface="+mj-cs"/>
              </a:rPr>
              <a:t>Relationship</a:t>
            </a:r>
            <a:r>
              <a:rPr lang="cs-CZ" sz="3600" b="1" kern="0" dirty="0" smtClean="0">
                <a:solidFill>
                  <a:srgbClr val="307871"/>
                </a:solidFill>
                <a:latin typeface="Times New Roman"/>
                <a:ea typeface="+mj-ea"/>
                <a:cs typeface="+mj-cs"/>
              </a:rPr>
              <a:t> – </a:t>
            </a:r>
            <a:r>
              <a:rPr lang="cs-CZ" sz="3600" b="1" kern="0" dirty="0" err="1" smtClean="0">
                <a:solidFill>
                  <a:srgbClr val="307871"/>
                </a:solidFill>
                <a:latin typeface="Times New Roman"/>
                <a:ea typeface="+mj-ea"/>
                <a:cs typeface="+mj-cs"/>
              </a:rPr>
              <a:t>one</a:t>
            </a:r>
            <a:r>
              <a:rPr lang="cs-CZ" sz="3600" b="1" kern="0" dirty="0" smtClean="0">
                <a:solidFill>
                  <a:srgbClr val="307871"/>
                </a:solidFill>
                <a:latin typeface="Times New Roman"/>
                <a:ea typeface="+mj-ea"/>
                <a:cs typeface="+mj-cs"/>
              </a:rPr>
              <a:t>-to-many</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949033"/>
            <a:ext cx="10039793" cy="86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This is the most common relationship </a:t>
            </a:r>
            <a:r>
              <a:rPr lang="en-US" dirty="0" smtClean="0">
                <a:latin typeface="Times New Roman" panose="02020603050405020304" pitchFamily="18" charset="0"/>
                <a:cs typeface="Times New Roman" panose="02020603050405020304" pitchFamily="18" charset="0"/>
              </a:rPr>
              <a:t>type.</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this type of relationship, a row in table A can have many matching rows in table B, but a row in table B can have only one matching row in table A.</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369332"/>
          </a:xfrm>
          <a:prstGeom prst="rect">
            <a:avLst/>
          </a:prstGeom>
          <a:noFill/>
        </p:spPr>
        <p:txBody>
          <a:bodyPr wrap="square" rtlCol="0">
            <a:spAutoFit/>
          </a:bodyPr>
          <a:lstStyle/>
          <a:p>
            <a:r>
              <a:rPr lang="cs-CZ" dirty="0"/>
              <a:t>*https://database.guide/the-3-types-of-relationships-in-database-design/</a:t>
            </a:r>
            <a:endParaRPr lang="cs-CZ" dirty="0" smtClean="0"/>
          </a:p>
        </p:txBody>
      </p:sp>
      <p:sp>
        <p:nvSpPr>
          <p:cNvPr id="9" name="Zástupný symbol pro obsah 2"/>
          <p:cNvSpPr txBox="1">
            <a:spLocks/>
          </p:cNvSpPr>
          <p:nvPr/>
        </p:nvSpPr>
        <p:spPr>
          <a:xfrm>
            <a:off x="248647" y="4474356"/>
            <a:ext cx="10039793" cy="86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In the above example, the Customer table is the “many” and the City table is the “one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Each </a:t>
            </a:r>
            <a:r>
              <a:rPr lang="en-US" dirty="0">
                <a:latin typeface="Times New Roman" panose="02020603050405020304" pitchFamily="18" charset="0"/>
                <a:cs typeface="Times New Roman" panose="02020603050405020304" pitchFamily="18" charset="0"/>
              </a:rPr>
              <a:t>customer can only be assigned one </a:t>
            </a:r>
            <a:r>
              <a:rPr lang="en-US" dirty="0" smtClean="0">
                <a:latin typeface="Times New Roman" panose="02020603050405020304" pitchFamily="18" charset="0"/>
                <a:cs typeface="Times New Roman" panose="02020603050405020304" pitchFamily="18" charset="0"/>
              </a:rPr>
              <a:t>city. </a:t>
            </a:r>
            <a:r>
              <a:rPr lang="en-US" dirty="0">
                <a:latin typeface="Times New Roman" panose="02020603050405020304" pitchFamily="18" charset="0"/>
                <a:cs typeface="Times New Roman" panose="02020603050405020304" pitchFamily="18" charset="0"/>
              </a:rPr>
              <a:t>One city can be assigned to many customers.</a:t>
            </a:r>
            <a:r>
              <a:rPr lang="cs-CZ" dirty="0" smtClean="0">
                <a:latin typeface="Times New Roman" panose="02020603050405020304" pitchFamily="18" charset="0"/>
                <a:cs typeface="Times New Roman" panose="02020603050405020304" pitchFamily="18" charset="0"/>
              </a:rPr>
              <a:t>*</a:t>
            </a: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336" y="2795215"/>
            <a:ext cx="4649185" cy="1781096"/>
          </a:xfrm>
          <a:prstGeom prst="rect">
            <a:avLst/>
          </a:prstGeom>
        </p:spPr>
      </p:pic>
    </p:spTree>
    <p:extLst>
      <p:ext uri="{BB962C8B-B14F-4D97-AF65-F5344CB8AC3E}">
        <p14:creationId xmlns:p14="http://schemas.microsoft.com/office/powerpoint/2010/main" val="2139304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8315097"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Database – </a:t>
            </a:r>
            <a:r>
              <a:rPr lang="en-GB" sz="3600" b="1" kern="0" dirty="0" smtClean="0">
                <a:solidFill>
                  <a:srgbClr val="307871"/>
                </a:solidFill>
                <a:latin typeface="Times New Roman"/>
                <a:ea typeface="+mj-ea"/>
                <a:cs typeface="+mj-cs"/>
              </a:rPr>
              <a:t>Relationship</a:t>
            </a:r>
            <a:r>
              <a:rPr lang="cs-CZ" sz="3600" b="1" kern="0" dirty="0" smtClean="0">
                <a:solidFill>
                  <a:srgbClr val="307871"/>
                </a:solidFill>
                <a:latin typeface="Times New Roman"/>
                <a:ea typeface="+mj-ea"/>
                <a:cs typeface="+mj-cs"/>
              </a:rPr>
              <a:t> – many-to-many</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949033"/>
            <a:ext cx="10039793" cy="86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In a many-to-many relationship, a row in table A can have many matching rows in table B, and vice versa</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many-to-many relationship could be thought of as two one-to-many relationships, linked by an intermediary table.</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So in order to create a many-to-many relationship between the Customers table and the Products table, we created a new table called Orders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369332"/>
          </a:xfrm>
          <a:prstGeom prst="rect">
            <a:avLst/>
          </a:prstGeom>
          <a:noFill/>
        </p:spPr>
        <p:txBody>
          <a:bodyPr wrap="square" rtlCol="0">
            <a:spAutoFit/>
          </a:bodyPr>
          <a:lstStyle/>
          <a:p>
            <a:r>
              <a:rPr lang="cs-CZ" dirty="0"/>
              <a:t>*https://database.guide/the-3-types-of-relationships-in-database-design/</a:t>
            </a:r>
            <a:endParaRPr lang="cs-CZ" dirty="0" smtClean="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981" y="3846589"/>
            <a:ext cx="7220310" cy="2366116"/>
          </a:xfrm>
          <a:prstGeom prst="rect">
            <a:avLst/>
          </a:prstGeom>
        </p:spPr>
      </p:pic>
    </p:spTree>
    <p:extLst>
      <p:ext uri="{BB962C8B-B14F-4D97-AF65-F5344CB8AC3E}">
        <p14:creationId xmlns:p14="http://schemas.microsoft.com/office/powerpoint/2010/main" val="4115340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955203"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Database – </a:t>
            </a:r>
            <a:r>
              <a:rPr lang="en-GB" sz="3600" b="1" kern="0" dirty="0" smtClean="0">
                <a:solidFill>
                  <a:srgbClr val="307871"/>
                </a:solidFill>
                <a:latin typeface="Times New Roman"/>
                <a:ea typeface="+mj-ea"/>
                <a:cs typeface="+mj-cs"/>
              </a:rPr>
              <a:t>Relationship</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949033"/>
            <a:ext cx="10039793" cy="86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endParaRPr lang="en-US" dirty="0">
              <a:latin typeface="Times New Roman" panose="02020603050405020304" pitchFamily="18" charset="0"/>
              <a:cs typeface="Times New Roman" panose="02020603050405020304" pitchFamily="18" charset="0"/>
            </a:endParaRPr>
          </a:p>
        </p:txBody>
      </p:sp>
      <p:sp>
        <p:nvSpPr>
          <p:cNvPr id="7" name="Zástupný symbol pro obsah 2"/>
          <p:cNvSpPr txBox="1">
            <a:spLocks/>
          </p:cNvSpPr>
          <p:nvPr/>
        </p:nvSpPr>
        <p:spPr>
          <a:xfrm>
            <a:off x="403920" y="1101433"/>
            <a:ext cx="10039793" cy="86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3"/>
              </a:rPr>
              <a:t>https://database.guide/the-3-types-of-relationships-in-database-design</a:t>
            </a:r>
            <a:r>
              <a:rPr lang="en-US" dirty="0" smtClean="0">
                <a:latin typeface="Times New Roman" panose="02020603050405020304" pitchFamily="18" charset="0"/>
                <a:cs typeface="Times New Roman" panose="02020603050405020304" pitchFamily="18" charset="0"/>
                <a:hlinkClick r:id="rId3"/>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4"/>
              </a:rPr>
              <a:t>https://www.techrepublic.com/article/relational-databases-defining-relationships-between-database-tables</a:t>
            </a:r>
            <a:r>
              <a:rPr lang="en-US" dirty="0" smtClean="0">
                <a:latin typeface="Times New Roman" panose="02020603050405020304" pitchFamily="18" charset="0"/>
                <a:cs typeface="Times New Roman" panose="02020603050405020304" pitchFamily="18" charset="0"/>
                <a:hlinkClick r:id="rId4"/>
              </a:rPr>
              <a:t>/</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5"/>
              </a:rPr>
              <a:t>https://</a:t>
            </a:r>
            <a:r>
              <a:rPr lang="en-US" dirty="0" smtClean="0">
                <a:latin typeface="Times New Roman" panose="02020603050405020304" pitchFamily="18" charset="0"/>
                <a:cs typeface="Times New Roman" panose="02020603050405020304" pitchFamily="18" charset="0"/>
                <a:hlinkClick r:id="rId5"/>
              </a:rPr>
              <a:t>www.lifewire.com/database-relationships-p2-1019758</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hlinkClick r:id="rId6"/>
              </a:rPr>
              <a:t>https://</a:t>
            </a:r>
            <a:r>
              <a:rPr lang="en-US" dirty="0" smtClean="0">
                <a:latin typeface="Times New Roman" panose="02020603050405020304" pitchFamily="18" charset="0"/>
                <a:cs typeface="Times New Roman" panose="02020603050405020304" pitchFamily="18" charset="0"/>
                <a:hlinkClick r:id="rId6"/>
              </a:rPr>
              <a:t>www.techopedia.com/definition/24438/relationship-databases</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295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3736920"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MS Office Access</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949033"/>
            <a:ext cx="10039793" cy="86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Microsoft Access is a database management system (DBMS) from Microsoft that combines the relational Microsoft Jet Database Engine with a graphical user interface and software-development </a:t>
            </a:r>
            <a:r>
              <a:rPr lang="en-US" dirty="0" smtClean="0">
                <a:latin typeface="Times New Roman" panose="02020603050405020304" pitchFamily="18" charset="0"/>
                <a:cs typeface="Times New Roman" panose="02020603050405020304" pitchFamily="18" charset="0"/>
              </a:rPr>
              <a:t>tools.</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a member of the Microsoft Office suite of applications, included in the Professional and higher editions or sold separately</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In Access, most tasks can be performed via the graphical user interface (GUI), but more advanced users can also develop applications using Visual Basic for Applications (VBA) code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Advanced </a:t>
            </a:r>
            <a:r>
              <a:rPr lang="en-US" dirty="0">
                <a:latin typeface="Times New Roman" panose="02020603050405020304" pitchFamily="18" charset="0"/>
                <a:cs typeface="Times New Roman" panose="02020603050405020304" pitchFamily="18" charset="0"/>
              </a:rPr>
              <a:t>users can also use SQL code to write or modify queries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369332"/>
          </a:xfrm>
          <a:prstGeom prst="rect">
            <a:avLst/>
          </a:prstGeom>
          <a:noFill/>
        </p:spPr>
        <p:txBody>
          <a:bodyPr wrap="square" rtlCol="0">
            <a:spAutoFit/>
          </a:bodyPr>
          <a:lstStyle/>
          <a:p>
            <a:r>
              <a:rPr lang="cs-CZ" dirty="0"/>
              <a:t>*https://database.guide/what-is-microsoft-access/</a:t>
            </a:r>
            <a:endParaRPr lang="cs-CZ" dirty="0" smtClean="0"/>
          </a:p>
        </p:txBody>
      </p:sp>
    </p:spTree>
    <p:extLst>
      <p:ext uri="{BB962C8B-B14F-4D97-AF65-F5344CB8AC3E}">
        <p14:creationId xmlns:p14="http://schemas.microsoft.com/office/powerpoint/2010/main" val="3063753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199133"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MS Office Access – </a:t>
            </a:r>
            <a:r>
              <a:rPr lang="en-GB" sz="3600" b="1" kern="0" dirty="0" smtClean="0">
                <a:solidFill>
                  <a:srgbClr val="307871"/>
                </a:solidFill>
                <a:latin typeface="Times New Roman"/>
                <a:ea typeface="+mj-ea"/>
                <a:cs typeface="+mj-cs"/>
              </a:rPr>
              <a:t>main tasks</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018041"/>
            <a:ext cx="10039793" cy="86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Some of the main tasks performed in Access include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indent="-419100" algn="just">
              <a:spcBef>
                <a:spcPts val="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Create </a:t>
            </a:r>
            <a:r>
              <a:rPr lang="en-US" dirty="0">
                <a:latin typeface="Times New Roman" panose="02020603050405020304" pitchFamily="18" charset="0"/>
                <a:cs typeface="Times New Roman" panose="02020603050405020304" pitchFamily="18" charset="0"/>
              </a:rPr>
              <a:t>and maintain databases and their tables.</a:t>
            </a:r>
          </a:p>
          <a:p>
            <a:pPr lvl="1" indent="-419100" algn="just">
              <a:spcBef>
                <a:spcPts val="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Set </a:t>
            </a:r>
            <a:r>
              <a:rPr lang="en-US" dirty="0">
                <a:latin typeface="Times New Roman" panose="02020603050405020304" pitchFamily="18" charset="0"/>
                <a:cs typeface="Times New Roman" panose="02020603050405020304" pitchFamily="18" charset="0"/>
              </a:rPr>
              <a:t>up rules and restrictions over the type of data that can be entered into the database.</a:t>
            </a:r>
          </a:p>
          <a:p>
            <a:pPr lvl="1" indent="-419100" algn="just">
              <a:spcBef>
                <a:spcPts val="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Create </a:t>
            </a:r>
            <a:r>
              <a:rPr lang="en-US" dirty="0">
                <a:latin typeface="Times New Roman" panose="02020603050405020304" pitchFamily="18" charset="0"/>
                <a:cs typeface="Times New Roman" panose="02020603050405020304" pitchFamily="18" charset="0"/>
              </a:rPr>
              <a:t>and run queries.</a:t>
            </a:r>
          </a:p>
          <a:p>
            <a:pPr lvl="1" indent="-419100" algn="just">
              <a:spcBef>
                <a:spcPts val="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Create </a:t>
            </a:r>
            <a:r>
              <a:rPr lang="en-US" dirty="0">
                <a:latin typeface="Times New Roman" panose="02020603050405020304" pitchFamily="18" charset="0"/>
                <a:cs typeface="Times New Roman" panose="02020603050405020304" pitchFamily="18" charset="0"/>
              </a:rPr>
              <a:t>forms to allow non-technical users to enter data, search the database, and perform other tasks.</a:t>
            </a:r>
          </a:p>
          <a:p>
            <a:pPr lvl="1" indent="-419100" algn="just">
              <a:spcBef>
                <a:spcPts val="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Create </a:t>
            </a:r>
            <a:r>
              <a:rPr lang="en-US" dirty="0">
                <a:latin typeface="Times New Roman" panose="02020603050405020304" pitchFamily="18" charset="0"/>
                <a:cs typeface="Times New Roman" panose="02020603050405020304" pitchFamily="18" charset="0"/>
              </a:rPr>
              <a:t>reports so that the data can be presented in a more readable format, or emailed, printed out, etc.</a:t>
            </a:r>
          </a:p>
          <a:p>
            <a:pPr lvl="1" indent="-419100" algn="just">
              <a:spcBef>
                <a:spcPts val="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Create </a:t>
            </a:r>
            <a:r>
              <a:rPr lang="en-US" dirty="0">
                <a:latin typeface="Times New Roman" panose="02020603050405020304" pitchFamily="18" charset="0"/>
                <a:cs typeface="Times New Roman" panose="02020603050405020304" pitchFamily="18" charset="0"/>
              </a:rPr>
              <a:t>macros so that multi-step tasks can be performed with the click of a button (or even upon opening the database).</a:t>
            </a:r>
          </a:p>
          <a:p>
            <a:pPr lvl="1" indent="-419100" algn="just">
              <a:spcBef>
                <a:spcPts val="0"/>
              </a:spcBef>
              <a:spcAft>
                <a:spcPts val="6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Import </a:t>
            </a:r>
            <a:r>
              <a:rPr lang="en-US" dirty="0">
                <a:latin typeface="Times New Roman" panose="02020603050405020304" pitchFamily="18" charset="0"/>
                <a:cs typeface="Times New Roman" panose="02020603050405020304" pitchFamily="18" charset="0"/>
              </a:rPr>
              <a:t>and export data from external sources (such as Excel spreadsheets, .csv files, </a:t>
            </a:r>
            <a:r>
              <a:rPr lang="en-US" dirty="0" err="1">
                <a:latin typeface="Times New Roman" panose="02020603050405020304" pitchFamily="18" charset="0"/>
                <a:cs typeface="Times New Roman" panose="02020603050405020304" pitchFamily="18" charset="0"/>
              </a:rPr>
              <a:t>etc</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369332"/>
          </a:xfrm>
          <a:prstGeom prst="rect">
            <a:avLst/>
          </a:prstGeom>
          <a:noFill/>
        </p:spPr>
        <p:txBody>
          <a:bodyPr wrap="square" rtlCol="0">
            <a:spAutoFit/>
          </a:bodyPr>
          <a:lstStyle/>
          <a:p>
            <a:r>
              <a:rPr lang="cs-CZ" dirty="0"/>
              <a:t>*https://database.guide/what-is-microsoft-access/</a:t>
            </a:r>
            <a:endParaRPr lang="cs-CZ" dirty="0" smtClean="0"/>
          </a:p>
        </p:txBody>
      </p:sp>
    </p:spTree>
    <p:extLst>
      <p:ext uri="{BB962C8B-B14F-4D97-AF65-F5344CB8AC3E}">
        <p14:creationId xmlns:p14="http://schemas.microsoft.com/office/powerpoint/2010/main" val="2353253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378122"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Outline of the lecture</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89182" y="1371924"/>
            <a:ext cx="8280920"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b="1" dirty="0" smtClean="0">
                <a:latin typeface="Times New Roman" panose="02020603050405020304" pitchFamily="18" charset="0"/>
                <a:cs typeface="Times New Roman" panose="02020603050405020304" pitchFamily="18" charset="0"/>
              </a:rPr>
              <a:t>Database</a:t>
            </a:r>
            <a:endParaRPr lang="cs-CZ" b="1" dirty="0" smtClean="0">
              <a:latin typeface="Times New Roman" panose="02020603050405020304" pitchFamily="18" charset="0"/>
              <a:cs typeface="Times New Roman" panose="02020603050405020304" pitchFamily="18" charset="0"/>
            </a:endParaRPr>
          </a:p>
          <a:p>
            <a:pPr>
              <a:spcBef>
                <a:spcPts val="0"/>
              </a:spcBef>
              <a:spcAft>
                <a:spcPts val="1200"/>
              </a:spcAft>
            </a:pPr>
            <a:r>
              <a:rPr lang="cs-CZ" b="1" dirty="0" smtClean="0">
                <a:latin typeface="Times New Roman" panose="02020603050405020304" pitchFamily="18" charset="0"/>
                <a:cs typeface="Times New Roman" panose="02020603050405020304" pitchFamily="18" charset="0"/>
              </a:rPr>
              <a:t>Database </a:t>
            </a:r>
            <a:r>
              <a:rPr lang="en-GB" b="1" dirty="0" smtClean="0">
                <a:latin typeface="Times New Roman" panose="02020603050405020304" pitchFamily="18" charset="0"/>
                <a:cs typeface="Times New Roman" panose="02020603050405020304" pitchFamily="18" charset="0"/>
              </a:rPr>
              <a:t>types</a:t>
            </a:r>
          </a:p>
          <a:p>
            <a:pPr>
              <a:spcBef>
                <a:spcPts val="0"/>
              </a:spcBef>
              <a:spcAft>
                <a:spcPts val="1200"/>
              </a:spcAft>
            </a:pPr>
            <a:r>
              <a:rPr lang="en-US" b="1" dirty="0" smtClean="0">
                <a:latin typeface="Times New Roman" panose="02020603050405020304" pitchFamily="18" charset="0"/>
                <a:cs typeface="Times New Roman" panose="02020603050405020304" pitchFamily="18" charset="0"/>
              </a:rPr>
              <a:t>Relational database</a:t>
            </a:r>
            <a:endParaRPr lang="cs-CZ" b="1" dirty="0" smtClean="0">
              <a:latin typeface="Times New Roman" panose="02020603050405020304" pitchFamily="18" charset="0"/>
              <a:cs typeface="Times New Roman" panose="02020603050405020304" pitchFamily="18" charset="0"/>
            </a:endParaRPr>
          </a:p>
          <a:p>
            <a:pPr>
              <a:spcBef>
                <a:spcPts val="0"/>
              </a:spcBef>
              <a:spcAft>
                <a:spcPts val="1200"/>
              </a:spcAft>
            </a:pPr>
            <a:r>
              <a:rPr lang="cs-CZ" b="1" dirty="0">
                <a:latin typeface="Times New Roman" panose="02020603050405020304" pitchFamily="18" charset="0"/>
                <a:cs typeface="Times New Roman" panose="02020603050405020304" pitchFamily="18" charset="0"/>
              </a:rPr>
              <a:t>Relationship</a:t>
            </a:r>
          </a:p>
          <a:p>
            <a:pPr>
              <a:spcBef>
                <a:spcPts val="0"/>
              </a:spcBef>
              <a:spcAft>
                <a:spcPts val="1200"/>
              </a:spcAft>
            </a:pPr>
            <a:r>
              <a:rPr lang="cs-CZ" b="1" dirty="0" smtClean="0">
                <a:latin typeface="Times New Roman" panose="02020603050405020304" pitchFamily="18" charset="0"/>
                <a:cs typeface="Times New Roman" panose="02020603050405020304" pitchFamily="18" charset="0"/>
              </a:rPr>
              <a:t>Microsoft Access 2016</a:t>
            </a: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Tables</a:t>
            </a:r>
          </a:p>
          <a:p>
            <a:pPr>
              <a:spcBef>
                <a:spcPts val="0"/>
              </a:spcBef>
              <a:spcAft>
                <a:spcPts val="1200"/>
              </a:spcAft>
            </a:pPr>
            <a:r>
              <a:rPr lang="en-GB" b="1" dirty="0" smtClean="0">
                <a:latin typeface="Times New Roman" panose="02020603050405020304" pitchFamily="18" charset="0"/>
                <a:cs typeface="Times New Roman" panose="02020603050405020304" pitchFamily="18" charset="0"/>
              </a:rPr>
              <a:t>Table Wizard</a:t>
            </a:r>
            <a:endParaRPr lang="cs-CZ" b="1" dirty="0" smtClean="0">
              <a:latin typeface="Times New Roman" panose="02020603050405020304" pitchFamily="18" charset="0"/>
              <a:cs typeface="Times New Roman" panose="02020603050405020304" pitchFamily="18" charset="0"/>
            </a:endParaRPr>
          </a:p>
          <a:p>
            <a:pPr>
              <a:spcBef>
                <a:spcPts val="0"/>
              </a:spcBef>
              <a:spcAft>
                <a:spcPts val="1200"/>
              </a:spcAft>
            </a:pPr>
            <a:r>
              <a:rPr lang="cs-CZ" b="1" dirty="0" smtClean="0">
                <a:latin typeface="Times New Roman" panose="02020603050405020304" pitchFamily="18" charset="0"/>
                <a:cs typeface="Times New Roman" panose="02020603050405020304" pitchFamily="18" charset="0"/>
              </a:rPr>
              <a:t>Table – </a:t>
            </a:r>
            <a:r>
              <a:rPr lang="en-GB" b="1" dirty="0" smtClean="0">
                <a:latin typeface="Times New Roman" panose="02020603050405020304" pitchFamily="18" charset="0"/>
                <a:cs typeface="Times New Roman" panose="02020603050405020304" pitchFamily="18" charset="0"/>
              </a:rPr>
              <a:t>Design View</a:t>
            </a:r>
          </a:p>
        </p:txBody>
      </p:sp>
    </p:spTree>
    <p:extLst>
      <p:ext uri="{BB962C8B-B14F-4D97-AF65-F5344CB8AC3E}">
        <p14:creationId xmlns:p14="http://schemas.microsoft.com/office/powerpoint/2010/main" val="3008027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237331"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MS Office Access – </a:t>
            </a:r>
            <a:r>
              <a:rPr lang="en-GB" sz="3600" b="1" kern="0" dirty="0" smtClean="0">
                <a:solidFill>
                  <a:srgbClr val="307871"/>
                </a:solidFill>
                <a:latin typeface="Times New Roman"/>
                <a:ea typeface="+mj-ea"/>
                <a:cs typeface="+mj-cs"/>
              </a:rPr>
              <a:t>tables</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018041"/>
            <a:ext cx="4855318" cy="86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To start, go to the Create </a:t>
            </a:r>
            <a:r>
              <a:rPr lang="en-US" dirty="0" smtClean="0">
                <a:latin typeface="Times New Roman" panose="02020603050405020304" pitchFamily="18" charset="0"/>
                <a:cs typeface="Times New Roman" panose="02020603050405020304" pitchFamily="18" charset="0"/>
              </a:rPr>
              <a:t>tab</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Then, click on the Table </a:t>
            </a:r>
            <a:r>
              <a:rPr lang="en-US" dirty="0" smtClean="0">
                <a:latin typeface="Times New Roman" panose="02020603050405020304" pitchFamily="18" charset="0"/>
                <a:cs typeface="Times New Roman" panose="02020603050405020304" pitchFamily="18" charset="0"/>
              </a:rPr>
              <a:t>icon</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A new table would be created with a default name of ‘Table1</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369332"/>
          </a:xfrm>
          <a:prstGeom prst="rect">
            <a:avLst/>
          </a:prstGeom>
          <a:noFill/>
        </p:spPr>
        <p:txBody>
          <a:bodyPr wrap="square" rtlCol="0">
            <a:spAutoFit/>
          </a:bodyPr>
          <a:lstStyle/>
          <a:p>
            <a:r>
              <a:rPr lang="cs-CZ" dirty="0"/>
              <a:t>*https://datatofish.com/create-table-access/</a:t>
            </a:r>
            <a:endParaRPr lang="cs-CZ" dirty="0" smtClean="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925" y="1449301"/>
            <a:ext cx="5600700" cy="2438400"/>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92" y="3758421"/>
            <a:ext cx="5638800" cy="2343150"/>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0395" y="3827486"/>
            <a:ext cx="4370627" cy="2403475"/>
          </a:xfrm>
          <a:prstGeom prst="rect">
            <a:avLst/>
          </a:prstGeom>
        </p:spPr>
      </p:pic>
    </p:spTree>
    <p:extLst>
      <p:ext uri="{BB962C8B-B14F-4D97-AF65-F5344CB8AC3E}">
        <p14:creationId xmlns:p14="http://schemas.microsoft.com/office/powerpoint/2010/main" val="3740854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237331"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MS Office Access – </a:t>
            </a:r>
            <a:r>
              <a:rPr lang="en-GB" sz="3600" b="1" kern="0" dirty="0" smtClean="0">
                <a:solidFill>
                  <a:srgbClr val="307871"/>
                </a:solidFill>
                <a:latin typeface="Times New Roman"/>
                <a:ea typeface="+mj-ea"/>
                <a:cs typeface="+mj-cs"/>
              </a:rPr>
              <a:t>tables</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596005"/>
            <a:ext cx="4855318" cy="86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To save your table with a different name, right-click on the tab that displays the default name of ‘Table1.’</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Then, from the drop-down menu, choose </a:t>
            </a:r>
            <a:r>
              <a:rPr lang="en-US" dirty="0" smtClean="0">
                <a:latin typeface="Times New Roman" panose="02020603050405020304" pitchFamily="18" charset="0"/>
                <a:cs typeface="Times New Roman" panose="02020603050405020304" pitchFamily="18" charset="0"/>
              </a:rPr>
              <a:t>Save</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Now, type a new table name within the ‘Save As’ input box</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189781" y="6262778"/>
            <a:ext cx="11938959" cy="369332"/>
          </a:xfrm>
          <a:prstGeom prst="rect">
            <a:avLst/>
          </a:prstGeom>
          <a:noFill/>
        </p:spPr>
        <p:txBody>
          <a:bodyPr wrap="square" rtlCol="0">
            <a:spAutoFit/>
          </a:bodyPr>
          <a:lstStyle/>
          <a:p>
            <a:r>
              <a:rPr lang="cs-CZ" dirty="0"/>
              <a:t>*https://datatofish.com/create-table-access/</a:t>
            </a:r>
            <a:endParaRPr lang="cs-CZ" dirty="0" smtClean="0"/>
          </a:p>
        </p:txBody>
      </p: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920" y="1565424"/>
            <a:ext cx="5638800" cy="265747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184" y="4329021"/>
            <a:ext cx="3650412" cy="1692945"/>
          </a:xfrm>
          <a:prstGeom prst="rect">
            <a:avLst/>
          </a:prstGeom>
        </p:spPr>
      </p:pic>
    </p:spTree>
    <p:extLst>
      <p:ext uri="{BB962C8B-B14F-4D97-AF65-F5344CB8AC3E}">
        <p14:creationId xmlns:p14="http://schemas.microsoft.com/office/powerpoint/2010/main" val="3827666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5237331"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MS Office Access – </a:t>
            </a:r>
            <a:r>
              <a:rPr lang="en-GB" sz="3600" b="1" kern="0" dirty="0" smtClean="0">
                <a:solidFill>
                  <a:srgbClr val="307871"/>
                </a:solidFill>
                <a:latin typeface="Times New Roman"/>
                <a:ea typeface="+mj-ea"/>
                <a:cs typeface="+mj-cs"/>
              </a:rPr>
              <a:t>tables</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095675"/>
            <a:ext cx="4855318" cy="86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Steps to Add Columns to the Table Created</a:t>
            </a:r>
            <a:r>
              <a:rPr lang="cs-CZ"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189781" y="6262778"/>
            <a:ext cx="11938959" cy="369332"/>
          </a:xfrm>
          <a:prstGeom prst="rect">
            <a:avLst/>
          </a:prstGeom>
          <a:noFill/>
        </p:spPr>
        <p:txBody>
          <a:bodyPr wrap="square" rtlCol="0">
            <a:spAutoFit/>
          </a:bodyPr>
          <a:lstStyle/>
          <a:p>
            <a:r>
              <a:rPr lang="cs-CZ" dirty="0"/>
              <a:t>*https://datatofish.com/create-table-access/</a:t>
            </a:r>
            <a:endParaRPr lang="cs-CZ" dirty="0" smtClean="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37" y="2430790"/>
            <a:ext cx="4859008" cy="2576982"/>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7250" y="1369926"/>
            <a:ext cx="4509289" cy="4532335"/>
          </a:xfrm>
          <a:prstGeom prst="rect">
            <a:avLst/>
          </a:prstGeom>
        </p:spPr>
      </p:pic>
    </p:spTree>
    <p:extLst>
      <p:ext uri="{BB962C8B-B14F-4D97-AF65-F5344CB8AC3E}">
        <p14:creationId xmlns:p14="http://schemas.microsoft.com/office/powerpoint/2010/main" val="1112314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532558"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MS Office Access – </a:t>
            </a:r>
            <a:r>
              <a:rPr lang="en-GB" sz="3600" b="1" kern="0" dirty="0" smtClean="0">
                <a:solidFill>
                  <a:srgbClr val="307871"/>
                </a:solidFill>
                <a:latin typeface="Times New Roman"/>
                <a:ea typeface="+mj-ea"/>
                <a:cs typeface="+mj-cs"/>
              </a:rPr>
              <a:t>table</a:t>
            </a:r>
            <a:r>
              <a:rPr lang="cs-CZ" sz="3600" b="1" kern="0" dirty="0" smtClean="0">
                <a:solidFill>
                  <a:srgbClr val="307871"/>
                </a:solidFill>
                <a:latin typeface="Times New Roman"/>
                <a:ea typeface="+mj-ea"/>
                <a:cs typeface="+mj-cs"/>
              </a:rPr>
              <a:t> </a:t>
            </a:r>
            <a:r>
              <a:rPr lang="cs-CZ" sz="3600" b="1" kern="0" dirty="0" err="1" smtClean="0">
                <a:solidFill>
                  <a:srgbClr val="307871"/>
                </a:solidFill>
                <a:latin typeface="Times New Roman"/>
                <a:ea typeface="+mj-ea"/>
                <a:cs typeface="+mj-cs"/>
              </a:rPr>
              <a:t>wizard</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768533"/>
            <a:ext cx="4855318" cy="86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Open </a:t>
            </a:r>
            <a:r>
              <a:rPr lang="en-US" dirty="0">
                <a:latin typeface="Times New Roman" panose="02020603050405020304" pitchFamily="18" charset="0"/>
                <a:cs typeface="Times New Roman" panose="02020603050405020304" pitchFamily="18" charset="0"/>
              </a:rPr>
              <a:t>Database window</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Click </a:t>
            </a:r>
            <a:r>
              <a:rPr lang="en-US" dirty="0">
                <a:latin typeface="Times New Roman" panose="02020603050405020304" pitchFamily="18" charset="0"/>
                <a:cs typeface="Times New Roman" panose="02020603050405020304" pitchFamily="18" charset="0"/>
              </a:rPr>
              <a:t>Tables </a:t>
            </a:r>
            <a:r>
              <a:rPr lang="cs-CZ" dirty="0" smtClean="0">
                <a:latin typeface="Times New Roman" panose="02020603050405020304" pitchFamily="18" charset="0"/>
                <a:cs typeface="Times New Roman" panose="02020603050405020304" pitchFamily="18" charset="0"/>
              </a:rPr>
              <a:t>/ New Table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objects bar</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Double </a:t>
            </a:r>
            <a:r>
              <a:rPr lang="en-US" dirty="0">
                <a:latin typeface="Times New Roman" panose="02020603050405020304" pitchFamily="18" charset="0"/>
                <a:cs typeface="Times New Roman" panose="02020603050405020304" pitchFamily="18" charset="0"/>
              </a:rPr>
              <a:t>click Create table by using wizard. The Table Wizard will start</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GB" dirty="0" smtClean="0">
                <a:latin typeface="Times New Roman" panose="02020603050405020304" pitchFamily="18" charset="0"/>
                <a:cs typeface="Times New Roman" panose="02020603050405020304" pitchFamily="18" charset="0"/>
              </a:rPr>
              <a:t>Select fi</a:t>
            </a:r>
            <a:r>
              <a:rPr lang="cs-CZ" dirty="0" smtClean="0">
                <a:latin typeface="Times New Roman" panose="02020603050405020304" pitchFamily="18" charset="0"/>
                <a:cs typeface="Times New Roman" panose="02020603050405020304" pitchFamily="18" charset="0"/>
              </a:rPr>
              <a:t>el</a:t>
            </a:r>
            <a:r>
              <a:rPr lang="en-GB" dirty="0" smtClean="0">
                <a:latin typeface="Times New Roman" panose="02020603050405020304" pitchFamily="18" charset="0"/>
                <a:cs typeface="Times New Roman" panose="02020603050405020304" pitchFamily="18" charset="0"/>
              </a:rPr>
              <a:t>ds in your new table.*</a:t>
            </a:r>
            <a:endParaRPr lang="en-GB"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369332"/>
          </a:xfrm>
          <a:prstGeom prst="rect">
            <a:avLst/>
          </a:prstGeom>
          <a:noFill/>
        </p:spPr>
        <p:txBody>
          <a:bodyPr wrap="square" rtlCol="0">
            <a:spAutoFit/>
          </a:bodyPr>
          <a:lstStyle/>
          <a:p>
            <a:r>
              <a:rPr lang="cs-CZ" dirty="0"/>
              <a:t>*https://www.desktopclass.com/computer-it/procedure-creating-table-using-table-wizard.html</a:t>
            </a:r>
            <a:endParaRPr lang="cs-CZ" dirty="0" smtClean="0"/>
          </a:p>
        </p:txBody>
      </p:sp>
      <p:pic>
        <p:nvPicPr>
          <p:cNvPr id="9" name="Obrázek 8"/>
          <p:cNvPicPr>
            <a:picLocks noChangeAspect="1"/>
          </p:cNvPicPr>
          <p:nvPr/>
        </p:nvPicPr>
        <p:blipFill>
          <a:blip r:embed="rId3"/>
          <a:stretch>
            <a:fillRect/>
          </a:stretch>
        </p:blipFill>
        <p:spPr>
          <a:xfrm>
            <a:off x="5550130" y="1707175"/>
            <a:ext cx="6052398" cy="4010026"/>
          </a:xfrm>
          <a:prstGeom prst="rect">
            <a:avLst/>
          </a:prstGeom>
        </p:spPr>
      </p:pic>
    </p:spTree>
    <p:extLst>
      <p:ext uri="{BB962C8B-B14F-4D97-AF65-F5344CB8AC3E}">
        <p14:creationId xmlns:p14="http://schemas.microsoft.com/office/powerpoint/2010/main" val="711503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789312"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MS Office Access – </a:t>
            </a:r>
            <a:r>
              <a:rPr lang="en-GB" sz="3600" b="1" kern="0" dirty="0" smtClean="0">
                <a:solidFill>
                  <a:srgbClr val="307871"/>
                </a:solidFill>
                <a:latin typeface="Times New Roman"/>
                <a:ea typeface="+mj-ea"/>
                <a:cs typeface="+mj-cs"/>
              </a:rPr>
              <a:t>table</a:t>
            </a:r>
            <a:r>
              <a:rPr lang="cs-CZ" sz="3600" b="1" kern="0" dirty="0" smtClean="0">
                <a:solidFill>
                  <a:srgbClr val="307871"/>
                </a:solidFill>
                <a:latin typeface="Times New Roman"/>
                <a:ea typeface="+mj-ea"/>
                <a:cs typeface="+mj-cs"/>
              </a:rPr>
              <a:t> – </a:t>
            </a:r>
            <a:r>
              <a:rPr lang="en-GB" sz="3600" b="1" kern="0" dirty="0" smtClean="0">
                <a:solidFill>
                  <a:srgbClr val="307871"/>
                </a:solidFill>
                <a:latin typeface="Times New Roman"/>
                <a:ea typeface="+mj-ea"/>
                <a:cs typeface="+mj-cs"/>
              </a:rPr>
              <a:t>design view</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130182"/>
            <a:ext cx="9979408" cy="86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Datasheet </a:t>
            </a:r>
            <a:r>
              <a:rPr lang="en-US" dirty="0">
                <a:latin typeface="Times New Roman" panose="02020603050405020304" pitchFamily="18" charset="0"/>
                <a:cs typeface="Times New Roman" panose="02020603050405020304" pitchFamily="18" charset="0"/>
              </a:rPr>
              <a:t>View displays the table as a grid. The fields are displayed as columns, and the records are displayed as rows. The field names are listed as the column headers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Datasheet </a:t>
            </a:r>
            <a:r>
              <a:rPr lang="en-US" dirty="0">
                <a:latin typeface="Times New Roman" panose="02020603050405020304" pitchFamily="18" charset="0"/>
                <a:cs typeface="Times New Roman" panose="02020603050405020304" pitchFamily="18" charset="0"/>
              </a:rPr>
              <a:t>View displays the data. If this table had data, it would be displayed in the cells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Each </a:t>
            </a:r>
            <a:r>
              <a:rPr lang="en-US" dirty="0">
                <a:latin typeface="Times New Roman" panose="02020603050405020304" pitchFamily="18" charset="0"/>
                <a:cs typeface="Times New Roman" panose="02020603050405020304" pitchFamily="18" charset="0"/>
              </a:rPr>
              <a:t>row represents a record. If the table had say, five records, there would be five rows of data</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Datasheet View, if you want to find out a field's data type, you need to select that field, then select the Fields tab on the Ribbon. The field's data type and other properties will be listed on the right side of the Ribbon.</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646331"/>
          </a:xfrm>
          <a:prstGeom prst="rect">
            <a:avLst/>
          </a:prstGeom>
          <a:noFill/>
        </p:spPr>
        <p:txBody>
          <a:bodyPr wrap="square" rtlCol="0">
            <a:spAutoFit/>
          </a:bodyPr>
          <a:lstStyle/>
          <a:p>
            <a:r>
              <a:rPr lang="cs-CZ" dirty="0"/>
              <a:t>*https://www.quackit.com/microsoft_access/microsoft_access_2016/tutorial/create_a_table_in_design_view_in_microsoft_access.cfm</a:t>
            </a:r>
            <a:endParaRPr lang="cs-CZ" dirty="0" smtClean="0"/>
          </a:p>
        </p:txBody>
      </p:sp>
    </p:spTree>
    <p:extLst>
      <p:ext uri="{BB962C8B-B14F-4D97-AF65-F5344CB8AC3E}">
        <p14:creationId xmlns:p14="http://schemas.microsoft.com/office/powerpoint/2010/main" val="2445575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789312"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MS Office Access – </a:t>
            </a:r>
            <a:r>
              <a:rPr lang="en-GB" sz="3600" b="1" kern="0" dirty="0" smtClean="0">
                <a:solidFill>
                  <a:srgbClr val="307871"/>
                </a:solidFill>
                <a:latin typeface="Times New Roman"/>
                <a:ea typeface="+mj-ea"/>
                <a:cs typeface="+mj-cs"/>
              </a:rPr>
              <a:t>table</a:t>
            </a:r>
            <a:r>
              <a:rPr lang="cs-CZ" sz="3600" b="1" kern="0" dirty="0" smtClean="0">
                <a:solidFill>
                  <a:srgbClr val="307871"/>
                </a:solidFill>
                <a:latin typeface="Times New Roman"/>
                <a:ea typeface="+mj-ea"/>
                <a:cs typeface="+mj-cs"/>
              </a:rPr>
              <a:t> – </a:t>
            </a:r>
            <a:r>
              <a:rPr lang="en-GB" sz="3600" b="1" kern="0" dirty="0" smtClean="0">
                <a:solidFill>
                  <a:srgbClr val="307871"/>
                </a:solidFill>
                <a:latin typeface="Times New Roman"/>
                <a:ea typeface="+mj-ea"/>
                <a:cs typeface="+mj-cs"/>
              </a:rPr>
              <a:t>design view</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189781" y="6262778"/>
            <a:ext cx="11938959" cy="646331"/>
          </a:xfrm>
          <a:prstGeom prst="rect">
            <a:avLst/>
          </a:prstGeom>
          <a:noFill/>
        </p:spPr>
        <p:txBody>
          <a:bodyPr wrap="square" rtlCol="0">
            <a:spAutoFit/>
          </a:bodyPr>
          <a:lstStyle/>
          <a:p>
            <a:r>
              <a:rPr lang="cs-CZ" dirty="0"/>
              <a:t>*https://www.quackit.com/microsoft_access/microsoft_access_2016/tutorial/create_a_table_in_design_view_in_microsoft_access.cfm</a:t>
            </a:r>
            <a:endParaRPr lang="cs-CZ" dirty="0" smtClean="0"/>
          </a:p>
        </p:txBody>
      </p:sp>
      <p:pic>
        <p:nvPicPr>
          <p:cNvPr id="6" name="Obrázek 5"/>
          <p:cNvPicPr>
            <a:picLocks noChangeAspect="1"/>
          </p:cNvPicPr>
          <p:nvPr/>
        </p:nvPicPr>
        <p:blipFill>
          <a:blip r:embed="rId3"/>
          <a:stretch>
            <a:fillRect/>
          </a:stretch>
        </p:blipFill>
        <p:spPr>
          <a:xfrm>
            <a:off x="839775" y="984150"/>
            <a:ext cx="7363946" cy="5303886"/>
          </a:xfrm>
          <a:prstGeom prst="rect">
            <a:avLst/>
          </a:prstGeom>
        </p:spPr>
      </p:pic>
    </p:spTree>
    <p:extLst>
      <p:ext uri="{BB962C8B-B14F-4D97-AF65-F5344CB8AC3E}">
        <p14:creationId xmlns:p14="http://schemas.microsoft.com/office/powerpoint/2010/main" val="4013965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789312"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MS Office Access – </a:t>
            </a:r>
            <a:r>
              <a:rPr lang="en-GB" sz="3600" b="1" kern="0" dirty="0" smtClean="0">
                <a:solidFill>
                  <a:srgbClr val="307871"/>
                </a:solidFill>
                <a:latin typeface="Times New Roman"/>
                <a:ea typeface="+mj-ea"/>
                <a:cs typeface="+mj-cs"/>
              </a:rPr>
              <a:t>table</a:t>
            </a:r>
            <a:r>
              <a:rPr lang="cs-CZ" sz="3600" b="1" kern="0" dirty="0" smtClean="0">
                <a:solidFill>
                  <a:srgbClr val="307871"/>
                </a:solidFill>
                <a:latin typeface="Times New Roman"/>
                <a:ea typeface="+mj-ea"/>
                <a:cs typeface="+mj-cs"/>
              </a:rPr>
              <a:t> – </a:t>
            </a:r>
            <a:r>
              <a:rPr lang="en-GB" sz="3600" b="1" kern="0" dirty="0" smtClean="0">
                <a:solidFill>
                  <a:srgbClr val="307871"/>
                </a:solidFill>
                <a:latin typeface="Times New Roman"/>
                <a:ea typeface="+mj-ea"/>
                <a:cs typeface="+mj-cs"/>
              </a:rPr>
              <a:t>design view</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130182"/>
            <a:ext cx="9979408" cy="86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Design View doesn't display any data. Therefore, there's more space available to display other settings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Design View, the fields are listed vertically. They are listed above and below each other as opposed to side-by-side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Design View, you can see the data type listed next to each field</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way Design View works is, when you click on a field (in the top frame), the bottom frame displays the properties for that field. You can then change these properties as required.</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646331"/>
          </a:xfrm>
          <a:prstGeom prst="rect">
            <a:avLst/>
          </a:prstGeom>
          <a:noFill/>
        </p:spPr>
        <p:txBody>
          <a:bodyPr wrap="square" rtlCol="0">
            <a:spAutoFit/>
          </a:bodyPr>
          <a:lstStyle/>
          <a:p>
            <a:r>
              <a:rPr lang="cs-CZ" dirty="0"/>
              <a:t>*https://www.quackit.com/microsoft_access/microsoft_access_2016/tutorial/create_a_table_in_design_view_in_microsoft_access.cfm</a:t>
            </a:r>
            <a:endParaRPr lang="cs-CZ" dirty="0" smtClean="0"/>
          </a:p>
        </p:txBody>
      </p:sp>
    </p:spTree>
    <p:extLst>
      <p:ext uri="{BB962C8B-B14F-4D97-AF65-F5344CB8AC3E}">
        <p14:creationId xmlns:p14="http://schemas.microsoft.com/office/powerpoint/2010/main" val="2686278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789312"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MS Office Access – </a:t>
            </a:r>
            <a:r>
              <a:rPr lang="en-GB" sz="3600" b="1" kern="0" dirty="0" smtClean="0">
                <a:solidFill>
                  <a:srgbClr val="307871"/>
                </a:solidFill>
                <a:latin typeface="Times New Roman"/>
                <a:ea typeface="+mj-ea"/>
                <a:cs typeface="+mj-cs"/>
              </a:rPr>
              <a:t>table</a:t>
            </a:r>
            <a:r>
              <a:rPr lang="cs-CZ" sz="3600" b="1" kern="0" dirty="0" smtClean="0">
                <a:solidFill>
                  <a:srgbClr val="307871"/>
                </a:solidFill>
                <a:latin typeface="Times New Roman"/>
                <a:ea typeface="+mj-ea"/>
                <a:cs typeface="+mj-cs"/>
              </a:rPr>
              <a:t> – </a:t>
            </a:r>
            <a:r>
              <a:rPr lang="en-GB" sz="3600" b="1" kern="0" dirty="0" smtClean="0">
                <a:solidFill>
                  <a:srgbClr val="307871"/>
                </a:solidFill>
                <a:latin typeface="Times New Roman"/>
                <a:ea typeface="+mj-ea"/>
                <a:cs typeface="+mj-cs"/>
              </a:rPr>
              <a:t>design view</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130182"/>
            <a:ext cx="3837401" cy="86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Now we will enter each field and select their data type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first cell under Field Name add a field called </a:t>
            </a:r>
            <a:r>
              <a:rPr lang="en-US" dirty="0" err="1">
                <a:latin typeface="Times New Roman" panose="02020603050405020304" pitchFamily="18" charset="0"/>
                <a:cs typeface="Times New Roman" panose="02020603050405020304" pitchFamily="18" charset="0"/>
              </a:rPr>
              <a:t>GenreId</a:t>
            </a:r>
            <a:r>
              <a:rPr lang="en-US" dirty="0">
                <a:latin typeface="Times New Roman" panose="02020603050405020304" pitchFamily="18" charset="0"/>
                <a:cs typeface="Times New Roman" panose="02020603050405020304" pitchFamily="18" charset="0"/>
              </a:rPr>
              <a:t>. Select </a:t>
            </a:r>
            <a:r>
              <a:rPr lang="en-US" dirty="0" err="1">
                <a:latin typeface="Times New Roman" panose="02020603050405020304" pitchFamily="18" charset="0"/>
                <a:cs typeface="Times New Roman" panose="02020603050405020304" pitchFamily="18" charset="0"/>
              </a:rPr>
              <a:t>Autonumber</a:t>
            </a:r>
            <a:r>
              <a:rPr lang="en-US" dirty="0">
                <a:latin typeface="Times New Roman" panose="02020603050405020304" pitchFamily="18" charset="0"/>
                <a:cs typeface="Times New Roman" panose="02020603050405020304" pitchFamily="18" charset="0"/>
              </a:rPr>
              <a:t> as its data type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Under </a:t>
            </a:r>
            <a:r>
              <a:rPr lang="en-US" dirty="0">
                <a:latin typeface="Times New Roman" panose="02020603050405020304" pitchFamily="18" charset="0"/>
                <a:cs typeface="Times New Roman" panose="02020603050405020304" pitchFamily="18" charset="0"/>
              </a:rPr>
              <a:t>that field, create a new one called Genre and select Short Text for its data type.</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646331"/>
          </a:xfrm>
          <a:prstGeom prst="rect">
            <a:avLst/>
          </a:prstGeom>
          <a:noFill/>
        </p:spPr>
        <p:txBody>
          <a:bodyPr wrap="square" rtlCol="0">
            <a:spAutoFit/>
          </a:bodyPr>
          <a:lstStyle/>
          <a:p>
            <a:r>
              <a:rPr lang="cs-CZ" dirty="0"/>
              <a:t>*https://www.quackit.com/microsoft_access/microsoft_access_2016/tutorial/create_a_table_in_design_view_in_microsoft_access.cfm</a:t>
            </a:r>
            <a:endParaRPr lang="cs-CZ" dirty="0" smtClean="0"/>
          </a:p>
        </p:txBody>
      </p:sp>
      <p:pic>
        <p:nvPicPr>
          <p:cNvPr id="9" name="Obrázek 8"/>
          <p:cNvPicPr>
            <a:picLocks noChangeAspect="1"/>
          </p:cNvPicPr>
          <p:nvPr/>
        </p:nvPicPr>
        <p:blipFill>
          <a:blip r:embed="rId3"/>
          <a:stretch>
            <a:fillRect/>
          </a:stretch>
        </p:blipFill>
        <p:spPr>
          <a:xfrm>
            <a:off x="4641011" y="1455027"/>
            <a:ext cx="6655818" cy="4807751"/>
          </a:xfrm>
          <a:prstGeom prst="rect">
            <a:avLst/>
          </a:prstGeom>
        </p:spPr>
      </p:pic>
    </p:spTree>
    <p:extLst>
      <p:ext uri="{BB962C8B-B14F-4D97-AF65-F5344CB8AC3E}">
        <p14:creationId xmlns:p14="http://schemas.microsoft.com/office/powerpoint/2010/main" val="41321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7789312"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MS Office Access – </a:t>
            </a:r>
            <a:r>
              <a:rPr lang="en-GB" sz="3600" b="1" kern="0" dirty="0" smtClean="0">
                <a:solidFill>
                  <a:srgbClr val="307871"/>
                </a:solidFill>
                <a:latin typeface="Times New Roman"/>
                <a:ea typeface="+mj-ea"/>
                <a:cs typeface="+mj-cs"/>
              </a:rPr>
              <a:t>table</a:t>
            </a:r>
            <a:r>
              <a:rPr lang="cs-CZ" sz="3600" b="1" kern="0" dirty="0" smtClean="0">
                <a:solidFill>
                  <a:srgbClr val="307871"/>
                </a:solidFill>
                <a:latin typeface="Times New Roman"/>
                <a:ea typeface="+mj-ea"/>
                <a:cs typeface="+mj-cs"/>
              </a:rPr>
              <a:t> – </a:t>
            </a:r>
            <a:r>
              <a:rPr lang="en-GB" sz="3600" b="1" kern="0" dirty="0" smtClean="0">
                <a:solidFill>
                  <a:srgbClr val="307871"/>
                </a:solidFill>
                <a:latin typeface="Times New Roman"/>
                <a:ea typeface="+mj-ea"/>
                <a:cs typeface="+mj-cs"/>
              </a:rPr>
              <a:t>design view</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803040"/>
            <a:ext cx="3837401" cy="86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Right-click on the </a:t>
            </a:r>
            <a:r>
              <a:rPr lang="en-US" dirty="0" err="1">
                <a:latin typeface="Times New Roman" panose="02020603050405020304" pitchFamily="18" charset="0"/>
                <a:cs typeface="Times New Roman" panose="02020603050405020304" pitchFamily="18" charset="0"/>
              </a:rPr>
              <a:t>GenreId</a:t>
            </a:r>
            <a:r>
              <a:rPr lang="en-US" dirty="0">
                <a:latin typeface="Times New Roman" panose="02020603050405020304" pitchFamily="18" charset="0"/>
                <a:cs typeface="Times New Roman" panose="02020603050405020304" pitchFamily="18" charset="0"/>
              </a:rPr>
              <a:t> field and select Primary Key from the drop down list</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This makes the field a primary key field. Once you've done this, you'll see a little key icon to the left of </a:t>
            </a:r>
            <a:r>
              <a:rPr lang="en-US" dirty="0" err="1">
                <a:latin typeface="Times New Roman" panose="02020603050405020304" pitchFamily="18" charset="0"/>
                <a:cs typeface="Times New Roman" panose="02020603050405020304" pitchFamily="18" charset="0"/>
              </a:rPr>
              <a:t>GenreId</a:t>
            </a:r>
            <a:r>
              <a:rPr lang="en-US" dirty="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646331"/>
          </a:xfrm>
          <a:prstGeom prst="rect">
            <a:avLst/>
          </a:prstGeom>
          <a:noFill/>
        </p:spPr>
        <p:txBody>
          <a:bodyPr wrap="square" rtlCol="0">
            <a:spAutoFit/>
          </a:bodyPr>
          <a:lstStyle/>
          <a:p>
            <a:r>
              <a:rPr lang="cs-CZ" dirty="0"/>
              <a:t>*https://www.quackit.com/microsoft_access/microsoft_access_2016/tutorial/create_a_table_in_design_view_in_microsoft_access.cfm</a:t>
            </a:r>
            <a:endParaRPr lang="cs-CZ" dirty="0" smtClean="0"/>
          </a:p>
        </p:txBody>
      </p:sp>
      <p:pic>
        <p:nvPicPr>
          <p:cNvPr id="3" name="Obrázek 2"/>
          <p:cNvPicPr>
            <a:picLocks noChangeAspect="1"/>
          </p:cNvPicPr>
          <p:nvPr/>
        </p:nvPicPr>
        <p:blipFill>
          <a:blip r:embed="rId3"/>
          <a:stretch>
            <a:fillRect/>
          </a:stretch>
        </p:blipFill>
        <p:spPr>
          <a:xfrm>
            <a:off x="4345419" y="1501555"/>
            <a:ext cx="6627381" cy="4778362"/>
          </a:xfrm>
          <a:prstGeom prst="rect">
            <a:avLst/>
          </a:prstGeom>
        </p:spPr>
      </p:pic>
    </p:spTree>
    <p:extLst>
      <p:ext uri="{BB962C8B-B14F-4D97-AF65-F5344CB8AC3E}">
        <p14:creationId xmlns:p14="http://schemas.microsoft.com/office/powerpoint/2010/main" val="4207548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1903085"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dirty="0" smtClean="0">
                <a:ln>
                  <a:noFill/>
                </a:ln>
                <a:solidFill>
                  <a:srgbClr val="307871"/>
                </a:solidFill>
                <a:effectLst/>
                <a:uLnTx/>
                <a:uFillTx/>
                <a:latin typeface="Times New Roman"/>
                <a:ea typeface="+mj-ea"/>
                <a:cs typeface="+mj-cs"/>
              </a:rPr>
              <a:t>The end </a:t>
            </a:r>
            <a:endParaRPr kumimoji="0" lang="en-GB" sz="3600" b="1" i="0" u="none" strike="noStrike" kern="0" cap="none" spc="0" normalizeH="0" baseline="0" dirty="0" smtClean="0">
              <a:ln>
                <a:noFill/>
              </a:ln>
              <a:solidFill>
                <a:sysClr val="windowText" lastClr="000000"/>
              </a:solidFill>
              <a:effectLst/>
              <a:uLnTx/>
              <a:uFillTx/>
            </a:endParaRPr>
          </a:p>
        </p:txBody>
      </p:sp>
      <p:sp>
        <p:nvSpPr>
          <p:cNvPr id="7" name="Obdélník 6"/>
          <p:cNvSpPr/>
          <p:nvPr/>
        </p:nvSpPr>
        <p:spPr>
          <a:xfrm>
            <a:off x="1030029" y="2725795"/>
            <a:ext cx="8670708" cy="1754326"/>
          </a:xfrm>
          <a:prstGeom prst="rect">
            <a:avLst/>
          </a:prstGeom>
          <a:noFill/>
        </p:spPr>
        <p:txBody>
          <a:bodyPr wrap="none" lIns="91440" tIns="45720" rIns="91440" bIns="45720">
            <a:spAutoFit/>
            <a:scene3d>
              <a:camera prst="orthographicFront"/>
              <a:lightRig rig="threePt" dir="t"/>
            </a:scene3d>
            <a:sp3d extrusionH="57150">
              <a:bevelT w="69850" h="38100" prst="cross"/>
            </a:sp3d>
          </a:bodyPr>
          <a:lstStyle/>
          <a:p>
            <a:pPr algn="ctr"/>
            <a:r>
              <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Thank you for your attention</a:t>
            </a:r>
            <a:r>
              <a:rPr lang="cs-CZ"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a:t>
            </a:r>
            <a:endPar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endParaRPr>
          </a:p>
          <a:p>
            <a:pPr algn="ctr"/>
            <a:r>
              <a:rPr lang="en-GB" sz="5400" b="1" dirty="0" smtClean="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rPr>
              <a:t>Any questions?</a:t>
            </a:r>
            <a:endParaRPr lang="en-GB" sz="5400" b="1" dirty="0">
              <a:ln w="13462">
                <a:solidFill>
                  <a:schemeClr val="bg1"/>
                </a:solidFill>
                <a:prstDash val="solid"/>
              </a:ln>
              <a:solidFill>
                <a:schemeClr val="tx1">
                  <a:lumMod val="85000"/>
                  <a:lumOff val="15000"/>
                </a:schemeClr>
              </a:solidFill>
              <a:effectLst>
                <a:glow rad="228600">
                  <a:schemeClr val="accent6">
                    <a:satMod val="175000"/>
                    <a:alpha val="40000"/>
                  </a:schemeClr>
                </a:glow>
                <a:outerShdw dist="38100" dir="2700000" algn="bl" rotWithShape="0">
                  <a:schemeClr val="accent5"/>
                </a:outerShdw>
              </a:effectLst>
            </a:endParaRPr>
          </a:p>
        </p:txBody>
      </p:sp>
    </p:spTree>
    <p:extLst>
      <p:ext uri="{BB962C8B-B14F-4D97-AF65-F5344CB8AC3E}">
        <p14:creationId xmlns:p14="http://schemas.microsoft.com/office/powerpoint/2010/main" val="4204590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2005677"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Database</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009408"/>
            <a:ext cx="1003979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A database is a collection of </a:t>
            </a:r>
            <a:r>
              <a:rPr lang="cs-CZ" dirty="0" smtClean="0">
                <a:latin typeface="Times New Roman" panose="02020603050405020304" pitchFamily="18" charset="0"/>
                <a:cs typeface="Times New Roman" panose="02020603050405020304" pitchFamily="18" charset="0"/>
              </a:rPr>
              <a:t>data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is organized so that it can be easily accessed, managed and </a:t>
            </a:r>
            <a:r>
              <a:rPr lang="en-US" dirty="0" smtClean="0">
                <a:latin typeface="Times New Roman" panose="02020603050405020304" pitchFamily="18" charset="0"/>
                <a:cs typeface="Times New Roman" panose="02020603050405020304" pitchFamily="18" charset="0"/>
              </a:rPr>
              <a:t>updated.</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Computer </a:t>
            </a:r>
            <a:r>
              <a:rPr lang="en-US" dirty="0">
                <a:latin typeface="Times New Roman" panose="02020603050405020304" pitchFamily="18" charset="0"/>
                <a:cs typeface="Times New Roman" panose="02020603050405020304" pitchFamily="18" charset="0"/>
              </a:rPr>
              <a:t>databases typically contain aggregations of data records or files, containing information about sales transactions or interactions with specific customers.</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 Most databases contain multiple tables, which may each include several different </a:t>
            </a:r>
            <a:r>
              <a:rPr lang="en-US" dirty="0" smtClean="0">
                <a:latin typeface="Times New Roman" panose="02020603050405020304" pitchFamily="18" charset="0"/>
                <a:cs typeface="Times New Roman" panose="02020603050405020304" pitchFamily="18" charset="0"/>
              </a:rPr>
              <a:t>fields.</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example, a company database may include tables for products, employees, and financial </a:t>
            </a:r>
            <a:r>
              <a:rPr lang="en-US" dirty="0" smtClean="0">
                <a:latin typeface="Times New Roman" panose="02020603050405020304" pitchFamily="18" charset="0"/>
                <a:cs typeface="Times New Roman" panose="02020603050405020304" pitchFamily="18" charset="0"/>
              </a:rPr>
              <a:t>records.*</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Each </a:t>
            </a:r>
            <a:r>
              <a:rPr lang="en-US" dirty="0">
                <a:latin typeface="Times New Roman" panose="02020603050405020304" pitchFamily="18" charset="0"/>
                <a:cs typeface="Times New Roman" panose="02020603050405020304" pitchFamily="18" charset="0"/>
              </a:rPr>
              <a:t>of these tables would have different fields that are relevant to the information stored in the table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p>
        </p:txBody>
      </p:sp>
      <p:sp>
        <p:nvSpPr>
          <p:cNvPr id="2" name="TextovéPole 1"/>
          <p:cNvSpPr txBox="1"/>
          <p:nvPr/>
        </p:nvSpPr>
        <p:spPr>
          <a:xfrm>
            <a:off x="189781" y="6262778"/>
            <a:ext cx="11938959" cy="646331"/>
          </a:xfrm>
          <a:prstGeom prst="rect">
            <a:avLst/>
          </a:prstGeom>
          <a:noFill/>
        </p:spPr>
        <p:txBody>
          <a:bodyPr wrap="square" rtlCol="0">
            <a:spAutoFit/>
          </a:bodyPr>
          <a:lstStyle/>
          <a:p>
            <a:r>
              <a:rPr lang="cs-CZ" dirty="0"/>
              <a:t>*https://</a:t>
            </a:r>
            <a:r>
              <a:rPr lang="cs-CZ" dirty="0" smtClean="0"/>
              <a:t>searchsqlserver.techtarget.com/definition/database</a:t>
            </a:r>
          </a:p>
          <a:p>
            <a:r>
              <a:rPr lang="cs-CZ" dirty="0"/>
              <a:t>**https://techterms.com/definition/database</a:t>
            </a:r>
            <a:endParaRPr lang="cs-CZ" dirty="0" smtClean="0"/>
          </a:p>
        </p:txBody>
      </p:sp>
    </p:spTree>
    <p:extLst>
      <p:ext uri="{BB962C8B-B14F-4D97-AF65-F5344CB8AC3E}">
        <p14:creationId xmlns:p14="http://schemas.microsoft.com/office/powerpoint/2010/main" val="2285185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070345" cy="646331"/>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Relational database</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009408"/>
            <a:ext cx="1003979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relational database, invented by E.F. </a:t>
            </a:r>
            <a:r>
              <a:rPr lang="en-US" dirty="0" err="1">
                <a:latin typeface="Times New Roman" panose="02020603050405020304" pitchFamily="18" charset="0"/>
                <a:cs typeface="Times New Roman" panose="02020603050405020304" pitchFamily="18" charset="0"/>
              </a:rPr>
              <a:t>Codd</a:t>
            </a:r>
            <a:r>
              <a:rPr lang="en-US" dirty="0">
                <a:latin typeface="Times New Roman" panose="02020603050405020304" pitchFamily="18" charset="0"/>
                <a:cs typeface="Times New Roman" panose="02020603050405020304" pitchFamily="18" charset="0"/>
              </a:rPr>
              <a:t> at IBM in 1970, is a tabular database in which data is defined so that it can be reorganized and accessed in a number of different ways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Relational </a:t>
            </a:r>
            <a:r>
              <a:rPr lang="en-US" dirty="0">
                <a:latin typeface="Times New Roman" panose="02020603050405020304" pitchFamily="18" charset="0"/>
                <a:cs typeface="Times New Roman" panose="02020603050405020304" pitchFamily="18" charset="0"/>
              </a:rPr>
              <a:t>databases are made up of a set of tables with data that fits into a predefined </a:t>
            </a:r>
            <a:r>
              <a:rPr lang="en-US" dirty="0" smtClean="0">
                <a:latin typeface="Times New Roman" panose="02020603050405020304" pitchFamily="18" charset="0"/>
                <a:cs typeface="Times New Roman" panose="02020603050405020304" pitchFamily="18" charset="0"/>
              </a:rPr>
              <a:t>category.</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Each </a:t>
            </a:r>
            <a:r>
              <a:rPr lang="en-US" dirty="0">
                <a:latin typeface="Times New Roman" panose="02020603050405020304" pitchFamily="18" charset="0"/>
                <a:cs typeface="Times New Roman" panose="02020603050405020304" pitchFamily="18" charset="0"/>
              </a:rPr>
              <a:t>table has at least one data category in a column, and each row has a certain data instance for the categories which are defined in the columns.</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When creating a relational database, you can define the domain of possible values in a data column and further constraints that may apply to that data value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endParaRPr lang="cs-CZ" dirty="0" smtClean="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646331"/>
          </a:xfrm>
          <a:prstGeom prst="rect">
            <a:avLst/>
          </a:prstGeom>
          <a:noFill/>
        </p:spPr>
        <p:txBody>
          <a:bodyPr wrap="square" rtlCol="0">
            <a:spAutoFit/>
          </a:bodyPr>
          <a:lstStyle/>
          <a:p>
            <a:r>
              <a:rPr lang="cs-CZ" dirty="0"/>
              <a:t>*https://searchsqlserver.techtarget.com/definition/database</a:t>
            </a:r>
            <a:endParaRPr lang="cs-CZ" dirty="0" smtClean="0"/>
          </a:p>
          <a:p>
            <a:r>
              <a:rPr lang="cs-CZ" dirty="0"/>
              <a:t>**https://searchdatamanagement.techtarget.com/definition/relational-database</a:t>
            </a:r>
            <a:endParaRPr lang="cs-CZ" dirty="0" smtClean="0"/>
          </a:p>
        </p:txBody>
      </p:sp>
    </p:spTree>
    <p:extLst>
      <p:ext uri="{BB962C8B-B14F-4D97-AF65-F5344CB8AC3E}">
        <p14:creationId xmlns:p14="http://schemas.microsoft.com/office/powerpoint/2010/main" val="691692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070345" cy="646331"/>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Relational database</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009408"/>
            <a:ext cx="1003979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For example, a domain of possible customers could allow up to 10 possible customer names but be constrained in one table to allowing only three of these customer names to be specifiable. Two constraints relate to data integrity and the primary and foreign keys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indent="-419100" algn="just">
              <a:spcBef>
                <a:spcPts val="600"/>
              </a:spcBef>
              <a:spcAft>
                <a:spcPts val="12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Entity </a:t>
            </a:r>
            <a:r>
              <a:rPr lang="en-US" dirty="0">
                <a:latin typeface="Times New Roman" panose="02020603050405020304" pitchFamily="18" charset="0"/>
                <a:cs typeface="Times New Roman" panose="02020603050405020304" pitchFamily="18" charset="0"/>
              </a:rPr>
              <a:t>integrity ensures that the primary key in a table is unique and that the value is not set to null.</a:t>
            </a:r>
          </a:p>
          <a:p>
            <a:pPr lvl="1" indent="-419100" algn="just">
              <a:spcBef>
                <a:spcPts val="600"/>
              </a:spcBef>
              <a:spcAft>
                <a:spcPts val="1200"/>
              </a:spcAft>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Referential </a:t>
            </a:r>
            <a:r>
              <a:rPr lang="en-US" dirty="0">
                <a:latin typeface="Times New Roman" panose="02020603050405020304" pitchFamily="18" charset="0"/>
                <a:cs typeface="Times New Roman" panose="02020603050405020304" pitchFamily="18" charset="0"/>
              </a:rPr>
              <a:t>integrity requires that every value in a foreign key column will be found in the primary key of the table from which it originated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369332"/>
          </a:xfrm>
          <a:prstGeom prst="rect">
            <a:avLst/>
          </a:prstGeom>
          <a:noFill/>
        </p:spPr>
        <p:txBody>
          <a:bodyPr wrap="square" rtlCol="0">
            <a:spAutoFit/>
          </a:bodyPr>
          <a:lstStyle/>
          <a:p>
            <a:r>
              <a:rPr lang="cs-CZ" dirty="0"/>
              <a:t>*https://searchdatamanagement.techtarget.com/definition/relational-database</a:t>
            </a:r>
            <a:endParaRPr lang="cs-CZ" dirty="0" smtClean="0"/>
          </a:p>
        </p:txBody>
      </p:sp>
    </p:spTree>
    <p:extLst>
      <p:ext uri="{BB962C8B-B14F-4D97-AF65-F5344CB8AC3E}">
        <p14:creationId xmlns:p14="http://schemas.microsoft.com/office/powerpoint/2010/main" val="1113142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4301177" cy="646331"/>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Relational database</a:t>
            </a:r>
            <a:r>
              <a:rPr lang="cs-CZ" sz="3600" b="1" kern="0" dirty="0" smtClean="0">
                <a:solidFill>
                  <a:srgbClr val="307871"/>
                </a:solidFill>
                <a:latin typeface="Times New Roman"/>
                <a:ea typeface="+mj-ea"/>
                <a:cs typeface="+mj-cs"/>
              </a:rPr>
              <a:t>*</a:t>
            </a:r>
            <a:endParaRPr kumimoji="0" lang="en-GB" sz="3600" b="1" i="0" u="none" strike="noStrike" kern="0" cap="none" spc="0" normalizeH="0" baseline="0" dirty="0" smtClean="0">
              <a:ln>
                <a:noFill/>
              </a:ln>
              <a:solidFill>
                <a:sysClr val="windowText" lastClr="000000"/>
              </a:solidFill>
              <a:effectLst/>
              <a:uLnTx/>
              <a:uFillTx/>
            </a:endParaRPr>
          </a:p>
        </p:txBody>
      </p:sp>
      <p:sp>
        <p:nvSpPr>
          <p:cNvPr id="2" name="TextovéPole 1"/>
          <p:cNvSpPr txBox="1"/>
          <p:nvPr/>
        </p:nvSpPr>
        <p:spPr>
          <a:xfrm>
            <a:off x="189781" y="6262778"/>
            <a:ext cx="11938959" cy="369332"/>
          </a:xfrm>
          <a:prstGeom prst="rect">
            <a:avLst/>
          </a:prstGeom>
          <a:noFill/>
        </p:spPr>
        <p:txBody>
          <a:bodyPr wrap="square" rtlCol="0">
            <a:spAutoFit/>
          </a:bodyPr>
          <a:lstStyle/>
          <a:p>
            <a:r>
              <a:rPr lang="cs-CZ" dirty="0"/>
              <a:t>*https://neo4j.com/business-edge/relational-to-relationships/</a:t>
            </a:r>
            <a:endParaRPr lang="cs-CZ" dirty="0" smtClean="0"/>
          </a:p>
        </p:txBody>
      </p:sp>
      <p:pic>
        <p:nvPicPr>
          <p:cNvPr id="6" name="Obrázek 5"/>
          <p:cNvPicPr>
            <a:picLocks noChangeAspect="1"/>
          </p:cNvPicPr>
          <p:nvPr/>
        </p:nvPicPr>
        <p:blipFill>
          <a:blip r:embed="rId3"/>
          <a:stretch>
            <a:fillRect/>
          </a:stretch>
        </p:blipFill>
        <p:spPr>
          <a:xfrm>
            <a:off x="345017" y="1094281"/>
            <a:ext cx="6079767" cy="5083624"/>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6324" y="1728670"/>
            <a:ext cx="5298514" cy="4403179"/>
          </a:xfrm>
          <a:prstGeom prst="rect">
            <a:avLst/>
          </a:prstGeom>
        </p:spPr>
      </p:pic>
    </p:spTree>
    <p:extLst>
      <p:ext uri="{BB962C8B-B14F-4D97-AF65-F5344CB8AC3E}">
        <p14:creationId xmlns:p14="http://schemas.microsoft.com/office/powerpoint/2010/main" val="2581759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660798" cy="646331"/>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Relational database - advantages</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009408"/>
            <a:ext cx="1003979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The main advantage of relational databases is that they enable users to easily categorize and store data that can later be queried and filtered to extract specific information for </a:t>
            </a:r>
            <a:r>
              <a:rPr lang="en-US" dirty="0" smtClean="0">
                <a:latin typeface="Times New Roman" panose="02020603050405020304" pitchFamily="18" charset="0"/>
                <a:cs typeface="Times New Roman" panose="02020603050405020304" pitchFamily="18" charset="0"/>
              </a:rPr>
              <a:t>reports.</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Relational </a:t>
            </a:r>
            <a:r>
              <a:rPr lang="en-US" dirty="0">
                <a:latin typeface="Times New Roman" panose="02020603050405020304" pitchFamily="18" charset="0"/>
                <a:cs typeface="Times New Roman" panose="02020603050405020304" pitchFamily="18" charset="0"/>
              </a:rPr>
              <a:t>databases are also easy to extend and aren't reliant on physical </a:t>
            </a:r>
            <a:r>
              <a:rPr lang="en-US" dirty="0" smtClean="0">
                <a:latin typeface="Times New Roman" panose="02020603050405020304" pitchFamily="18" charset="0"/>
                <a:cs typeface="Times New Roman" panose="02020603050405020304" pitchFamily="18" charset="0"/>
              </a:rPr>
              <a:t>organization.</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After </a:t>
            </a:r>
            <a:r>
              <a:rPr lang="en-US" dirty="0">
                <a:latin typeface="Times New Roman" panose="02020603050405020304" pitchFamily="18" charset="0"/>
                <a:cs typeface="Times New Roman" panose="02020603050405020304" pitchFamily="18" charset="0"/>
              </a:rPr>
              <a:t>the original database creation, a new data category can be added without all existing applications being modified</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369332"/>
          </a:xfrm>
          <a:prstGeom prst="rect">
            <a:avLst/>
          </a:prstGeom>
          <a:noFill/>
        </p:spPr>
        <p:txBody>
          <a:bodyPr wrap="square" rtlCol="0">
            <a:spAutoFit/>
          </a:bodyPr>
          <a:lstStyle/>
          <a:p>
            <a:r>
              <a:rPr lang="cs-CZ" dirty="0"/>
              <a:t>*https://searchdatamanagement.techtarget.com/definition/relational-database</a:t>
            </a:r>
            <a:endParaRPr lang="cs-CZ" dirty="0" smtClean="0"/>
          </a:p>
        </p:txBody>
      </p:sp>
    </p:spTree>
    <p:extLst>
      <p:ext uri="{BB962C8B-B14F-4D97-AF65-F5344CB8AC3E}">
        <p14:creationId xmlns:p14="http://schemas.microsoft.com/office/powerpoint/2010/main" val="1338713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660798" cy="646331"/>
          </a:xfrm>
          <a:prstGeom prst="rect">
            <a:avLst/>
          </a:prstGeom>
        </p:spPr>
        <p:txBody>
          <a:bodyPr wrap="none">
            <a:spAutoFit/>
          </a:bodyPr>
          <a:lstStyle/>
          <a:p>
            <a:pPr lvl="0">
              <a:defRPr/>
            </a:pPr>
            <a:r>
              <a:rPr lang="en-GB" sz="3600" b="1" kern="0" dirty="0" smtClean="0">
                <a:solidFill>
                  <a:srgbClr val="307871"/>
                </a:solidFill>
                <a:latin typeface="Times New Roman"/>
                <a:ea typeface="+mj-ea"/>
                <a:cs typeface="+mj-cs"/>
              </a:rPr>
              <a:t>Relational database - advantages</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492482"/>
            <a:ext cx="1003979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Other relational database advantages include</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b="1" dirty="0" smtClean="0">
                <a:latin typeface="Times New Roman" panose="02020603050405020304" pitchFamily="18" charset="0"/>
                <a:cs typeface="Times New Roman" panose="02020603050405020304" pitchFamily="18" charset="0"/>
              </a:rPr>
              <a:t>Accuracy: </a:t>
            </a:r>
            <a:r>
              <a:rPr lang="en-US" dirty="0" smtClean="0">
                <a:latin typeface="Times New Roman" panose="02020603050405020304" pitchFamily="18" charset="0"/>
                <a:cs typeface="Times New Roman" panose="02020603050405020304" pitchFamily="18" charset="0"/>
              </a:rPr>
              <a:t>Data </a:t>
            </a:r>
            <a:r>
              <a:rPr lang="en-US" dirty="0">
                <a:latin typeface="Times New Roman" panose="02020603050405020304" pitchFamily="18" charset="0"/>
                <a:cs typeface="Times New Roman" panose="02020603050405020304" pitchFamily="18" charset="0"/>
              </a:rPr>
              <a:t>is stored just once, eliminating data deduplication.</a:t>
            </a:r>
          </a:p>
          <a:p>
            <a:pPr algn="just">
              <a:spcBef>
                <a:spcPts val="600"/>
              </a:spcBef>
              <a:spcAft>
                <a:spcPts val="1200"/>
              </a:spcAft>
            </a:pPr>
            <a:r>
              <a:rPr lang="en-US" b="1" dirty="0" smtClean="0">
                <a:latin typeface="Times New Roman" panose="02020603050405020304" pitchFamily="18" charset="0"/>
                <a:cs typeface="Times New Roman" panose="02020603050405020304" pitchFamily="18" charset="0"/>
              </a:rPr>
              <a:t>Flexibility:</a:t>
            </a:r>
            <a:r>
              <a:rPr lang="en-US" dirty="0" smtClean="0">
                <a:latin typeface="Times New Roman" panose="02020603050405020304" pitchFamily="18" charset="0"/>
                <a:cs typeface="Times New Roman" panose="02020603050405020304" pitchFamily="18" charset="0"/>
              </a:rPr>
              <a:t> Complex </a:t>
            </a:r>
            <a:r>
              <a:rPr lang="en-US" dirty="0">
                <a:latin typeface="Times New Roman" panose="02020603050405020304" pitchFamily="18" charset="0"/>
                <a:cs typeface="Times New Roman" panose="02020603050405020304" pitchFamily="18" charset="0"/>
              </a:rPr>
              <a:t>queries are easy for users to carry out.</a:t>
            </a:r>
          </a:p>
          <a:p>
            <a:pPr algn="just">
              <a:spcBef>
                <a:spcPts val="600"/>
              </a:spcBef>
              <a:spcAft>
                <a:spcPts val="1200"/>
              </a:spcAft>
            </a:pPr>
            <a:r>
              <a:rPr lang="en-US" b="1" dirty="0" smtClean="0">
                <a:latin typeface="Times New Roman" panose="02020603050405020304" pitchFamily="18" charset="0"/>
                <a:cs typeface="Times New Roman" panose="02020603050405020304" pitchFamily="18" charset="0"/>
              </a:rPr>
              <a:t>Collaboration</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Multiple users can access the same database.</a:t>
            </a:r>
          </a:p>
          <a:p>
            <a:pPr algn="just">
              <a:spcBef>
                <a:spcPts val="600"/>
              </a:spcBef>
              <a:spcAft>
                <a:spcPts val="1200"/>
              </a:spcAft>
            </a:pPr>
            <a:r>
              <a:rPr lang="en-US" b="1" dirty="0" smtClean="0">
                <a:latin typeface="Times New Roman" panose="02020603050405020304" pitchFamily="18" charset="0"/>
                <a:cs typeface="Times New Roman" panose="02020603050405020304" pitchFamily="18" charset="0"/>
              </a:rPr>
              <a:t>Trust</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Relational database models are mature and well-understood.</a:t>
            </a:r>
          </a:p>
          <a:p>
            <a:pPr algn="just">
              <a:spcBef>
                <a:spcPts val="600"/>
              </a:spcBef>
              <a:spcAft>
                <a:spcPts val="1200"/>
              </a:spcAft>
            </a:pPr>
            <a:r>
              <a:rPr lang="en-US" b="1" dirty="0" smtClean="0">
                <a:latin typeface="Times New Roman" panose="02020603050405020304" pitchFamily="18" charset="0"/>
                <a:cs typeface="Times New Roman" panose="02020603050405020304" pitchFamily="18" charset="0"/>
              </a:rPr>
              <a:t>Security</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Data in tables within a RDBMS can be limited to allow access by only particular users.</a:t>
            </a:r>
          </a:p>
          <a:p>
            <a:pPr algn="just">
              <a:spcBef>
                <a:spcPts val="600"/>
              </a:spcBef>
              <a:spcAft>
                <a:spcPts val="1200"/>
              </a:spcAft>
            </a:pP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369332"/>
          </a:xfrm>
          <a:prstGeom prst="rect">
            <a:avLst/>
          </a:prstGeom>
          <a:noFill/>
        </p:spPr>
        <p:txBody>
          <a:bodyPr wrap="square" rtlCol="0">
            <a:spAutoFit/>
          </a:bodyPr>
          <a:lstStyle/>
          <a:p>
            <a:r>
              <a:rPr lang="cs-CZ" dirty="0"/>
              <a:t>*https://searchdatamanagement.techtarget.com/definition/relational-database</a:t>
            </a:r>
            <a:endParaRPr lang="cs-CZ" dirty="0" smtClean="0"/>
          </a:p>
        </p:txBody>
      </p:sp>
    </p:spTree>
    <p:extLst>
      <p:ext uri="{BB962C8B-B14F-4D97-AF65-F5344CB8AC3E}">
        <p14:creationId xmlns:p14="http://schemas.microsoft.com/office/powerpoint/2010/main" val="3232231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63077"/>
            <a:ext cx="6506909" cy="646331"/>
          </a:xfrm>
          <a:prstGeom prst="rect">
            <a:avLst/>
          </a:prstGeom>
        </p:spPr>
        <p:txBody>
          <a:bodyPr wrap="none">
            <a:spAutoFit/>
          </a:bodyPr>
          <a:lstStyle/>
          <a:p>
            <a:pPr lvl="0">
              <a:defRPr/>
            </a:pPr>
            <a:r>
              <a:rPr lang="cs-CZ" sz="3600" b="1" kern="0" dirty="0" smtClean="0">
                <a:solidFill>
                  <a:srgbClr val="307871"/>
                </a:solidFill>
                <a:latin typeface="Times New Roman"/>
                <a:ea typeface="+mj-ea"/>
                <a:cs typeface="+mj-cs"/>
              </a:rPr>
              <a:t>Database </a:t>
            </a:r>
            <a:r>
              <a:rPr lang="en-GB" sz="3600" b="1" kern="0" dirty="0" smtClean="0">
                <a:solidFill>
                  <a:srgbClr val="307871"/>
                </a:solidFill>
                <a:latin typeface="Times New Roman"/>
                <a:ea typeface="+mj-ea"/>
                <a:cs typeface="+mj-cs"/>
              </a:rPr>
              <a:t>&amp;</a:t>
            </a:r>
            <a:r>
              <a:rPr lang="cs-CZ" sz="3600" b="1" kern="0" dirty="0" smtClean="0">
                <a:solidFill>
                  <a:srgbClr val="307871"/>
                </a:solidFill>
                <a:latin typeface="Times New Roman"/>
                <a:ea typeface="+mj-ea"/>
                <a:cs typeface="+mj-cs"/>
              </a:rPr>
              <a:t> </a:t>
            </a:r>
            <a:r>
              <a:rPr lang="en-GB" sz="3600" b="1" kern="0" dirty="0" smtClean="0">
                <a:solidFill>
                  <a:srgbClr val="307871"/>
                </a:solidFill>
                <a:latin typeface="Times New Roman"/>
                <a:ea typeface="+mj-ea"/>
                <a:cs typeface="+mj-cs"/>
              </a:rPr>
              <a:t>Relational database</a:t>
            </a:r>
            <a:endParaRPr kumimoji="0" lang="en-GB" sz="3600" b="1"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251520" y="1052544"/>
            <a:ext cx="10039793"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1200"/>
              </a:spcAft>
            </a:pPr>
            <a:r>
              <a:rPr lang="en-US" dirty="0">
                <a:latin typeface="Times New Roman" panose="02020603050405020304" pitchFamily="18" charset="0"/>
                <a:cs typeface="Times New Roman" panose="02020603050405020304" pitchFamily="18" charset="0"/>
              </a:rPr>
              <a:t>The majority of software products in today's market incorporate both relational database and regular database compliances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endParaRPr lang="cs-CZ" dirty="0" smtClean="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Therefore</a:t>
            </a:r>
            <a:r>
              <a:rPr lang="en-US" dirty="0">
                <a:latin typeface="Times New Roman" panose="02020603050405020304" pitchFamily="18" charset="0"/>
                <a:cs typeface="Times New Roman" panose="02020603050405020304" pitchFamily="18" charset="0"/>
              </a:rPr>
              <a:t>, they can manage databases in the relational tabular form as well as in file form, or </a:t>
            </a:r>
            <a:r>
              <a:rPr lang="en-US" dirty="0" smtClean="0">
                <a:latin typeface="Times New Roman" panose="02020603050405020304" pitchFamily="18" charset="0"/>
                <a:cs typeface="Times New Roman" panose="02020603050405020304" pitchFamily="18" charset="0"/>
              </a:rPr>
              <a:t>both.</a:t>
            </a:r>
            <a:r>
              <a:rPr lang="cs-CZ" dirty="0" smtClean="0">
                <a:latin typeface="Times New Roman" panose="02020603050405020304" pitchFamily="18" charset="0"/>
                <a:cs typeface="Times New Roman" panose="02020603050405020304" pitchFamily="18" charset="0"/>
              </a:rPr>
              <a:t>*</a:t>
            </a:r>
          </a:p>
          <a:p>
            <a:pPr algn="just">
              <a:spcBef>
                <a:spcPts val="600"/>
              </a:spcBef>
              <a:spcAft>
                <a:spcPts val="1200"/>
              </a:spcAft>
            </a:pPr>
            <a:r>
              <a:rPr lang="en-US" dirty="0" smtClean="0">
                <a:latin typeface="Times New Roman" panose="02020603050405020304" pitchFamily="18" charset="0"/>
                <a:cs typeface="Times New Roman" panose="02020603050405020304" pitchFamily="18" charset="0"/>
              </a:rPr>
              <a:t>Essentially</a:t>
            </a:r>
            <a:r>
              <a:rPr lang="en-US" dirty="0">
                <a:latin typeface="Times New Roman" panose="02020603050405020304" pitchFamily="18" charset="0"/>
                <a:cs typeface="Times New Roman" panose="02020603050405020304" pitchFamily="18" charset="0"/>
              </a:rPr>
              <a:t>, in today's market, a relational database is a database and vice versa; however, there are still major differences in data storage between the two systems.</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spcBef>
                <a:spcPts val="600"/>
              </a:spcBef>
              <a:spcAft>
                <a:spcPts val="1200"/>
              </a:spcAft>
            </a:pPr>
            <a:r>
              <a:rPr lang="en-US" dirty="0">
                <a:latin typeface="Times New Roman" panose="02020603050405020304" pitchFamily="18" charset="0"/>
                <a:cs typeface="Times New Roman" panose="02020603050405020304" pitchFamily="18" charset="0"/>
              </a:rPr>
              <a:t>The most important difference is that a relational database stores data in a tabular form </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arranged in a table with rows and columns </a:t>
            </a:r>
            <a:r>
              <a:rPr lang="cs-CZ"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while a database stores data as files</a:t>
            </a:r>
            <a:r>
              <a:rPr lang="en-US" dirty="0" smtClean="0">
                <a:latin typeface="Times New Roman" panose="02020603050405020304" pitchFamily="18" charset="0"/>
                <a:cs typeface="Times New Roman" panose="02020603050405020304" pitchFamily="18" charset="0"/>
              </a:rPr>
              <a:t>.</a:t>
            </a:r>
            <a:r>
              <a:rPr lang="cs-CZ"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TextovéPole 1"/>
          <p:cNvSpPr txBox="1"/>
          <p:nvPr/>
        </p:nvSpPr>
        <p:spPr>
          <a:xfrm>
            <a:off x="189781" y="6262778"/>
            <a:ext cx="11938959" cy="369332"/>
          </a:xfrm>
          <a:prstGeom prst="rect">
            <a:avLst/>
          </a:prstGeom>
          <a:noFill/>
        </p:spPr>
        <p:txBody>
          <a:bodyPr wrap="square" rtlCol="0">
            <a:spAutoFit/>
          </a:bodyPr>
          <a:lstStyle/>
          <a:p>
            <a:r>
              <a:rPr lang="cs-CZ" dirty="0"/>
              <a:t>*https://searchdatamanagement.techtarget.com/definition/relational-database</a:t>
            </a:r>
            <a:endParaRPr lang="cs-CZ" dirty="0" smtClean="0"/>
          </a:p>
        </p:txBody>
      </p:sp>
    </p:spTree>
    <p:extLst>
      <p:ext uri="{BB962C8B-B14F-4D97-AF65-F5344CB8AC3E}">
        <p14:creationId xmlns:p14="http://schemas.microsoft.com/office/powerpoint/2010/main" val="674778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2077</Words>
  <Application>Microsoft Office PowerPoint</Application>
  <PresentationFormat>Širokoúhlá obrazovka</PresentationFormat>
  <Paragraphs>158</Paragraphs>
  <Slides>29</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29</vt:i4>
      </vt:variant>
    </vt:vector>
  </HeadingPairs>
  <TitlesOfParts>
    <vt:vector size="35" baseType="lpstr">
      <vt:lpstr>Arial</vt:lpstr>
      <vt:lpstr>Calibri</vt:lpstr>
      <vt:lpstr>Calibri Light</vt:lpstr>
      <vt:lpstr>Times New Roman</vt:lpstr>
      <vt:lpstr>Wingdings</vt:lpstr>
      <vt:lpstr>Motiv Office</vt:lpstr>
      <vt:lpstr>Informatics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suchanek</cp:lastModifiedBy>
  <cp:revision>285</cp:revision>
  <dcterms:created xsi:type="dcterms:W3CDTF">2016-11-25T20:36:16Z</dcterms:created>
  <dcterms:modified xsi:type="dcterms:W3CDTF">2019-09-28T19:15:02Z</dcterms:modified>
</cp:coreProperties>
</file>