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65" r:id="rId5"/>
    <p:sldId id="268" r:id="rId6"/>
    <p:sldId id="269" r:id="rId7"/>
    <p:sldId id="270" r:id="rId8"/>
    <p:sldId id="271" r:id="rId9"/>
    <p:sldId id="272" r:id="rId10"/>
    <p:sldId id="273" r:id="rId11"/>
    <p:sldId id="274" r:id="rId12"/>
    <p:sldId id="276" r:id="rId13"/>
    <p:sldId id="275"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1" r:id="rId28"/>
    <p:sldId id="290" r:id="rId29"/>
    <p:sldId id="292" r:id="rId30"/>
    <p:sldId id="293" r:id="rId31"/>
    <p:sldId id="294" r:id="rId32"/>
    <p:sldId id="295" r:id="rId33"/>
    <p:sldId id="296" r:id="rId34"/>
    <p:sldId id="297" r:id="rId35"/>
    <p:sldId id="298" r:id="rId36"/>
    <p:sldId id="299" r:id="rId37"/>
    <p:sldId id="300" r:id="rId38"/>
    <p:sldId id="301" r:id="rId39"/>
    <p:sldId id="303" r:id="rId40"/>
    <p:sldId id="302" r:id="rId41"/>
    <p:sldId id="304" r:id="rId42"/>
    <p:sldId id="305" r:id="rId43"/>
    <p:sldId id="307" r:id="rId44"/>
    <p:sldId id="306" r:id="rId45"/>
    <p:sldId id="308" r:id="rId46"/>
    <p:sldId id="309" r:id="rId47"/>
    <p:sldId id="310" r:id="rId48"/>
    <p:sldId id="267" r:id="rId49"/>
    <p:sldId id="261" r:id="rId50"/>
    <p:sldId id="262"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266" r:id="rId7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11.09.2021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46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87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a:t>
            </a:r>
            <a:r>
              <a:rPr lang="cs-CZ" sz="2400" b="1" dirty="0" smtClean="0">
                <a:ln w="0"/>
                <a:solidFill>
                  <a:schemeClr val="bg1"/>
                </a:solidFill>
                <a:effectLst>
                  <a:outerShdw blurRad="38100" dist="19050" dir="2700000" algn="tl" rotWithShape="0">
                    <a:schemeClr val="dk1">
                      <a:alpha val="40000"/>
                    </a:schemeClr>
                  </a:outerShdw>
                </a:effectLst>
              </a:rPr>
              <a:t>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sp>
        <p:nvSpPr>
          <p:cNvPr id="2" name="Obdélník 1"/>
          <p:cNvSpPr/>
          <p:nvPr/>
        </p:nvSpPr>
        <p:spPr>
          <a:xfrm>
            <a:off x="381205" y="1267244"/>
            <a:ext cx="11383106" cy="3426323"/>
          </a:xfrm>
          <a:prstGeom prst="rect">
            <a:avLst/>
          </a:prstGeom>
        </p:spPr>
        <p:txBody>
          <a:bodyPr wrap="square">
            <a:spAutoFit/>
          </a:bodyPr>
          <a:lstStyle/>
          <a:p>
            <a:pPr indent="180340" algn="just">
              <a:spcBef>
                <a:spcPts val="1200"/>
              </a:spcBef>
            </a:pPr>
            <a:r>
              <a:rPr lang="cs-CZ" sz="2000" dirty="0">
                <a:latin typeface="Times New Roman" panose="02020603050405020304" pitchFamily="18" charset="0"/>
                <a:ea typeface="Calibri" panose="020F0502020204030204" pitchFamily="34" charset="0"/>
              </a:rPr>
              <a:t>Pokud byste vybrali obrázek, bude mít podokno „Formát…“ titulek „Formát obrázku“ a obsahovat nabídky (3), (4) a (5) a dále ještě záložku „Obrázek“, umožňující nabídky </a:t>
            </a:r>
            <a:r>
              <a:rPr lang="cs-CZ" sz="2000" b="1" dirty="0">
                <a:latin typeface="Times New Roman" panose="02020603050405020304" pitchFamily="18" charset="0"/>
                <a:ea typeface="Calibri" panose="020F0502020204030204" pitchFamily="34" charset="0"/>
              </a:rPr>
              <a:t>Automatické opravy obrázku</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Barva obrázku</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Oříznutí</a:t>
            </a:r>
            <a:r>
              <a:rPr lang="cs-CZ" sz="2000" dirty="0">
                <a:latin typeface="Times New Roman" panose="02020603050405020304" pitchFamily="18" charset="0"/>
                <a:ea typeface="Calibri" panose="020F0502020204030204" pitchFamily="34" charset="0"/>
              </a:rPr>
              <a:t>. Pokud budete mít kurzor myši umístěný v textu, pak podokno „Formát…“ bude mít titulek „Formát textových efektů“ a bude obsahovat pouze záložky Výplň a obrys textu“ a „Textové efekty“, což jsou nabídky označené (6) a (7). Pokud obsahuje obrázek textové objekty, je automaticky podokno Formát obrázku“ o nabídku </a:t>
            </a:r>
            <a:r>
              <a:rPr lang="cs-CZ" sz="2000" b="1" dirty="0">
                <a:latin typeface="Times New Roman" panose="02020603050405020304" pitchFamily="18" charset="0"/>
                <a:ea typeface="Calibri" panose="020F0502020204030204" pitchFamily="34" charset="0"/>
              </a:rPr>
              <a:t>Možnosti </a:t>
            </a:r>
            <a:r>
              <a:rPr lang="cs-CZ" sz="2000" b="1" dirty="0" smtClean="0">
                <a:latin typeface="Times New Roman" panose="02020603050405020304" pitchFamily="18" charset="0"/>
                <a:ea typeface="Calibri" panose="020F0502020204030204" pitchFamily="34" charset="0"/>
              </a:rPr>
              <a:t>textu</a:t>
            </a:r>
            <a:r>
              <a:rPr lang="cs-CZ" sz="2000" dirty="0" smtClean="0"/>
              <a:t>.</a:t>
            </a:r>
          </a:p>
          <a:p>
            <a:pPr indent="180340" algn="just">
              <a:spcAft>
                <a:spcPts val="6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Podokna jsou automaticky modifikována a upravena tak, aby obsahovala pouze nabídky použitelné pro vybraný objekt, se kterým pracujete. Obdobně jsou modifikovány karty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například skupina voleb „Styly…“ může být zobrazena jako </a:t>
            </a:r>
            <a:r>
              <a:rPr lang="cs-CZ" sz="2000" b="1" dirty="0">
                <a:latin typeface="Times New Roman" panose="02020603050405020304" pitchFamily="18" charset="0"/>
                <a:ea typeface="Calibri" panose="020F0502020204030204" pitchFamily="34" charset="0"/>
                <a:cs typeface="Times New Roman" panose="02020603050405020304" pitchFamily="18" charset="0"/>
              </a:rPr>
              <a:t>Styly obrazců</a:t>
            </a:r>
            <a:r>
              <a:rPr lang="cs-CZ" sz="2000" dirty="0">
                <a:latin typeface="Times New Roman" panose="02020603050405020304" pitchFamily="18" charset="0"/>
                <a:ea typeface="Calibri" panose="020F0502020204030204" pitchFamily="34" charset="0"/>
                <a:cs typeface="Times New Roman" panose="02020603050405020304" pitchFamily="18" charset="0"/>
              </a:rPr>
              <a:t> nebo </a:t>
            </a:r>
            <a:r>
              <a:rPr lang="cs-CZ" sz="2000" b="1" dirty="0">
                <a:latin typeface="Times New Roman" panose="02020603050405020304" pitchFamily="18" charset="0"/>
                <a:ea typeface="Calibri" panose="020F0502020204030204" pitchFamily="34" charset="0"/>
                <a:cs typeface="Times New Roman" panose="02020603050405020304" pitchFamily="18" charset="0"/>
              </a:rPr>
              <a:t>Styly obrázků</a:t>
            </a:r>
            <a:r>
              <a:rPr lang="cs-CZ" sz="2000" dirty="0">
                <a:latin typeface="Times New Roman" panose="02020603050405020304" pitchFamily="18" charset="0"/>
                <a:ea typeface="Calibri" panose="020F0502020204030204" pitchFamily="34" charset="0"/>
                <a:cs typeface="Times New Roman" panose="02020603050405020304" pitchFamily="18" charset="0"/>
              </a:rPr>
              <a:t> apod.</a:t>
            </a:r>
          </a:p>
          <a:p>
            <a:pPr indent="180340" algn="just">
              <a:lnSpc>
                <a:spcPct val="115000"/>
              </a:lnSpc>
              <a:spcBef>
                <a:spcPts val="1200"/>
              </a:spcBef>
              <a:spcAft>
                <a:spcPts val="1200"/>
              </a:spcAft>
            </a:pP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519084" y="4126608"/>
            <a:ext cx="9424217" cy="2539663"/>
          </a:xfrm>
          <a:prstGeom prst="rect">
            <a:avLst/>
          </a:prstGeom>
          <a:noFill/>
        </p:spPr>
      </p:pic>
    </p:spTree>
    <p:extLst>
      <p:ext uri="{BB962C8B-B14F-4D97-AF65-F5344CB8AC3E}">
        <p14:creationId xmlns:p14="http://schemas.microsoft.com/office/powerpoint/2010/main" val="427285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t="28955" r="6856" b="2936"/>
          <a:stretch/>
        </p:blipFill>
        <p:spPr bwMode="auto">
          <a:xfrm>
            <a:off x="1371600" y="1350282"/>
            <a:ext cx="9350477" cy="55077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5025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Tabulky</a:t>
            </a:r>
            <a:endParaRPr lang="cs-CZ" sz="2400" dirty="0">
              <a:solidFill>
                <a:srgbClr val="000000"/>
              </a:solidFill>
            </a:endParaRPr>
          </a:p>
        </p:txBody>
      </p:sp>
      <p:sp>
        <p:nvSpPr>
          <p:cNvPr id="2" name="Obdélník 1"/>
          <p:cNvSpPr/>
          <p:nvPr/>
        </p:nvSpPr>
        <p:spPr>
          <a:xfrm>
            <a:off x="115733" y="1255346"/>
            <a:ext cx="11786214" cy="1323439"/>
          </a:xfrm>
          <a:prstGeom prst="rect">
            <a:avLst/>
          </a:prstGeom>
        </p:spPr>
        <p:txBody>
          <a:bodyPr wrap="square">
            <a:spAutoFit/>
          </a:bodyPr>
          <a:lstStyle/>
          <a:p>
            <a:r>
              <a:rPr lang="cs-CZ" sz="2000" dirty="0" smtClean="0">
                <a:latin typeface="Times New Roman" panose="02020603050405020304" pitchFamily="18" charset="0"/>
                <a:ea typeface="Calibri" panose="020F0502020204030204" pitchFamily="34" charset="0"/>
                <a:cs typeface="Times New Roman" panose="02020603050405020304" pitchFamily="18" charset="0"/>
              </a:rPr>
              <a:t>Tabulku lze dále vložit </a:t>
            </a:r>
            <a:r>
              <a:rPr lang="cs-CZ" sz="2000" dirty="0">
                <a:latin typeface="Times New Roman" panose="02020603050405020304" pitchFamily="18" charset="0"/>
                <a:cs typeface="Times New Roman" panose="02020603050405020304" pitchFamily="18" charset="0"/>
              </a:rPr>
              <a:t>pomocí volby </a:t>
            </a:r>
            <a:r>
              <a:rPr lang="cs-CZ" sz="2000" b="1" dirty="0">
                <a:latin typeface="Times New Roman" panose="02020603050405020304" pitchFamily="18" charset="0"/>
                <a:cs typeface="Times New Roman" panose="02020603050405020304" pitchFamily="18" charset="0"/>
              </a:rPr>
              <a:t>Vložit tabulku</a:t>
            </a:r>
            <a:r>
              <a:rPr lang="cs-CZ" sz="2000" dirty="0">
                <a:latin typeface="Times New Roman" panose="02020603050405020304" pitchFamily="18" charset="0"/>
                <a:cs typeface="Times New Roman" panose="02020603050405020304" pitchFamily="18" charset="0"/>
              </a:rPr>
              <a:t> zadáme počet sloupců a řádků (3), nebo tabulku namalujeme pomocí nástroje </a:t>
            </a:r>
            <a:r>
              <a:rPr lang="cs-CZ" sz="2000" b="1" dirty="0">
                <a:latin typeface="Times New Roman" panose="02020603050405020304" pitchFamily="18" charset="0"/>
                <a:cs typeface="Times New Roman" panose="02020603050405020304" pitchFamily="18" charset="0"/>
              </a:rPr>
              <a:t>Navrhnout tabulku </a:t>
            </a:r>
            <a:r>
              <a:rPr lang="cs-CZ" sz="2000" dirty="0">
                <a:latin typeface="Times New Roman" panose="02020603050405020304" pitchFamily="18" charset="0"/>
                <a:cs typeface="Times New Roman" panose="02020603050405020304" pitchFamily="18" charset="0"/>
              </a:rPr>
              <a:t>(4), kdy následně malujeme čáry tvořící tabulku pomocí nástroje Pero. Pro vkládání tabulky lze využít i volbu </a:t>
            </a:r>
            <a:r>
              <a:rPr lang="cs-CZ" sz="2000" b="1" dirty="0">
                <a:latin typeface="Times New Roman" panose="02020603050405020304" pitchFamily="18" charset="0"/>
                <a:cs typeface="Times New Roman" panose="02020603050405020304" pitchFamily="18" charset="0"/>
              </a:rPr>
              <a:t>Rychlé tabulky</a:t>
            </a:r>
            <a:r>
              <a:rPr lang="cs-CZ" sz="2000" dirty="0">
                <a:latin typeface="Times New Roman" panose="02020603050405020304" pitchFamily="18" charset="0"/>
                <a:cs typeface="Times New Roman" panose="02020603050405020304" pitchFamily="18" charset="0"/>
              </a:rPr>
              <a:t> (6), kdy lze vložit tabulku včetně stylu (7)</a:t>
            </a: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b="6568"/>
          <a:stretch/>
        </p:blipFill>
        <p:spPr bwMode="auto">
          <a:xfrm>
            <a:off x="1339850" y="2325913"/>
            <a:ext cx="9957414" cy="3776201"/>
          </a:xfrm>
          <a:prstGeom prst="rect">
            <a:avLst/>
          </a:prstGeom>
          <a:noFill/>
        </p:spPr>
      </p:pic>
      <p:sp>
        <p:nvSpPr>
          <p:cNvPr id="3" name="Obdélník 2"/>
          <p:cNvSpPr/>
          <p:nvPr/>
        </p:nvSpPr>
        <p:spPr>
          <a:xfrm>
            <a:off x="115733" y="6102114"/>
            <a:ext cx="11648577" cy="729430"/>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Tabulka se vloží na příslušné místo na stránku. Pokud chceme tabulku vymazat, je nutné použít nabídky </a:t>
            </a:r>
            <a:r>
              <a:rPr lang="cs-CZ" b="1" dirty="0" smtClean="0">
                <a:latin typeface="Times New Roman" panose="02020603050405020304" pitchFamily="18" charset="0"/>
                <a:ea typeface="Calibri" panose="020F0502020204030204" pitchFamily="34" charset="0"/>
                <a:cs typeface="Times New Roman" panose="02020603050405020304" pitchFamily="18" charset="0"/>
              </a:rPr>
              <a:t>Nástroje tabulky </a:t>
            </a:r>
            <a:r>
              <a:rPr lang="cs-CZ" dirty="0" smtClean="0">
                <a:latin typeface="Times New Roman" panose="02020603050405020304" pitchFamily="18" charset="0"/>
                <a:ea typeface="Calibri" panose="020F0502020204030204" pitchFamily="34" charset="0"/>
                <a:cs typeface="Times New Roman" panose="02020603050405020304" pitchFamily="18" charset="0"/>
              </a:rPr>
              <a:t>&gt; </a:t>
            </a:r>
            <a:r>
              <a:rPr lang="cs-CZ" b="1" dirty="0" smtClean="0">
                <a:latin typeface="Times New Roman" panose="02020603050405020304" pitchFamily="18" charset="0"/>
                <a:ea typeface="Calibri" panose="020F0502020204030204" pitchFamily="34" charset="0"/>
                <a:cs typeface="Times New Roman" panose="02020603050405020304" pitchFamily="18" charset="0"/>
              </a:rPr>
              <a:t>Rozložení </a:t>
            </a:r>
            <a:r>
              <a:rPr lang="cs-CZ" b="1" dirty="0">
                <a:latin typeface="Times New Roman" panose="02020603050405020304" pitchFamily="18" charset="0"/>
                <a:ea typeface="Calibri" panose="020F0502020204030204" pitchFamily="34" charset="0"/>
                <a:cs typeface="Times New Roman" panose="02020603050405020304" pitchFamily="18" charset="0"/>
              </a:rPr>
              <a:t>&gt; Odstranit</a:t>
            </a:r>
            <a:r>
              <a:rPr lang="cs-CZ" dirty="0">
                <a:latin typeface="Times New Roman" panose="02020603050405020304" pitchFamily="18" charset="0"/>
                <a:ea typeface="Calibri" panose="020F0502020204030204" pitchFamily="34" charset="0"/>
                <a:cs typeface="Times New Roman" panose="02020603050405020304" pitchFamily="18" charset="0"/>
              </a:rPr>
              <a:t> nebo vybrat tabulku včetně řádku nad a pod tabulkou a použít klávesu </a:t>
            </a:r>
            <a:r>
              <a:rPr lang="cs-CZ" dirty="0" err="1">
                <a:latin typeface="Times New Roman" panose="02020603050405020304" pitchFamily="18" charset="0"/>
                <a:ea typeface="Calibri" panose="020F0502020204030204" pitchFamily="34" charset="0"/>
                <a:cs typeface="Times New Roman" panose="02020603050405020304" pitchFamily="18" charset="0"/>
              </a:rPr>
              <a:t>Delete</a:t>
            </a:r>
            <a:r>
              <a:rPr lang="cs-CZ"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735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Tabulky</a:t>
            </a:r>
            <a:endParaRPr lang="cs-CZ" sz="2400" dirty="0">
              <a:solidFill>
                <a:srgbClr val="000000"/>
              </a:solidFill>
            </a:endParaRPr>
          </a:p>
        </p:txBody>
      </p:sp>
      <p:sp>
        <p:nvSpPr>
          <p:cNvPr id="2" name="Obdélník 1"/>
          <p:cNvSpPr/>
          <p:nvPr/>
        </p:nvSpPr>
        <p:spPr>
          <a:xfrm>
            <a:off x="115734" y="1332103"/>
            <a:ext cx="11137285" cy="1200329"/>
          </a:xfrm>
          <a:prstGeom prst="rect">
            <a:avLst/>
          </a:prstGeom>
        </p:spPr>
        <p:txBody>
          <a:bodyPr wrap="square">
            <a:spAutoFit/>
          </a:bodyPr>
          <a:lstStyle/>
          <a:p>
            <a:r>
              <a:rPr lang="cs-CZ" sz="2400" dirty="0"/>
              <a:t>Existuje-li tabulka, jsou k dispozici dvě karty </a:t>
            </a:r>
            <a:r>
              <a:rPr lang="cs-CZ" sz="2400" b="1" dirty="0"/>
              <a:t>Nástroje tabulky</a:t>
            </a:r>
            <a:r>
              <a:rPr lang="cs-CZ" sz="2400" dirty="0"/>
              <a:t> a to karta </a:t>
            </a:r>
            <a:r>
              <a:rPr lang="cs-CZ" sz="2400" b="1" dirty="0"/>
              <a:t>Návrh</a:t>
            </a:r>
            <a:r>
              <a:rPr lang="cs-CZ" sz="2400" dirty="0"/>
              <a:t> a </a:t>
            </a:r>
            <a:r>
              <a:rPr lang="cs-CZ" sz="2400" b="1" dirty="0"/>
              <a:t>Rozložení</a:t>
            </a:r>
            <a:r>
              <a:rPr lang="cs-CZ" sz="2400" dirty="0"/>
              <a:t>. Karta </a:t>
            </a:r>
            <a:r>
              <a:rPr lang="cs-CZ" sz="2400" b="1" dirty="0"/>
              <a:t>Návrh</a:t>
            </a:r>
            <a:r>
              <a:rPr lang="cs-CZ" sz="2400" dirty="0"/>
              <a:t> obsahuje nástroje především pro práci se styly a formáty. Pomocí této karty lze upravovat ohraničení, stínování apod</a:t>
            </a:r>
            <a:r>
              <a:rPr lang="cs-CZ" sz="2400" dirty="0" smtClean="0"/>
              <a:t>.</a:t>
            </a:r>
            <a:endParaRPr lang="cs-CZ" sz="2400" dirty="0"/>
          </a:p>
        </p:txBody>
      </p:sp>
      <p:pic>
        <p:nvPicPr>
          <p:cNvPr id="3" name="Obrázek 2"/>
          <p:cNvPicPr>
            <a:picLocks noChangeAspect="1"/>
          </p:cNvPicPr>
          <p:nvPr/>
        </p:nvPicPr>
        <p:blipFill>
          <a:blip r:embed="rId3"/>
          <a:stretch>
            <a:fillRect/>
          </a:stretch>
        </p:blipFill>
        <p:spPr>
          <a:xfrm>
            <a:off x="457200" y="2783976"/>
            <a:ext cx="11307111" cy="1805337"/>
          </a:xfrm>
          <a:prstGeom prst="rect">
            <a:avLst/>
          </a:prstGeom>
        </p:spPr>
      </p:pic>
      <p:pic>
        <p:nvPicPr>
          <p:cNvPr id="5" name="Obrázek 4"/>
          <p:cNvPicPr>
            <a:picLocks noChangeAspect="1"/>
          </p:cNvPicPr>
          <p:nvPr/>
        </p:nvPicPr>
        <p:blipFill>
          <a:blip r:embed="rId4"/>
          <a:stretch>
            <a:fillRect/>
          </a:stretch>
        </p:blipFill>
        <p:spPr>
          <a:xfrm>
            <a:off x="457200" y="4867750"/>
            <a:ext cx="11384550" cy="1887011"/>
          </a:xfrm>
          <a:prstGeom prst="rect">
            <a:avLst/>
          </a:prstGeom>
        </p:spPr>
      </p:pic>
    </p:spTree>
    <p:extLst>
      <p:ext uri="{BB962C8B-B14F-4D97-AF65-F5344CB8AC3E}">
        <p14:creationId xmlns:p14="http://schemas.microsoft.com/office/powerpoint/2010/main" val="415738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Tabulky</a:t>
            </a:r>
            <a:endParaRPr lang="cs-CZ" sz="2400" dirty="0">
              <a:solidFill>
                <a:srgbClr val="000000"/>
              </a:solidFill>
            </a:endParaRPr>
          </a:p>
        </p:txBody>
      </p:sp>
      <p:sp>
        <p:nvSpPr>
          <p:cNvPr id="2" name="Obdélník 1"/>
          <p:cNvSpPr/>
          <p:nvPr/>
        </p:nvSpPr>
        <p:spPr>
          <a:xfrm>
            <a:off x="115734" y="1332103"/>
            <a:ext cx="3925324" cy="5509200"/>
          </a:xfrm>
          <a:prstGeom prst="rect">
            <a:avLst/>
          </a:prstGeom>
        </p:spPr>
        <p:txBody>
          <a:bodyPr wrap="square">
            <a:spAutoFit/>
          </a:bodyPr>
          <a:lstStyle/>
          <a:p>
            <a:r>
              <a:rPr lang="cs-CZ" sz="2200" dirty="0"/>
              <a:t>Další nastavení provádíme pomocí karty </a:t>
            </a:r>
            <a:r>
              <a:rPr lang="cs-CZ" sz="2200" b="1" dirty="0"/>
              <a:t>Rozložení</a:t>
            </a:r>
            <a:r>
              <a:rPr lang="cs-CZ" sz="2200" dirty="0"/>
              <a:t> nebo pomocí kontextového menu (klik pravým tlačítkem myši</a:t>
            </a:r>
            <a:r>
              <a:rPr lang="cs-CZ" sz="2200" dirty="0" smtClean="0"/>
              <a:t>), </a:t>
            </a:r>
            <a:r>
              <a:rPr lang="cs-CZ" sz="2200" dirty="0"/>
              <a:t>Karta Rozložení (2) obsahuje základní nástroje pro návrh a úpravy tabulky (3), dále umožňuje rozdělit či sloučit tabulku a upravovat rozměry řádků a sloupců (4) spravovat zarovnání a směr textu v buňce (5) nebo provádět třízení či výpočty (6). Do buňky lze vkládat funkce umožňující jednoduché výpočty, matematické, statistické a logické funkce.</a:t>
            </a:r>
          </a:p>
        </p:txBody>
      </p:sp>
      <p:pic>
        <p:nvPicPr>
          <p:cNvPr id="8" name="Obrázek 7"/>
          <p:cNvPicPr/>
          <p:nvPr/>
        </p:nvPicPr>
        <p:blipFill rotWithShape="1">
          <a:blip r:embed="rId3">
            <a:extLst>
              <a:ext uri="{28A0092B-C50C-407E-A947-70E740481C1C}">
                <a14:useLocalDpi xmlns:a14="http://schemas.microsoft.com/office/drawing/2010/main" val="0"/>
              </a:ext>
            </a:extLst>
          </a:blip>
          <a:srcRect r="2843" b="4330"/>
          <a:stretch/>
        </p:blipFill>
        <p:spPr bwMode="auto">
          <a:xfrm>
            <a:off x="4041058" y="1473391"/>
            <a:ext cx="8150942" cy="5096617"/>
          </a:xfrm>
          <a:prstGeom prst="rect">
            <a:avLst/>
          </a:prstGeom>
          <a:noFill/>
        </p:spPr>
      </p:pic>
    </p:spTree>
    <p:extLst>
      <p:ext uri="{BB962C8B-B14F-4D97-AF65-F5344CB8AC3E}">
        <p14:creationId xmlns:p14="http://schemas.microsoft.com/office/powerpoint/2010/main" val="623472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Dokument</a:t>
            </a:r>
            <a:endParaRPr lang="cs-CZ" sz="2400" dirty="0">
              <a:solidFill>
                <a:srgbClr val="000000"/>
              </a:solidFill>
            </a:endParaRPr>
          </a:p>
        </p:txBody>
      </p:sp>
      <p:sp>
        <p:nvSpPr>
          <p:cNvPr id="3" name="Obdélník 2"/>
          <p:cNvSpPr/>
          <p:nvPr/>
        </p:nvSpPr>
        <p:spPr>
          <a:xfrm>
            <a:off x="265470" y="1473391"/>
            <a:ext cx="11695472"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Dokument je základní objekt, se kterým program Word pracuje. Je to soubor, ve kterém jsou uloženy objekty a textové informace. O formátech souborů aplikací MS Office, tedy i dokumentů bylo psáno dříve. Dokument Wordu otevřeme poklepáním na ikonu souboru nebo otevřením aplikace Word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Otevřít</a:t>
            </a:r>
            <a:r>
              <a:rPr lang="cs-CZ" sz="2400" dirty="0">
                <a:latin typeface="Times New Roman" panose="02020603050405020304" pitchFamily="18" charset="0"/>
                <a:ea typeface="Calibri" panose="020F0502020204030204" pitchFamily="34" charset="0"/>
                <a:cs typeface="Times New Roman" panose="02020603050405020304" pitchFamily="18" charset="0"/>
              </a:rPr>
              <a:t> a následným vyhledáním příslušného dokumentu. Pokud vytváříme nový dokument, použijeme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Nový</a:t>
            </a:r>
            <a:r>
              <a:rPr lang="cs-CZ" sz="2400" dirty="0">
                <a:latin typeface="Times New Roman" panose="02020603050405020304" pitchFamily="18" charset="0"/>
                <a:ea typeface="Calibri" panose="020F0502020204030204" pitchFamily="34" charset="0"/>
                <a:cs typeface="Times New Roman" panose="02020603050405020304" pitchFamily="18" charset="0"/>
              </a:rPr>
              <a:t> a případně vybereme šablonu. Většina nastavení pro dokument je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a:t>
            </a:r>
            <a:r>
              <a:rPr lang="cs-CZ" sz="2400" dirty="0">
                <a:latin typeface="Times New Roman" panose="02020603050405020304" pitchFamily="18" charset="0"/>
                <a:ea typeface="Calibri" panose="020F0502020204030204" pitchFamily="34" charset="0"/>
                <a:cs typeface="Times New Roman" panose="02020603050405020304" pitchFamily="18" charset="0"/>
              </a:rPr>
              <a:t> Rovněž některé karty jsou zaměřeny na dokument, např.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Zobrazení</a:t>
            </a:r>
            <a:r>
              <a:rPr lang="cs-CZ" sz="2400" dirty="0">
                <a:latin typeface="Times New Roman" panose="02020603050405020304" pitchFamily="18" charset="0"/>
                <a:ea typeface="Calibri" panose="020F0502020204030204" pitchFamily="34" charset="0"/>
                <a:cs typeface="Times New Roman" panose="02020603050405020304" pitchFamily="18" charset="0"/>
              </a:rPr>
              <a:t>. Vlastnosti dokumentu jsou takové vlastnosti, které jsou společné pro celý dokument. Například Pravítko nelze zobrazit pouze na některé stránce, použitá úroveň přiblížení (zoom na stavovém řádku) nastavuje zoom pro všechny stránky apod. Mezi klíčové prvky složitého dokumentu patří záhlaví a zápatí, čísla stránek, citace, rovnice, bibliografie, obsah nebo rejstřík. Některé z těchto prvků lze použít k vytvoření šablony dokumentu, která umožňuje opakované používání dokumentu.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75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Dokument</a:t>
            </a:r>
            <a:endParaRPr lang="cs-CZ" sz="2400" dirty="0">
              <a:solidFill>
                <a:srgbClr val="000000"/>
              </a:solidFill>
            </a:endParaRPr>
          </a:p>
        </p:txBody>
      </p:sp>
      <p:sp>
        <p:nvSpPr>
          <p:cNvPr id="3" name="Obdélník 2"/>
          <p:cNvSpPr/>
          <p:nvPr/>
        </p:nvSpPr>
        <p:spPr>
          <a:xfrm>
            <a:off x="265470" y="1473391"/>
            <a:ext cx="4218040" cy="532690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Některé vlastnosti mohou být definovány pro celý dokument nebo pro část (nejčastěji pro oddíl nebo „Od tohoto místa dále…“, například orientace stránky. Někdy může být identifikace vlastnosti dokumentu problematická, například volby jazyka. Jazyky musí být dostupné (instalované) pro celý dokument, lze je však aplikovat na část textu</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chceme vytvořit dokument od začátku, zvolíme po spuštění aplikace </a:t>
            </a:r>
            <a:r>
              <a:rPr lang="cs-CZ" sz="2000" b="1" dirty="0">
                <a:latin typeface="Times New Roman" panose="02020603050405020304" pitchFamily="18" charset="0"/>
                <a:ea typeface="Calibri" panose="020F0502020204030204" pitchFamily="34" charset="0"/>
              </a:rPr>
              <a:t>Prázdný</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dokument</a:t>
            </a:r>
            <a:r>
              <a:rPr lang="cs-CZ" sz="2000" dirty="0">
                <a:latin typeface="Times New Roman" panose="02020603050405020304" pitchFamily="18" charset="0"/>
                <a:ea typeface="Calibri" panose="020F0502020204030204" pitchFamily="34" charset="0"/>
              </a:rPr>
              <a:t>, dále můžeme zvolit některou ze šablon.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747854" y="1650370"/>
            <a:ext cx="7016457" cy="4779925"/>
          </a:xfrm>
          <a:prstGeom prst="rect">
            <a:avLst/>
          </a:prstGeom>
          <a:noFill/>
        </p:spPr>
      </p:pic>
    </p:spTree>
    <p:extLst>
      <p:ext uri="{BB962C8B-B14F-4D97-AF65-F5344CB8AC3E}">
        <p14:creationId xmlns:p14="http://schemas.microsoft.com/office/powerpoint/2010/main" val="305479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Dokument</a:t>
            </a:r>
            <a:endParaRPr lang="cs-CZ" sz="2400" dirty="0">
              <a:solidFill>
                <a:srgbClr val="000000"/>
              </a:solidFill>
            </a:endParaRPr>
          </a:p>
        </p:txBody>
      </p:sp>
      <p:sp>
        <p:nvSpPr>
          <p:cNvPr id="3" name="Obdélník 2"/>
          <p:cNvSpPr/>
          <p:nvPr/>
        </p:nvSpPr>
        <p:spPr>
          <a:xfrm>
            <a:off x="265470" y="1473391"/>
            <a:ext cx="3952569" cy="5170646"/>
          </a:xfrm>
          <a:prstGeom prst="rect">
            <a:avLst/>
          </a:prstGeom>
        </p:spPr>
        <p:txBody>
          <a:bodyPr wrap="square">
            <a:spAutoFit/>
          </a:bodyPr>
          <a:lstStyle/>
          <a:p>
            <a:r>
              <a:rPr lang="cs-CZ" sz="2200" dirty="0"/>
              <a:t>Vzhledem k nástrojům, kterými MS Office disponuje v rovině spolupráce a sdílení dokumentů, lze dokumenty ukládat do </a:t>
            </a:r>
            <a:r>
              <a:rPr lang="cs-CZ" sz="2200" dirty="0" err="1"/>
              <a:t>cloudového</a:t>
            </a:r>
            <a:r>
              <a:rPr lang="cs-CZ" sz="2200" dirty="0"/>
              <a:t> prostoru, např. na </a:t>
            </a:r>
            <a:r>
              <a:rPr lang="cs-CZ" sz="2200" dirty="0" err="1"/>
              <a:t>OneDrive</a:t>
            </a:r>
            <a:r>
              <a:rPr lang="cs-CZ" sz="2200" dirty="0"/>
              <a:t>. </a:t>
            </a:r>
          </a:p>
          <a:p>
            <a:r>
              <a:rPr lang="cs-CZ" sz="2200" dirty="0"/>
              <a:t>Pokud soubory uložíme do </a:t>
            </a:r>
            <a:r>
              <a:rPr lang="cs-CZ" sz="2200" dirty="0" err="1"/>
              <a:t>cloudu</a:t>
            </a:r>
            <a:r>
              <a:rPr lang="cs-CZ" sz="2200" dirty="0"/>
              <a:t>, můžeme je sdílet s ostatními a společně na nich pracovat. Uložení provedeme nabídkou </a:t>
            </a:r>
            <a:r>
              <a:rPr lang="cs-CZ" sz="2200" b="1" dirty="0"/>
              <a:t>Soubor</a:t>
            </a:r>
            <a:r>
              <a:rPr lang="cs-CZ" sz="2200" dirty="0"/>
              <a:t> &gt; </a:t>
            </a:r>
            <a:r>
              <a:rPr lang="cs-CZ" sz="2200" b="1" dirty="0"/>
              <a:t>Uložit</a:t>
            </a:r>
            <a:r>
              <a:rPr lang="cs-CZ" sz="2200" dirty="0"/>
              <a:t> </a:t>
            </a:r>
            <a:r>
              <a:rPr lang="cs-CZ" sz="2200" b="1" dirty="0"/>
              <a:t>jako</a:t>
            </a:r>
            <a:r>
              <a:rPr lang="cs-CZ" sz="2200" dirty="0"/>
              <a:t>, vybereme </a:t>
            </a:r>
            <a:r>
              <a:rPr lang="cs-CZ" sz="2200" dirty="0" err="1"/>
              <a:t>OneDrive</a:t>
            </a:r>
            <a:r>
              <a:rPr lang="cs-CZ" sz="2200" dirty="0"/>
              <a:t>. </a:t>
            </a:r>
          </a:p>
          <a:p>
            <a:r>
              <a:rPr lang="cs-CZ" sz="2200" dirty="0"/>
              <a:t>Ukládat lze také do jiného umístění v seznamu nebo lze Přidat místo.</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4218039" y="1864060"/>
            <a:ext cx="7813225" cy="4321277"/>
          </a:xfrm>
          <a:prstGeom prst="rect">
            <a:avLst/>
          </a:prstGeom>
          <a:noFill/>
        </p:spPr>
      </p:pic>
    </p:spTree>
    <p:extLst>
      <p:ext uri="{BB962C8B-B14F-4D97-AF65-F5344CB8AC3E}">
        <p14:creationId xmlns:p14="http://schemas.microsoft.com/office/powerpoint/2010/main" val="69950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504518" y="1529813"/>
            <a:ext cx="11341512" cy="1110148"/>
          </a:xfrm>
          <a:prstGeom prst="rect">
            <a:avLst/>
          </a:prstGeom>
        </p:spPr>
      </p:pic>
      <p:pic>
        <p:nvPicPr>
          <p:cNvPr id="8" name="Obrázek 7"/>
          <p:cNvPicPr/>
          <p:nvPr/>
        </p:nvPicPr>
        <p:blipFill rotWithShape="1">
          <a:blip r:embed="rId4">
            <a:extLst>
              <a:ext uri="{28A0092B-C50C-407E-A947-70E740481C1C}">
                <a14:useLocalDpi xmlns:a14="http://schemas.microsoft.com/office/drawing/2010/main" val="0"/>
              </a:ext>
            </a:extLst>
          </a:blip>
          <a:srcRect l="-1" r="58468" b="57448"/>
          <a:stretch/>
        </p:blipFill>
        <p:spPr bwMode="auto">
          <a:xfrm>
            <a:off x="381205" y="2639961"/>
            <a:ext cx="3482872" cy="4114800"/>
          </a:xfrm>
          <a:prstGeom prst="rect">
            <a:avLst/>
          </a:prstGeom>
          <a:noFill/>
          <a:ln>
            <a:noFill/>
          </a:ln>
          <a:extLst>
            <a:ext uri="{53640926-AAD7-44D8-BBD7-CCE9431645EC}">
              <a14:shadowObscured xmlns:a14="http://schemas.microsoft.com/office/drawing/2010/main"/>
            </a:ext>
          </a:extLst>
        </p:spPr>
      </p:pic>
      <p:pic>
        <p:nvPicPr>
          <p:cNvPr id="11" name="Obrázek 10"/>
          <p:cNvPicPr/>
          <p:nvPr/>
        </p:nvPicPr>
        <p:blipFill rotWithShape="1">
          <a:blip r:embed="rId4">
            <a:extLst>
              <a:ext uri="{28A0092B-C50C-407E-A947-70E740481C1C}">
                <a14:useLocalDpi xmlns:a14="http://schemas.microsoft.com/office/drawing/2010/main" val="0"/>
              </a:ext>
            </a:extLst>
          </a:blip>
          <a:srcRect l="40977" t="-457" r="17490" b="57905"/>
          <a:stretch/>
        </p:blipFill>
        <p:spPr bwMode="auto">
          <a:xfrm>
            <a:off x="4127296" y="2639961"/>
            <a:ext cx="3482872" cy="4114800"/>
          </a:xfrm>
          <a:prstGeom prst="rect">
            <a:avLst/>
          </a:prstGeom>
          <a:noFill/>
          <a:ln>
            <a:noFill/>
          </a:ln>
          <a:extLst>
            <a:ext uri="{53640926-AAD7-44D8-BBD7-CCE9431645EC}">
              <a14:shadowObscured xmlns:a14="http://schemas.microsoft.com/office/drawing/2010/main"/>
            </a:ext>
          </a:extLst>
        </p:spPr>
      </p:pic>
      <p:pic>
        <p:nvPicPr>
          <p:cNvPr id="12" name="Obrázek 11"/>
          <p:cNvPicPr/>
          <p:nvPr/>
        </p:nvPicPr>
        <p:blipFill rotWithShape="1">
          <a:blip r:embed="rId4">
            <a:extLst>
              <a:ext uri="{28A0092B-C50C-407E-A947-70E740481C1C}">
                <a14:useLocalDpi xmlns:a14="http://schemas.microsoft.com/office/drawing/2010/main" val="0"/>
              </a:ext>
            </a:extLst>
          </a:blip>
          <a:srcRect l="175" t="42553" r="58292" b="14895"/>
          <a:stretch/>
        </p:blipFill>
        <p:spPr bwMode="auto">
          <a:xfrm>
            <a:off x="7859559" y="2639961"/>
            <a:ext cx="3482872"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046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504518" y="1529813"/>
            <a:ext cx="11341512" cy="1110148"/>
          </a:xfrm>
          <a:prstGeom prst="rect">
            <a:avLst/>
          </a:prstGeom>
        </p:spPr>
      </p:pic>
      <p:pic>
        <p:nvPicPr>
          <p:cNvPr id="8" name="Obrázek 7"/>
          <p:cNvPicPr/>
          <p:nvPr/>
        </p:nvPicPr>
        <p:blipFill rotWithShape="1">
          <a:blip r:embed="rId4">
            <a:extLst>
              <a:ext uri="{28A0092B-C50C-407E-A947-70E740481C1C}">
                <a14:useLocalDpi xmlns:a14="http://schemas.microsoft.com/office/drawing/2010/main" val="0"/>
              </a:ext>
            </a:extLst>
          </a:blip>
          <a:srcRect l="-1" r="58468" b="57448"/>
          <a:stretch/>
        </p:blipFill>
        <p:spPr bwMode="auto">
          <a:xfrm>
            <a:off x="381205" y="2639961"/>
            <a:ext cx="3482872" cy="4114800"/>
          </a:xfrm>
          <a:prstGeom prst="rect">
            <a:avLst/>
          </a:prstGeom>
          <a:noFill/>
          <a:ln>
            <a:noFill/>
          </a:ln>
          <a:extLst>
            <a:ext uri="{53640926-AAD7-44D8-BBD7-CCE9431645EC}">
              <a14:shadowObscured xmlns:a14="http://schemas.microsoft.com/office/drawing/2010/main"/>
            </a:ext>
          </a:extLst>
        </p:spPr>
      </p:pic>
      <p:pic>
        <p:nvPicPr>
          <p:cNvPr id="11" name="Obrázek 10"/>
          <p:cNvPicPr/>
          <p:nvPr/>
        </p:nvPicPr>
        <p:blipFill rotWithShape="1">
          <a:blip r:embed="rId4">
            <a:extLst>
              <a:ext uri="{28A0092B-C50C-407E-A947-70E740481C1C}">
                <a14:useLocalDpi xmlns:a14="http://schemas.microsoft.com/office/drawing/2010/main" val="0"/>
              </a:ext>
            </a:extLst>
          </a:blip>
          <a:srcRect l="40977" t="-457" r="17490" b="57905"/>
          <a:stretch/>
        </p:blipFill>
        <p:spPr bwMode="auto">
          <a:xfrm>
            <a:off x="4127296" y="2639961"/>
            <a:ext cx="3482872" cy="4114800"/>
          </a:xfrm>
          <a:prstGeom prst="rect">
            <a:avLst/>
          </a:prstGeom>
          <a:noFill/>
          <a:ln>
            <a:noFill/>
          </a:ln>
          <a:extLst>
            <a:ext uri="{53640926-AAD7-44D8-BBD7-CCE9431645EC}">
              <a14:shadowObscured xmlns:a14="http://schemas.microsoft.com/office/drawing/2010/main"/>
            </a:ext>
          </a:extLst>
        </p:spPr>
      </p:pic>
      <p:pic>
        <p:nvPicPr>
          <p:cNvPr id="12" name="Obrázek 11"/>
          <p:cNvPicPr/>
          <p:nvPr/>
        </p:nvPicPr>
        <p:blipFill rotWithShape="1">
          <a:blip r:embed="rId4">
            <a:extLst>
              <a:ext uri="{28A0092B-C50C-407E-A947-70E740481C1C}">
                <a14:useLocalDpi xmlns:a14="http://schemas.microsoft.com/office/drawing/2010/main" val="0"/>
              </a:ext>
            </a:extLst>
          </a:blip>
          <a:srcRect l="175" t="42553" r="58292" b="14895"/>
          <a:stretch/>
        </p:blipFill>
        <p:spPr bwMode="auto">
          <a:xfrm>
            <a:off x="7859559" y="2639961"/>
            <a:ext cx="3482872"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43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a:t>
            </a:r>
            <a:r>
              <a:rPr lang="en-US" sz="3600" dirty="0" smtClean="0">
                <a:solidFill>
                  <a:prstClr val="black"/>
                </a:solidFill>
              </a:rPr>
              <a:t>,</a:t>
            </a:r>
            <a:endParaRPr lang="cs-CZ" sz="3600" dirty="0" smtClean="0">
              <a:solidFill>
                <a:prstClr val="black"/>
              </a:solidFill>
            </a:endParaRPr>
          </a:p>
          <a:p>
            <a:pPr marL="0" lvl="1" indent="0" algn="ctr">
              <a:spcBef>
                <a:spcPts val="0"/>
              </a:spcBef>
              <a:buNone/>
            </a:pPr>
            <a:r>
              <a:rPr lang="en-US" sz="3600" dirty="0" smtClean="0">
                <a:solidFill>
                  <a:prstClr val="black"/>
                </a:solidFill>
              </a:rPr>
              <a:t> </a:t>
            </a:r>
            <a:r>
              <a:rPr lang="en-US" sz="3600" dirty="0">
                <a:solidFill>
                  <a:prstClr val="black"/>
                </a:solidFill>
              </a:rPr>
              <a:t>MS </a:t>
            </a:r>
            <a:r>
              <a:rPr lang="en-US" sz="3600" dirty="0" smtClean="0">
                <a:solidFill>
                  <a:prstClr val="black"/>
                </a:solidFill>
              </a:rPr>
              <a:t>WORD</a:t>
            </a:r>
            <a:endParaRPr lang="cs-CZ" sz="3600" dirty="0" smtClean="0">
              <a:solidFill>
                <a:prstClr val="black"/>
              </a:solidFill>
            </a:endParaRPr>
          </a:p>
          <a:p>
            <a:pPr marL="0" lvl="1" indent="0" algn="ctr">
              <a:spcBef>
                <a:spcPts val="0"/>
              </a:spcBef>
              <a:buNone/>
            </a:pPr>
            <a:r>
              <a:rPr lang="cs-CZ" sz="3600" dirty="0" smtClean="0">
                <a:solidFill>
                  <a:prstClr val="black"/>
                </a:solidFill>
              </a:rPr>
              <a:t>Objekty aplikací MS Office</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812787" y="720605"/>
            <a:ext cx="4806091" cy="563595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latin typeface="Calibri" panose="020F0502020204030204"/>
              </a:rPr>
              <a:t>Cílem </a:t>
            </a:r>
            <a:r>
              <a:rPr lang="cs-CZ" sz="2400" b="1" i="1" dirty="0" smtClean="0">
                <a:solidFill>
                  <a:srgbClr val="002060"/>
                </a:solidFill>
                <a:latin typeface="Calibri" panose="020F0502020204030204"/>
              </a:rPr>
              <a:t>přednášky </a:t>
            </a:r>
            <a:r>
              <a:rPr lang="cs-CZ" sz="2400" b="1" i="1" dirty="0">
                <a:solidFill>
                  <a:srgbClr val="002060"/>
                </a:solidFill>
                <a:latin typeface="Calibri" panose="020F0502020204030204"/>
              </a:rPr>
              <a:t>je prohloubit znalostí studentů v oblasti </a:t>
            </a:r>
            <a:r>
              <a:rPr lang="cs-CZ" sz="2400" b="1" i="1" dirty="0" smtClean="0">
                <a:solidFill>
                  <a:srgbClr val="002060"/>
                </a:solidFill>
                <a:latin typeface="Calibri" panose="020F0502020204030204"/>
              </a:rPr>
              <a:t>aplikace Word. Na základě znalostí prostředí a nástrojů aplikace z minulého tutoriálu budou objasněny a vysvětleny základní pracovní objekty aplikací MS Office, jejich používání a nástroje pro práci s těmito objekty. Vzhledem k faktu, že většina nástrojů je obsažena na kartách, které byly součástí minulého tutoriálu, budou zmíněny především základní textové a grafické objekty.</a:t>
            </a:r>
          </a:p>
          <a:p>
            <a:pPr marL="0" indent="0" algn="just" defTabSz="914377">
              <a:buNone/>
            </a:pPr>
            <a:r>
              <a:rPr lang="cs-CZ" sz="2400" b="1" i="1" dirty="0" smtClean="0">
                <a:solidFill>
                  <a:srgbClr val="002060"/>
                </a:solidFill>
                <a:latin typeface="Calibri" panose="020F0502020204030204"/>
              </a:rPr>
              <a:t>Druhá část tutoriálu bude věnována aplikaci PowerPoint</a:t>
            </a:r>
            <a:endParaRPr lang="cs-CZ" sz="2400" b="1" i="1" dirty="0">
              <a:solidFill>
                <a:srgbClr val="002060"/>
              </a:solidFill>
              <a:latin typeface="Calibri" panose="020F0502020204030204"/>
            </a:endParaRPr>
          </a:p>
          <a:p>
            <a:pPr marL="0" indent="0" algn="just" defTabSz="914377">
              <a:buNone/>
            </a:pPr>
            <a:r>
              <a:rPr lang="cs-CZ" sz="2400" b="1" i="1" dirty="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sp>
        <p:nvSpPr>
          <p:cNvPr id="3" name="Obdélník 2"/>
          <p:cNvSpPr/>
          <p:nvPr/>
        </p:nvSpPr>
        <p:spPr>
          <a:xfrm>
            <a:off x="530942" y="1729149"/>
            <a:ext cx="1084006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Každá stránka má pevně definované oblasti. Základem stránky je aktivní plocha, kolem které jsou okraje. Text lze psát pouze do aktivní oblasti, grafické objekty, pokud jsou vloženy před nebo za textem, lze umístit i do oblasti okrajů. Okraje lze definovat pro každý okraj stránky a lze definovat speciální nastavení okrajů, například pro tisk brožury apod. Okraje jde zvětšit o tzv. hřbet stránky, neboli oblast, která je určena pro svázání </a:t>
            </a:r>
            <a:r>
              <a:rPr lang="cs-CZ" sz="2400" dirty="0" smtClean="0">
                <a:latin typeface="Times New Roman" panose="02020603050405020304" pitchFamily="18" charset="0"/>
                <a:ea typeface="Calibri" panose="020F0502020204030204" pitchFamily="34" charset="0"/>
              </a:rPr>
              <a:t>dokumentu.</a:t>
            </a:r>
          </a:p>
          <a:p>
            <a:r>
              <a:rPr lang="cs-CZ" sz="2400" dirty="0">
                <a:latin typeface="Times New Roman" panose="02020603050405020304" pitchFamily="18" charset="0"/>
                <a:ea typeface="Calibri" panose="020F0502020204030204" pitchFamily="34" charset="0"/>
              </a:rPr>
              <a:t>Jak bylo zmíněno, nastavení lze měnit na aktivní </a:t>
            </a:r>
            <a:r>
              <a:rPr lang="cs-CZ" sz="2400" dirty="0" smtClean="0">
                <a:latin typeface="Times New Roman" panose="02020603050405020304" pitchFamily="18" charset="0"/>
                <a:ea typeface="Calibri" panose="020F0502020204030204" pitchFamily="34" charset="0"/>
              </a:rPr>
              <a:t>oddíl, </a:t>
            </a:r>
            <a:r>
              <a:rPr lang="cs-CZ" sz="2400" dirty="0">
                <a:latin typeface="Times New Roman" panose="02020603050405020304" pitchFamily="18" charset="0"/>
                <a:ea typeface="Calibri" panose="020F0502020204030204" pitchFamily="34" charset="0"/>
              </a:rPr>
              <a:t>od zvoleného místa </a:t>
            </a:r>
            <a:r>
              <a:rPr lang="cs-CZ" sz="2400" dirty="0" smtClean="0">
                <a:latin typeface="Times New Roman" panose="02020603050405020304" pitchFamily="18" charset="0"/>
                <a:ea typeface="Calibri" panose="020F0502020204030204" pitchFamily="34" charset="0"/>
              </a:rPr>
              <a:t>dále, </a:t>
            </a:r>
            <a:r>
              <a:rPr lang="cs-CZ" sz="2400" dirty="0">
                <a:latin typeface="Times New Roman" panose="02020603050405020304" pitchFamily="18" charset="0"/>
                <a:ea typeface="Calibri" panose="020F0502020204030204" pitchFamily="34" charset="0"/>
              </a:rPr>
              <a:t>na vybrané oddíly </a:t>
            </a:r>
            <a:r>
              <a:rPr lang="cs-CZ" sz="2400" dirty="0" smtClean="0">
                <a:latin typeface="Times New Roman" panose="02020603050405020304" pitchFamily="18" charset="0"/>
                <a:ea typeface="Calibri" panose="020F0502020204030204" pitchFamily="34" charset="0"/>
              </a:rPr>
              <a:t>nebo </a:t>
            </a:r>
            <a:r>
              <a:rPr lang="cs-CZ" sz="2400" dirty="0">
                <a:latin typeface="Times New Roman" panose="02020603050405020304" pitchFamily="18" charset="0"/>
                <a:ea typeface="Calibri" panose="020F0502020204030204" pitchFamily="34" charset="0"/>
              </a:rPr>
              <a:t>na celý </a:t>
            </a:r>
            <a:r>
              <a:rPr lang="cs-CZ" sz="2400" dirty="0" smtClean="0">
                <a:latin typeface="Times New Roman" panose="02020603050405020304" pitchFamily="18" charset="0"/>
                <a:ea typeface="Calibri" panose="020F0502020204030204" pitchFamily="34" charset="0"/>
              </a:rPr>
              <a:t>dokument. </a:t>
            </a:r>
            <a:r>
              <a:rPr lang="cs-CZ" sz="2400" dirty="0">
                <a:latin typeface="Times New Roman" panose="02020603050405020304" pitchFamily="18" charset="0"/>
                <a:ea typeface="Calibri" panose="020F0502020204030204" pitchFamily="34" charset="0"/>
              </a:rPr>
              <a:t>Mezi další možnosti nastavení patří např. </a:t>
            </a:r>
            <a:r>
              <a:rPr lang="cs-CZ" sz="2400" b="1" dirty="0">
                <a:latin typeface="Times New Roman" panose="02020603050405020304" pitchFamily="18" charset="0"/>
                <a:ea typeface="Calibri" panose="020F0502020204030204" pitchFamily="34" charset="0"/>
              </a:rPr>
              <a:t>Ohraničení</a:t>
            </a:r>
            <a:r>
              <a:rPr lang="cs-CZ" sz="2400" dirty="0">
                <a:latin typeface="Times New Roman" panose="02020603050405020304" pitchFamily="18" charset="0"/>
                <a:ea typeface="Calibri" panose="020F0502020204030204" pitchFamily="34" charset="0"/>
              </a:rPr>
              <a:t>, kdy můžeme nastavit ohraničení či stínování stránky </a:t>
            </a:r>
            <a:r>
              <a:rPr lang="cs-CZ" sz="2400" dirty="0" smtClean="0">
                <a:latin typeface="Times New Roman" panose="02020603050405020304" pitchFamily="18" charset="0"/>
                <a:ea typeface="Calibri" panose="020F0502020204030204" pitchFamily="34" charset="0"/>
              </a:rPr>
              <a:t> </a:t>
            </a:r>
            <a:endParaRPr lang="cs-CZ" sz="2400" dirty="0"/>
          </a:p>
        </p:txBody>
      </p:sp>
    </p:spTree>
    <p:extLst>
      <p:ext uri="{BB962C8B-B14F-4D97-AF65-F5344CB8AC3E}">
        <p14:creationId xmlns:p14="http://schemas.microsoft.com/office/powerpoint/2010/main" val="21085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sp>
        <p:nvSpPr>
          <p:cNvPr id="3" name="Obdélník 2"/>
          <p:cNvSpPr/>
          <p:nvPr/>
        </p:nvSpPr>
        <p:spPr>
          <a:xfrm>
            <a:off x="530942" y="1729149"/>
            <a:ext cx="10840064" cy="260667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horní a spodní části stránky je dále záhlaví a zápatí stránky. Záhlaví a zápatí nepatří do aktivní oblasti stránky, pokud pracujme s aktivní oblastí, nelze pracovat se záhlavím a zápatím a opačně. Záhlaví a zápatí je oblast definovaná do určité vzdálenosti od hrany stránky a překrývá se s okraji (13). Pokud je aktivní záhlaví nebo zápatí, aktivuje se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 Nástroje záhlaví a zápatí </a:t>
            </a:r>
            <a:r>
              <a:rPr lang="cs-CZ" sz="2400" dirty="0">
                <a:latin typeface="Times New Roman" panose="02020603050405020304" pitchFamily="18" charset="0"/>
                <a:ea typeface="Calibri" panose="020F0502020204030204" pitchFamily="34" charset="0"/>
                <a:cs typeface="Times New Roman" panose="02020603050405020304" pitchFamily="18" charset="0"/>
              </a:rPr>
              <a:t>(14). Záhlaví a zápatí může být rozdílné pro sudé a liché stránky (10).</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599716" y="4475840"/>
            <a:ext cx="10816962" cy="1688986"/>
          </a:xfrm>
          <a:prstGeom prst="rect">
            <a:avLst/>
          </a:prstGeom>
        </p:spPr>
      </p:pic>
    </p:spTree>
    <p:extLst>
      <p:ext uri="{BB962C8B-B14F-4D97-AF65-F5344CB8AC3E}">
        <p14:creationId xmlns:p14="http://schemas.microsoft.com/office/powerpoint/2010/main" val="2228549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Oddíl</a:t>
            </a:r>
            <a:endParaRPr lang="cs-CZ" sz="2400" dirty="0">
              <a:solidFill>
                <a:srgbClr val="000000"/>
              </a:solidFill>
            </a:endParaRPr>
          </a:p>
        </p:txBody>
      </p:sp>
      <p:pic>
        <p:nvPicPr>
          <p:cNvPr id="5" name="Obrázek 4"/>
          <p:cNvPicPr>
            <a:picLocks noChangeAspect="1"/>
          </p:cNvPicPr>
          <p:nvPr/>
        </p:nvPicPr>
        <p:blipFill>
          <a:blip r:embed="rId3"/>
          <a:stretch>
            <a:fillRect/>
          </a:stretch>
        </p:blipFill>
        <p:spPr>
          <a:xfrm>
            <a:off x="61431" y="1651204"/>
            <a:ext cx="12118389" cy="4100667"/>
          </a:xfrm>
          <a:prstGeom prst="rect">
            <a:avLst/>
          </a:prstGeom>
        </p:spPr>
      </p:pic>
    </p:spTree>
    <p:extLst>
      <p:ext uri="{BB962C8B-B14F-4D97-AF65-F5344CB8AC3E}">
        <p14:creationId xmlns:p14="http://schemas.microsoft.com/office/powerpoint/2010/main" val="3038149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Oddíl</a:t>
            </a:r>
            <a:endParaRPr lang="cs-CZ" sz="2400" dirty="0">
              <a:solidFill>
                <a:srgbClr val="000000"/>
              </a:solidFill>
            </a:endParaRPr>
          </a:p>
        </p:txBody>
      </p:sp>
      <p:sp>
        <p:nvSpPr>
          <p:cNvPr id="2" name="Obdélník 1"/>
          <p:cNvSpPr/>
          <p:nvPr/>
        </p:nvSpPr>
        <p:spPr>
          <a:xfrm>
            <a:off x="172065" y="1350281"/>
            <a:ext cx="3293806"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Práce s oddílem je záležitost vztahující se k rozložení textu a stránky. Vložení začátků a konců oddílů je proto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Konce</a:t>
            </a:r>
            <a:r>
              <a:rPr lang="cs-CZ" sz="2000" dirty="0">
                <a:latin typeface="Times New Roman" panose="02020603050405020304" pitchFamily="18" charset="0"/>
                <a:ea typeface="Calibri" panose="020F0502020204030204" pitchFamily="34" charset="0"/>
                <a:cs typeface="Times New Roman" panose="02020603050405020304" pitchFamily="18" charset="0"/>
              </a:rPr>
              <a:t>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Vzhled</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Oddíly lze dále vytvářet pomocí aktivace záhlaví a zápatí, kdy lze pomocí záložky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v „nastavení záhlaví a zápatí“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a:t>
            </a:r>
            <a:r>
              <a:rPr lang="cs-CZ" sz="2000" dirty="0">
                <a:latin typeface="Times New Roman" panose="02020603050405020304" pitchFamily="18" charset="0"/>
                <a:ea typeface="Calibri" panose="020F0502020204030204" pitchFamily="34" charset="0"/>
                <a:cs typeface="Times New Roman" panose="02020603050405020304" pitchFamily="18" charset="0"/>
              </a:rPr>
              <a:t> propojit oddíly. Pokud oddíly neexistují, vytvoří se automaticky</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60957" y="1473391"/>
            <a:ext cx="8517972" cy="3570557"/>
          </a:xfrm>
          <a:prstGeom prst="rect">
            <a:avLst/>
          </a:prstGeom>
          <a:noFill/>
        </p:spPr>
      </p:pic>
      <p:sp>
        <p:nvSpPr>
          <p:cNvPr id="3" name="Obdélník 2"/>
          <p:cNvSpPr/>
          <p:nvPr/>
        </p:nvSpPr>
        <p:spPr>
          <a:xfrm>
            <a:off x="4144754" y="5304085"/>
            <a:ext cx="7350377"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cs typeface="Times New Roman" panose="02020603050405020304" pitchFamily="18" charset="0"/>
              </a:rPr>
              <a:t>V rámci oddílů můžeme propojovat i záhlaví a zápatí, vybereme-li oblast záhlaví/zápatí, pak pomocí nabídky </a:t>
            </a:r>
            <a:r>
              <a:rPr lang="cs-CZ" sz="2000" b="1" dirty="0">
                <a:latin typeface="Times New Roman" panose="02020603050405020304" pitchFamily="18" charset="0"/>
                <a:cs typeface="Times New Roman" panose="02020603050405020304" pitchFamily="18" charset="0"/>
              </a:rPr>
              <a:t>Návrh &gt; Navigace &gt; Propojit s předchozím</a:t>
            </a:r>
            <a:r>
              <a:rPr lang="cs-CZ"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766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Oddíl</a:t>
            </a:r>
            <a:endParaRPr lang="cs-CZ" sz="2400" dirty="0">
              <a:solidFill>
                <a:srgbClr val="000000"/>
              </a:solidFill>
            </a:endParaRPr>
          </a:p>
        </p:txBody>
      </p:sp>
      <p:sp>
        <p:nvSpPr>
          <p:cNvPr id="2" name="Obdélník 1"/>
          <p:cNvSpPr/>
          <p:nvPr/>
        </p:nvSpPr>
        <p:spPr>
          <a:xfrm>
            <a:off x="172065" y="1491926"/>
            <a:ext cx="11592246" cy="830997"/>
          </a:xfrm>
          <a:prstGeom prst="rect">
            <a:avLst/>
          </a:prstGeom>
        </p:spPr>
        <p:txBody>
          <a:bodyPr wrap="square">
            <a:spAutoFit/>
          </a:bodyPr>
          <a:lstStyle/>
          <a:p>
            <a:r>
              <a:rPr lang="cs-CZ" sz="2400" dirty="0" smtClean="0"/>
              <a:t>Většina voleb vztahující se k formátu a nastavení textu lze pak realizovat na vybraný oddíl, na stránku nebo na zbytek dokumentu, příkladem může být nastavení vzhledu stránky. </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1205" y="2777550"/>
            <a:ext cx="11196279" cy="3180798"/>
          </a:xfrm>
          <a:prstGeom prst="rect">
            <a:avLst/>
          </a:prstGeom>
          <a:noFill/>
        </p:spPr>
      </p:pic>
    </p:spTree>
    <p:extLst>
      <p:ext uri="{BB962C8B-B14F-4D97-AF65-F5344CB8AC3E}">
        <p14:creationId xmlns:p14="http://schemas.microsoft.com/office/powerpoint/2010/main" val="445874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Sledování změn</a:t>
            </a:r>
            <a:endParaRPr lang="cs-CZ" sz="2400" dirty="0">
              <a:solidFill>
                <a:srgbClr val="000000"/>
              </a:solidFill>
            </a:endParaRPr>
          </a:p>
        </p:txBody>
      </p:sp>
      <p:sp>
        <p:nvSpPr>
          <p:cNvPr id="2" name="Obdélník 1"/>
          <p:cNvSpPr/>
          <p:nvPr/>
        </p:nvSpPr>
        <p:spPr>
          <a:xfrm>
            <a:off x="172064" y="1491926"/>
            <a:ext cx="3087330" cy="4893647"/>
          </a:xfrm>
          <a:prstGeom prst="rect">
            <a:avLst/>
          </a:prstGeom>
        </p:spPr>
        <p:txBody>
          <a:bodyPr wrap="square">
            <a:spAutoFit/>
          </a:bodyPr>
          <a:lstStyle/>
          <a:p>
            <a:r>
              <a:rPr lang="cs-CZ" sz="2400" dirty="0"/>
              <a:t>Vzhledem k tomu, že v současnosti umožňuje kancelářský balík MS Office sdílení dokumentů a současnou editaci souboru více osobami, existují v aplikacích silné nástroje pro sledování prováděných změn. Základy práce byly popsány v části popisující kartu </a:t>
            </a:r>
            <a:r>
              <a:rPr lang="cs-CZ" sz="2400" b="1" dirty="0"/>
              <a:t>Revize</a:t>
            </a:r>
            <a:r>
              <a:rPr lang="cs-CZ" sz="2400" dirty="0"/>
              <a:t>. </a:t>
            </a:r>
          </a:p>
        </p:txBody>
      </p:sp>
      <p:pic>
        <p:nvPicPr>
          <p:cNvPr id="3" name="Obrázek 2"/>
          <p:cNvPicPr>
            <a:picLocks noChangeAspect="1"/>
          </p:cNvPicPr>
          <p:nvPr/>
        </p:nvPicPr>
        <p:blipFill rotWithShape="1">
          <a:blip r:embed="rId3"/>
          <a:srcRect b="34847"/>
          <a:stretch/>
        </p:blipFill>
        <p:spPr>
          <a:xfrm>
            <a:off x="3184525" y="1332103"/>
            <a:ext cx="8956350" cy="3153816"/>
          </a:xfrm>
          <a:prstGeom prst="rect">
            <a:avLst/>
          </a:prstGeom>
        </p:spPr>
      </p:pic>
      <p:sp>
        <p:nvSpPr>
          <p:cNvPr id="5" name="Obdélník 4"/>
          <p:cNvSpPr/>
          <p:nvPr/>
        </p:nvSpPr>
        <p:spPr>
          <a:xfrm>
            <a:off x="3410241" y="4789414"/>
            <a:ext cx="8504917" cy="707886"/>
          </a:xfrm>
          <a:prstGeom prst="rect">
            <a:avLst/>
          </a:prstGeom>
        </p:spPr>
        <p:txBody>
          <a:bodyPr wrap="square">
            <a:spAutoFit/>
          </a:bodyPr>
          <a:lstStyle/>
          <a:p>
            <a:r>
              <a:rPr lang="cs-CZ" sz="2000" dirty="0"/>
              <a:t>Sledování změn probíhá ve třech krocích. Aktivuje/deaktivuje se sledování změn. Změny se zobrazí/skryjí. Změny se skryjí/odmítnou.</a:t>
            </a:r>
          </a:p>
        </p:txBody>
      </p:sp>
    </p:spTree>
    <p:extLst>
      <p:ext uri="{BB962C8B-B14F-4D97-AF65-F5344CB8AC3E}">
        <p14:creationId xmlns:p14="http://schemas.microsoft.com/office/powerpoint/2010/main" val="1596977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Sledování změn - komentář</a:t>
            </a:r>
            <a:endParaRPr lang="cs-CZ" sz="2400" dirty="0">
              <a:solidFill>
                <a:srgbClr val="000000"/>
              </a:solidFill>
            </a:endParaRPr>
          </a:p>
        </p:txBody>
      </p:sp>
      <p:sp>
        <p:nvSpPr>
          <p:cNvPr id="2" name="Obdélník 1"/>
          <p:cNvSpPr/>
          <p:nvPr/>
        </p:nvSpPr>
        <p:spPr>
          <a:xfrm>
            <a:off x="172064" y="1363982"/>
            <a:ext cx="11592247" cy="347172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Mimo těchto revizí lze dále sledovat změny pomocí komentářů, tato volba není podmíněna aktivací sledování změn. Komentář vložíme k vybranému textu pomocí </a:t>
            </a:r>
            <a:r>
              <a:rPr lang="cs-CZ" sz="2400" b="1" dirty="0">
                <a:latin typeface="Times New Roman" panose="02020603050405020304" pitchFamily="18" charset="0"/>
                <a:ea typeface="Calibri" panose="020F0502020204030204" pitchFamily="34" charset="0"/>
                <a:cs typeface="Times New Roman" panose="02020603050405020304" pitchFamily="18" charset="0"/>
              </a:rPr>
              <a:t>Revize</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komentář</a:t>
            </a:r>
            <a:r>
              <a:rPr lang="cs-CZ" sz="2400" dirty="0">
                <a:latin typeface="Times New Roman" panose="02020603050405020304" pitchFamily="18" charset="0"/>
                <a:ea typeface="Calibri" panose="020F0502020204030204" pitchFamily="34" charset="0"/>
                <a:cs typeface="Times New Roman" panose="02020603050405020304" pitchFamily="18" charset="0"/>
              </a:rPr>
              <a:t> nebo pomocí kontextového menu (pravým tlačítkem myši na text)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komentář</a:t>
            </a:r>
            <a:r>
              <a:rPr lang="cs-CZ" sz="2400" dirty="0">
                <a:latin typeface="Times New Roman" panose="02020603050405020304" pitchFamily="18" charset="0"/>
                <a:ea typeface="Calibri" panose="020F0502020204030204" pitchFamily="34" charset="0"/>
                <a:cs typeface="Times New Roman" panose="02020603050405020304" pitchFamily="18" charset="0"/>
              </a:rPr>
              <a:t>. Další možností je volby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 &gt; </a:t>
            </a:r>
            <a:r>
              <a:rPr lang="cs-CZ" sz="2400" b="1" dirty="0" err="1">
                <a:latin typeface="Times New Roman" panose="02020603050405020304" pitchFamily="18" charset="0"/>
                <a:ea typeface="Calibri" panose="020F0502020204030204" pitchFamily="34" charset="0"/>
                <a:cs typeface="Times New Roman" panose="02020603050405020304" pitchFamily="18" charset="0"/>
              </a:rPr>
              <a:t>Komenář</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Komentář (4</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je </a:t>
            </a:r>
            <a:r>
              <a:rPr lang="cs-CZ" sz="2400" dirty="0">
                <a:latin typeface="Times New Roman" panose="02020603050405020304" pitchFamily="18" charset="0"/>
                <a:ea typeface="Calibri" panose="020F0502020204030204" pitchFamily="34" charset="0"/>
                <a:cs typeface="Times New Roman" panose="02020603050405020304" pitchFamily="18" charset="0"/>
              </a:rPr>
              <a:t>indikován zvýrazněním textu (5), případně je indikován bublinou na okraji stránky (6). Komentář lze skrýt, obdobně jako další prvky revize. </a:t>
            </a:r>
          </a:p>
          <a:p>
            <a:r>
              <a:rPr lang="cs-CZ" sz="2400" dirty="0" smtClean="0"/>
              <a:t> </a:t>
            </a:r>
            <a:endParaRPr lang="cs-CZ" sz="2400" dirty="0"/>
          </a:p>
        </p:txBody>
      </p:sp>
      <p:pic>
        <p:nvPicPr>
          <p:cNvPr id="3" name="Obrázek 2"/>
          <p:cNvPicPr>
            <a:picLocks noChangeAspect="1"/>
          </p:cNvPicPr>
          <p:nvPr/>
        </p:nvPicPr>
        <p:blipFill rotWithShape="1">
          <a:blip r:embed="rId3"/>
          <a:srcRect t="64799" b="-1715"/>
          <a:stretch/>
        </p:blipFill>
        <p:spPr>
          <a:xfrm>
            <a:off x="644645" y="4571245"/>
            <a:ext cx="10534632" cy="2101862"/>
          </a:xfrm>
          <a:prstGeom prst="rect">
            <a:avLst/>
          </a:prstGeom>
        </p:spPr>
      </p:pic>
    </p:spTree>
    <p:extLst>
      <p:ext uri="{BB962C8B-B14F-4D97-AF65-F5344CB8AC3E}">
        <p14:creationId xmlns:p14="http://schemas.microsoft.com/office/powerpoint/2010/main" val="139706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Slučování dokumentů</a:t>
            </a:r>
            <a:endParaRPr lang="cs-CZ" sz="2400" dirty="0">
              <a:solidFill>
                <a:srgbClr val="000000"/>
              </a:solidFill>
            </a:endParaRPr>
          </a:p>
        </p:txBody>
      </p:sp>
      <p:sp>
        <p:nvSpPr>
          <p:cNvPr id="2" name="Obdélník 1"/>
          <p:cNvSpPr/>
          <p:nvPr/>
        </p:nvSpPr>
        <p:spPr>
          <a:xfrm>
            <a:off x="172064" y="1363982"/>
            <a:ext cx="11592247" cy="179126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Word umožňuje sloučení více dokumentů do jednoho souboru, lze zkopírovat a vložit obsah více dokumentů do jednoho souboru. To lze například volbou </a:t>
            </a:r>
            <a:r>
              <a:rPr lang="cs-CZ" sz="2400" b="1" dirty="0">
                <a:latin typeface="Times New Roman" panose="02020603050405020304" pitchFamily="18" charset="0"/>
                <a:ea typeface="Calibri" panose="020F0502020204030204" pitchFamily="34" charset="0"/>
              </a:rPr>
              <a:t>Vložit</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Objekt</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Text ze souboru,</a:t>
            </a:r>
            <a:r>
              <a:rPr lang="cs-CZ" sz="2400" dirty="0">
                <a:latin typeface="Times New Roman" panose="02020603050405020304" pitchFamily="18" charset="0"/>
                <a:ea typeface="Calibri" panose="020F0502020204030204" pitchFamily="34" charset="0"/>
              </a:rPr>
              <a:t> otevřeme první dokument, následně přejdeme k dokumentům, které chceme přidat, vybereme je a potom klikneme na </a:t>
            </a:r>
            <a:r>
              <a:rPr lang="cs-CZ" sz="2400" b="1" dirty="0">
                <a:latin typeface="Times New Roman" panose="02020603050405020304" pitchFamily="18" charset="0"/>
                <a:ea typeface="Calibri" panose="020F0502020204030204" pitchFamily="34" charset="0"/>
              </a:rPr>
              <a:t>Vložit </a:t>
            </a:r>
            <a:r>
              <a:rPr lang="cs-CZ" sz="2400" dirty="0" smtClean="0"/>
              <a:t> </a:t>
            </a:r>
            <a:endParaRPr lang="cs-CZ" sz="2400" dirty="0"/>
          </a:p>
        </p:txBody>
      </p:sp>
      <p:grpSp>
        <p:nvGrpSpPr>
          <p:cNvPr id="8" name="Skupina 7"/>
          <p:cNvGrpSpPr/>
          <p:nvPr/>
        </p:nvGrpSpPr>
        <p:grpSpPr>
          <a:xfrm>
            <a:off x="763996" y="3577790"/>
            <a:ext cx="10518519" cy="2572365"/>
            <a:chOff x="0" y="0"/>
            <a:chExt cx="3737716" cy="904875"/>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591" y="0"/>
              <a:ext cx="1000125" cy="90487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59"/>
              <a:ext cx="2181225" cy="695325"/>
            </a:xfrm>
            <a:prstGeom prst="rect">
              <a:avLst/>
            </a:prstGeom>
          </p:spPr>
        </p:pic>
        <p:sp>
          <p:nvSpPr>
            <p:cNvPr id="11" name="Zaoblený obdélník 10"/>
            <p:cNvSpPr/>
            <p:nvPr/>
          </p:nvSpPr>
          <p:spPr>
            <a:xfrm>
              <a:off x="1301478" y="353419"/>
              <a:ext cx="811970" cy="204699"/>
            </a:xfrm>
            <a:prstGeom prst="roundRect">
              <a:avLst>
                <a:gd name="adj" fmla="val 1556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425"/>
                </a:spcBef>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12" name="Zaoblený obdélník 11"/>
            <p:cNvSpPr/>
            <p:nvPr/>
          </p:nvSpPr>
          <p:spPr>
            <a:xfrm>
              <a:off x="2788079" y="633909"/>
              <a:ext cx="898497" cy="204699"/>
            </a:xfrm>
            <a:prstGeom prst="roundRect">
              <a:avLst>
                <a:gd name="adj" fmla="val 1556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425"/>
                </a:spcBef>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C</a:t>
              </a:r>
            </a:p>
          </p:txBody>
        </p:sp>
        <p:cxnSp>
          <p:nvCxnSpPr>
            <p:cNvPr id="13" name="Přímá spojnice se šipkou 12"/>
            <p:cNvCxnSpPr/>
            <p:nvPr/>
          </p:nvCxnSpPr>
          <p:spPr>
            <a:xfrm>
              <a:off x="2148560" y="493664"/>
              <a:ext cx="596078" cy="18732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9145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Slučování dokumentů</a:t>
            </a:r>
            <a:r>
              <a:rPr lang="cs-CZ" sz="2400" dirty="0">
                <a:solidFill>
                  <a:srgbClr val="000000"/>
                </a:solidFill>
              </a:rPr>
              <a:t> – hromadná korespondence</a:t>
            </a:r>
          </a:p>
        </p:txBody>
      </p:sp>
      <p:sp>
        <p:nvSpPr>
          <p:cNvPr id="2" name="Obdélník 1"/>
          <p:cNvSpPr/>
          <p:nvPr/>
        </p:nvSpPr>
        <p:spPr>
          <a:xfrm>
            <a:off x="172064" y="1363982"/>
            <a:ext cx="4296697" cy="5324535"/>
          </a:xfrm>
          <a:prstGeom prst="rect">
            <a:avLst/>
          </a:prstGeom>
        </p:spPr>
        <p:txBody>
          <a:bodyPr wrap="square">
            <a:spAutoFit/>
          </a:bodyPr>
          <a:lstStyle/>
          <a:p>
            <a:pPr indent="180340" algn="just">
              <a:spcBef>
                <a:spcPts val="1200"/>
              </a:spcBef>
            </a:pPr>
            <a:r>
              <a:rPr lang="cs-CZ" sz="2000" dirty="0">
                <a:latin typeface="Times New Roman" panose="02020603050405020304" pitchFamily="18" charset="0"/>
                <a:ea typeface="Calibri" panose="020F0502020204030204" pitchFamily="34" charset="0"/>
                <a:cs typeface="Times New Roman" panose="02020603050405020304" pitchFamily="18" charset="0"/>
              </a:rPr>
              <a:t>Dalším případem slučování dokumentů je hromadná korespondence. V tomto případě dochází ke sloučení datového souboru a dokumentu Wordu pomocí slučovacích polí</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spcAft>
                <a:spcPts val="1200"/>
              </a:spcAft>
            </a:pPr>
            <a:r>
              <a:rPr lang="cs-CZ" sz="2000" dirty="0">
                <a:latin typeface="Times New Roman" panose="02020603050405020304" pitchFamily="18" charset="0"/>
                <a:ea typeface="Calibri" panose="020F0502020204030204" pitchFamily="34" charset="0"/>
              </a:rPr>
              <a:t>Slučovací pole dostupné při hromadné korespondenci je typem polí, který byl zmíněn dříve (při popisu karty Korespondence). Tento typ polí je propojený s daty. Lze použít hlavičky z importovaných dat (1) nebo přiřadit existující množinu polí (tzv. Pole adresy) importovaným datům (2). Data propojíme pomocí tlačítka Shoda polí (3) a přiřadíme předdefinovanému poli hodnotu importovaného pole (4).</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Obrázek 13"/>
          <p:cNvPicPr>
            <a:picLocks noChangeAspect="1"/>
          </p:cNvPicPr>
          <p:nvPr/>
        </p:nvPicPr>
        <p:blipFill>
          <a:blip r:embed="rId3"/>
          <a:stretch>
            <a:fillRect/>
          </a:stretch>
        </p:blipFill>
        <p:spPr>
          <a:xfrm>
            <a:off x="4495149" y="1723103"/>
            <a:ext cx="7439025" cy="4267200"/>
          </a:xfrm>
          <a:prstGeom prst="rect">
            <a:avLst/>
          </a:prstGeom>
        </p:spPr>
      </p:pic>
    </p:spTree>
    <p:extLst>
      <p:ext uri="{BB962C8B-B14F-4D97-AF65-F5344CB8AC3E}">
        <p14:creationId xmlns:p14="http://schemas.microsoft.com/office/powerpoint/2010/main" val="921674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Slučování dokumentů</a:t>
            </a:r>
            <a:r>
              <a:rPr lang="cs-CZ" sz="2400" dirty="0">
                <a:solidFill>
                  <a:srgbClr val="000000"/>
                </a:solidFill>
              </a:rPr>
              <a:t> – hromadná korespondence</a:t>
            </a:r>
          </a:p>
        </p:txBody>
      </p:sp>
      <p:sp>
        <p:nvSpPr>
          <p:cNvPr id="2" name="Obdélník 1"/>
          <p:cNvSpPr/>
          <p:nvPr/>
        </p:nvSpPr>
        <p:spPr>
          <a:xfrm>
            <a:off x="231059" y="1692624"/>
            <a:ext cx="3102078" cy="4339650"/>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Pro zobrazování dat v polích lze využívat množinu nástrojů dostupných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Korespondence &gt; Pravidla</a:t>
            </a:r>
            <a:r>
              <a:rPr lang="cs-CZ" sz="2000" dirty="0">
                <a:latin typeface="Times New Roman" panose="02020603050405020304" pitchFamily="18" charset="0"/>
                <a:ea typeface="Calibri" panose="020F0502020204030204" pitchFamily="34" charset="0"/>
                <a:cs typeface="Times New Roman" panose="02020603050405020304" pitchFamily="18" charset="0"/>
              </a:rPr>
              <a:t> (5), například lze použít podmínky pro kombinaci hodnoty pole s textem (6). Na příkladu je ukázka vložení rozdílného textu (7) pro podmínku, že hodnota pole bude „Karviná“.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657600" y="1381487"/>
            <a:ext cx="7782539" cy="4978387"/>
          </a:xfrm>
          <a:prstGeom prst="rect">
            <a:avLst/>
          </a:prstGeom>
        </p:spPr>
      </p:pic>
    </p:spTree>
    <p:extLst>
      <p:ext uri="{BB962C8B-B14F-4D97-AF65-F5344CB8AC3E}">
        <p14:creationId xmlns:p14="http://schemas.microsoft.com/office/powerpoint/2010/main" val="1052367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a:t>
            </a:r>
            <a:r>
              <a:rPr lang="en-US" sz="3600" dirty="0" smtClean="0">
                <a:solidFill>
                  <a:prstClr val="black"/>
                </a:solidFill>
              </a:rPr>
              <a:t>WORD</a:t>
            </a:r>
            <a:endParaRPr lang="cs-CZ" sz="3600" dirty="0" smtClean="0">
              <a:solidFill>
                <a:prstClr val="black"/>
              </a:solidFill>
            </a:endParaRPr>
          </a:p>
          <a:p>
            <a:pPr marL="0" lvl="1" indent="0" algn="ctr">
              <a:spcBef>
                <a:spcPts val="0"/>
              </a:spcBef>
              <a:buNone/>
            </a:pPr>
            <a:r>
              <a:rPr lang="cs-CZ" sz="2400" dirty="0"/>
              <a:t>Základní pracovní objekty, vlastnosti, použití, nástroje</a:t>
            </a:r>
            <a:endParaRPr lang="cs-CZ" sz="24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smtClean="0">
                <a:solidFill>
                  <a:prstClr val="black"/>
                </a:solidFill>
              </a:rPr>
              <a:t>PRÁCE </a:t>
            </a:r>
            <a:r>
              <a:rPr lang="cs-CZ" sz="2400" dirty="0">
                <a:solidFill>
                  <a:prstClr val="black"/>
                </a:solidFill>
              </a:rPr>
              <a:t>S TEXTEM, MS WORD</a:t>
            </a:r>
          </a:p>
          <a:p>
            <a:pPr marL="0" lvl="1" indent="0" algn="just">
              <a:spcBef>
                <a:spcPts val="0"/>
              </a:spcBef>
              <a:buNone/>
            </a:pPr>
            <a:r>
              <a:rPr lang="cs-CZ" sz="2400" dirty="0">
                <a:solidFill>
                  <a:prstClr val="black"/>
                </a:solidFill>
              </a:rPr>
              <a:t>3.4	Základní pracovní objekty, vlastnosti, použití, nástroje</a:t>
            </a:r>
          </a:p>
          <a:p>
            <a:pPr marL="0" lvl="1" indent="0" algn="just">
              <a:spcBef>
                <a:spcPts val="0"/>
              </a:spcBef>
              <a:buNone/>
            </a:pPr>
            <a:r>
              <a:rPr lang="cs-CZ" sz="2400" dirty="0">
                <a:solidFill>
                  <a:prstClr val="black"/>
                </a:solidFill>
              </a:rPr>
              <a:t>3.4.1	Textové objekty, znak, slovo, řádek, odstavec, Textové pole, tabulka	</a:t>
            </a:r>
          </a:p>
          <a:p>
            <a:pPr marL="0" lvl="1" indent="0" algn="just">
              <a:spcBef>
                <a:spcPts val="0"/>
              </a:spcBef>
              <a:buNone/>
            </a:pPr>
            <a:r>
              <a:rPr lang="cs-CZ" sz="2400" dirty="0">
                <a:solidFill>
                  <a:prstClr val="black"/>
                </a:solidFill>
              </a:rPr>
              <a:t>3.4.2	Oddíl, stránka, dokument	</a:t>
            </a:r>
          </a:p>
          <a:p>
            <a:pPr marL="0" lvl="1" indent="0" algn="just">
              <a:spcBef>
                <a:spcPts val="0"/>
              </a:spcBef>
              <a:buNone/>
            </a:pPr>
            <a:r>
              <a:rPr lang="cs-CZ" sz="2400" dirty="0">
                <a:solidFill>
                  <a:prstClr val="black"/>
                </a:solidFill>
              </a:rPr>
              <a:t>3.4.3	Sledování změn, slučování dokumentů, hromadná korespondence, pole,	</a:t>
            </a:r>
          </a:p>
          <a:p>
            <a:pPr marL="0" lvl="1" indent="0" algn="just">
              <a:spcBef>
                <a:spcPts val="0"/>
              </a:spcBef>
              <a:buNone/>
            </a:pPr>
            <a:r>
              <a:rPr lang="cs-CZ" sz="2400" dirty="0">
                <a:solidFill>
                  <a:prstClr val="black"/>
                </a:solidFill>
              </a:rPr>
              <a:t>3.4.4	Grafické objekty, grafy	</a:t>
            </a:r>
          </a:p>
          <a:p>
            <a:pPr marL="0" lvl="1" indent="0" algn="just">
              <a:spcBef>
                <a:spcPts val="0"/>
              </a:spcBef>
              <a:buNone/>
            </a:pPr>
            <a:r>
              <a:rPr lang="cs-CZ" sz="2400" dirty="0">
                <a:solidFill>
                  <a:prstClr val="black"/>
                </a:solidFill>
              </a:rPr>
              <a:t>3.5	Rozšířené možnosti	</a:t>
            </a:r>
            <a:endParaRPr lang="cs-CZ" sz="1867" b="1" dirty="0"/>
          </a:p>
        </p:txBody>
      </p:sp>
      <p:sp>
        <p:nvSpPr>
          <p:cNvPr id="3" name="TextovéPole 2"/>
          <p:cNvSpPr txBox="1"/>
          <p:nvPr/>
        </p:nvSpPr>
        <p:spPr>
          <a:xfrm>
            <a:off x="904858" y="4403767"/>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r>
              <a:rPr lang="cs-CZ" sz="2667" b="1" dirty="0" smtClean="0">
                <a:solidFill>
                  <a:schemeClr val="bg1"/>
                </a:solidFill>
                <a:latin typeface="Calibri" panose="020F0502020204030204"/>
              </a:rPr>
              <a:t> </a:t>
            </a:r>
            <a:endParaRPr lang="cs-CZ" sz="2667" b="1" dirty="0">
              <a:solidFill>
                <a:schemeClr val="bg1"/>
              </a:solidFill>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Rychlé části, Pole</a:t>
            </a:r>
            <a:endParaRPr lang="cs-CZ" sz="2400" dirty="0">
              <a:solidFill>
                <a:srgbClr val="000000"/>
              </a:solidFill>
            </a:endParaRPr>
          </a:p>
        </p:txBody>
      </p:sp>
      <p:sp>
        <p:nvSpPr>
          <p:cNvPr id="2" name="Obdélník 1"/>
          <p:cNvSpPr/>
          <p:nvPr/>
        </p:nvSpPr>
        <p:spPr>
          <a:xfrm>
            <a:off x="231059" y="1864060"/>
            <a:ext cx="11390670" cy="34561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Speciálními textovými objekty jsou </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Rychlé části</a:t>
            </a:r>
            <a:r>
              <a:rPr lang="cs-CZ" sz="2400" dirty="0">
                <a:latin typeface="Times New Roman" panose="02020603050405020304" pitchFamily="18" charset="0"/>
                <a:ea typeface="Calibri" panose="020F0502020204030204" pitchFamily="34" charset="0"/>
                <a:cs typeface="Times New Roman" panose="02020603050405020304" pitchFamily="18" charset="0"/>
              </a:rPr>
              <a:t>, zejména pole (vložit lze např.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a:t>
            </a:r>
            <a:r>
              <a:rPr lang="cs-CZ" sz="2400" dirty="0">
                <a:latin typeface="Times New Roman" panose="02020603050405020304" pitchFamily="18" charset="0"/>
                <a:ea typeface="Calibri" panose="020F0502020204030204" pitchFamily="34" charset="0"/>
                <a:cs typeface="Times New Roman" panose="02020603050405020304" pitchFamily="18" charset="0"/>
              </a:rPr>
              <a:t>&gt;</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Rychlé</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části</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Pole), </a:t>
            </a:r>
            <a:r>
              <a:rPr lang="cs-CZ" sz="2400" dirty="0">
                <a:latin typeface="Times New Roman" panose="02020603050405020304" pitchFamily="18" charset="0"/>
                <a:ea typeface="Calibri" panose="020F0502020204030204" pitchFamily="34" charset="0"/>
                <a:cs typeface="Times New Roman" panose="02020603050405020304" pitchFamily="18" charset="0"/>
              </a:rPr>
              <a:t>nejedná se o Textové pole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a:t>
            </a:r>
            <a:r>
              <a:rPr lang="cs-CZ" sz="2400" dirty="0">
                <a:latin typeface="Times New Roman" panose="02020603050405020304" pitchFamily="18" charset="0"/>
                <a:ea typeface="Calibri" panose="020F0502020204030204" pitchFamily="34" charset="0"/>
                <a:cs typeface="Times New Roman" panose="02020603050405020304" pitchFamily="18" charset="0"/>
              </a:rPr>
              <a:t>&gt;</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Textové pole).</a:t>
            </a:r>
            <a:r>
              <a:rPr lang="cs-CZ" sz="2400" dirty="0">
                <a:latin typeface="Times New Roman" panose="02020603050405020304" pitchFamily="18" charset="0"/>
                <a:ea typeface="Calibri" panose="020F0502020204030204" pitchFamily="34" charset="0"/>
                <a:cs typeface="Times New Roman" panose="02020603050405020304" pitchFamily="18" charset="0"/>
              </a:rPr>
              <a:t> Pole je charakteristické tím, že jeho obsah zpravidla doplňuje aplikace. Používá se tedy pro automaticky vyplňované hodnoty, mezi něž patří např. číslování stránek, titulky obrázků, ale taky např. automaticky generovaný obsah. Chceme-li pracovat s polem, hledáme vlastnosti objektu ve vztahu k vlastnostem pole. Například obsah je generován pomocí odkazů na nadpisy, je to tedy vyhledávání referencí v textu, proto práci s obsahem najdeme na kartě </a:t>
            </a:r>
            <a:r>
              <a:rPr lang="cs-CZ" sz="2400" b="1" dirty="0">
                <a:latin typeface="Times New Roman" panose="02020603050405020304" pitchFamily="18" charset="0"/>
                <a:ea typeface="Calibri" panose="020F0502020204030204" pitchFamily="34" charset="0"/>
                <a:cs typeface="Times New Roman" panose="02020603050405020304" pitchFamily="18" charset="0"/>
              </a:rPr>
              <a:t>Reference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89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Rychlé části, Pole</a:t>
            </a:r>
            <a:endParaRPr lang="cs-CZ" sz="2400" dirty="0">
              <a:solidFill>
                <a:srgbClr val="000000"/>
              </a:solidFill>
            </a:endParaRPr>
          </a:p>
        </p:txBody>
      </p:sp>
      <p:sp>
        <p:nvSpPr>
          <p:cNvPr id="2" name="Obdélník 1"/>
          <p:cNvSpPr/>
          <p:nvPr/>
        </p:nvSpPr>
        <p:spPr>
          <a:xfrm>
            <a:off x="216311" y="1473391"/>
            <a:ext cx="11390670"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První příklad je pole Datum. Obrázek ukazuje standardní zobrazení vloženého pole, dále pole včetně ovládacího prvku obsahu a ve tvaru po přepnutí zobrazení polí (pomocí dialogového okna nabídky, otevřeného kliknutím pravého tlačítka myši na objekt (7)).</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cstate="print">
            <a:extLst>
              <a:ext uri="{28A0092B-C50C-407E-A947-70E740481C1C}">
                <a14:useLocalDpi xmlns:a14="http://schemas.microsoft.com/office/drawing/2010/main" val="0"/>
              </a:ext>
            </a:extLst>
          </a:blip>
          <a:srcRect r="26245" b="76040"/>
          <a:stretch/>
        </p:blipFill>
        <p:spPr bwMode="auto">
          <a:xfrm>
            <a:off x="381205" y="3693803"/>
            <a:ext cx="7207635" cy="1379641"/>
          </a:xfrm>
          <a:prstGeom prst="rect">
            <a:avLst/>
          </a:prstGeom>
          <a:noFill/>
          <a:ln>
            <a:noFill/>
          </a:ln>
        </p:spPr>
      </p:pic>
      <p:pic>
        <p:nvPicPr>
          <p:cNvPr id="9" name="Obrázek 8"/>
          <p:cNvPicPr/>
          <p:nvPr/>
        </p:nvPicPr>
        <p:blipFill rotWithShape="1">
          <a:blip r:embed="rId3" cstate="print">
            <a:extLst>
              <a:ext uri="{28A0092B-C50C-407E-A947-70E740481C1C}">
                <a14:useLocalDpi xmlns:a14="http://schemas.microsoft.com/office/drawing/2010/main" val="0"/>
              </a:ext>
            </a:extLst>
          </a:blip>
          <a:srcRect l="70261" t="36169" r="3968" b="6713"/>
          <a:stretch/>
        </p:blipFill>
        <p:spPr bwMode="auto">
          <a:xfrm>
            <a:off x="8257337" y="2947160"/>
            <a:ext cx="2687315" cy="3288890"/>
          </a:xfrm>
          <a:prstGeom prst="rect">
            <a:avLst/>
          </a:prstGeom>
          <a:noFill/>
          <a:ln>
            <a:noFill/>
          </a:ln>
        </p:spPr>
      </p:pic>
    </p:spTree>
    <p:extLst>
      <p:ext uri="{BB962C8B-B14F-4D97-AF65-F5344CB8AC3E}">
        <p14:creationId xmlns:p14="http://schemas.microsoft.com/office/powerpoint/2010/main" val="94972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Rychlé části, Pole</a:t>
            </a:r>
            <a:endParaRPr lang="cs-CZ" sz="2400" dirty="0">
              <a:solidFill>
                <a:srgbClr val="000000"/>
              </a:solidFill>
            </a:endParaRPr>
          </a:p>
        </p:txBody>
      </p:sp>
      <p:sp>
        <p:nvSpPr>
          <p:cNvPr id="2" name="Obdélník 1"/>
          <p:cNvSpPr/>
          <p:nvPr/>
        </p:nvSpPr>
        <p:spPr>
          <a:xfrm>
            <a:off x="57868" y="1473391"/>
            <a:ext cx="11829332" cy="1569660"/>
          </a:xfrm>
          <a:prstGeom prst="rect">
            <a:avLst/>
          </a:prstGeom>
        </p:spPr>
        <p:txBody>
          <a:bodyPr wrap="square">
            <a:spAutoFit/>
          </a:bodyPr>
          <a:lstStyle/>
          <a:p>
            <a:r>
              <a:rPr lang="cs-CZ" sz="2400" dirty="0"/>
              <a:t>Druhý příklad je pole, které slouží k číslování objektů v titulku, konkrétně se jedná o číslování obrázku. Opět je ukázáno standardní zobrazení a přepnuté zobrazení polí</a:t>
            </a:r>
            <a:r>
              <a:rPr lang="cs-CZ" sz="2400" dirty="0" smtClean="0"/>
              <a:t>. </a:t>
            </a:r>
            <a:r>
              <a:rPr lang="cs-CZ" sz="2400" dirty="0"/>
              <a:t>Třetí příklad není klasické pole ale pole z nabídky </a:t>
            </a:r>
            <a:r>
              <a:rPr lang="cs-CZ" sz="2400" b="1" dirty="0"/>
              <a:t>Vložení &gt; Text &gt; Rychlé části &gt; Vlastnosti dokumentu &gt; Rychlé části &gt; Datum publikování</a:t>
            </a:r>
            <a:r>
              <a:rPr lang="cs-CZ" sz="2400" dirty="0"/>
              <a:t>.</a:t>
            </a:r>
            <a:r>
              <a:rPr lang="cs-CZ" sz="2400" dirty="0" smtClean="0"/>
              <a:t> </a:t>
            </a:r>
            <a:endParaRPr lang="cs-CZ" sz="2400" dirty="0"/>
          </a:p>
        </p:txBody>
      </p:sp>
      <p:pic>
        <p:nvPicPr>
          <p:cNvPr id="8" name="Obrázek 7"/>
          <p:cNvPicPr/>
          <p:nvPr/>
        </p:nvPicPr>
        <p:blipFill rotWithShape="1">
          <a:blip r:embed="rId3" cstate="print">
            <a:extLst>
              <a:ext uri="{28A0092B-C50C-407E-A947-70E740481C1C}">
                <a14:useLocalDpi xmlns:a14="http://schemas.microsoft.com/office/drawing/2010/main" val="0"/>
              </a:ext>
            </a:extLst>
          </a:blip>
          <a:srcRect l="1" t="21831" r="30101" b="5684"/>
          <a:stretch/>
        </p:blipFill>
        <p:spPr bwMode="auto">
          <a:xfrm>
            <a:off x="4991100" y="2753840"/>
            <a:ext cx="6773211" cy="4104160"/>
          </a:xfrm>
          <a:prstGeom prst="rect">
            <a:avLst/>
          </a:prstGeom>
          <a:noFill/>
          <a:ln>
            <a:noFill/>
          </a:ln>
        </p:spPr>
      </p:pic>
      <p:sp>
        <p:nvSpPr>
          <p:cNvPr id="3" name="Obdélník 2"/>
          <p:cNvSpPr/>
          <p:nvPr/>
        </p:nvSpPr>
        <p:spPr>
          <a:xfrm>
            <a:off x="57868" y="3018437"/>
            <a:ext cx="4724399" cy="4154984"/>
          </a:xfrm>
          <a:prstGeom prst="rect">
            <a:avLst/>
          </a:prstGeom>
        </p:spPr>
        <p:txBody>
          <a:bodyPr wrap="square">
            <a:spAutoFit/>
          </a:bodyPr>
          <a:lstStyle/>
          <a:p>
            <a:r>
              <a:rPr lang="cs-CZ" sz="2400" dirty="0" smtClean="0"/>
              <a:t>Po </a:t>
            </a:r>
            <a:r>
              <a:rPr lang="cs-CZ" sz="2400" dirty="0"/>
              <a:t>kliknutí pravým tlačítkem myši se zobrazí nabídka (6), objektu lze odebrat ovládací prvek obsahu, nelze však aktualizovat či přepnout zobrazení polí</a:t>
            </a:r>
            <a:r>
              <a:rPr lang="cs-CZ" sz="2400" dirty="0" smtClean="0"/>
              <a:t>.</a:t>
            </a:r>
          </a:p>
          <a:p>
            <a:pPr indent="180340" algn="just"/>
            <a:r>
              <a:rPr lang="cs-CZ" sz="2400" dirty="0"/>
              <a:t>Čtvrtý příklad ukazuje pole, které je vloženo jako Reference &gt; Titulky &gt; Vložit seznam obrázků. V přepnutém zobrazení polí je vidět, že se jedná o hypertextový odkaz.</a:t>
            </a:r>
          </a:p>
          <a:p>
            <a:endParaRPr lang="cs-CZ" sz="2400" dirty="0"/>
          </a:p>
        </p:txBody>
      </p:sp>
    </p:spTree>
    <p:extLst>
      <p:ext uri="{BB962C8B-B14F-4D97-AF65-F5344CB8AC3E}">
        <p14:creationId xmlns:p14="http://schemas.microsoft.com/office/powerpoint/2010/main" val="1388190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Grafické objekty</a:t>
            </a:r>
            <a:endParaRPr lang="cs-CZ" sz="2400" dirty="0">
              <a:solidFill>
                <a:srgbClr val="000000"/>
              </a:solidFill>
            </a:endParaRPr>
          </a:p>
        </p:txBody>
      </p:sp>
      <p:sp>
        <p:nvSpPr>
          <p:cNvPr id="3" name="Obdélník 2"/>
          <p:cNvSpPr/>
          <p:nvPr/>
        </p:nvSpPr>
        <p:spPr>
          <a:xfrm>
            <a:off x="164475" y="1473391"/>
            <a:ext cx="10973926" cy="663566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Do dokumentu Wordu 2016 lze rovněž vkládat Ilustrace, mezi které patří zejména Obrázky, Obrazce, Grafy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SmartArt</a:t>
            </a:r>
            <a:r>
              <a:rPr lang="cs-CZ" sz="2400" dirty="0">
                <a:latin typeface="Times New Roman" panose="02020603050405020304" pitchFamily="18" charset="0"/>
                <a:ea typeface="Calibri" panose="020F0502020204030204" pitchFamily="34" charset="0"/>
                <a:cs typeface="Times New Roman" panose="02020603050405020304" pitchFamily="18" charset="0"/>
              </a:rPr>
              <a:t> objekty. Při vkládání objektů a při práci s nimi je nutné důkladně sledovat vlastnosti objektů, které se mohou při práci měnit.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Shodný obrázek se bude chovat odlišně, bude-li vložen do dokumentu přetažením nebo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Obrázky</a:t>
            </a:r>
            <a:r>
              <a:rPr lang="cs-CZ" sz="2400" dirty="0">
                <a:latin typeface="Times New Roman" panose="02020603050405020304" pitchFamily="18" charset="0"/>
                <a:ea typeface="Calibri" panose="020F0502020204030204" pitchFamily="34" charset="0"/>
                <a:cs typeface="Times New Roman" panose="02020603050405020304" pitchFamily="18" charset="0"/>
              </a:rPr>
              <a:t>. Dokonce může dojít ke změně vlastností pouhým vytvořením kopie obrázku. Vlastnosti se mohou dále měnit na základě pozice objektu v textu, záleží na tom, zda je textem obtékán nebo zda je před (za) textem</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Ilustracemi jsou k dispozici různá rozložení karet Formát, odlišnost se týkají zejména stínů, průhlednosti, práce s barvou a 3D efektů. S grafickými objekty můžeme pracovat pomocí karty Formát nebo pomocí dialogového okna Formát. Podle formátu pak lze nebo nelze objekty seskupovat.</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400" dirty="0"/>
          </a:p>
        </p:txBody>
      </p:sp>
    </p:spTree>
    <p:extLst>
      <p:ext uri="{BB962C8B-B14F-4D97-AF65-F5344CB8AC3E}">
        <p14:creationId xmlns:p14="http://schemas.microsoft.com/office/powerpoint/2010/main" val="2491196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Grafické objekty</a:t>
            </a:r>
            <a:endParaRPr lang="cs-CZ" sz="2400" dirty="0">
              <a:solidFill>
                <a:srgbClr val="000000"/>
              </a:solidFill>
            </a:endParaRPr>
          </a:p>
        </p:txBody>
      </p:sp>
      <p:sp>
        <p:nvSpPr>
          <p:cNvPr id="3" name="Obdélník 2"/>
          <p:cNvSpPr/>
          <p:nvPr/>
        </p:nvSpPr>
        <p:spPr>
          <a:xfrm>
            <a:off x="164475" y="1473391"/>
            <a:ext cx="11599836" cy="218758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Na obrázku je patrné, že pro grafické objekty existuje volba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pro Nástroje kreslení 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pro Nástroje obrázku. Ve spodní části obrázku lze vidět příklady, jak se může měnit dialogové okno Formát podle způsobu vložení obrázku. Z obrázku je dále zřejmé, že množina základních úkonů zůstává shodná, lze pracovat se stínem, odrazem, září, okraji či prostorovým efektem. Poněkud matoucí je fakt, že v některých případech se v dialogovém okně objeví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textových</a:t>
            </a:r>
            <a:r>
              <a:rPr lang="cs-CZ" sz="2000" dirty="0">
                <a:latin typeface="Times New Roman" panose="02020603050405020304" pitchFamily="18" charset="0"/>
                <a:ea typeface="Calibri" panose="020F0502020204030204" pitchFamily="34" charset="0"/>
                <a:cs typeface="Times New Roman" panose="02020603050405020304" pitchFamily="18" charset="0"/>
              </a:rPr>
              <a:t>… i přesto, že se jedná o obrázek. To je způsobeno tím, že obrázek je uložený v textu s obtékáním a chová se jako znak</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973010" y="3660978"/>
            <a:ext cx="9539481" cy="2916803"/>
          </a:xfrm>
          <a:prstGeom prst="rect">
            <a:avLst/>
          </a:prstGeom>
          <a:noFill/>
        </p:spPr>
      </p:pic>
    </p:spTree>
    <p:extLst>
      <p:ext uri="{BB962C8B-B14F-4D97-AF65-F5344CB8AC3E}">
        <p14:creationId xmlns:p14="http://schemas.microsoft.com/office/powerpoint/2010/main" val="1738341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Pozice objektu na stránce</a:t>
            </a:r>
            <a:endParaRPr lang="cs-CZ" sz="2400" dirty="0">
              <a:solidFill>
                <a:srgbClr val="000000"/>
              </a:solidFill>
            </a:endParaRPr>
          </a:p>
        </p:txBody>
      </p:sp>
      <p:sp>
        <p:nvSpPr>
          <p:cNvPr id="3" name="Obdélník 2"/>
          <p:cNvSpPr/>
          <p:nvPr/>
        </p:nvSpPr>
        <p:spPr>
          <a:xfrm>
            <a:off x="164475" y="1473391"/>
            <a:ext cx="11599836"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Objekt může mít pozici na stránce a může být vložený v textu, před ním nebo za ním. Nástroje pro práci s pozicí textu jsou na kartě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příslušného typu objektu, popřípadě v kontextovém menu. Na obrázku je vidět část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s část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Pro volbu pozice slouží především volby </a:t>
            </a:r>
            <a:r>
              <a:rPr lang="cs-CZ" sz="2400" b="1" dirty="0">
                <a:latin typeface="Times New Roman" panose="02020603050405020304" pitchFamily="18" charset="0"/>
                <a:ea typeface="Calibri" panose="020F0502020204030204" pitchFamily="34" charset="0"/>
                <a:cs typeface="Times New Roman" panose="02020603050405020304" pitchFamily="18" charset="0"/>
              </a:rPr>
              <a:t>Pozice</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Zalamovat text</a:t>
            </a:r>
            <a:r>
              <a:rPr lang="cs-CZ" sz="2400" dirty="0">
                <a:latin typeface="Times New Roman" panose="02020603050405020304" pitchFamily="18" charset="0"/>
                <a:ea typeface="Calibri" panose="020F0502020204030204" pitchFamily="34" charset="0"/>
                <a:cs typeface="Times New Roman" panose="02020603050405020304" pitchFamily="18" charset="0"/>
              </a:rPr>
              <a:t>. Volba </a:t>
            </a:r>
            <a:r>
              <a:rPr lang="cs-CZ" sz="2400" b="1" dirty="0">
                <a:latin typeface="Times New Roman" panose="02020603050405020304" pitchFamily="18" charset="0"/>
                <a:ea typeface="Calibri" panose="020F0502020204030204" pitchFamily="34" charset="0"/>
                <a:cs typeface="Times New Roman" panose="02020603050405020304" pitchFamily="18" charset="0"/>
              </a:rPr>
              <a:t>Pozice</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přímo zvolit pozici na stránce včetně obtékání textu. Volba </a:t>
            </a:r>
            <a:r>
              <a:rPr lang="cs-CZ" sz="2400" b="1" dirty="0">
                <a:latin typeface="Times New Roman" panose="02020603050405020304" pitchFamily="18" charset="0"/>
                <a:ea typeface="Calibri" panose="020F0502020204030204" pitchFamily="34" charset="0"/>
                <a:cs typeface="Times New Roman" panose="02020603050405020304" pitchFamily="18" charset="0"/>
              </a:rPr>
              <a:t>Zalamovat text</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zvolit obtékání textu, pozici před a za textem. Obě nabídky obsahují volbu </a:t>
            </a:r>
            <a:r>
              <a:rPr lang="cs-CZ" sz="2400" b="1" dirty="0">
                <a:latin typeface="Times New Roman" panose="02020603050405020304" pitchFamily="18" charset="0"/>
                <a:ea typeface="Calibri" panose="020F0502020204030204" pitchFamily="34" charset="0"/>
                <a:cs typeface="Times New Roman" panose="02020603050405020304" pitchFamily="18" charset="0"/>
              </a:rPr>
              <a:t>Další možnosti 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pomocí které lze otevřít dialogové okno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81205" y="4491974"/>
            <a:ext cx="11090343" cy="2100555"/>
          </a:xfrm>
          <a:prstGeom prst="rect">
            <a:avLst/>
          </a:prstGeom>
        </p:spPr>
      </p:pic>
    </p:spTree>
    <p:extLst>
      <p:ext uri="{BB962C8B-B14F-4D97-AF65-F5344CB8AC3E}">
        <p14:creationId xmlns:p14="http://schemas.microsoft.com/office/powerpoint/2010/main" val="1470018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Pozice objektu na stránce</a:t>
            </a:r>
            <a:endParaRPr lang="cs-CZ" sz="2400" dirty="0">
              <a:solidFill>
                <a:srgbClr val="000000"/>
              </a:solidFill>
            </a:endParaRPr>
          </a:p>
        </p:txBody>
      </p:sp>
      <p:sp>
        <p:nvSpPr>
          <p:cNvPr id="3" name="Obdélník 2"/>
          <p:cNvSpPr/>
          <p:nvPr/>
        </p:nvSpPr>
        <p:spPr>
          <a:xfrm>
            <a:off x="164475" y="1389649"/>
            <a:ext cx="11599836" cy="2495363"/>
          </a:xfrm>
          <a:prstGeom prst="rect">
            <a:avLst/>
          </a:prstGeom>
        </p:spPr>
        <p:txBody>
          <a:bodyPr wrap="square">
            <a:spAutoFit/>
          </a:bodyPr>
          <a:lstStyle/>
          <a:p>
            <a:pPr indent="180340" algn="just">
              <a:lnSpc>
                <a:spcPct val="115000"/>
              </a:lnSpc>
              <a:spcBef>
                <a:spcPts val="1200"/>
              </a:spcBef>
              <a:spcAft>
                <a:spcPts val="1200"/>
              </a:spcAft>
            </a:pPr>
            <a:r>
              <a:rPr lang="cs-C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Okno </a:t>
            </a:r>
            <a:r>
              <a:rPr lang="cs-CZ"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Rozložení </a:t>
            </a:r>
            <a:r>
              <a:rPr lang="cs-C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obsahuje </a:t>
            </a: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tři záložky. Na záložce </a:t>
            </a:r>
            <a:r>
              <a:rPr lang="cs-CZ"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Pozice</a:t>
            </a: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lze nastavit relativní nebo absolutní pozici objektu zarovnání vzhledem k částem stránky, jako je okraj, sloupec apod. </a:t>
            </a:r>
            <a:r>
              <a:rPr lang="cs-CZ" sz="2000" dirty="0">
                <a:latin typeface="Times New Roman" panose="02020603050405020304" pitchFamily="18" charset="0"/>
                <a:ea typeface="Calibri" panose="020F0502020204030204" pitchFamily="34" charset="0"/>
                <a:cs typeface="Times New Roman" panose="02020603050405020304" pitchFamily="18" charset="0"/>
              </a:rPr>
              <a:t>Záložka </a:t>
            </a:r>
            <a:r>
              <a:rPr lang="cs-CZ" sz="2000" b="1" dirty="0">
                <a:latin typeface="Times New Roman" panose="02020603050405020304" pitchFamily="18" charset="0"/>
                <a:ea typeface="Calibri" panose="020F0502020204030204" pitchFamily="34" charset="0"/>
                <a:cs typeface="Times New Roman" panose="02020603050405020304" pitchFamily="18" charset="0"/>
              </a:rPr>
              <a:t>Obtékání textu</a:t>
            </a:r>
            <a:r>
              <a:rPr lang="cs-CZ" sz="2000" dirty="0">
                <a:latin typeface="Times New Roman" panose="02020603050405020304" pitchFamily="18" charset="0"/>
                <a:ea typeface="Calibri" panose="020F0502020204030204" pitchFamily="34" charset="0"/>
                <a:cs typeface="Times New Roman" panose="02020603050405020304" pitchFamily="18" charset="0"/>
              </a:rPr>
              <a:t> umožňuje upřesnit obtékání textu kolem objektu. Záložka </a:t>
            </a:r>
            <a:r>
              <a:rPr lang="cs-CZ" sz="2000" b="1" dirty="0">
                <a:latin typeface="Times New Roman" panose="02020603050405020304" pitchFamily="18" charset="0"/>
                <a:ea typeface="Calibri" panose="020F0502020204030204" pitchFamily="34" charset="0"/>
                <a:cs typeface="Times New Roman" panose="02020603050405020304" pitchFamily="18" charset="0"/>
              </a:rPr>
              <a:t>Velikost</a:t>
            </a:r>
            <a:r>
              <a:rPr lang="cs-CZ" sz="2000" dirty="0">
                <a:latin typeface="Times New Roman" panose="02020603050405020304" pitchFamily="18" charset="0"/>
                <a:ea typeface="Calibri" panose="020F0502020204030204" pitchFamily="34" charset="0"/>
                <a:cs typeface="Times New Roman" panose="02020603050405020304" pitchFamily="18" charset="0"/>
              </a:rPr>
              <a:t> pak umožňuje zvolit absolutní velikost nebo velikost relativní, vzhledem k jiným objektům, například ke stránce. Dále je v této záložce možno aktivovat zachovávání poměru stran při změně velikosti či volit otočení objektu. Většina voleb je dostupná přímo na kartách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a:t>
            </a:r>
          </a:p>
          <a:p>
            <a:pPr lvl="0" indent="180340" algn="just">
              <a:lnSpc>
                <a:spcPct val="115000"/>
              </a:lnSpc>
              <a:spcBef>
                <a:spcPts val="1200"/>
              </a:spcBef>
              <a:spcAft>
                <a:spcPts val="1200"/>
              </a:spcAft>
            </a:pPr>
            <a:endPar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2241755" y="3301043"/>
            <a:ext cx="8270736" cy="3556957"/>
          </a:xfrm>
          <a:prstGeom prst="rect">
            <a:avLst/>
          </a:prstGeom>
        </p:spPr>
      </p:pic>
    </p:spTree>
    <p:extLst>
      <p:ext uri="{BB962C8B-B14F-4D97-AF65-F5344CB8AC3E}">
        <p14:creationId xmlns:p14="http://schemas.microsoft.com/office/powerpoint/2010/main" val="794700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Pozice objektu na stránce</a:t>
            </a:r>
            <a:endParaRPr lang="cs-CZ" sz="2400" dirty="0">
              <a:solidFill>
                <a:srgbClr val="000000"/>
              </a:solidFill>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12915" b="36300"/>
          <a:stretch/>
        </p:blipFill>
        <p:spPr bwMode="auto">
          <a:xfrm>
            <a:off x="1268361" y="1473390"/>
            <a:ext cx="8332634" cy="5089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94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381205" y="1332103"/>
            <a:ext cx="11491247" cy="2403735"/>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Vkládání objektu Graf je v prostředí aplikace Word problematické, je dobré mít základní znalosti s grafy v Excelu. Pro vytvoření grafu je nutné mít nejdříve data, která jsou organizována v tabulce. Data lze organizovat řádkově nebo sloupcově. Před tvorbou grafu je vhodné zkopírovat data do paměti pomocí CTRL+C. Následně je nutné vybrat místo, kde chceme graf umístit a pomocí nabídky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 &gt; Graf</a:t>
            </a:r>
            <a:r>
              <a:rPr lang="cs-CZ" sz="2200" dirty="0">
                <a:latin typeface="Times New Roman" panose="02020603050405020304" pitchFamily="18" charset="0"/>
                <a:ea typeface="Calibri" panose="020F0502020204030204" pitchFamily="34" charset="0"/>
                <a:cs typeface="Times New Roman" panose="02020603050405020304" pitchFamily="18" charset="0"/>
              </a:rPr>
              <a:t> a pomocí dialogového okna vybrat příslušný typ grafu. </a:t>
            </a:r>
            <a:r>
              <a:rPr lang="cs-CZ" sz="2200" dirty="0" smtClean="0">
                <a:latin typeface="Times New Roman" panose="02020603050405020304" pitchFamily="18" charset="0"/>
                <a:ea typeface="Calibri" panose="020F0502020204030204" pitchFamily="34" charset="0"/>
              </a:rPr>
              <a:t>V</a:t>
            </a:r>
            <a:r>
              <a:rPr lang="cs-CZ" sz="2200" dirty="0">
                <a:latin typeface="Times New Roman" panose="02020603050405020304" pitchFamily="18" charset="0"/>
                <a:ea typeface="Calibri" panose="020F0502020204030204" pitchFamily="34" charset="0"/>
              </a:rPr>
              <a:t> dalším kroku se otevře list Excelu, umožňující vložit data pro graf</a:t>
            </a:r>
            <a:endParaRPr lang="cs-CZ" sz="2200" dirty="0"/>
          </a:p>
        </p:txBody>
      </p:sp>
      <p:pic>
        <p:nvPicPr>
          <p:cNvPr id="9" name="Obrázek 8"/>
          <p:cNvPicPr/>
          <p:nvPr/>
        </p:nvPicPr>
        <p:blipFill>
          <a:blip r:embed="rId3"/>
          <a:stretch>
            <a:fillRect/>
          </a:stretch>
        </p:blipFill>
        <p:spPr>
          <a:xfrm>
            <a:off x="1209946" y="3735838"/>
            <a:ext cx="9302545" cy="2915685"/>
          </a:xfrm>
          <a:prstGeom prst="rect">
            <a:avLst/>
          </a:prstGeom>
        </p:spPr>
      </p:pic>
    </p:spTree>
    <p:extLst>
      <p:ext uri="{BB962C8B-B14F-4D97-AF65-F5344CB8AC3E}">
        <p14:creationId xmlns:p14="http://schemas.microsoft.com/office/powerpoint/2010/main" val="162343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381205" y="1332103"/>
            <a:ext cx="11491247" cy="483824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 vložení dat, například pomocí schránky, je nutné zvolit oblast pro a případné popisky os (červené, fialové</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Vybraný graf se vloží na místo kurzoru a lze ho dále modifikovat pomocí pásu karet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z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Nástrojů</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grafu. </a:t>
            </a: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s grafem je potřeba zvolit příslušnou kartu, podle toho, chceme-li upravovat graf (popisky, osy, datové řady apod.) nebo vizuální podobu. Graf je typickým objektem, který vyvolává více pásů karet a je nutné při výběru zvážit, co chceme udělat</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srcRect l="3799" t="23620" r="54981" b="26969"/>
          <a:stretch/>
        </p:blipFill>
        <p:spPr>
          <a:xfrm>
            <a:off x="3583859" y="1882238"/>
            <a:ext cx="4380270" cy="1849104"/>
          </a:xfrm>
          <a:prstGeom prst="rect">
            <a:avLst/>
          </a:prstGeom>
        </p:spPr>
      </p:pic>
    </p:spTree>
    <p:extLst>
      <p:ext uri="{BB962C8B-B14F-4D97-AF65-F5344CB8AC3E}">
        <p14:creationId xmlns:p14="http://schemas.microsoft.com/office/powerpoint/2010/main" val="170059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1727033"/>
            <a:ext cx="11383106" cy="38472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Objekty, se kterými se setkáme ve všech aplikacích, jsou textové objekty. Základní objekt je znak. Mezi jeho vlastnosti patří především font (např.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Times</a:t>
            </a:r>
            <a:r>
              <a:rPr lang="cs-CZ" sz="2400" dirty="0">
                <a:latin typeface="Times New Roman" panose="02020603050405020304" pitchFamily="18" charset="0"/>
                <a:ea typeface="Calibri" panose="020F0502020204030204" pitchFamily="34" charset="0"/>
                <a:cs typeface="Times New Roman" panose="02020603050405020304" pitchFamily="18" charset="0"/>
              </a:rPr>
              <a:t> New Roman), velikost (zpravidla udávaná v bodech, např. 12), barva a řez (tučné, skloněné…). Vlastnosti jednotlivých znaků jsou standardně uváděné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Písmo </a:t>
            </a:r>
            <a:r>
              <a:rPr lang="cs-CZ" sz="2400" dirty="0">
                <a:latin typeface="Times New Roman" panose="02020603050405020304" pitchFamily="18" charset="0"/>
                <a:ea typeface="Calibri" panose="020F0502020204030204" pitchFamily="34" charset="0"/>
                <a:cs typeface="Times New Roman" panose="02020603050405020304" pitchFamily="18" charset="0"/>
              </a:rPr>
              <a:t>(u Accessu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Formátování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r>
              <a:rPr lang="cs-CZ" sz="2400" dirty="0">
                <a:latin typeface="Times New Roman" panose="02020603050405020304" pitchFamily="18" charset="0"/>
                <a:ea typeface="Calibri" panose="020F0502020204030204" pitchFamily="34" charset="0"/>
              </a:rPr>
              <a:t>Pokud chceme vložit do dokumentu text a následně ho formátovat, lze využít nástrojů, které jsou k dispozici, pro formátování. Umístíme kurzor na požadované místo a vložíme libovolný text. Word nabízí nástroje pro evidenci textu, stavový řádek v dolní části dokumentu zobrazuje stránku a počet slov </a:t>
            </a:r>
            <a:endParaRPr lang="cs-C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Office 365 – počet slov a stránek"/>
          <p:cNvPicPr/>
          <p:nvPr/>
        </p:nvPicPr>
        <p:blipFill>
          <a:blip r:embed="rId3">
            <a:extLst>
              <a:ext uri="{28A0092B-C50C-407E-A947-70E740481C1C}">
                <a14:useLocalDpi xmlns:a14="http://schemas.microsoft.com/office/drawing/2010/main" val="0"/>
              </a:ext>
            </a:extLst>
          </a:blip>
          <a:srcRect/>
          <a:stretch>
            <a:fillRect/>
          </a:stretch>
        </p:blipFill>
        <p:spPr bwMode="auto">
          <a:xfrm>
            <a:off x="607019" y="5709691"/>
            <a:ext cx="10808233" cy="650147"/>
          </a:xfrm>
          <a:prstGeom prst="rect">
            <a:avLst/>
          </a:prstGeom>
          <a:noFill/>
          <a:ln>
            <a:noFill/>
          </a:ln>
        </p:spPr>
      </p:pic>
    </p:spTree>
    <p:extLst>
      <p:ext uri="{BB962C8B-B14F-4D97-AF65-F5344CB8AC3E}">
        <p14:creationId xmlns:p14="http://schemas.microsoft.com/office/powerpoint/2010/main" val="2931306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381206" y="1332103"/>
            <a:ext cx="3497620"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Existuje </a:t>
            </a:r>
            <a:r>
              <a:rPr lang="cs-CZ" sz="2400" dirty="0">
                <a:latin typeface="Times New Roman" panose="02020603050405020304" pitchFamily="18" charset="0"/>
                <a:ea typeface="Calibri" panose="020F0502020204030204" pitchFamily="34" charset="0"/>
              </a:rPr>
              <a:t>poměrně široká škála grafů, které lze do Wordu vkládat. Výběr grafu je prvním krokem při vkládání grafu, lze jej vždy později změnit pomocí karty </a:t>
            </a:r>
            <a:r>
              <a:rPr lang="cs-CZ" sz="2400" b="1" dirty="0">
                <a:latin typeface="Times New Roman" panose="02020603050405020304" pitchFamily="18" charset="0"/>
                <a:ea typeface="Calibri" panose="020F0502020204030204" pitchFamily="34" charset="0"/>
              </a:rPr>
              <a:t>Nástroje grafu &gt; Návrh &gt; Změnit typ grafu</a:t>
            </a:r>
            <a:r>
              <a:rPr lang="cs-CZ" sz="2400" dirty="0" smtClean="0">
                <a:latin typeface="Times New Roman" panose="02020603050405020304" pitchFamily="18" charset="0"/>
                <a:ea typeface="Calibri" panose="020F0502020204030204" pitchFamily="34" charset="0"/>
              </a:rPr>
              <a:t>.</a:t>
            </a:r>
          </a:p>
          <a:p>
            <a:r>
              <a:rPr lang="cs-CZ" sz="2400" dirty="0">
                <a:latin typeface="Times New Roman" panose="02020603050405020304" pitchFamily="18" charset="0"/>
                <a:ea typeface="Calibri" panose="020F0502020204030204" pitchFamily="34" charset="0"/>
              </a:rPr>
              <a:t>Na obrázku </a:t>
            </a:r>
            <a:r>
              <a:rPr lang="cs-CZ" sz="2400" dirty="0" smtClean="0">
                <a:latin typeface="Times New Roman" panose="02020603050405020304" pitchFamily="18" charset="0"/>
                <a:ea typeface="Calibri" panose="020F0502020204030204" pitchFamily="34" charset="0"/>
              </a:rPr>
              <a:t>e </a:t>
            </a:r>
            <a:r>
              <a:rPr lang="cs-CZ" sz="2400" dirty="0">
                <a:latin typeface="Times New Roman" panose="02020603050405020304" pitchFamily="18" charset="0"/>
                <a:ea typeface="Calibri" panose="020F0502020204030204" pitchFamily="34" charset="0"/>
              </a:rPr>
              <a:t>příklad a ukázky možných typů grafů</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13137" y="1350281"/>
            <a:ext cx="7551174" cy="4868397"/>
          </a:xfrm>
          <a:prstGeom prst="rect">
            <a:avLst/>
          </a:prstGeom>
          <a:noFill/>
        </p:spPr>
      </p:pic>
    </p:spTree>
    <p:extLst>
      <p:ext uri="{BB962C8B-B14F-4D97-AF65-F5344CB8AC3E}">
        <p14:creationId xmlns:p14="http://schemas.microsoft.com/office/powerpoint/2010/main" val="1494314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263895"/>
            <a:ext cx="11975690" cy="2531462"/>
          </a:xfrm>
          <a:prstGeom prst="rect">
            <a:avLst/>
          </a:prstGeom>
        </p:spPr>
        <p:txBody>
          <a:bodyPr wrap="square">
            <a:spAutoFit/>
          </a:bodyPr>
          <a:lstStyle/>
          <a:p>
            <a:pPr indent="180340">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Vybereme-li graf, aktivuje se nám panel nabídek, pomocí kterých lze měnit rozložení grafu na stránce, zobrazovat/skrývat prvky grafu, měnit styly grafu a upravovat </a:t>
            </a:r>
            <a:r>
              <a:rPr lang="cs-CZ" sz="2200" dirty="0" smtClean="0">
                <a:latin typeface="Times New Roman" panose="02020603050405020304" pitchFamily="18" charset="0"/>
                <a:ea typeface="Calibri" panose="020F0502020204030204" pitchFamily="34" charset="0"/>
              </a:rPr>
              <a:t>kategorie </a:t>
            </a:r>
            <a:r>
              <a:rPr lang="cs-CZ" sz="2200" dirty="0">
                <a:latin typeface="Times New Roman" panose="02020603050405020304" pitchFamily="18" charset="0"/>
                <a:ea typeface="Calibri" panose="020F0502020204030204" pitchFamily="34" charset="0"/>
              </a:rPr>
              <a:t>a </a:t>
            </a:r>
            <a:r>
              <a:rPr lang="cs-CZ" sz="2200" dirty="0" smtClean="0">
                <a:latin typeface="Times New Roman" panose="02020603050405020304" pitchFamily="18" charset="0"/>
                <a:ea typeface="Calibri" panose="020F0502020204030204" pitchFamily="34" charset="0"/>
              </a:rPr>
              <a:t>řady. </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Celý </a:t>
            </a:r>
            <a:r>
              <a:rPr lang="cs-CZ" sz="2200" dirty="0">
                <a:latin typeface="Times New Roman" panose="02020603050405020304" pitchFamily="18" charset="0"/>
                <a:ea typeface="Calibri" panose="020F0502020204030204" pitchFamily="34" charset="0"/>
                <a:cs typeface="Times New Roman" panose="02020603050405020304" pitchFamily="18" charset="0"/>
              </a:rPr>
              <a:t>graf je organizovaný do datových řad, které se vynáší (ve většině typů grafů) na osy a lze popsat legendou. Každý prvek grafu je samostatný objekt, osy, popisky os, datové řady, název grafu apod. a lze jej samostatně editovat. </a:t>
            </a:r>
          </a:p>
          <a:p>
            <a:endParaRPr lang="cs-CZ" sz="2200" dirty="0"/>
          </a:p>
        </p:txBody>
      </p:sp>
      <p:pic>
        <p:nvPicPr>
          <p:cNvPr id="9" name="Obrázek 8"/>
          <p:cNvPicPr/>
          <p:nvPr/>
        </p:nvPicPr>
        <p:blipFill rotWithShape="1">
          <a:blip r:embed="rId3">
            <a:extLst>
              <a:ext uri="{28A0092B-C50C-407E-A947-70E740481C1C}">
                <a14:useLocalDpi xmlns:a14="http://schemas.microsoft.com/office/drawing/2010/main" val="0"/>
              </a:ext>
            </a:extLst>
          </a:blip>
          <a:srcRect r="4910"/>
          <a:stretch/>
        </p:blipFill>
        <p:spPr bwMode="auto">
          <a:xfrm>
            <a:off x="2603397" y="2937469"/>
            <a:ext cx="9588603" cy="39205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139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263895"/>
            <a:ext cx="11975690" cy="914930"/>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Graf lze upravovat pomocí karty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Obrázek ukazuje graf, možnosti karty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a dodatečné možnosti úpravy dat pomocí nabídky </a:t>
            </a:r>
            <a:r>
              <a:rPr lang="cs-CZ" sz="2400" b="1" dirty="0">
                <a:latin typeface="Times New Roman" panose="02020603050405020304" pitchFamily="18" charset="0"/>
                <a:ea typeface="Calibri" panose="020F0502020204030204" pitchFamily="34" charset="0"/>
              </a:rPr>
              <a:t>Vybrat data</a:t>
            </a:r>
            <a:r>
              <a:rPr lang="cs-CZ" sz="2400" dirty="0">
                <a:latin typeface="Times New Roman" panose="02020603050405020304" pitchFamily="18" charset="0"/>
                <a:ea typeface="Calibri" panose="020F0502020204030204" pitchFamily="34" charset="0"/>
              </a:rPr>
              <a:t>.</a:t>
            </a:r>
            <a:endParaRPr lang="cs-CZ" sz="2200" dirty="0"/>
          </a:p>
        </p:txBody>
      </p:sp>
      <p:grpSp>
        <p:nvGrpSpPr>
          <p:cNvPr id="8" name="Skupina 7"/>
          <p:cNvGrpSpPr/>
          <p:nvPr/>
        </p:nvGrpSpPr>
        <p:grpSpPr>
          <a:xfrm>
            <a:off x="705669" y="2501286"/>
            <a:ext cx="10340872" cy="4269126"/>
            <a:chOff x="0" y="0"/>
            <a:chExt cx="5504815" cy="2329536"/>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1994" y="687629"/>
              <a:ext cx="2792095" cy="1641475"/>
            </a:xfrm>
            <a:prstGeom prst="rect">
              <a:avLst/>
            </a:prstGeom>
            <a:noFill/>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04815" cy="716280"/>
            </a:xfrm>
            <a:prstGeom prst="rect">
              <a:avLst/>
            </a:prstGeom>
          </p:spPr>
        </p:pic>
        <p:pic>
          <p:nvPicPr>
            <p:cNvPr id="12" name="Obrázek 11"/>
            <p:cNvPicPr>
              <a:picLocks noChangeAspect="1"/>
            </p:cNvPicPr>
            <p:nvPr/>
          </p:nvPicPr>
          <p:blipFill rotWithShape="1">
            <a:blip r:embed="rId5">
              <a:extLst>
                <a:ext uri="{28A0092B-C50C-407E-A947-70E740481C1C}">
                  <a14:useLocalDpi xmlns:a14="http://schemas.microsoft.com/office/drawing/2010/main" val="0"/>
                </a:ext>
              </a:extLst>
            </a:blip>
            <a:srcRect r="10664"/>
            <a:stretch/>
          </p:blipFill>
          <p:spPr bwMode="auto">
            <a:xfrm>
              <a:off x="14631" y="753466"/>
              <a:ext cx="2691765" cy="15760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3161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384526"/>
            <a:ext cx="11975690" cy="1976760"/>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Office 2016 nabízí nové typy grafů, Proporční graf nabízí hierarchické zobrazení dat, umožňuje porovnávat různé úrovně kategorizace. Proporční graf zobrazuje barevné kategorie a umožňuje snadné zobrazení velkého množství dat (1).</a:t>
            </a:r>
            <a:r>
              <a:rPr lang="cs-CZ" sz="3600" dirty="0">
                <a:solidFill>
                  <a:srgbClr val="363636"/>
                </a:solidFill>
                <a:latin typeface="Segoe UI" panose="020B0502040204020203" pitchFamily="34"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Vícevrstvý prstencový graf s více úrovněmi kategorií zobrazuje vztahy datových řad interpretovanými jednotlivými prstenci (2). </a:t>
            </a:r>
            <a:endParaRPr lang="cs-CZ" sz="2200" dirty="0"/>
          </a:p>
        </p:txBody>
      </p:sp>
      <p:pic>
        <p:nvPicPr>
          <p:cNvPr id="2" name="Obrázek 1"/>
          <p:cNvPicPr>
            <a:picLocks noChangeAspect="1"/>
          </p:cNvPicPr>
          <p:nvPr/>
        </p:nvPicPr>
        <p:blipFill rotWithShape="1">
          <a:blip r:embed="rId3"/>
          <a:srcRect r="56657"/>
          <a:stretch/>
        </p:blipFill>
        <p:spPr>
          <a:xfrm>
            <a:off x="3311593" y="3696346"/>
            <a:ext cx="5566936" cy="2937143"/>
          </a:xfrm>
          <a:prstGeom prst="rect">
            <a:avLst/>
          </a:prstGeom>
        </p:spPr>
      </p:pic>
    </p:spTree>
    <p:extLst>
      <p:ext uri="{BB962C8B-B14F-4D97-AF65-F5344CB8AC3E}">
        <p14:creationId xmlns:p14="http://schemas.microsoft.com/office/powerpoint/2010/main" val="2169899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390599"/>
            <a:ext cx="11975690" cy="2189125"/>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Dalším typem jsou Histogramy, ukazují frekvenci v rámci distribuce dat. Každý sloupec grafu představuje interval (který se dá měnit), pro podrobnější analýzy (3). Jeden z typů Histogramu je </a:t>
            </a:r>
            <a:r>
              <a:rPr lang="cs-CZ" sz="2400" dirty="0" err="1">
                <a:latin typeface="Times New Roman" panose="02020603050405020304" pitchFamily="18" charset="0"/>
                <a:ea typeface="Calibri" panose="020F0502020204030204" pitchFamily="34" charset="0"/>
              </a:rPr>
              <a:t>Paretův</a:t>
            </a:r>
            <a:r>
              <a:rPr lang="cs-CZ" sz="2400" dirty="0">
                <a:latin typeface="Times New Roman" panose="02020603050405020304" pitchFamily="18" charset="0"/>
                <a:ea typeface="Calibri" panose="020F0502020204030204" pitchFamily="34" charset="0"/>
              </a:rPr>
              <a:t> graf, který obsahuje sloupce řazené sestupně a zároveň ukazuje křivku představující kumulativní celkovou procentuální hodnotu. Další novou kategorií jsou Krabicové grafy zobrazující distribuci dat do QUARTIL, zvýrazněnou střední hodnotu a odlehlé hodnoty (4).</a:t>
            </a:r>
            <a:endParaRPr lang="cs-CZ" sz="2200" dirty="0"/>
          </a:p>
        </p:txBody>
      </p:sp>
      <p:pic>
        <p:nvPicPr>
          <p:cNvPr id="2" name="Obrázek 1"/>
          <p:cNvPicPr>
            <a:picLocks noChangeAspect="1"/>
          </p:cNvPicPr>
          <p:nvPr/>
        </p:nvPicPr>
        <p:blipFill rotWithShape="1">
          <a:blip r:embed="rId3"/>
          <a:srcRect l="42948"/>
          <a:stretch/>
        </p:blipFill>
        <p:spPr>
          <a:xfrm>
            <a:off x="2421186" y="4028889"/>
            <a:ext cx="7648853" cy="3065857"/>
          </a:xfrm>
          <a:prstGeom prst="rect">
            <a:avLst/>
          </a:prstGeom>
        </p:spPr>
      </p:pic>
    </p:spTree>
    <p:extLst>
      <p:ext uri="{BB962C8B-B14F-4D97-AF65-F5344CB8AC3E}">
        <p14:creationId xmlns:p14="http://schemas.microsoft.com/office/powerpoint/2010/main" val="2731881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Rozšířené </a:t>
            </a:r>
            <a:r>
              <a:rPr lang="cs-CZ" sz="3200" dirty="0">
                <a:solidFill>
                  <a:prstClr val="black"/>
                </a:solidFill>
              </a:rPr>
              <a:t>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Kontrola pravopisu, gramatiky </a:t>
            </a:r>
            <a:r>
              <a:rPr lang="pl-PL" sz="2400" dirty="0">
                <a:solidFill>
                  <a:srgbClr val="000000"/>
                </a:solidFill>
              </a:rPr>
              <a:t>a</a:t>
            </a:r>
            <a:r>
              <a:rPr lang="pl-PL" sz="2400" dirty="0" smtClean="0">
                <a:solidFill>
                  <a:srgbClr val="000000"/>
                </a:solidFill>
              </a:rPr>
              <a:t> stylu </a:t>
            </a:r>
            <a:r>
              <a:rPr lang="pl-PL" sz="2400" dirty="0">
                <a:solidFill>
                  <a:srgbClr val="000000"/>
                </a:solidFill>
              </a:rPr>
              <a:t>p</a:t>
            </a:r>
            <a:r>
              <a:rPr lang="pl-PL" sz="2400" dirty="0" smtClean="0">
                <a:solidFill>
                  <a:srgbClr val="000000"/>
                </a:solidFill>
              </a:rPr>
              <a:t>omocí </a:t>
            </a:r>
            <a:r>
              <a:rPr lang="pl-PL" sz="2400" dirty="0">
                <a:solidFill>
                  <a:srgbClr val="000000"/>
                </a:solidFill>
              </a:rPr>
              <a:t>e</a:t>
            </a:r>
            <a:r>
              <a:rPr lang="pl-PL" sz="2400" dirty="0" smtClean="0">
                <a:solidFill>
                  <a:srgbClr val="000000"/>
                </a:solidFill>
              </a:rPr>
              <a:t>ditoru </a:t>
            </a:r>
            <a:endParaRPr lang="cs-CZ" sz="2400" dirty="0">
              <a:solidFill>
                <a:srgbClr val="000000"/>
              </a:solidFill>
            </a:endParaRPr>
          </a:p>
        </p:txBody>
      </p:sp>
      <p:sp>
        <p:nvSpPr>
          <p:cNvPr id="5" name="Obdélník 4"/>
          <p:cNvSpPr/>
          <p:nvPr/>
        </p:nvSpPr>
        <p:spPr>
          <a:xfrm>
            <a:off x="176980" y="1390599"/>
            <a:ext cx="11798709" cy="2007857"/>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Word automaticky kontroluje pravopis a gramatiku a dává návrhy pro úpravy. Chybně napsaná slova označí podtržením červenou vlnovkou, gramatické chyby označí modrým dvojitým podržením a návrhy stylu žlutým tečkováním</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Word </a:t>
            </a:r>
            <a:r>
              <a:rPr lang="cs-CZ" sz="2200" dirty="0">
                <a:latin typeface="Times New Roman" panose="02020603050405020304" pitchFamily="18" charset="0"/>
                <a:ea typeface="Calibri" panose="020F0502020204030204" pitchFamily="34" charset="0"/>
                <a:cs typeface="Times New Roman" panose="02020603050405020304" pitchFamily="18" charset="0"/>
              </a:rPr>
              <a:t>obsahuje poměrně silný nástroj pro zkoumání obsahu webu, tzv. </a:t>
            </a:r>
            <a:r>
              <a:rPr lang="cs-CZ" sz="2200" dirty="0" err="1">
                <a:latin typeface="Times New Roman" panose="02020603050405020304" pitchFamily="18" charset="0"/>
                <a:ea typeface="Calibri" panose="020F0502020204030204" pitchFamily="34" charset="0"/>
                <a:cs typeface="Times New Roman" panose="02020603050405020304" pitchFamily="18" charset="0"/>
              </a:rPr>
              <a:t>Researcher</a:t>
            </a:r>
            <a:r>
              <a:rPr lang="cs-CZ" sz="2200" dirty="0">
                <a:latin typeface="Times New Roman" panose="02020603050405020304" pitchFamily="18" charset="0"/>
                <a:ea typeface="Calibri" panose="020F0502020204030204" pitchFamily="34" charset="0"/>
                <a:cs typeface="Times New Roman" panose="02020603050405020304" pitchFamily="18" charset="0"/>
              </a:rPr>
              <a:t>, pomocí kterého lze prozkoumat témata na webu, vyhledat důvěryhodné články nebo vložit obsah a obrázky přímo v dokumentu Word.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575291" y="3386066"/>
            <a:ext cx="8189020" cy="3059288"/>
            <a:chOff x="0" y="0"/>
            <a:chExt cx="5762768" cy="2129155"/>
          </a:xfrm>
        </p:grpSpPr>
        <p:pic>
          <p:nvPicPr>
            <p:cNvPr id="9" name="Obrázek 8" descr="Word_Researcher_UI"/>
            <p:cNvPicPr>
              <a:picLocks noChangeAspect="1"/>
            </p:cNvPicPr>
            <p:nvPr/>
          </p:nvPicPr>
          <p:blipFill rotWithShape="1">
            <a:blip r:embed="rId3">
              <a:extLst>
                <a:ext uri="{28A0092B-C50C-407E-A947-70E740481C1C}">
                  <a14:useLocalDpi xmlns:a14="http://schemas.microsoft.com/office/drawing/2010/main" val="0"/>
                </a:ext>
              </a:extLst>
            </a:blip>
            <a:srcRect l="12440"/>
            <a:stretch/>
          </p:blipFill>
          <p:spPr bwMode="auto">
            <a:xfrm>
              <a:off x="0" y="491706"/>
              <a:ext cx="4097020" cy="1051560"/>
            </a:xfrm>
            <a:prstGeom prst="rect">
              <a:avLst/>
            </a:prstGeom>
            <a:noFill/>
            <a:ln>
              <a:noFill/>
            </a:ln>
            <a:extLst>
              <a:ext uri="{53640926-AAD7-44D8-BBD7-CCE9431645EC}">
                <a14:shadowObscured xmlns:a14="http://schemas.microsoft.com/office/drawing/2010/main"/>
              </a:ext>
            </a:extLst>
          </p:spPr>
        </p:pic>
        <p:pic>
          <p:nvPicPr>
            <p:cNvPr id="10" name="Obrázek 9" descr="Word_Researcher_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03" y="0"/>
              <a:ext cx="1777365" cy="2129155"/>
            </a:xfrm>
            <a:prstGeom prst="rect">
              <a:avLst/>
            </a:prstGeom>
            <a:noFill/>
            <a:ln>
              <a:noFill/>
            </a:ln>
          </p:spPr>
        </p:pic>
      </p:grpSp>
      <p:sp>
        <p:nvSpPr>
          <p:cNvPr id="3" name="Obdélník 2"/>
          <p:cNvSpPr/>
          <p:nvPr/>
        </p:nvSpPr>
        <p:spPr>
          <a:xfrm>
            <a:off x="310964" y="3536910"/>
            <a:ext cx="2874688"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Tyto činnosti provedeme volbou karty </a:t>
            </a:r>
            <a:r>
              <a:rPr lang="cs-CZ" sz="2200" b="1" dirty="0">
                <a:latin typeface="Times New Roman" panose="02020603050405020304" pitchFamily="18" charset="0"/>
                <a:ea typeface="Calibri" panose="020F0502020204030204" pitchFamily="34" charset="0"/>
              </a:rPr>
              <a:t>Reference</a:t>
            </a:r>
            <a:r>
              <a:rPr lang="cs-CZ" sz="2200" dirty="0">
                <a:latin typeface="Times New Roman" panose="02020603050405020304" pitchFamily="18" charset="0"/>
                <a:ea typeface="Calibri" panose="020F0502020204030204" pitchFamily="34" charset="0"/>
              </a:rPr>
              <a:t>  &gt; </a:t>
            </a:r>
            <a:r>
              <a:rPr lang="cs-CZ" sz="2200" b="1" dirty="0" err="1">
                <a:latin typeface="Times New Roman" panose="02020603050405020304" pitchFamily="18" charset="0"/>
                <a:ea typeface="Calibri" panose="020F0502020204030204" pitchFamily="34" charset="0"/>
              </a:rPr>
              <a:t>Researcher</a:t>
            </a:r>
            <a:r>
              <a:rPr lang="cs-CZ" sz="2200" dirty="0">
                <a:latin typeface="Times New Roman" panose="02020603050405020304" pitchFamily="18" charset="0"/>
                <a:ea typeface="Calibri" panose="020F0502020204030204" pitchFamily="34" charset="0"/>
              </a:rPr>
              <a:t> (dostupná pouze ve verzi Office 365), následně do pole hledání vložíme téma a potvrdíme. </a:t>
            </a:r>
            <a:endParaRPr lang="cs-CZ" sz="2200" dirty="0"/>
          </a:p>
        </p:txBody>
      </p:sp>
    </p:spTree>
    <p:extLst>
      <p:ext uri="{BB962C8B-B14F-4D97-AF65-F5344CB8AC3E}">
        <p14:creationId xmlns:p14="http://schemas.microsoft.com/office/powerpoint/2010/main" val="3654606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Rozšířené </a:t>
            </a:r>
            <a:r>
              <a:rPr lang="cs-CZ" sz="3200" dirty="0">
                <a:solidFill>
                  <a:prstClr val="black"/>
                </a:solidFill>
              </a:rPr>
              <a:t>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Kontrola pravopisu, gramatiky </a:t>
            </a:r>
            <a:r>
              <a:rPr lang="pl-PL" sz="2400" dirty="0">
                <a:solidFill>
                  <a:srgbClr val="000000"/>
                </a:solidFill>
              </a:rPr>
              <a:t>a</a:t>
            </a:r>
            <a:r>
              <a:rPr lang="pl-PL" sz="2400" dirty="0" smtClean="0">
                <a:solidFill>
                  <a:srgbClr val="000000"/>
                </a:solidFill>
              </a:rPr>
              <a:t> stylu </a:t>
            </a:r>
            <a:r>
              <a:rPr lang="pl-PL" sz="2400" dirty="0">
                <a:solidFill>
                  <a:srgbClr val="000000"/>
                </a:solidFill>
              </a:rPr>
              <a:t>p</a:t>
            </a:r>
            <a:r>
              <a:rPr lang="pl-PL" sz="2400" dirty="0" smtClean="0">
                <a:solidFill>
                  <a:srgbClr val="000000"/>
                </a:solidFill>
              </a:rPr>
              <a:t>omocí </a:t>
            </a:r>
            <a:r>
              <a:rPr lang="pl-PL" sz="2400" dirty="0">
                <a:solidFill>
                  <a:srgbClr val="000000"/>
                </a:solidFill>
              </a:rPr>
              <a:t>e</a:t>
            </a:r>
            <a:r>
              <a:rPr lang="pl-PL" sz="2400" dirty="0" smtClean="0">
                <a:solidFill>
                  <a:srgbClr val="000000"/>
                </a:solidFill>
              </a:rPr>
              <a:t>ditoru </a:t>
            </a:r>
            <a:endParaRPr lang="cs-CZ" sz="2400" dirty="0">
              <a:solidFill>
                <a:srgbClr val="000000"/>
              </a:solidFill>
            </a:endParaRPr>
          </a:p>
        </p:txBody>
      </p:sp>
      <p:sp>
        <p:nvSpPr>
          <p:cNvPr id="5" name="Obdélník 4"/>
          <p:cNvSpPr/>
          <p:nvPr/>
        </p:nvSpPr>
        <p:spPr>
          <a:xfrm>
            <a:off x="176980" y="1390599"/>
            <a:ext cx="11798709" cy="183434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Styly lze ve Wordu použít pro nadpisy, odstavce a další části dokumentu, abychom zachovali konzistentní písmo, velikost písma, barvu písma a řádkování v celém dokumentu.</a:t>
            </a:r>
          </a:p>
          <a:p>
            <a:r>
              <a:rPr lang="cs-CZ" sz="2400" dirty="0">
                <a:latin typeface="Times New Roman" panose="02020603050405020304" pitchFamily="18" charset="0"/>
                <a:ea typeface="Calibri" panose="020F0502020204030204" pitchFamily="34" charset="0"/>
              </a:rPr>
              <a:t>Galerie stylů se nachází na kartě </a:t>
            </a:r>
            <a:r>
              <a:rPr lang="cs-CZ" sz="2400" b="1" dirty="0">
                <a:latin typeface="Times New Roman" panose="02020603050405020304" pitchFamily="18" charset="0"/>
                <a:ea typeface="Calibri" panose="020F0502020204030204" pitchFamily="34" charset="0"/>
              </a:rPr>
              <a:t>Domů. </a:t>
            </a:r>
            <a:r>
              <a:rPr lang="cs-CZ" sz="2400" dirty="0">
                <a:latin typeface="Times New Roman" panose="02020603050405020304" pitchFamily="18" charset="0"/>
                <a:ea typeface="Calibri" panose="020F0502020204030204" pitchFamily="34" charset="0"/>
              </a:rPr>
              <a:t>Vybereme text pro aplikaci stylu (slova, odstavce, seznamy nebo tabulky), na kartě Domů vyberte ve skupině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požadovaný styl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1238865" y="3416566"/>
            <a:ext cx="9730094" cy="3338195"/>
            <a:chOff x="0" y="0"/>
            <a:chExt cx="6052233" cy="2259953"/>
          </a:xfrm>
        </p:grpSpPr>
        <p:pic>
          <p:nvPicPr>
            <p:cNvPr id="12" name="Obrázek 11" descr="Office 365 Word – Styly na kartě Domů"/>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0835" cy="1009015"/>
            </a:xfrm>
            <a:prstGeom prst="rect">
              <a:avLst/>
            </a:prstGeom>
            <a:noFill/>
            <a:ln>
              <a:noFill/>
            </a:ln>
          </p:spPr>
        </p:pic>
        <p:pic>
          <p:nvPicPr>
            <p:cNvPr id="13" name="Obrázek 12" descr="Office 365 Word – rozevírací seznam stylů"/>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068" y="353683"/>
              <a:ext cx="3352165" cy="1906270"/>
            </a:xfrm>
            <a:prstGeom prst="rect">
              <a:avLst/>
            </a:prstGeom>
            <a:noFill/>
            <a:ln>
              <a:noFill/>
            </a:ln>
          </p:spPr>
        </p:pic>
      </p:grpSp>
    </p:spTree>
    <p:extLst>
      <p:ext uri="{BB962C8B-B14F-4D97-AF65-F5344CB8AC3E}">
        <p14:creationId xmlns:p14="http://schemas.microsoft.com/office/powerpoint/2010/main" val="33845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Rozšířené </a:t>
            </a:r>
            <a:r>
              <a:rPr lang="cs-CZ" sz="3200" dirty="0">
                <a:solidFill>
                  <a:prstClr val="black"/>
                </a:solidFill>
              </a:rPr>
              <a:t>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Kontrola pravopisu, gramatiky </a:t>
            </a:r>
            <a:r>
              <a:rPr lang="pl-PL" sz="2400" dirty="0">
                <a:solidFill>
                  <a:srgbClr val="000000"/>
                </a:solidFill>
              </a:rPr>
              <a:t>a</a:t>
            </a:r>
            <a:r>
              <a:rPr lang="pl-PL" sz="2400" dirty="0" smtClean="0">
                <a:solidFill>
                  <a:srgbClr val="000000"/>
                </a:solidFill>
              </a:rPr>
              <a:t> stylu </a:t>
            </a:r>
            <a:r>
              <a:rPr lang="pl-PL" sz="2400" dirty="0">
                <a:solidFill>
                  <a:srgbClr val="000000"/>
                </a:solidFill>
              </a:rPr>
              <a:t>p</a:t>
            </a:r>
            <a:r>
              <a:rPr lang="pl-PL" sz="2400" dirty="0" smtClean="0">
                <a:solidFill>
                  <a:srgbClr val="000000"/>
                </a:solidFill>
              </a:rPr>
              <a:t>omocí </a:t>
            </a:r>
            <a:r>
              <a:rPr lang="pl-PL" sz="2400" dirty="0">
                <a:solidFill>
                  <a:srgbClr val="000000"/>
                </a:solidFill>
              </a:rPr>
              <a:t>e</a:t>
            </a:r>
            <a:r>
              <a:rPr lang="pl-PL" sz="2400" dirty="0" smtClean="0">
                <a:solidFill>
                  <a:srgbClr val="000000"/>
                </a:solidFill>
              </a:rPr>
              <a:t>ditoru </a:t>
            </a:r>
            <a:endParaRPr lang="cs-CZ" sz="2400" dirty="0">
              <a:solidFill>
                <a:srgbClr val="000000"/>
              </a:solidFill>
            </a:endParaRPr>
          </a:p>
        </p:txBody>
      </p:sp>
      <p:sp>
        <p:nvSpPr>
          <p:cNvPr id="5" name="Obdélník 4"/>
          <p:cNvSpPr/>
          <p:nvPr/>
        </p:nvSpPr>
        <p:spPr>
          <a:xfrm>
            <a:off x="631928" y="1882238"/>
            <a:ext cx="4557252"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chceme dokumentu dodat profesionální vzhled, lze použít sady stylů a motivy.</a:t>
            </a:r>
          </a:p>
          <a:p>
            <a:r>
              <a:rPr lang="cs-CZ" sz="2400" dirty="0">
                <a:latin typeface="Times New Roman" panose="02020603050405020304" pitchFamily="18" charset="0"/>
                <a:ea typeface="Calibri" panose="020F0502020204030204" pitchFamily="34" charset="0"/>
              </a:rPr>
              <a:t>Na kartě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jsou k dispozici různé sady stylů a motivy. Pokud najedeme myší na styl nebo motiv, zobrazí se nám náhled dokumentu s aplikovaným stylem nebo motivem, formátování se automaticky změní</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descr="Office 365 Word – motivy"/>
          <p:cNvPicPr/>
          <p:nvPr/>
        </p:nvPicPr>
        <p:blipFill>
          <a:blip r:embed="rId3">
            <a:extLst>
              <a:ext uri="{28A0092B-C50C-407E-A947-70E740481C1C}">
                <a14:useLocalDpi xmlns:a14="http://schemas.microsoft.com/office/drawing/2010/main" val="0"/>
              </a:ext>
            </a:extLst>
          </a:blip>
          <a:srcRect/>
          <a:stretch>
            <a:fillRect/>
          </a:stretch>
        </p:blipFill>
        <p:spPr bwMode="auto">
          <a:xfrm>
            <a:off x="6286705" y="1473391"/>
            <a:ext cx="3801192" cy="4959607"/>
          </a:xfrm>
          <a:prstGeom prst="rect">
            <a:avLst/>
          </a:prstGeom>
          <a:noFill/>
          <a:ln>
            <a:noFill/>
          </a:ln>
        </p:spPr>
      </p:pic>
    </p:spTree>
    <p:extLst>
      <p:ext uri="{BB962C8B-B14F-4D97-AF65-F5344CB8AC3E}">
        <p14:creationId xmlns:p14="http://schemas.microsoft.com/office/powerpoint/2010/main" val="2952363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305941"/>
            <a:ext cx="12099860"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Aplikace Word na počítači nebo mobilním zařízení nabízí základní možnosti, jako vytvoření dokumentu od začátku nebo pomocí šablony, přidání textu, obrázků, efektů a videí, prozkoumání tématu a vyhledání důvěryhodných zdrojů nebo uložení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OneDrive</a:t>
            </a:r>
            <a:r>
              <a:rPr lang="cs-CZ" sz="2200" dirty="0">
                <a:latin typeface="Times New Roman" panose="02020603050405020304" pitchFamily="18" charset="0"/>
                <a:ea typeface="Calibri" panose="020F0502020204030204" pitchFamily="34" charset="0"/>
                <a:cs typeface="Times New Roman" panose="02020603050405020304" pitchFamily="18" charset="0"/>
              </a:rPr>
              <a:t> pro získání přístupu k dokumentům z počítače, tabletu nebo telefonu. Dále umožňuje sdílení dokumentů a spolupráci s ostatními, sledování a kontrolu změn. </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tomto tutoriálu se </a:t>
            </a:r>
            <a:r>
              <a:rPr lang="cs-CZ" sz="2200" dirty="0">
                <a:latin typeface="Times New Roman" panose="02020603050405020304" pitchFamily="18" charset="0"/>
                <a:ea typeface="Calibri" panose="020F0502020204030204" pitchFamily="34" charset="0"/>
                <a:cs typeface="Times New Roman" panose="02020603050405020304" pitchFamily="18" charset="0"/>
              </a:rPr>
              <a:t>studenti seznámili s pracovním prostředím, se základními nástroji a principy zpracování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textu Přednáška nastínila </a:t>
            </a:r>
            <a:r>
              <a:rPr lang="cs-CZ" sz="2200" dirty="0">
                <a:latin typeface="Times New Roman" panose="02020603050405020304" pitchFamily="18" charset="0"/>
                <a:ea typeface="Calibri" panose="020F0502020204030204" pitchFamily="34" charset="0"/>
                <a:cs typeface="Times New Roman" panose="02020603050405020304" pitchFamily="18" charset="0"/>
              </a:rPr>
              <a:t>problémy týkající se práce se všemi typy objektů včetně práce s grafickými objekty. Bylo předvedeno a vysvětleno pracovní prostředí a možnosti práce s dokumentem v aplikaci MS Word. Byla vysvětlena filozofie karet v aplikaci MS Word a studenti byly postupně seznamováni s jednotlivými kartami. Studenti se dozvěděli, že pro práci s  objekty existují různé kombinace nástrojů na pásech karet, podle toho, s jakým objektem pracují. V podstatě jsou na pásech umísťovány ikony umožňující základní úkony jako je formátování, práce se styly, práce s ohraničením a výplní apod. Vlastní úkony lze opět provádět pomocí dialogového okna, které se aktivuje kliknutím pravým tlačítkem myši na objekt a volbou </a:t>
            </a:r>
            <a:r>
              <a:rPr lang="cs-CZ" sz="22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b="1" dirty="0">
                <a:latin typeface="Times New Roman" panose="02020603050405020304" pitchFamily="18" charset="0"/>
                <a:ea typeface="Calibri" panose="020F0502020204030204" pitchFamily="34" charset="0"/>
                <a:cs typeface="Times New Roman" panose="02020603050405020304" pitchFamily="18" charset="0"/>
              </a:rPr>
              <a:t>…</a:t>
            </a:r>
            <a:r>
              <a:rPr lang="cs-CZ" sz="2200" dirty="0">
                <a:latin typeface="Times New Roman" panose="02020603050405020304" pitchFamily="18" charset="0"/>
                <a:ea typeface="Calibri" panose="020F0502020204030204" pitchFamily="34" charset="0"/>
                <a:cs typeface="Times New Roman" panose="02020603050405020304" pitchFamily="18" charset="0"/>
              </a:rPr>
              <a:t> (formát obrázku, objektu, textu apod.).</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908626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just">
              <a:spcBef>
                <a:spcPts val="0"/>
              </a:spcBef>
              <a:buNone/>
            </a:pPr>
            <a:r>
              <a:rPr lang="cs-CZ" sz="3600" dirty="0">
                <a:solidFill>
                  <a:prstClr val="black"/>
                </a:solidFill>
              </a:rPr>
              <a:t>FIREMNÍ REZENTACE</a:t>
            </a:r>
          </a:p>
          <a:p>
            <a:pPr marL="0" lvl="1" indent="0" algn="ctr">
              <a:spcBef>
                <a:spcPts val="0"/>
              </a:spcBef>
              <a:buNone/>
            </a:pPr>
            <a:r>
              <a:rPr lang="cs-CZ" sz="3600" dirty="0">
                <a:solidFill>
                  <a:prstClr val="black"/>
                </a:solidFill>
              </a:rPr>
              <a:t> MS POWERPOINT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67626" y="449338"/>
            <a:ext cx="4915239" cy="581872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7">
              <a:buNone/>
            </a:pPr>
            <a:r>
              <a:rPr lang="cs-CZ" sz="2400" b="1" i="1" dirty="0">
                <a:solidFill>
                  <a:srgbClr val="002060"/>
                </a:solidFill>
              </a:rPr>
              <a:t>Prezentace firmy je silný nástroj pro udržení konkurenceschopnosti. Kvalitní prezentace musí mít vypovídající schopnost, být líbivá a působivá a umožňovat interakci </a:t>
            </a:r>
            <a:r>
              <a:rPr lang="cs-CZ" sz="2400" b="1" i="1" dirty="0" err="1">
                <a:solidFill>
                  <a:srgbClr val="002060"/>
                </a:solidFill>
              </a:rPr>
              <a:t>prezentéra</a:t>
            </a:r>
            <a:r>
              <a:rPr lang="cs-CZ" sz="2400" b="1" i="1" dirty="0">
                <a:solidFill>
                  <a:srgbClr val="002060"/>
                </a:solidFill>
              </a:rPr>
              <a:t> s okolím.</a:t>
            </a:r>
          </a:p>
          <a:p>
            <a:pPr marL="0" indent="0" algn="ctr" defTabSz="914377">
              <a:buNone/>
            </a:pPr>
            <a:r>
              <a:rPr lang="cs-CZ" sz="2400" b="1" i="1" dirty="0">
                <a:solidFill>
                  <a:srgbClr val="002060"/>
                </a:solidFill>
              </a:rPr>
              <a:t>Součástí balíku MS Office je aplikace PowerPoint umožňující vytvářet prezentace. </a:t>
            </a:r>
            <a:r>
              <a:rPr lang="cs-CZ" sz="2400" b="1" i="1" dirty="0" smtClean="0">
                <a:solidFill>
                  <a:srgbClr val="002060"/>
                </a:solidFill>
              </a:rPr>
              <a:t>Prezentace </a:t>
            </a:r>
            <a:r>
              <a:rPr lang="cs-CZ" sz="2400" b="1" i="1" dirty="0">
                <a:solidFill>
                  <a:srgbClr val="002060"/>
                </a:solidFill>
              </a:rPr>
              <a:t>se skládá se snímků, které mohou postupně přecházet pomocí tzv. Přechodů z jednoho na druhý. Přechody lze vztáhnout k </a:t>
            </a:r>
            <a:r>
              <a:rPr lang="cs-CZ" sz="2400" b="1" i="1" dirty="0" smtClean="0">
                <a:solidFill>
                  <a:srgbClr val="002060"/>
                </a:solidFill>
              </a:rPr>
              <a:t>akci.</a:t>
            </a:r>
            <a:endParaRPr lang="cs-CZ" sz="2400" b="1" i="1" dirty="0">
              <a:solidFill>
                <a:srgbClr val="002060"/>
              </a:solidFill>
            </a:endParaRPr>
          </a:p>
          <a:p>
            <a:pPr marL="0" indent="0" algn="ctr" defTabSz="914377">
              <a:buNone/>
            </a:pPr>
            <a:r>
              <a:rPr lang="cs-CZ" sz="2400" b="1" i="1" dirty="0">
                <a:solidFill>
                  <a:srgbClr val="002060"/>
                </a:solidFill>
              </a:rPr>
              <a:t>Na snímky lze rovněž jednotlivým objektům přiřadit </a:t>
            </a:r>
            <a:r>
              <a:rPr lang="cs-CZ" sz="2400" b="1" i="1" dirty="0" smtClean="0">
                <a:solidFill>
                  <a:srgbClr val="002060"/>
                </a:solidFill>
              </a:rPr>
              <a:t>animace</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2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1727033"/>
            <a:ext cx="11383106" cy="90774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Pokud chceme formátovat text, vyberte text a pak na kartě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vyberte požadovanou vlastnost, např. možností </a:t>
            </a:r>
            <a:r>
              <a:rPr lang="cs-CZ" sz="2400" b="1" dirty="0">
                <a:latin typeface="Times New Roman" panose="02020603050405020304" pitchFamily="18" charset="0"/>
                <a:ea typeface="Calibri" panose="020F0502020204030204" pitchFamily="34" charset="0"/>
              </a:rPr>
              <a:t>Tučné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Kurzíva</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Odrážky</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Číslování</a:t>
            </a:r>
            <a:r>
              <a:rPr lang="cs-CZ" sz="2400" dirty="0">
                <a:latin typeface="Times New Roman" panose="02020603050405020304" pitchFamily="18" charset="0"/>
                <a:ea typeface="Calibri" panose="020F0502020204030204" pitchFamily="34" charset="0"/>
              </a:rPr>
              <a:t>, apod. </a:t>
            </a:r>
            <a:endParaRPr lang="cs-C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821991" y="2776752"/>
            <a:ext cx="10755493" cy="3860022"/>
          </a:xfrm>
          <a:prstGeom prst="rect">
            <a:avLst/>
          </a:prstGeom>
          <a:noFill/>
        </p:spPr>
      </p:pic>
    </p:spTree>
    <p:extLst>
      <p:ext uri="{BB962C8B-B14F-4D97-AF65-F5344CB8AC3E}">
        <p14:creationId xmlns:p14="http://schemas.microsoft.com/office/powerpoint/2010/main" val="2020733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FIREMNÍ </a:t>
            </a:r>
            <a:r>
              <a:rPr lang="cs-CZ" sz="3600" dirty="0" smtClean="0">
                <a:solidFill>
                  <a:prstClr val="black"/>
                </a:solidFill>
              </a:rPr>
              <a:t>REZENTACE</a:t>
            </a:r>
          </a:p>
          <a:p>
            <a:pPr marL="0" lvl="1" indent="0" algn="ctr">
              <a:spcBef>
                <a:spcPts val="0"/>
              </a:spcBef>
              <a:buNone/>
            </a:pPr>
            <a:r>
              <a:rPr lang="cs-CZ" sz="3600" dirty="0" smtClean="0">
                <a:solidFill>
                  <a:prstClr val="black"/>
                </a:solidFill>
              </a:rPr>
              <a:t> </a:t>
            </a:r>
            <a:r>
              <a:rPr lang="cs-CZ" sz="3600" dirty="0">
                <a:solidFill>
                  <a:prstClr val="black"/>
                </a:solidFill>
              </a:rPr>
              <a:t>MS POWERPOINT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FIREMNÍ PREZENTACE, MS POWERPOINT</a:t>
            </a:r>
          </a:p>
          <a:p>
            <a:pPr marL="0" lvl="1" indent="0" algn="just">
              <a:spcBef>
                <a:spcPts val="0"/>
              </a:spcBef>
              <a:buNone/>
            </a:pPr>
            <a:r>
              <a:rPr lang="cs-CZ" sz="2400" dirty="0">
                <a:solidFill>
                  <a:prstClr val="black"/>
                </a:solidFill>
              </a:rPr>
              <a:t>4.1	Použití pracovního prostředí aplikace PowerPoint	</a:t>
            </a:r>
          </a:p>
          <a:p>
            <a:pPr marL="0" lvl="1" indent="0" algn="just">
              <a:spcBef>
                <a:spcPts val="0"/>
              </a:spcBef>
              <a:buNone/>
            </a:pPr>
            <a:r>
              <a:rPr lang="cs-CZ" sz="2400" dirty="0">
                <a:solidFill>
                  <a:prstClr val="black"/>
                </a:solidFill>
              </a:rPr>
              <a:t>4.2	Vytváření </a:t>
            </a:r>
            <a:r>
              <a:rPr lang="cs-CZ" sz="2400" dirty="0" err="1">
                <a:solidFill>
                  <a:prstClr val="black"/>
                </a:solidFill>
              </a:rPr>
              <a:t>PowerPointové</a:t>
            </a:r>
            <a:r>
              <a:rPr lang="cs-CZ" sz="2400" dirty="0">
                <a:solidFill>
                  <a:prstClr val="black"/>
                </a:solidFill>
              </a:rPr>
              <a:t> prezentace	</a:t>
            </a:r>
          </a:p>
          <a:p>
            <a:pPr marL="0" lvl="1" indent="0" algn="just">
              <a:spcBef>
                <a:spcPts val="0"/>
              </a:spcBef>
              <a:buNone/>
            </a:pPr>
            <a:r>
              <a:rPr lang="cs-CZ" sz="2400" dirty="0">
                <a:solidFill>
                  <a:prstClr val="black"/>
                </a:solidFill>
              </a:rPr>
              <a:t>4.3	PowerPoint, prezentace, snímek, rozložení snímku, vlastnosti objektů	</a:t>
            </a:r>
          </a:p>
          <a:p>
            <a:pPr marL="0" lvl="1" indent="0" algn="just">
              <a:spcBef>
                <a:spcPts val="0"/>
              </a:spcBef>
              <a:buNone/>
            </a:pPr>
            <a:r>
              <a:rPr lang="cs-CZ" sz="2400" dirty="0">
                <a:solidFill>
                  <a:prstClr val="black"/>
                </a:solidFill>
              </a:rPr>
              <a:t>4.4	Animace, přechody snímků	</a:t>
            </a:r>
          </a:p>
          <a:p>
            <a:pPr marL="0" lvl="1" indent="0" algn="just">
              <a:spcBef>
                <a:spcPts val="0"/>
              </a:spcBef>
              <a:buNone/>
            </a:pPr>
            <a:r>
              <a:rPr lang="cs-CZ" sz="2400" dirty="0">
                <a:solidFill>
                  <a:prstClr val="black"/>
                </a:solidFill>
              </a:rPr>
              <a:t>4.5	Animace, nastavení parametrů animace	</a:t>
            </a:r>
          </a:p>
          <a:p>
            <a:pPr marL="0" lvl="1" indent="0" algn="just">
              <a:spcBef>
                <a:spcPts val="0"/>
              </a:spcBef>
              <a:buNone/>
            </a:pPr>
            <a:r>
              <a:rPr lang="cs-CZ" sz="2400" dirty="0">
                <a:solidFill>
                  <a:prstClr val="black"/>
                </a:solidFill>
              </a:rPr>
              <a:t>4.6	Zásady práce s prezentací, nastavení parametrů prezentace</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3242738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5" name="Obdélník 4"/>
          <p:cNvSpPr/>
          <p:nvPr/>
        </p:nvSpPr>
        <p:spPr>
          <a:xfrm>
            <a:off x="218973" y="1411340"/>
            <a:ext cx="10694833"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Pracovní prostor aplikace PowerPoint je navržený tak, aby umožňoval snadno vytvářet prezentace a poskytoval vše, co je pro prezentaci potřebné.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281391" y="2414195"/>
            <a:ext cx="5208133" cy="4343881"/>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Při spuštění aplikace PowerPoint a prázdné prezentaci se otevře šablona Prázdná prezentace, ve které lze vytvářet snímky a pracovat s nimi. Pracovní plocha je tvořena snímkem, snímky jsou seřazeny v levé části pracovní plochy (6). Snímky mají předdefinovaná rozložení, podle zvoleného rozložení jsou k dispozici na snímku oblasti pro vkládání obsahu. Oblast označená (1) označuje podokno Snímek, kde se vytváří vlastní snímek.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449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0" y="1314177"/>
            <a:ext cx="5220929" cy="5416868"/>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Tečkovaná ohraničení (označené číslem 2) označují Zástupné symboly, kam lze zadat text nebo vložit obrázky, grafy a další objekty. Po kliknutí na zástupný symbol lze přidat příslušný obsah.</a:t>
            </a:r>
          </a:p>
          <a:p>
            <a:r>
              <a:rPr lang="cs-CZ" sz="2400" dirty="0">
                <a:latin typeface="Times New Roman" panose="02020603050405020304" pitchFamily="18" charset="0"/>
                <a:ea typeface="Calibri" panose="020F0502020204030204" pitchFamily="34" charset="0"/>
              </a:rPr>
              <a:t>Oblast označená číslem 3 zobrazuje miniatury jednotlivých snímků.  Kliknutím na miniaturu v podokně </a:t>
            </a:r>
            <a:r>
              <a:rPr lang="cs-CZ" sz="2400" b="1" dirty="0">
                <a:latin typeface="Times New Roman" panose="02020603050405020304" pitchFamily="18" charset="0"/>
                <a:ea typeface="Calibri" panose="020F0502020204030204" pitchFamily="34" charset="0"/>
              </a:rPr>
              <a:t>Snímky</a:t>
            </a:r>
            <a:r>
              <a:rPr lang="cs-CZ" sz="2400" dirty="0">
                <a:latin typeface="Times New Roman" panose="02020603050405020304" pitchFamily="18" charset="0"/>
                <a:ea typeface="Calibri" panose="020F0502020204030204" pitchFamily="34" charset="0"/>
              </a:rPr>
              <a:t> se zobrazí příslušný snímek v podokně </a:t>
            </a:r>
            <a:r>
              <a:rPr lang="cs-CZ" sz="2400" b="1" dirty="0">
                <a:latin typeface="Times New Roman" panose="02020603050405020304" pitchFamily="18" charset="0"/>
                <a:ea typeface="Calibri" panose="020F0502020204030204" pitchFamily="34" charset="0"/>
              </a:rPr>
              <a:t>Snímek</a:t>
            </a:r>
            <a:r>
              <a:rPr lang="cs-CZ" sz="2400" dirty="0">
                <a:latin typeface="Times New Roman" panose="02020603050405020304" pitchFamily="18" charset="0"/>
                <a:ea typeface="Calibri" panose="020F0502020204030204" pitchFamily="34" charset="0"/>
              </a:rPr>
              <a:t>. Miniatury lze vytvářet, přesouvat či kopírovat, lze jimi i nastavovat vybrané vlastnosti jako pozadí, rozložení apod. Snímky zde lze rovněž přidávat a odstraňovat.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375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0" y="1314177"/>
            <a:ext cx="5220929" cy="515506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Přidání se provede buď volbou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 &gt; Nový snímek</a:t>
            </a:r>
            <a:r>
              <a:rPr lang="cs-CZ" sz="2400" dirty="0">
                <a:latin typeface="Times New Roman" panose="02020603050405020304" pitchFamily="18" charset="0"/>
                <a:ea typeface="Calibri" panose="020F0502020204030204" pitchFamily="34" charset="0"/>
                <a:cs typeface="Times New Roman" panose="02020603050405020304" pitchFamily="18" charset="0"/>
              </a:rPr>
              <a:t> nebo pomocí pravého tlačítka myši v oblasti (6)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snímek</a:t>
            </a:r>
            <a:r>
              <a:rPr lang="cs-CZ" sz="2400" dirty="0">
                <a:latin typeface="Times New Roman" panose="02020603050405020304" pitchFamily="18" charset="0"/>
                <a:ea typeface="Calibri" panose="020F0502020204030204" pitchFamily="34" charset="0"/>
                <a:cs typeface="Times New Roman" panose="02020603050405020304" pitchFamily="18" charset="0"/>
              </a:rPr>
              <a:t>. Oblast označena číslem 4. slouží pro vkládání poznámek k aktuálnímu snímku. Poznámky lze distribuovat posluchačům nebo je během předvádění prezentace použít pro referenční účely. Vlastní prezentaci pak lze spustit ze stavového řádku (5) tlačítkem Prezentace (8) nebo panelu nástrojů </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Rychlý přístup</a:t>
            </a:r>
            <a:r>
              <a:rPr lang="cs-CZ" sz="2400" dirty="0">
                <a:latin typeface="Times New Roman" panose="02020603050405020304" pitchFamily="18" charset="0"/>
                <a:ea typeface="Calibri" panose="020F0502020204030204" pitchFamily="34" charset="0"/>
                <a:cs typeface="Times New Roman" panose="02020603050405020304" pitchFamily="18" charset="0"/>
              </a:rPr>
              <a:t> (8).</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34641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Vytvoření prezentace</a:t>
            </a:r>
            <a:endParaRPr lang="cs-CZ" sz="2400" dirty="0">
              <a:solidFill>
                <a:srgbClr val="000000"/>
              </a:solidFill>
            </a:endParaRPr>
          </a:p>
        </p:txBody>
      </p:sp>
      <p:sp>
        <p:nvSpPr>
          <p:cNvPr id="28" name="Obdélník 27"/>
          <p:cNvSpPr/>
          <p:nvPr/>
        </p:nvSpPr>
        <p:spPr>
          <a:xfrm>
            <a:off x="195098" y="1697635"/>
            <a:ext cx="10943303" cy="4530471"/>
          </a:xfrm>
          <a:prstGeom prst="rect">
            <a:avLst/>
          </a:prstGeom>
        </p:spPr>
        <p:txBody>
          <a:bodyPr wrap="square">
            <a:spAutoFit/>
          </a:bodyPr>
          <a:lstStyle/>
          <a:p>
            <a:pPr indent="180340" algn="just">
              <a:lnSpc>
                <a:spcPct val="115000"/>
              </a:lnSpc>
              <a:spcBef>
                <a:spcPts val="1200"/>
              </a:spcBef>
              <a:spcAft>
                <a:spcPts val="1200"/>
              </a:spcAft>
            </a:pPr>
            <a:r>
              <a:rPr lang="cs-CZ" sz="2400" dirty="0" err="1">
                <a:latin typeface="Times New Roman" panose="02020603050405020304" pitchFamily="18" charset="0"/>
                <a:ea typeface="Calibri" panose="020F0502020204030204" pitchFamily="34" charset="0"/>
                <a:cs typeface="Times New Roman" panose="02020603050405020304" pitchFamily="18" charset="0"/>
              </a:rPr>
              <a:t>PowerPointové</a:t>
            </a:r>
            <a:r>
              <a:rPr lang="cs-CZ" sz="2400" dirty="0">
                <a:latin typeface="Times New Roman" panose="02020603050405020304" pitchFamily="18" charset="0"/>
                <a:ea typeface="Calibri" panose="020F0502020204030204" pitchFamily="34" charset="0"/>
                <a:cs typeface="Times New Roman" panose="02020603050405020304" pitchFamily="18" charset="0"/>
              </a:rPr>
              <a:t> prezentace fungují podobně, jako například prezentace fotek. Chceme sdělit nějaké informace, složíme prezentaci z jednotlivých snímků. Každý snímek si lze představit jako prázdné plátno pro obrázky, slova a obrazce, které slouží jako stavební kameny prezentace.</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 výchozím nastavení používá PowerPoint pro nové prezentace Šablonu prázdné prezentace, lze ale použít různé šablony, které pro prezentaci PowerPoint nabízí.</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Chceme-li vytvořit prezentaci založenou na šabloně Prázdná prezentace, vybereme nabídku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a:t>
            </a:r>
            <a:r>
              <a:rPr lang="cs-CZ" sz="2400" dirty="0">
                <a:latin typeface="Times New Roman" panose="02020603050405020304" pitchFamily="18" charset="0"/>
                <a:ea typeface="Calibri" panose="020F0502020204030204" pitchFamily="34" charset="0"/>
                <a:cs typeface="Times New Roman" panose="02020603050405020304" pitchFamily="18" charset="0"/>
              </a:rPr>
              <a:t>, v části Dostupné šablony a motivy vybereme položku Prázdná prezentace a zadáme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Vytvořit</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952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Snímek, uložení prezentace</a:t>
            </a:r>
            <a:endParaRPr lang="cs-CZ" sz="2400" dirty="0">
              <a:solidFill>
                <a:srgbClr val="000000"/>
              </a:solidFill>
            </a:endParaRPr>
          </a:p>
        </p:txBody>
      </p:sp>
      <p:sp>
        <p:nvSpPr>
          <p:cNvPr id="28" name="Obdélník 27"/>
          <p:cNvSpPr/>
          <p:nvPr/>
        </p:nvSpPr>
        <p:spPr>
          <a:xfrm>
            <a:off x="195098" y="1340404"/>
            <a:ext cx="10943303"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Do prezentace vkládáme postupně snímky. Nový snímek lze vložit na kartě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Nový</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snímek, </a:t>
            </a:r>
            <a:r>
              <a:rPr lang="cs-CZ" sz="2400" dirty="0">
                <a:latin typeface="Times New Roman" panose="02020603050405020304" pitchFamily="18" charset="0"/>
                <a:ea typeface="Calibri" panose="020F0502020204030204" pitchFamily="34" charset="0"/>
              </a:rPr>
              <a:t>při vkládání je možný</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výběr rozložení snímku. Stejná možnost je i na kartě </a:t>
            </a:r>
            <a:r>
              <a:rPr lang="cs-CZ" sz="2400" b="1" dirty="0">
                <a:latin typeface="Times New Roman" panose="02020603050405020304" pitchFamily="18" charset="0"/>
                <a:ea typeface="Calibri" panose="020F0502020204030204" pitchFamily="34" charset="0"/>
              </a:rPr>
              <a:t>Vložení &gt; Nový snímek</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517996" y="2884577"/>
            <a:ext cx="7878747" cy="2736503"/>
            <a:chOff x="0" y="0"/>
            <a:chExt cx="4528579" cy="181991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149" y="0"/>
              <a:ext cx="2043430" cy="1819910"/>
            </a:xfrm>
            <a:prstGeom prst="rect">
              <a:avLst/>
            </a:prstGeom>
          </p:spPr>
        </p:pic>
        <p:grpSp>
          <p:nvGrpSpPr>
            <p:cNvPr id="10" name="Skupina 9"/>
            <p:cNvGrpSpPr/>
            <p:nvPr/>
          </p:nvGrpSpPr>
          <p:grpSpPr>
            <a:xfrm>
              <a:off x="0" y="0"/>
              <a:ext cx="2406611" cy="1537089"/>
              <a:chOff x="0" y="0"/>
              <a:chExt cx="2225040" cy="1306195"/>
            </a:xfrm>
          </p:grpSpPr>
          <p:pic>
            <p:nvPicPr>
              <p:cNvPr id="11" name="Obrázek 10" descr="Zobrazuje tlačítko Nový snímek na kartě Domů na pásu karet v PowerPointu."/>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25040" cy="1306195"/>
              </a:xfrm>
              <a:prstGeom prst="rect">
                <a:avLst/>
              </a:prstGeom>
              <a:noFill/>
              <a:ln>
                <a:noFill/>
              </a:ln>
            </p:spPr>
          </p:pic>
          <p:sp>
            <p:nvSpPr>
              <p:cNvPr id="12" name="Obdélník 11"/>
              <p:cNvSpPr/>
              <p:nvPr/>
            </p:nvSpPr>
            <p:spPr>
              <a:xfrm>
                <a:off x="740496" y="516103"/>
                <a:ext cx="476618" cy="617838"/>
              </a:xfrm>
              <a:prstGeom prst="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bdélník 12"/>
              <p:cNvSpPr/>
              <p:nvPr/>
            </p:nvSpPr>
            <p:spPr>
              <a:xfrm>
                <a:off x="1245379" y="532933"/>
                <a:ext cx="670796" cy="204769"/>
              </a:xfrm>
              <a:prstGeom prst="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grpSp>
      <p:pic>
        <p:nvPicPr>
          <p:cNvPr id="14" name="Obrázek 13" descr="Uložení powerpointové prezentace"/>
          <p:cNvPicPr/>
          <p:nvPr/>
        </p:nvPicPr>
        <p:blipFill>
          <a:blip r:embed="rId5">
            <a:extLst>
              <a:ext uri="{28A0092B-C50C-407E-A947-70E740481C1C}">
                <a14:useLocalDpi xmlns:a14="http://schemas.microsoft.com/office/drawing/2010/main" val="0"/>
              </a:ext>
            </a:extLst>
          </a:blip>
          <a:srcRect/>
          <a:stretch>
            <a:fillRect/>
          </a:stretch>
        </p:blipFill>
        <p:spPr bwMode="auto">
          <a:xfrm>
            <a:off x="7651304" y="2684690"/>
            <a:ext cx="4216497" cy="2285766"/>
          </a:xfrm>
          <a:prstGeom prst="rect">
            <a:avLst/>
          </a:prstGeom>
          <a:noFill/>
          <a:ln>
            <a:noFill/>
          </a:ln>
        </p:spPr>
      </p:pic>
      <p:sp>
        <p:nvSpPr>
          <p:cNvPr id="2" name="Obdélník 1"/>
          <p:cNvSpPr/>
          <p:nvPr/>
        </p:nvSpPr>
        <p:spPr>
          <a:xfrm>
            <a:off x="381205" y="5741013"/>
            <a:ext cx="11445460"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Prezentaci uložíme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Uložit</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smtClean="0">
                <a:latin typeface="Times New Roman" panose="02020603050405020304" pitchFamily="18" charset="0"/>
                <a:ea typeface="Calibri" panose="020F0502020204030204" pitchFamily="34" charset="0"/>
              </a:rPr>
              <a:t>Vybereme </a:t>
            </a:r>
            <a:r>
              <a:rPr lang="cs-CZ" sz="2400" dirty="0">
                <a:latin typeface="Times New Roman" panose="02020603050405020304" pitchFamily="18" charset="0"/>
                <a:ea typeface="Calibri" panose="020F0502020204030204" pitchFamily="34" charset="0"/>
              </a:rPr>
              <a:t>složku nebo ji vyhledáme procházením, do pole název souboru zadáme název prezentace a pak zvolíme </a:t>
            </a:r>
            <a:r>
              <a:rPr lang="cs-CZ" sz="2400" b="1" dirty="0">
                <a:latin typeface="Times New Roman" panose="02020603050405020304" pitchFamily="18" charset="0"/>
                <a:ea typeface="Calibri" panose="020F0502020204030204" pitchFamily="34" charset="0"/>
              </a:rPr>
              <a:t>Uložit </a:t>
            </a:r>
            <a:endParaRPr lang="cs-CZ" sz="2400" dirty="0"/>
          </a:p>
        </p:txBody>
      </p:sp>
    </p:spTree>
    <p:extLst>
      <p:ext uri="{BB962C8B-B14F-4D97-AF65-F5344CB8AC3E}">
        <p14:creationId xmlns:p14="http://schemas.microsoft.com/office/powerpoint/2010/main" val="640251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 Motivy</a:t>
            </a:r>
            <a:endParaRPr lang="cs-CZ" sz="2400" dirty="0">
              <a:solidFill>
                <a:srgbClr val="000000"/>
              </a:solidFill>
            </a:endParaRPr>
          </a:p>
        </p:txBody>
      </p:sp>
      <p:sp>
        <p:nvSpPr>
          <p:cNvPr id="28" name="Obdélník 27"/>
          <p:cNvSpPr/>
          <p:nvPr/>
        </p:nvSpPr>
        <p:spPr>
          <a:xfrm>
            <a:off x="195098" y="1340404"/>
            <a:ext cx="11569213" cy="1702004"/>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Při otevření PowerPointu je k dispozici několik předdefinovaných motivů a šablon. Motiv je návrh snímku, který obsahuje sladěné barvy, písma a speciální efekty, jako jsou stíny, odrazy a další.</a:t>
            </a:r>
          </a:p>
          <a:p>
            <a:r>
              <a:rPr lang="cs-CZ" sz="2200" dirty="0">
                <a:latin typeface="Times New Roman" panose="02020603050405020304" pitchFamily="18" charset="0"/>
                <a:ea typeface="Calibri" panose="020F0502020204030204" pitchFamily="34" charset="0"/>
              </a:rPr>
              <a:t>Prezentaci lze vytvořit výběrem nabídky </a:t>
            </a:r>
            <a:r>
              <a:rPr lang="cs-CZ" sz="2200" b="1" dirty="0">
                <a:latin typeface="Times New Roman" panose="02020603050405020304" pitchFamily="18" charset="0"/>
                <a:ea typeface="Calibri" panose="020F0502020204030204" pitchFamily="34" charset="0"/>
              </a:rPr>
              <a:t>Vytvořit</a:t>
            </a:r>
            <a:r>
              <a:rPr lang="cs-CZ" sz="2200" dirty="0">
                <a:latin typeface="Times New Roman" panose="02020603050405020304" pitchFamily="18" charset="0"/>
                <a:ea typeface="Calibri" panose="020F0502020204030204" pitchFamily="34" charset="0"/>
              </a:rPr>
              <a:t> nebo výběrem barevné varianty a následnou volbou </a:t>
            </a:r>
            <a:r>
              <a:rPr lang="cs-CZ" sz="2200" b="1" dirty="0">
                <a:latin typeface="Times New Roman" panose="02020603050405020304" pitchFamily="18" charset="0"/>
                <a:ea typeface="Calibri" panose="020F0502020204030204" pitchFamily="34" charset="0"/>
              </a:rPr>
              <a:t>Vytvořit</a:t>
            </a:r>
            <a:r>
              <a:rPr lang="cs-CZ" sz="2200" dirty="0">
                <a:latin typeface="Times New Roman" panose="02020603050405020304" pitchFamily="18" charset="0"/>
                <a:ea typeface="Calibri" panose="020F0502020204030204" pitchFamily="34"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Obrázek 14" descr="Zobrazuje vytvoření nové prezentace v dialogu Motiv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1502083" y="3050709"/>
            <a:ext cx="8733298" cy="3585046"/>
          </a:xfrm>
          <a:prstGeom prst="rect">
            <a:avLst/>
          </a:prstGeom>
          <a:noFill/>
          <a:ln>
            <a:noFill/>
          </a:ln>
        </p:spPr>
      </p:pic>
    </p:spTree>
    <p:extLst>
      <p:ext uri="{BB962C8B-B14F-4D97-AF65-F5344CB8AC3E}">
        <p14:creationId xmlns:p14="http://schemas.microsoft.com/office/powerpoint/2010/main" val="3735261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11569213"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Velikost podokna Snímek, podokna Snímky nebo podokna Poznámky lze měnit, abyste měli více místa pro práci. Chcete-li zvětšit nebo zmenšit podokna pracovního prostoru, postupujte tak, že nastavíme ukazatel myši na ohraničení jednoho z podoken. Jakmile se ukazatel změní na dvojitou šipku, přetáhneme ohraničení podokna, u kterého chcete změnit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velikost.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Velikost snímku v podokně Snímek se automaticky změní podle dostupného místa. Pokud třeba zvětšíme podokno Snímky nebo podokno Poznámky, podokno Snímek se zmenší.</a:t>
            </a:r>
          </a:p>
          <a:p>
            <a:pPr indent="180340" algn="just">
              <a:lnSpc>
                <a:spcPct val="115000"/>
              </a:lnSpc>
              <a:spcBef>
                <a:spcPts val="1200"/>
              </a:spcBef>
              <a:spcAft>
                <a:spcPts val="12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Zobrazit podokno pro úpravu poznámek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3104699" y="4779310"/>
            <a:ext cx="3772802" cy="1836637"/>
          </a:xfrm>
          <a:prstGeom prst="rect">
            <a:avLst/>
          </a:prstGeom>
          <a:noFill/>
          <a:ln>
            <a:noFill/>
          </a:ln>
        </p:spPr>
      </p:pic>
    </p:spTree>
    <p:extLst>
      <p:ext uri="{BB962C8B-B14F-4D97-AF65-F5344CB8AC3E}">
        <p14:creationId xmlns:p14="http://schemas.microsoft.com/office/powerpoint/2010/main" val="3621610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3648813" cy="5613845"/>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prezentace je posloupnost snímků, Snímky mají své vlastnosti. Mezi základní vlastnosti patří velikost a pozadí snímku, dostupné z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 &gt; Přizpůsobit</a:t>
            </a:r>
            <a:r>
              <a:rPr lang="cs-CZ" sz="2400" dirty="0">
                <a:latin typeface="Times New Roman" panose="02020603050405020304" pitchFamily="18" charset="0"/>
                <a:ea typeface="Calibri" panose="020F0502020204030204" pitchFamily="34" charset="0"/>
                <a:cs typeface="Times New Roman" panose="02020603050405020304" pitchFamily="18" charset="0"/>
              </a:rPr>
              <a:t>, dále je možné pro snímky zvolit motiv, dostupný na téže kartě.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dále poskytuje volbu </a:t>
            </a:r>
            <a:r>
              <a:rPr lang="cs-CZ" sz="2400" b="1" dirty="0">
                <a:latin typeface="Times New Roman" panose="02020603050405020304" pitchFamily="18" charset="0"/>
                <a:ea typeface="Calibri" panose="020F0502020204030204" pitchFamily="34" charset="0"/>
                <a:cs typeface="Times New Roman" panose="02020603050405020304" pitchFamily="18" charset="0"/>
              </a:rPr>
              <a:t>Varianty</a:t>
            </a:r>
            <a:r>
              <a:rPr lang="cs-CZ" sz="2400" dirty="0">
                <a:latin typeface="Times New Roman" panose="02020603050405020304" pitchFamily="18" charset="0"/>
                <a:ea typeface="Calibri" panose="020F0502020204030204" pitchFamily="34" charset="0"/>
                <a:cs typeface="Times New Roman" panose="02020603050405020304" pitchFamily="18" charset="0"/>
              </a:rPr>
              <a:t>, kde lze pro snímky zvolit barevné schéma. </a:t>
            </a:r>
          </a:p>
        </p:txBody>
      </p:sp>
      <p:pic>
        <p:nvPicPr>
          <p:cNvPr id="2" name="Obrázek 1"/>
          <p:cNvPicPr>
            <a:picLocks noChangeAspect="1"/>
          </p:cNvPicPr>
          <p:nvPr/>
        </p:nvPicPr>
        <p:blipFill>
          <a:blip r:embed="rId3"/>
          <a:stretch>
            <a:fillRect/>
          </a:stretch>
        </p:blipFill>
        <p:spPr>
          <a:xfrm>
            <a:off x="3843911" y="1473391"/>
            <a:ext cx="8354620" cy="4283603"/>
          </a:xfrm>
          <a:prstGeom prst="rect">
            <a:avLst/>
          </a:prstGeom>
        </p:spPr>
      </p:pic>
    </p:spTree>
    <p:extLst>
      <p:ext uri="{BB962C8B-B14F-4D97-AF65-F5344CB8AC3E}">
        <p14:creationId xmlns:p14="http://schemas.microsoft.com/office/powerpoint/2010/main" val="2286678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3648813" cy="473033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snímek lze zobrazit pro snazší práci mřížku, pravítko a vodítko objektů, dostupné z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Zobrazení &gt; Zobrazit</a:t>
            </a:r>
            <a:r>
              <a:rPr lang="cs-CZ" sz="2400" dirty="0">
                <a:latin typeface="Times New Roman" panose="02020603050405020304" pitchFamily="18" charset="0"/>
                <a:ea typeface="Calibri" panose="020F0502020204030204" pitchFamily="34" charset="0"/>
                <a:cs typeface="Times New Roman" panose="02020603050405020304" pitchFamily="18" charset="0"/>
              </a:rPr>
              <a:t>. Většinu nastavení lze rovněž provést i pomocí kontextového menu, na obrázku je kontextové menu zobrazené kliknutím na podokno Snímky i Snímek.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4065269" y="1592385"/>
            <a:ext cx="7890772" cy="3418554"/>
          </a:xfrm>
          <a:prstGeom prst="rect">
            <a:avLst/>
          </a:prstGeom>
        </p:spPr>
      </p:pic>
    </p:spTree>
    <p:extLst>
      <p:ext uri="{BB962C8B-B14F-4D97-AF65-F5344CB8AC3E}">
        <p14:creationId xmlns:p14="http://schemas.microsoft.com/office/powerpoint/2010/main" val="3808641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1864060"/>
            <a:ext cx="11383106" cy="3017364"/>
          </a:xfrm>
          <a:prstGeom prst="rect">
            <a:avLst/>
          </a:prstGeom>
        </p:spPr>
        <p:txBody>
          <a:bodyPr wrap="square">
            <a:spAutoFit/>
          </a:bodyPr>
          <a:lstStyle/>
          <a:p>
            <a:pPr indent="180340" algn="just">
              <a:lnSpc>
                <a:spcPct val="115000"/>
              </a:lnSpc>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Písmena jsou sdružována do slov a vět. Některé znaky (například první znak na řádku) mohou mít další vlastnosti, které se pak vztahují k jiné formě práce s textem. Potom můžeme se znaky pracovat jako s iniciálou, text upravit do grafické podoby (formát </a:t>
            </a:r>
            <a:r>
              <a:rPr lang="cs-CZ" sz="2200" dirty="0" err="1">
                <a:latin typeface="Times New Roman" panose="02020603050405020304" pitchFamily="18" charset="0"/>
                <a:ea typeface="Calibri" panose="020F0502020204030204" pitchFamily="34" charset="0"/>
                <a:cs typeface="Times New Roman" panose="02020603050405020304" pitchFamily="18" charset="0"/>
              </a:rPr>
              <a:t>WordArt</a:t>
            </a:r>
            <a:r>
              <a:rPr lang="cs-CZ" sz="2200" dirty="0">
                <a:latin typeface="Times New Roman" panose="02020603050405020304" pitchFamily="18" charset="0"/>
                <a:ea typeface="Calibri" panose="020F0502020204030204" pitchFamily="34" charset="0"/>
                <a:cs typeface="Times New Roman" panose="02020603050405020304" pitchFamily="18" charset="0"/>
              </a:rPr>
              <a:t>) nebo do samostatného textového pole. Protože se v tomto případě nejedná o přímou práci s textem, jsou nástroje pro práci s těmito objekty umístěny na jiné kartě. Logickou úvahou lze dospět k vyhledání příslušné nabídky – chceme vložit nějaký objekt do textu (literu, </a:t>
            </a:r>
            <a:r>
              <a:rPr lang="cs-CZ" sz="2200" dirty="0" err="1">
                <a:latin typeface="Times New Roman" panose="02020603050405020304" pitchFamily="18" charset="0"/>
                <a:ea typeface="Calibri" panose="020F0502020204030204" pitchFamily="34" charset="0"/>
                <a:cs typeface="Times New Roman" panose="02020603050405020304" pitchFamily="18" charset="0"/>
              </a:rPr>
              <a:t>WordArt</a:t>
            </a:r>
            <a:r>
              <a:rPr lang="cs-CZ" sz="2200" dirty="0">
                <a:latin typeface="Times New Roman" panose="02020603050405020304" pitchFamily="18" charset="0"/>
                <a:ea typeface="Calibri" panose="020F0502020204030204" pitchFamily="34" charset="0"/>
                <a:cs typeface="Times New Roman" panose="02020603050405020304" pitchFamily="18" charset="0"/>
              </a:rPr>
              <a:t> apod.), nástroje jsou tedy na kartě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Slova, resp. řádky, mají rovněž své vlastnosti, například dělení slov nebo zalamování řádků.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t="11038" b="21256"/>
          <a:stretch/>
        </p:blipFill>
        <p:spPr bwMode="auto">
          <a:xfrm>
            <a:off x="989217" y="5015011"/>
            <a:ext cx="10347391" cy="1578077"/>
          </a:xfrm>
          <a:prstGeom prst="rect">
            <a:avLst/>
          </a:prstGeom>
          <a:noFill/>
        </p:spPr>
      </p:pic>
    </p:spTree>
    <p:extLst>
      <p:ext uri="{BB962C8B-B14F-4D97-AF65-F5344CB8AC3E}">
        <p14:creationId xmlns:p14="http://schemas.microsoft.com/office/powerpoint/2010/main" val="302581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10482734" cy="218194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Text nelze do snímků vkládat přímo. Musíme použít buď textové pole, nebo předdefinovanou oblast vytvořenou pomocí rozložení snímku, do které můžeme psát. Textové pole standardně upravuje velikost písma tak, aby se text vešel do pole. V případě, že existuje textové pole přesahující snímek, lze aktivovat postupné zobrazování pomocí animace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Zobrazuje přidání textu do textového pole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4685265" y="3295597"/>
            <a:ext cx="5107459" cy="3326429"/>
          </a:xfrm>
          <a:prstGeom prst="rect">
            <a:avLst/>
          </a:prstGeom>
          <a:noFill/>
          <a:ln>
            <a:noFill/>
          </a:ln>
        </p:spPr>
      </p:pic>
    </p:spTree>
    <p:extLst>
      <p:ext uri="{BB962C8B-B14F-4D97-AF65-F5344CB8AC3E}">
        <p14:creationId xmlns:p14="http://schemas.microsoft.com/office/powerpoint/2010/main" val="3899767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Pásy karet</a:t>
            </a:r>
            <a:endParaRPr lang="cs-CZ" sz="2400" dirty="0">
              <a:solidFill>
                <a:srgbClr val="000000"/>
              </a:solidFill>
            </a:endParaRPr>
          </a:p>
        </p:txBody>
      </p:sp>
      <p:sp>
        <p:nvSpPr>
          <p:cNvPr id="28" name="Obdélník 27"/>
          <p:cNvSpPr/>
          <p:nvPr/>
        </p:nvSpPr>
        <p:spPr>
          <a:xfrm>
            <a:off x="462033" y="1473391"/>
            <a:ext cx="10482734" cy="175721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Vložený text upravujeme pomocí pásů karet. Text můžeme formátovat jako klasický text pomocí pásu karet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nebo jako oblast, do které jsme text zadali pomocí karty </a:t>
            </a:r>
            <a:r>
              <a:rPr lang="cs-CZ" sz="2400" b="1" dirty="0" smtClean="0">
                <a:latin typeface="Times New Roman" panose="02020603050405020304" pitchFamily="18" charset="0"/>
                <a:ea typeface="Calibri" panose="020F0502020204030204" pitchFamily="34" charset="0"/>
              </a:rPr>
              <a:t>Formát</a:t>
            </a:r>
            <a:r>
              <a:rPr lang="cs-CZ" sz="2400" dirty="0" smtClean="0">
                <a:latin typeface="Times New Roman" panose="02020603050405020304" pitchFamily="18" charset="0"/>
                <a:ea typeface="Calibri" panose="020F0502020204030204" pitchFamily="34" charset="0"/>
              </a:rPr>
              <a:t>.</a:t>
            </a:r>
            <a:r>
              <a:rPr lang="cs-CZ" sz="2400" b="1"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Práce s objekty a textovými efekty je v podstatě shodná s prací ve Wordu, proto není nutné principy znovu popisovat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descr="Zobrazuje kartu Nástroje kreslení na pásu karet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728969" y="3549404"/>
            <a:ext cx="9948863" cy="2541680"/>
          </a:xfrm>
          <a:prstGeom prst="rect">
            <a:avLst/>
          </a:prstGeom>
          <a:noFill/>
          <a:ln>
            <a:noFill/>
          </a:ln>
        </p:spPr>
      </p:pic>
    </p:spTree>
    <p:extLst>
      <p:ext uri="{BB962C8B-B14F-4D97-AF65-F5344CB8AC3E}">
        <p14:creationId xmlns:p14="http://schemas.microsoft.com/office/powerpoint/2010/main" val="3309927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sp>
        <p:nvSpPr>
          <p:cNvPr id="28" name="Obdélník 27"/>
          <p:cNvSpPr/>
          <p:nvPr/>
        </p:nvSpPr>
        <p:spPr>
          <a:xfrm>
            <a:off x="462033" y="1473391"/>
            <a:ext cx="10482734"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Podstatou prezentace jsou přechody mezi jednotlivými snímky. Mezi snímky lze aktivovat přechody, přechod se uskuteční na základě vybrané akce. Akcí pro přechod je buď kliknutí myší (klávesnicí) nebo časový interval (lze kombinovat). Pro přechod lze nastavit typ přechodu a rychlost přechodu. Přechody lze nastavit pro vybraný snímek nebo pro všechny snímky. Některé efekty mají další možnosti nastavení přechodu, například směr apod. Přechody lze aktivovat a modifikovat na kartě </a:t>
            </a:r>
            <a:r>
              <a:rPr lang="cs-CZ" sz="2400" b="1" dirty="0">
                <a:latin typeface="Times New Roman" panose="02020603050405020304" pitchFamily="18" charset="0"/>
                <a:ea typeface="Calibri" panose="020F0502020204030204" pitchFamily="34" charset="0"/>
              </a:rPr>
              <a:t>Přechody</a:t>
            </a:r>
            <a:r>
              <a:rPr lang="cs-CZ" sz="2400" dirty="0">
                <a:latin typeface="Times New Roman" panose="02020603050405020304" pitchFamily="18" charset="0"/>
                <a:ea typeface="Calibri" panose="020F0502020204030204" pitchFamily="34"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648929" y="4646086"/>
            <a:ext cx="10515599" cy="1754714"/>
          </a:xfrm>
          <a:prstGeom prst="rect">
            <a:avLst/>
          </a:prstGeom>
        </p:spPr>
      </p:pic>
    </p:spTree>
    <p:extLst>
      <p:ext uri="{BB962C8B-B14F-4D97-AF65-F5344CB8AC3E}">
        <p14:creationId xmlns:p14="http://schemas.microsoft.com/office/powerpoint/2010/main" val="2746036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Animace</a:t>
            </a:r>
            <a:endParaRPr lang="cs-CZ" sz="2400" dirty="0">
              <a:solidFill>
                <a:srgbClr val="000000"/>
              </a:solidFill>
            </a:endParaRPr>
          </a:p>
        </p:txBody>
      </p:sp>
      <p:sp>
        <p:nvSpPr>
          <p:cNvPr id="28" name="Obdélník 27"/>
          <p:cNvSpPr/>
          <p:nvPr/>
        </p:nvSpPr>
        <p:spPr>
          <a:xfrm>
            <a:off x="462033" y="1473391"/>
            <a:ext cx="10482734" cy="90774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Jednotlivým objektům vloženým na snímek lze přiřadit pomocí karty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animační efekty. Animace přidáváme pomocí </a:t>
            </a:r>
            <a:r>
              <a:rPr lang="cs-CZ" sz="2400" b="1" dirty="0">
                <a:latin typeface="Times New Roman" panose="02020603050405020304" pitchFamily="18" charset="0"/>
                <a:ea typeface="Calibri" panose="020F0502020204030204" pitchFamily="34" charset="0"/>
              </a:rPr>
              <a:t>Animace &gt; Přidat animaci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bdélník 8"/>
          <p:cNvSpPr/>
          <p:nvPr/>
        </p:nvSpPr>
        <p:spPr>
          <a:xfrm>
            <a:off x="462033" y="5057249"/>
            <a:ext cx="10482734"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Jak je z voleb na této kartě zřejmé, lze animaci přiřadit aktivační událost. Zpravidla se jedná o kliknutí myší (klávesnicí), nebo časovou aktivaci. Ta může být „současně s předchozí animací“ nebo „po předchozí animaci“.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462033" y="2708035"/>
            <a:ext cx="11302278" cy="1819015"/>
          </a:xfrm>
          <a:prstGeom prst="rect">
            <a:avLst/>
          </a:prstGeom>
        </p:spPr>
      </p:pic>
    </p:spTree>
    <p:extLst>
      <p:ext uri="{BB962C8B-B14F-4D97-AF65-F5344CB8AC3E}">
        <p14:creationId xmlns:p14="http://schemas.microsoft.com/office/powerpoint/2010/main" val="7412160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grpSp>
        <p:nvGrpSpPr>
          <p:cNvPr id="8" name="Skupina 7"/>
          <p:cNvGrpSpPr/>
          <p:nvPr/>
        </p:nvGrpSpPr>
        <p:grpSpPr>
          <a:xfrm>
            <a:off x="657480" y="1645248"/>
            <a:ext cx="10079345" cy="4431087"/>
            <a:chOff x="0" y="0"/>
            <a:chExt cx="4679315" cy="2197099"/>
          </a:xfrm>
        </p:grpSpPr>
        <p:grpSp>
          <p:nvGrpSpPr>
            <p:cNvPr id="11" name="Skupina 10"/>
            <p:cNvGrpSpPr/>
            <p:nvPr/>
          </p:nvGrpSpPr>
          <p:grpSpPr>
            <a:xfrm>
              <a:off x="0" y="0"/>
              <a:ext cx="4679315" cy="2197099"/>
              <a:chOff x="66611" y="0"/>
              <a:chExt cx="5070779" cy="2444307"/>
            </a:xfrm>
          </p:grpSpPr>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44" y="0"/>
                <a:ext cx="3211830" cy="909320"/>
              </a:xfrm>
              <a:prstGeom prst="rect">
                <a:avLst/>
              </a:prstGeom>
            </p:spPr>
          </p:pic>
          <p:pic>
            <p:nvPicPr>
              <p:cNvPr id="14" name="Obráze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1" y="730611"/>
                <a:ext cx="2228215" cy="1000125"/>
              </a:xfrm>
              <a:prstGeom prst="rect">
                <a:avLst/>
              </a:prstGeom>
            </p:spPr>
          </p:pic>
          <p:pic>
            <p:nvPicPr>
              <p:cNvPr id="15" name="Obráze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815" y="23052"/>
                <a:ext cx="1679575" cy="2421255"/>
              </a:xfrm>
              <a:prstGeom prst="rect">
                <a:avLst/>
              </a:prstGeom>
            </p:spPr>
          </p:pic>
          <p:pic>
            <p:nvPicPr>
              <p:cNvPr id="16" name="Obráze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9859" y="730682"/>
                <a:ext cx="1844040" cy="882015"/>
              </a:xfrm>
              <a:prstGeom prst="rect">
                <a:avLst/>
              </a:prstGeom>
            </p:spPr>
          </p:pic>
        </p:grpSp>
        <p:pic>
          <p:nvPicPr>
            <p:cNvPr id="12" name="Obrázek 11"/>
            <p:cNvPicPr>
              <a:picLocks noChangeAspect="1"/>
            </p:cNvPicPr>
            <p:nvPr/>
          </p:nvPicPr>
          <p:blipFill rotWithShape="1">
            <a:blip r:embed="rId7">
              <a:extLst>
                <a:ext uri="{28A0092B-C50C-407E-A947-70E740481C1C}">
                  <a14:useLocalDpi xmlns:a14="http://schemas.microsoft.com/office/drawing/2010/main" val="0"/>
                </a:ext>
              </a:extLst>
            </a:blip>
            <a:srcRect r="5498" b="37944"/>
            <a:stretch/>
          </p:blipFill>
          <p:spPr bwMode="auto">
            <a:xfrm>
              <a:off x="0" y="1275549"/>
              <a:ext cx="3050540" cy="86804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56961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sp>
        <p:nvSpPr>
          <p:cNvPr id="5" name="Obdélník 4"/>
          <p:cNvSpPr/>
          <p:nvPr/>
        </p:nvSpPr>
        <p:spPr>
          <a:xfrm>
            <a:off x="206478" y="1473391"/>
            <a:ext cx="11341509" cy="251761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efekty lze dále nastavovat další parametry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 efektu…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r>
              <a:rPr lang="cs-CZ" sz="2400" dirty="0">
                <a:latin typeface="Times New Roman" panose="02020603050405020304" pitchFamily="18" charset="0"/>
                <a:ea typeface="Calibri" panose="020F0502020204030204" pitchFamily="34" charset="0"/>
              </a:rPr>
              <a:t>Okno má tři záložky, na záložce </a:t>
            </a:r>
            <a:r>
              <a:rPr lang="cs-CZ" sz="2400" b="1" dirty="0">
                <a:latin typeface="Times New Roman" panose="02020603050405020304" pitchFamily="18" charset="0"/>
                <a:ea typeface="Calibri" panose="020F0502020204030204" pitchFamily="34" charset="0"/>
              </a:rPr>
              <a:t>Efekt</a:t>
            </a:r>
            <a:r>
              <a:rPr lang="cs-CZ" sz="2400" dirty="0">
                <a:latin typeface="Times New Roman" panose="02020603050405020304" pitchFamily="18" charset="0"/>
                <a:ea typeface="Calibri" panose="020F0502020204030204" pitchFamily="34" charset="0"/>
              </a:rPr>
              <a:t> lze nastavit zvukové efekty, zpoždění mezi dílčími částmi animovaného objektu (např. mezi písmeny slova apod.) Záložka </a:t>
            </a:r>
            <a:r>
              <a:rPr lang="cs-CZ" sz="2400" b="1" dirty="0">
                <a:latin typeface="Times New Roman" panose="02020603050405020304" pitchFamily="18" charset="0"/>
                <a:ea typeface="Calibri" panose="020F0502020204030204" pitchFamily="34" charset="0"/>
              </a:rPr>
              <a:t>Časování </a:t>
            </a:r>
            <a:r>
              <a:rPr lang="cs-CZ" sz="2400" dirty="0">
                <a:latin typeface="Times New Roman" panose="02020603050405020304" pitchFamily="18" charset="0"/>
                <a:ea typeface="Calibri" panose="020F0502020204030204" pitchFamily="34" charset="0"/>
              </a:rPr>
              <a:t>umožňuje upravit aktivační událost, zpoždění začátku efektu od aktivace nebo dobu trvání efektu. Poslední záložka </a:t>
            </a:r>
            <a:r>
              <a:rPr lang="cs-CZ" sz="2400" b="1" dirty="0" smtClean="0">
                <a:latin typeface="Times New Roman" panose="02020603050405020304" pitchFamily="18" charset="0"/>
                <a:ea typeface="Calibri" panose="020F0502020204030204" pitchFamily="34" charset="0"/>
              </a:rPr>
              <a:t>Animace textu </a:t>
            </a:r>
            <a:r>
              <a:rPr lang="cs-CZ" sz="2400" dirty="0" smtClean="0">
                <a:latin typeface="Times New Roman" panose="02020603050405020304" pitchFamily="18" charset="0"/>
                <a:ea typeface="Calibri" panose="020F0502020204030204" pitchFamily="34" charset="0"/>
              </a:rPr>
              <a:t>opět </a:t>
            </a:r>
            <a:r>
              <a:rPr lang="cs-CZ" sz="2400" dirty="0">
                <a:latin typeface="Times New Roman" panose="02020603050405020304" pitchFamily="18" charset="0"/>
                <a:ea typeface="Calibri" panose="020F0502020204030204" pitchFamily="34" charset="0"/>
              </a:rPr>
              <a:t>umožňuje nastavení animací pro složené objekty, lze animovat celek nebo dílčí části. </a:t>
            </a:r>
            <a:endParaRPr lang="cs-CZ" sz="2400" dirty="0"/>
          </a:p>
        </p:txBody>
      </p:sp>
      <p:grpSp>
        <p:nvGrpSpPr>
          <p:cNvPr id="17" name="Skupina 16"/>
          <p:cNvGrpSpPr/>
          <p:nvPr/>
        </p:nvGrpSpPr>
        <p:grpSpPr>
          <a:xfrm>
            <a:off x="381205" y="3991003"/>
            <a:ext cx="11383105" cy="2734262"/>
            <a:chOff x="0" y="0"/>
            <a:chExt cx="5232331" cy="1166704"/>
          </a:xfrm>
        </p:grpSpPr>
        <p:pic>
          <p:nvPicPr>
            <p:cNvPr id="18" name="Obrázek 17"/>
            <p:cNvPicPr>
              <a:picLocks noChangeAspect="1"/>
            </p:cNvPicPr>
            <p:nvPr/>
          </p:nvPicPr>
          <p:blipFill rotWithShape="1">
            <a:blip r:embed="rId3">
              <a:extLst>
                <a:ext uri="{28A0092B-C50C-407E-A947-70E740481C1C}">
                  <a14:useLocalDpi xmlns:a14="http://schemas.microsoft.com/office/drawing/2010/main" val="0"/>
                </a:ext>
              </a:extLst>
            </a:blip>
            <a:srcRect l="2002" r="2607" b="41929"/>
            <a:stretch/>
          </p:blipFill>
          <p:spPr bwMode="auto">
            <a:xfrm>
              <a:off x="0" y="1"/>
              <a:ext cx="2196465" cy="1139144"/>
            </a:xfrm>
            <a:prstGeom prst="rect">
              <a:avLst/>
            </a:prstGeom>
            <a:ln>
              <a:noFill/>
            </a:ln>
            <a:extLst>
              <a:ext uri="{53640926-AAD7-44D8-BBD7-CCE9431645EC}">
                <a14:shadowObscured xmlns:a14="http://schemas.microsoft.com/office/drawing/2010/main"/>
              </a:ext>
            </a:extLst>
          </p:spPr>
        </p:pic>
        <p:pic>
          <p:nvPicPr>
            <p:cNvPr id="19" name="Obrázek 18"/>
            <p:cNvPicPr>
              <a:picLocks noChangeAspect="1"/>
            </p:cNvPicPr>
            <p:nvPr/>
          </p:nvPicPr>
          <p:blipFill rotWithShape="1">
            <a:blip r:embed="rId4">
              <a:extLst>
                <a:ext uri="{28A0092B-C50C-407E-A947-70E740481C1C}">
                  <a14:useLocalDpi xmlns:a14="http://schemas.microsoft.com/office/drawing/2010/main" val="0"/>
                </a:ext>
              </a:extLst>
            </a:blip>
            <a:srcRect t="-1" r="26392" b="35344"/>
            <a:stretch/>
          </p:blipFill>
          <p:spPr bwMode="auto">
            <a:xfrm>
              <a:off x="2197634" y="0"/>
              <a:ext cx="1559560" cy="1166704"/>
            </a:xfrm>
            <a:prstGeom prst="rect">
              <a:avLst/>
            </a:prstGeom>
            <a:ln>
              <a:noFill/>
            </a:ln>
            <a:extLst>
              <a:ext uri="{53640926-AAD7-44D8-BBD7-CCE9431645EC}">
                <a14:shadowObscured xmlns:a14="http://schemas.microsoft.com/office/drawing/2010/main"/>
              </a:ext>
            </a:extLst>
          </p:spPr>
        </p:pic>
        <p:pic>
          <p:nvPicPr>
            <p:cNvPr id="20" name="Obrázek 19"/>
            <p:cNvPicPr>
              <a:picLocks noChangeAspect="1"/>
            </p:cNvPicPr>
            <p:nvPr/>
          </p:nvPicPr>
          <p:blipFill rotWithShape="1">
            <a:blip r:embed="rId5">
              <a:extLst>
                <a:ext uri="{28A0092B-C50C-407E-A947-70E740481C1C}">
                  <a14:useLocalDpi xmlns:a14="http://schemas.microsoft.com/office/drawing/2010/main" val="0"/>
                </a:ext>
              </a:extLst>
            </a:blip>
            <a:srcRect t="-1" r="23116" b="41548"/>
            <a:stretch/>
          </p:blipFill>
          <p:spPr bwMode="auto">
            <a:xfrm>
              <a:off x="3573076" y="0"/>
              <a:ext cx="1659255" cy="1074837"/>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96975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sp>
        <p:nvSpPr>
          <p:cNvPr id="5" name="Obdélník 4"/>
          <p:cNvSpPr/>
          <p:nvPr/>
        </p:nvSpPr>
        <p:spPr>
          <a:xfrm>
            <a:off x="206478" y="1473391"/>
            <a:ext cx="4232787" cy="4647426"/>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chceme spustit prezentaci od prvního snímku, zvolíme ve skupině </a:t>
            </a:r>
            <a:r>
              <a:rPr lang="cs-CZ" sz="2000" b="1" dirty="0">
                <a:latin typeface="Times New Roman" panose="02020603050405020304" pitchFamily="18" charset="0"/>
                <a:ea typeface="Calibri" panose="020F0502020204030204" pitchFamily="34" charset="0"/>
              </a:rPr>
              <a:t>Prezentace</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Spustit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prezentaci</a:t>
            </a:r>
            <a:r>
              <a:rPr lang="cs-CZ" sz="2000" dirty="0">
                <a:latin typeface="Times New Roman" panose="02020603050405020304" pitchFamily="18" charset="0"/>
                <a:ea typeface="Calibri" panose="020F0502020204030204" pitchFamily="34" charset="0"/>
              </a:rPr>
              <a:t> tlačítko </a:t>
            </a:r>
            <a:r>
              <a:rPr lang="cs-CZ" sz="2000" b="1" dirty="0">
                <a:latin typeface="Times New Roman" panose="02020603050405020304" pitchFamily="18" charset="0"/>
                <a:ea typeface="Calibri" panose="020F0502020204030204" pitchFamily="34" charset="0"/>
              </a:rPr>
              <a:t>Od</a:t>
            </a:r>
            <a:r>
              <a:rPr lang="cs-CZ" sz="2000" dirty="0">
                <a:latin typeface="Times New Roman" panose="02020603050405020304" pitchFamily="18" charset="0"/>
                <a:ea typeface="Calibri" panose="020F0502020204030204" pitchFamily="34" charset="0"/>
              </a:rPr>
              <a:t> </a:t>
            </a:r>
            <a:r>
              <a:rPr lang="cs-CZ" sz="2000" b="1" dirty="0" smtClean="0">
                <a:latin typeface="Times New Roman" panose="02020603050405020304" pitchFamily="18" charset="0"/>
                <a:ea typeface="Calibri" panose="020F0502020204030204" pitchFamily="34" charset="0"/>
              </a:rPr>
              <a:t>začátku</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Pokud nejsme na prvním snímku a chceme začít vybraného snímku, zvolíme nabídku </a:t>
            </a:r>
            <a:r>
              <a:rPr lang="cs-CZ" sz="2000" b="1" dirty="0">
                <a:latin typeface="Times New Roman" panose="02020603050405020304" pitchFamily="18" charset="0"/>
                <a:ea typeface="Calibri" panose="020F0502020204030204" pitchFamily="34" charset="0"/>
                <a:cs typeface="Times New Roman" panose="02020603050405020304" pitchFamily="18" charset="0"/>
              </a:rPr>
              <a:t>Od</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aktuálního</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snímku</a:t>
            </a:r>
            <a:r>
              <a:rPr lang="cs-CZ" sz="2000" dirty="0">
                <a:latin typeface="Times New Roman" panose="02020603050405020304" pitchFamily="18" charset="0"/>
                <a:ea typeface="Calibri" panose="020F0502020204030204" pitchFamily="34" charset="0"/>
                <a:cs typeface="Times New Roman" panose="02020603050405020304" pitchFamily="18" charset="0"/>
              </a:rPr>
              <a:t>. Pomocí 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Nastavit Prezentaci</a:t>
            </a:r>
            <a:r>
              <a:rPr lang="cs-CZ" sz="2000" dirty="0">
                <a:latin typeface="Times New Roman" panose="02020603050405020304" pitchFamily="18" charset="0"/>
                <a:ea typeface="Calibri" panose="020F0502020204030204" pitchFamily="34" charset="0"/>
                <a:cs typeface="Times New Roman" panose="02020603050405020304" pitchFamily="18" charset="0"/>
              </a:rPr>
              <a:t> lze nastavit další parametry prezentace, například lze volit spuštění v okně nebo na celé obrazovce, cyklické opakování prezentace apod</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p>
        </p:txBody>
      </p:sp>
      <p:grpSp>
        <p:nvGrpSpPr>
          <p:cNvPr id="10" name="Skupina 9"/>
          <p:cNvGrpSpPr/>
          <p:nvPr/>
        </p:nvGrpSpPr>
        <p:grpSpPr>
          <a:xfrm>
            <a:off x="4576148" y="1473391"/>
            <a:ext cx="7075078" cy="4897912"/>
            <a:chOff x="0" y="0"/>
            <a:chExt cx="5624195" cy="4462615"/>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54" y="1275550"/>
              <a:ext cx="4241165" cy="3187065"/>
            </a:xfrm>
            <a:prstGeom prst="rect">
              <a:avLst/>
            </a:prstGeom>
          </p:spPr>
        </p:pic>
        <p:grpSp>
          <p:nvGrpSpPr>
            <p:cNvPr id="12" name="Skupina 11"/>
            <p:cNvGrpSpPr/>
            <p:nvPr/>
          </p:nvGrpSpPr>
          <p:grpSpPr>
            <a:xfrm>
              <a:off x="0" y="0"/>
              <a:ext cx="5624195" cy="1452282"/>
              <a:chOff x="0" y="0"/>
              <a:chExt cx="5624195" cy="1452282"/>
            </a:xfrm>
          </p:grpSpPr>
          <p:pic>
            <p:nvPicPr>
              <p:cNvPr id="14" name="Obrázek 13" descr="Zobrazuje kartu Prezentace na pásu karet v PowerPointu."/>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24195" cy="1449070"/>
              </a:xfrm>
              <a:prstGeom prst="rect">
                <a:avLst/>
              </a:prstGeom>
              <a:noFill/>
              <a:ln>
                <a:noFill/>
              </a:ln>
            </p:spPr>
          </p:pic>
          <p:sp>
            <p:nvSpPr>
              <p:cNvPr id="15" name="Ovál 14"/>
              <p:cNvSpPr/>
              <p:nvPr/>
            </p:nvSpPr>
            <p:spPr>
              <a:xfrm>
                <a:off x="1388852" y="8626"/>
                <a:ext cx="371296" cy="30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Ovál 15"/>
              <p:cNvSpPr/>
              <p:nvPr/>
            </p:nvSpPr>
            <p:spPr>
              <a:xfrm>
                <a:off x="51758" y="577969"/>
                <a:ext cx="1155940" cy="750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Ovál 20"/>
              <p:cNvSpPr/>
              <p:nvPr/>
            </p:nvSpPr>
            <p:spPr>
              <a:xfrm>
                <a:off x="2680321" y="470393"/>
                <a:ext cx="739074" cy="981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cxnSp>
          <p:nvCxnSpPr>
            <p:cNvPr id="13" name="Přímá spojnice se šipkou 12"/>
            <p:cNvCxnSpPr/>
            <p:nvPr/>
          </p:nvCxnSpPr>
          <p:spPr>
            <a:xfrm flipH="1">
              <a:off x="1682803" y="1275549"/>
              <a:ext cx="1068081" cy="43001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40357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Online prezentace, poznámky lektora</a:t>
            </a:r>
            <a:endParaRPr lang="cs-CZ" sz="2400" dirty="0">
              <a:solidFill>
                <a:srgbClr val="000000"/>
              </a:solidFill>
            </a:endParaRPr>
          </a:p>
        </p:txBody>
      </p:sp>
      <p:sp>
        <p:nvSpPr>
          <p:cNvPr id="5" name="Obdélník 4"/>
          <p:cNvSpPr/>
          <p:nvPr/>
        </p:nvSpPr>
        <p:spPr>
          <a:xfrm>
            <a:off x="206478" y="1473391"/>
            <a:ext cx="4232787" cy="492679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PowerPoint 2016 umožňuje i předvádění prezentace lidem, kteří jsou jinde pomocí volby </a:t>
            </a:r>
            <a:r>
              <a:rPr lang="cs-CZ" sz="2000" b="1" dirty="0">
                <a:latin typeface="Times New Roman" panose="02020603050405020304" pitchFamily="18" charset="0"/>
                <a:ea typeface="Calibri" panose="020F0502020204030204" pitchFamily="34" charset="0"/>
                <a:cs typeface="Times New Roman" panose="02020603050405020304" pitchFamily="18" charset="0"/>
              </a:rPr>
              <a:t>Online</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prezentace</a:t>
            </a:r>
            <a:r>
              <a:rPr lang="cs-CZ" sz="2000" dirty="0">
                <a:latin typeface="Times New Roman" panose="02020603050405020304" pitchFamily="18" charset="0"/>
                <a:ea typeface="Calibri" panose="020F0502020204030204" pitchFamily="34" charset="0"/>
                <a:cs typeface="Times New Roman" panose="02020603050405020304" pitchFamily="18" charset="0"/>
              </a:rPr>
              <a:t>, Předvádění prezentace lze kdykoli ukončit stisknutím klávesy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Esc</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Snímky nemusí obsahovat veškerý obsah, část lze uložit jako poznámky lektora. Poznámky lze mít k dispozici při předvádění prezentace. Podokno poznámek aktivujeme v dolní části okna tlačítkem </a:t>
            </a:r>
            <a:r>
              <a:rPr lang="cs-CZ" sz="2000" b="1" dirty="0">
                <a:latin typeface="Times New Roman" panose="02020603050405020304" pitchFamily="18" charset="0"/>
                <a:ea typeface="Calibri" panose="020F0502020204030204" pitchFamily="34" charset="0"/>
              </a:rPr>
              <a:t>Poznámky</a:t>
            </a:r>
            <a:r>
              <a:rPr lang="cs-CZ" sz="2000" dirty="0">
                <a:latin typeface="Times New Roman" panose="02020603050405020304" pitchFamily="18" charset="0"/>
                <a:ea typeface="Calibri" panose="020F0502020204030204" pitchFamily="34" charset="0"/>
              </a:rPr>
              <a:t> </a:t>
            </a:r>
            <a:endParaRPr lang="cs-CZ" sz="2000" dirty="0" smtClean="0">
              <a:latin typeface="Times New Roman" panose="02020603050405020304" pitchFamily="18" charset="0"/>
              <a:ea typeface="Calibri" panose="020F0502020204030204" pitchFamily="34" charset="0"/>
            </a:endParaRP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následně lze poznámky vpisovat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Obrázek 16" descr="Tlačítko Poznámky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1382292" y="5661916"/>
            <a:ext cx="1508391" cy="399671"/>
          </a:xfrm>
          <a:prstGeom prst="rect">
            <a:avLst/>
          </a:prstGeom>
          <a:noFill/>
          <a:ln>
            <a:noFill/>
          </a:ln>
        </p:spPr>
      </p:pic>
      <p:pic>
        <p:nvPicPr>
          <p:cNvPr id="18" name="Obrázek 17" descr="Zobrazí v PowerPointu podokno Poznámky lektora."/>
          <p:cNvPicPr/>
          <p:nvPr/>
        </p:nvPicPr>
        <p:blipFill>
          <a:blip r:embed="rId4">
            <a:extLst>
              <a:ext uri="{28A0092B-C50C-407E-A947-70E740481C1C}">
                <a14:useLocalDpi xmlns:a14="http://schemas.microsoft.com/office/drawing/2010/main" val="0"/>
              </a:ext>
            </a:extLst>
          </a:blip>
          <a:srcRect/>
          <a:stretch>
            <a:fillRect/>
          </a:stretch>
        </p:blipFill>
        <p:spPr bwMode="auto">
          <a:xfrm>
            <a:off x="4747853" y="1612603"/>
            <a:ext cx="6800133" cy="4448984"/>
          </a:xfrm>
          <a:prstGeom prst="rect">
            <a:avLst/>
          </a:prstGeom>
          <a:noFill/>
          <a:ln>
            <a:noFill/>
          </a:ln>
        </p:spPr>
      </p:pic>
    </p:spTree>
    <p:extLst>
      <p:ext uri="{BB962C8B-B14F-4D97-AF65-F5344CB8AC3E}">
        <p14:creationId xmlns:p14="http://schemas.microsoft.com/office/powerpoint/2010/main" val="3468002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Online prezentace, poznámky lektora</a:t>
            </a:r>
            <a:endParaRPr lang="cs-CZ" sz="2400" dirty="0">
              <a:solidFill>
                <a:srgbClr val="000000"/>
              </a:solidFill>
            </a:endParaRPr>
          </a:p>
        </p:txBody>
      </p:sp>
      <p:sp>
        <p:nvSpPr>
          <p:cNvPr id="5" name="Obdélník 4"/>
          <p:cNvSpPr/>
          <p:nvPr/>
        </p:nvSpPr>
        <p:spPr>
          <a:xfrm>
            <a:off x="206478" y="1473391"/>
            <a:ext cx="11557833" cy="80021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Nastavení základních vlastností aplikace a otevřené prezentace lze opět, stejně jako u ostatních aplikací Office, provést v nabídce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Možnosti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206478" y="2273610"/>
            <a:ext cx="11346663" cy="4358040"/>
            <a:chOff x="-2043478" y="0"/>
            <a:chExt cx="8188276" cy="3272106"/>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478" y="0"/>
              <a:ext cx="6073265" cy="3272106"/>
            </a:xfrm>
            <a:prstGeom prst="rect">
              <a:avLst/>
            </a:prstGeom>
          </p:spPr>
        </p:pic>
        <p:pic>
          <p:nvPicPr>
            <p:cNvPr id="10" name="Obrázek 9"/>
            <p:cNvPicPr>
              <a:picLocks noChangeAspect="1"/>
            </p:cNvPicPr>
            <p:nvPr/>
          </p:nvPicPr>
          <p:blipFill rotWithShape="1">
            <a:blip r:embed="rId4" cstate="print">
              <a:extLst>
                <a:ext uri="{28A0092B-C50C-407E-A947-70E740481C1C}">
                  <a14:useLocalDpi xmlns:a14="http://schemas.microsoft.com/office/drawing/2010/main" val="0"/>
                </a:ext>
              </a:extLst>
            </a:blip>
            <a:srcRect r="5999" b="24459"/>
            <a:stretch/>
          </p:blipFill>
          <p:spPr>
            <a:xfrm>
              <a:off x="1233789" y="399404"/>
              <a:ext cx="4911009" cy="2646540"/>
            </a:xfrm>
            <a:prstGeom prst="rect">
              <a:avLst/>
            </a:prstGeom>
          </p:spPr>
        </p:pic>
      </p:grpSp>
    </p:spTree>
    <p:extLst>
      <p:ext uri="{BB962C8B-B14F-4D97-AF65-F5344CB8AC3E}">
        <p14:creationId xmlns:p14="http://schemas.microsoft.com/office/powerpoint/2010/main" val="743375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3681008"/>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 možnostmi tvorby prezentace a následného spouštění. Byla ukázána možnost práce lektora s prezentací formou vkládání poznámek. Studenti se seznámili s motivy a tvorbou nové prezentace.</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Bylo vysvětleno pracovní prostředí a vlastnosti objektů PowerPointu, především vlastnosti snímku. Byly vysvětleny základní principy prezentace, přechody mezi snímky a animace objektů.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Z pokročilejších nástrojů byly studenti obeznámeni s možnostmi práce lektora, konkrétně s možnostmi práce s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poznámkami.</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10930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2810041"/>
            <a:ext cx="11383106" cy="388087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Texty jsou dále organizovány do odstavců. Hierarchie je v některých případech chápána následně: písmeno – slovo – odstavec (tedy nezahrnuje věty a řádky), nadřazeným objektem slova je pak odstavec. O tomto se dá přesvědčit způsobem výběru textu, kdy jedním kliknutím myši umístíme kurzor do textu, druhým klikem vybereme slovo a třetím klikem odstavec.  Odstavce mají rovněž své vlastnosti, jako předsazení, odsazení řádků apod. Pro práci s odstavcem slouží u aplikací Word a PowerPoint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Odstavec</a:t>
            </a:r>
            <a:r>
              <a:rPr lang="cs-CZ" sz="2400" dirty="0">
                <a:latin typeface="Times New Roman" panose="02020603050405020304" pitchFamily="18" charset="0"/>
                <a:ea typeface="Calibri" panose="020F0502020204030204" pitchFamily="34" charset="0"/>
                <a:cs typeface="Times New Roman" panose="02020603050405020304" pitchFamily="18" charset="0"/>
              </a:rPr>
              <a:t>. U Excelu je nabídka částečně na kartě</a:t>
            </a:r>
            <a:r>
              <a:rPr lang="cs-CZ" sz="2400" b="1" dirty="0">
                <a:latin typeface="Times New Roman" panose="02020603050405020304" pitchFamily="18" charset="0"/>
                <a:ea typeface="Calibri" panose="020F0502020204030204" pitchFamily="34" charset="0"/>
                <a:cs typeface="Times New Roman" panose="02020603050405020304" pitchFamily="18" charset="0"/>
              </a:rPr>
              <a:t> Domů &gt; Zarovnání.</a:t>
            </a:r>
            <a:r>
              <a:rPr lang="cs-CZ" sz="2400" dirty="0">
                <a:latin typeface="Times New Roman" panose="02020603050405020304" pitchFamily="18" charset="0"/>
                <a:ea typeface="Calibri" panose="020F0502020204030204" pitchFamily="34" charset="0"/>
                <a:cs typeface="Times New Roman" panose="02020603050405020304" pitchFamily="18" charset="0"/>
              </a:rPr>
              <a:t> V Accessu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Zarovnání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textu</a:t>
            </a:r>
            <a:r>
              <a:rPr lang="cs-CZ" sz="2400" dirty="0">
                <a:latin typeface="Times New Roman" panose="02020603050405020304" pitchFamily="18" charset="0"/>
                <a:ea typeface="Calibri" panose="020F0502020204030204" pitchFamily="34" charset="0"/>
                <a:cs typeface="Times New Roman" panose="02020603050405020304" pitchFamily="18" charset="0"/>
              </a:rPr>
              <a:t>. Možnosti práce s odstavcem byly zmíněny při popisu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661679" y="1592826"/>
            <a:ext cx="10409203" cy="1209368"/>
          </a:xfrm>
          <a:prstGeom prst="rect">
            <a:avLst/>
          </a:prstGeom>
        </p:spPr>
      </p:pic>
    </p:spTree>
    <p:extLst>
      <p:ext uri="{BB962C8B-B14F-4D97-AF65-F5344CB8AC3E}">
        <p14:creationId xmlns:p14="http://schemas.microsoft.com/office/powerpoint/2010/main" val="753894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sp>
        <p:nvSpPr>
          <p:cNvPr id="2" name="Obdélník 1"/>
          <p:cNvSpPr/>
          <p:nvPr/>
        </p:nvSpPr>
        <p:spPr>
          <a:xfrm>
            <a:off x="381205" y="1473391"/>
            <a:ext cx="11383106" cy="358559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Texty jsou ve Wordu umístěny přímo na stránku, v Excelu do buňky. V Accessu lze text vložit rovněž jako obsah buňky tabulky. V těchto případech je text vložený jako obsah jiného objektu. Existuje i možnost text umísit do samostatného objektu, který je nezávislý na jiných objektech a je vkládán NA objekty (nikoli DO objektů). Takovýmto objektem je Textové pole, standardně dostupné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Vložení &gt; Ilustrace &gt; Obrazce</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 Accessu lze textové pole vkládat na pracovní plochu objektů Formulář a Sestava. V Accessu lze textové pole propojit s daty nebo funkcemi. V Accessu existuje objekt typu popisek, který je více podobný na Textové pole v ostatních aplikacích. Textové pole obsahuje text, který má standardní vlastnosti textu, navíc má vlastnosti textového pole.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214582" y="5058988"/>
            <a:ext cx="11716351" cy="1675902"/>
          </a:xfrm>
          <a:prstGeom prst="rect">
            <a:avLst/>
          </a:prstGeom>
        </p:spPr>
      </p:pic>
    </p:spTree>
    <p:extLst>
      <p:ext uri="{BB962C8B-B14F-4D97-AF65-F5344CB8AC3E}">
        <p14:creationId xmlns:p14="http://schemas.microsoft.com/office/powerpoint/2010/main" val="83141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sp>
        <p:nvSpPr>
          <p:cNvPr id="2" name="Obdélník 1"/>
          <p:cNvSpPr/>
          <p:nvPr/>
        </p:nvSpPr>
        <p:spPr>
          <a:xfrm>
            <a:off x="381205" y="1267244"/>
            <a:ext cx="11383106" cy="916854"/>
          </a:xfrm>
          <a:prstGeom prst="rect">
            <a:avLst/>
          </a:prstGeom>
        </p:spPr>
        <p:txBody>
          <a:bodyPr wrap="square">
            <a:spAutoFit/>
          </a:bodyPr>
          <a:lstStyle/>
          <a:p>
            <a:pPr indent="180340" algn="just">
              <a:lnSpc>
                <a:spcPct val="115000"/>
              </a:lnSpc>
              <a:spcBef>
                <a:spcPts val="1200"/>
              </a:spcBef>
              <a:spcAft>
                <a:spcPts val="1200"/>
              </a:spcAft>
            </a:pPr>
            <a:r>
              <a:rPr lang="cs-CZ" sz="2400" dirty="0"/>
              <a:t>Textové pole s vybraným textem je označeno (1), nabídka pro propojení polí je označena (2). Na obrázku jsou dále všechny možnosti podokna </a:t>
            </a:r>
            <a:r>
              <a:rPr lang="cs-CZ" sz="2400" b="1" dirty="0"/>
              <a:t>Formát obrazce</a:t>
            </a:r>
            <a:r>
              <a:rPr lang="cs-CZ" sz="2400" dirty="0"/>
              <a:t>. </a:t>
            </a:r>
          </a:p>
        </p:txBody>
      </p:sp>
      <p:pic>
        <p:nvPicPr>
          <p:cNvPr id="3" name="Obrázek 2"/>
          <p:cNvPicPr>
            <a:picLocks noChangeAspect="1"/>
          </p:cNvPicPr>
          <p:nvPr/>
        </p:nvPicPr>
        <p:blipFill>
          <a:blip r:embed="rId3"/>
          <a:stretch>
            <a:fillRect/>
          </a:stretch>
        </p:blipFill>
        <p:spPr>
          <a:xfrm>
            <a:off x="722788" y="2184098"/>
            <a:ext cx="10453410" cy="4570663"/>
          </a:xfrm>
          <a:prstGeom prst="rect">
            <a:avLst/>
          </a:prstGeom>
        </p:spPr>
      </p:pic>
    </p:spTree>
    <p:extLst>
      <p:ext uri="{BB962C8B-B14F-4D97-AF65-F5344CB8AC3E}">
        <p14:creationId xmlns:p14="http://schemas.microsoft.com/office/powerpoint/2010/main" val="3626250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TotalTime>
  <Words>5879</Words>
  <Application>Microsoft Office PowerPoint</Application>
  <PresentationFormat>Širokoúhlá obrazovka</PresentationFormat>
  <Paragraphs>295</Paragraphs>
  <Slides>69</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69</vt:i4>
      </vt:variant>
    </vt:vector>
  </HeadingPairs>
  <TitlesOfParts>
    <vt:vector size="75" baseType="lpstr">
      <vt:lpstr>Arial</vt:lpstr>
      <vt:lpstr>Calibri</vt:lpstr>
      <vt:lpstr>Calibri Light</vt:lpstr>
      <vt:lpstr>Segoe UI</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47</cp:revision>
  <dcterms:created xsi:type="dcterms:W3CDTF">2018-05-01T11:53:06Z</dcterms:created>
  <dcterms:modified xsi:type="dcterms:W3CDTF">2021-09-11T12:23:24Z</dcterms:modified>
</cp:coreProperties>
</file>