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0A821-0900-4F36-8F3E-7C087B54CF8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821AA85-A212-485E-8831-470DA6D9FB0F}">
      <dgm:prSet phldrT="[Text]"/>
      <dgm:spPr/>
      <dgm:t>
        <a:bodyPr/>
        <a:lstStyle/>
        <a:p>
          <a:r>
            <a:rPr lang="cs-CZ"/>
            <a:t>Větev X</a:t>
          </a:r>
          <a:r>
            <a:rPr lang="cs-CZ" baseline="-25000"/>
            <a:t>LP</a:t>
          </a:r>
        </a:p>
        <a:p>
          <a:r>
            <a:rPr lang="cs-CZ" b="1"/>
            <a:t>x</a:t>
          </a:r>
          <a:r>
            <a:rPr lang="cs-CZ" b="1" baseline="-25000"/>
            <a:t>LP</a:t>
          </a:r>
          <a:r>
            <a:rPr lang="cs-CZ"/>
            <a:t>=(2,2; 1,6)</a:t>
          </a:r>
        </a:p>
        <a:p>
          <a:r>
            <a:rPr lang="cs-CZ"/>
            <a:t>z</a:t>
          </a:r>
          <a:r>
            <a:rPr lang="cs-CZ" baseline="-25000"/>
            <a:t>LP</a:t>
          </a:r>
          <a:r>
            <a:rPr lang="cs-CZ"/>
            <a:t>=13,6</a:t>
          </a:r>
        </a:p>
        <a:p>
          <a:r>
            <a:rPr lang="cs-CZ"/>
            <a:t>horní mez 13</a:t>
          </a:r>
        </a:p>
      </dgm:t>
    </dgm:pt>
    <dgm:pt modelId="{43E04F0C-D04A-4DC1-AD52-4BEF4CDA1EEA}" type="parTrans" cxnId="{253B7592-9A3E-4BCD-9E06-E3F8C83D4C00}">
      <dgm:prSet/>
      <dgm:spPr/>
      <dgm:t>
        <a:bodyPr/>
        <a:lstStyle/>
        <a:p>
          <a:endParaRPr lang="cs-CZ"/>
        </a:p>
      </dgm:t>
    </dgm:pt>
    <dgm:pt modelId="{F3513464-96C6-46A5-9F44-0C441D4EAAA6}" type="sibTrans" cxnId="{253B7592-9A3E-4BCD-9E06-E3F8C83D4C00}">
      <dgm:prSet/>
      <dgm:spPr/>
      <dgm:t>
        <a:bodyPr/>
        <a:lstStyle/>
        <a:p>
          <a:endParaRPr lang="cs-CZ"/>
        </a:p>
      </dgm:t>
    </dgm:pt>
    <dgm:pt modelId="{BA7BB79B-3EAD-48D7-8ECD-7D72502A9752}">
      <dgm:prSet phldrT="[Text]"/>
      <dgm:spPr/>
      <dgm:t>
        <a:bodyPr/>
        <a:lstStyle/>
        <a:p>
          <a:r>
            <a:rPr lang="cs-CZ"/>
            <a:t>Větev X</a:t>
          </a:r>
          <a:r>
            <a:rPr lang="cs-CZ" baseline="-25000"/>
            <a:t>1</a:t>
          </a:r>
        </a:p>
        <a:p>
          <a:r>
            <a:rPr lang="cs-CZ" b="1"/>
            <a:t>x</a:t>
          </a:r>
          <a:r>
            <a:rPr lang="cs-CZ" b="1" baseline="30000"/>
            <a:t>1</a:t>
          </a:r>
          <a:r>
            <a:rPr lang="cs-CZ"/>
            <a:t>=(1,67; 2)</a:t>
          </a:r>
        </a:p>
        <a:p>
          <a:r>
            <a:rPr lang="cs-CZ"/>
            <a:t>z</a:t>
          </a:r>
          <a:r>
            <a:rPr lang="cs-CZ" baseline="30000"/>
            <a:t>1</a:t>
          </a:r>
          <a:r>
            <a:rPr lang="cs-CZ"/>
            <a:t>=12,67</a:t>
          </a:r>
        </a:p>
        <a:p>
          <a:r>
            <a:rPr lang="cs-CZ"/>
            <a:t>horní mez 12</a:t>
          </a:r>
        </a:p>
      </dgm:t>
    </dgm:pt>
    <dgm:pt modelId="{0157D41F-3B49-44FD-A1B0-5E4A7DD0A13F}" type="parTrans" cxnId="{A4F4A5D2-E324-490C-B72C-FD46ABD87CC2}">
      <dgm:prSet/>
      <dgm:spPr/>
      <dgm:t>
        <a:bodyPr/>
        <a:lstStyle/>
        <a:p>
          <a:endParaRPr lang="cs-CZ"/>
        </a:p>
      </dgm:t>
    </dgm:pt>
    <dgm:pt modelId="{80639F0C-9A30-4170-8C15-4CFB6AB606CE}" type="sibTrans" cxnId="{A4F4A5D2-E324-490C-B72C-FD46ABD87CC2}">
      <dgm:prSet/>
      <dgm:spPr/>
      <dgm:t>
        <a:bodyPr/>
        <a:lstStyle/>
        <a:p>
          <a:endParaRPr lang="cs-CZ"/>
        </a:p>
      </dgm:t>
    </dgm:pt>
    <dgm:pt modelId="{0518357F-9443-4AD1-911C-9BCFB123B3B8}">
      <dgm:prSet phldrT="[Text]"/>
      <dgm:spPr/>
      <dgm:t>
        <a:bodyPr/>
        <a:lstStyle/>
        <a:p>
          <a:r>
            <a:rPr lang="cs-CZ"/>
            <a:t>Větev X</a:t>
          </a:r>
          <a:r>
            <a:rPr lang="cs-CZ" baseline="-25000"/>
            <a:t>11</a:t>
          </a:r>
        </a:p>
        <a:p>
          <a:r>
            <a:rPr lang="cs-CZ"/>
            <a:t>navíc podmínka x</a:t>
          </a:r>
          <a:r>
            <a:rPr lang="cs-CZ" baseline="-25000"/>
            <a:t>1</a:t>
          </a:r>
          <a:r>
            <a:rPr lang="cs-CZ">
              <a:latin typeface="Times New Roman"/>
              <a:cs typeface="Times New Roman"/>
            </a:rPr>
            <a:t>≥2</a:t>
          </a:r>
          <a:endParaRPr lang="cs-CZ"/>
        </a:p>
        <a:p>
          <a:r>
            <a:rPr lang="cs-CZ"/>
            <a:t>úloha nemá řešení</a:t>
          </a:r>
        </a:p>
      </dgm:t>
    </dgm:pt>
    <dgm:pt modelId="{02161C18-5DE5-4B95-AFBF-09AB39DC29BD}" type="parTrans" cxnId="{DB2FE2E1-724F-46E8-BB88-DBA0BDC5992E}">
      <dgm:prSet/>
      <dgm:spPr/>
      <dgm:t>
        <a:bodyPr/>
        <a:lstStyle/>
        <a:p>
          <a:endParaRPr lang="cs-CZ"/>
        </a:p>
      </dgm:t>
    </dgm:pt>
    <dgm:pt modelId="{89F17B01-7ED2-4EE6-ACCF-DD06BB6CDE95}" type="sibTrans" cxnId="{DB2FE2E1-724F-46E8-BB88-DBA0BDC5992E}">
      <dgm:prSet/>
      <dgm:spPr/>
      <dgm:t>
        <a:bodyPr/>
        <a:lstStyle/>
        <a:p>
          <a:endParaRPr lang="cs-CZ"/>
        </a:p>
      </dgm:t>
    </dgm:pt>
    <dgm:pt modelId="{E34CD376-9766-4A0A-9B57-9C270104260A}">
      <dgm:prSet phldrT="[Text]"/>
      <dgm:spPr/>
      <dgm:t>
        <a:bodyPr/>
        <a:lstStyle/>
        <a:p>
          <a:r>
            <a:rPr lang="cs-CZ"/>
            <a:t>Větev X</a:t>
          </a:r>
          <a:r>
            <a:rPr lang="cs-CZ" baseline="-25000"/>
            <a:t>12</a:t>
          </a:r>
        </a:p>
        <a:p>
          <a:r>
            <a:rPr lang="cs-CZ"/>
            <a:t>navíc podmínka x</a:t>
          </a:r>
          <a:r>
            <a:rPr lang="cs-CZ" baseline="-25000"/>
            <a:t>1</a:t>
          </a:r>
          <a:r>
            <a:rPr lang="cs-CZ">
              <a:latin typeface="Times New Roman"/>
              <a:cs typeface="Times New Roman"/>
            </a:rPr>
            <a:t>≤1</a:t>
          </a:r>
        </a:p>
        <a:p>
          <a:r>
            <a:rPr lang="cs-CZ">
              <a:latin typeface="Times New Roman"/>
              <a:cs typeface="Times New Roman"/>
            </a:rPr>
            <a:t>z</a:t>
          </a:r>
          <a:r>
            <a:rPr lang="cs-CZ" baseline="30000">
              <a:latin typeface="Times New Roman"/>
              <a:cs typeface="Times New Roman"/>
            </a:rPr>
            <a:t>12</a:t>
          </a:r>
          <a:r>
            <a:rPr lang="cs-CZ"/>
            <a:t>=11,5 </a:t>
          </a:r>
        </a:p>
        <a:p>
          <a:r>
            <a:rPr lang="cs-CZ"/>
            <a:t>NENÍ OPTIMÁLNÍ ŘEŠENÍ</a:t>
          </a:r>
        </a:p>
      </dgm:t>
    </dgm:pt>
    <dgm:pt modelId="{ADC5AD7D-8B44-4C07-BAF8-C7225533F788}" type="parTrans" cxnId="{A3F529F6-B4F5-40EB-9676-4C4C2FA65818}">
      <dgm:prSet/>
      <dgm:spPr/>
      <dgm:t>
        <a:bodyPr/>
        <a:lstStyle/>
        <a:p>
          <a:endParaRPr lang="cs-CZ"/>
        </a:p>
      </dgm:t>
    </dgm:pt>
    <dgm:pt modelId="{A6EEF12E-E2A6-4370-85F1-7C12C8E3B8D1}" type="sibTrans" cxnId="{A3F529F6-B4F5-40EB-9676-4C4C2FA65818}">
      <dgm:prSet/>
      <dgm:spPr/>
      <dgm:t>
        <a:bodyPr/>
        <a:lstStyle/>
        <a:p>
          <a:endParaRPr lang="cs-CZ"/>
        </a:p>
      </dgm:t>
    </dgm:pt>
    <dgm:pt modelId="{E61BFA82-FB20-4894-B893-728943405B14}">
      <dgm:prSet phldrT="[Text]"/>
      <dgm:spPr/>
      <dgm:t>
        <a:bodyPr/>
        <a:lstStyle/>
        <a:p>
          <a:r>
            <a:rPr lang="cs-CZ"/>
            <a:t>Větev X</a:t>
          </a:r>
          <a:r>
            <a:rPr lang="cs-CZ" baseline="-25000"/>
            <a:t>2</a:t>
          </a:r>
        </a:p>
        <a:p>
          <a:r>
            <a:rPr lang="cs-CZ" b="1"/>
            <a:t>x</a:t>
          </a:r>
          <a:r>
            <a:rPr lang="cs-CZ" b="1" baseline="30000"/>
            <a:t>2</a:t>
          </a:r>
          <a:r>
            <a:rPr lang="cs-CZ"/>
            <a:t>=(2,5; 1)</a:t>
          </a:r>
        </a:p>
        <a:p>
          <a:r>
            <a:rPr lang="cs-CZ"/>
            <a:t>z</a:t>
          </a:r>
          <a:r>
            <a:rPr lang="cs-CZ" baseline="30000"/>
            <a:t>2</a:t>
          </a:r>
          <a:r>
            <a:rPr lang="cs-CZ"/>
            <a:t>=13</a:t>
          </a:r>
        </a:p>
        <a:p>
          <a:r>
            <a:rPr lang="cs-CZ"/>
            <a:t>horní mez 13</a:t>
          </a:r>
        </a:p>
      </dgm:t>
    </dgm:pt>
    <dgm:pt modelId="{07538743-590B-4048-A1F2-3618ED838243}" type="parTrans" cxnId="{CEC12766-3D39-409C-91F9-A321213F0E7B}">
      <dgm:prSet/>
      <dgm:spPr/>
      <dgm:t>
        <a:bodyPr/>
        <a:lstStyle/>
        <a:p>
          <a:endParaRPr lang="cs-CZ"/>
        </a:p>
      </dgm:t>
    </dgm:pt>
    <dgm:pt modelId="{44770149-E9B4-42E4-B38D-78D525A63C69}" type="sibTrans" cxnId="{CEC12766-3D39-409C-91F9-A321213F0E7B}">
      <dgm:prSet/>
      <dgm:spPr/>
      <dgm:t>
        <a:bodyPr/>
        <a:lstStyle/>
        <a:p>
          <a:endParaRPr lang="cs-CZ"/>
        </a:p>
      </dgm:t>
    </dgm:pt>
    <dgm:pt modelId="{3BC10BA1-B017-484C-8E32-6721E73E7414}">
      <dgm:prSet phldrT="[Text]"/>
      <dgm:spPr/>
      <dgm:t>
        <a:bodyPr/>
        <a:lstStyle/>
        <a:p>
          <a:r>
            <a:rPr lang="cs-CZ"/>
            <a:t>Větev X</a:t>
          </a:r>
          <a:r>
            <a:rPr lang="cs-CZ" baseline="-25000"/>
            <a:t>21</a:t>
          </a:r>
        </a:p>
        <a:p>
          <a:r>
            <a:rPr lang="cs-CZ" b="1"/>
            <a:t>x</a:t>
          </a:r>
          <a:r>
            <a:rPr lang="cs-CZ" b="1" baseline="30000"/>
            <a:t>21</a:t>
          </a:r>
          <a:r>
            <a:rPr lang="cs-CZ"/>
            <a:t>=(3; 0)</a:t>
          </a:r>
        </a:p>
        <a:p>
          <a:r>
            <a:rPr lang="cs-CZ"/>
            <a:t>z</a:t>
          </a:r>
          <a:r>
            <a:rPr lang="cs-CZ" baseline="30000"/>
            <a:t>21</a:t>
          </a:r>
          <a:r>
            <a:rPr lang="cs-CZ"/>
            <a:t>=12</a:t>
          </a:r>
        </a:p>
        <a:p>
          <a:r>
            <a:rPr lang="cs-CZ"/>
            <a:t>OPTIMÁLNÍ ŘEŠENÍ</a:t>
          </a:r>
        </a:p>
      </dgm:t>
    </dgm:pt>
    <dgm:pt modelId="{3276F30F-8917-44C6-BAD6-F3EE73F1A509}" type="parTrans" cxnId="{F48392B3-EF54-41EF-90AD-96715EAA1E10}">
      <dgm:prSet/>
      <dgm:spPr/>
      <dgm:t>
        <a:bodyPr/>
        <a:lstStyle/>
        <a:p>
          <a:endParaRPr lang="cs-CZ"/>
        </a:p>
      </dgm:t>
    </dgm:pt>
    <dgm:pt modelId="{D19EEA0C-222D-4BE0-807F-223BE1A3CC0B}" type="sibTrans" cxnId="{F48392B3-EF54-41EF-90AD-96715EAA1E10}">
      <dgm:prSet/>
      <dgm:spPr/>
      <dgm:t>
        <a:bodyPr/>
        <a:lstStyle/>
        <a:p>
          <a:endParaRPr lang="cs-CZ"/>
        </a:p>
      </dgm:t>
    </dgm:pt>
    <dgm:pt modelId="{29BE011D-DA55-4CFD-B76A-9C123B6BCDC6}">
      <dgm:prSet phldrT="[Text]"/>
      <dgm:spPr/>
      <dgm:t>
        <a:bodyPr/>
        <a:lstStyle/>
        <a:p>
          <a:r>
            <a:rPr lang="cs-CZ"/>
            <a:t>Větev X</a:t>
          </a:r>
          <a:r>
            <a:rPr lang="cs-CZ" baseline="-25000"/>
            <a:t>22</a:t>
          </a:r>
        </a:p>
        <a:p>
          <a:r>
            <a:rPr lang="cs-CZ" b="1"/>
            <a:t>x</a:t>
          </a:r>
          <a:r>
            <a:rPr lang="cs-CZ" b="1" baseline="30000"/>
            <a:t>22</a:t>
          </a:r>
          <a:r>
            <a:rPr lang="cs-CZ"/>
            <a:t>=(2; 1)</a:t>
          </a:r>
        </a:p>
        <a:p>
          <a:r>
            <a:rPr lang="cs-CZ"/>
            <a:t>z</a:t>
          </a:r>
          <a:r>
            <a:rPr lang="cs-CZ" baseline="30000"/>
            <a:t>22</a:t>
          </a:r>
          <a:r>
            <a:rPr lang="cs-CZ"/>
            <a:t>=11</a:t>
          </a:r>
        </a:p>
        <a:p>
          <a:r>
            <a:rPr lang="cs-CZ"/>
            <a:t>NENÍ OPTIMÁLNÍ ŘEŠENÍ</a:t>
          </a:r>
        </a:p>
      </dgm:t>
    </dgm:pt>
    <dgm:pt modelId="{00838F99-E081-4B31-BFE3-89D06F5DA623}" type="parTrans" cxnId="{38CBAAA1-3B1B-4545-A9CE-27A5624B8F78}">
      <dgm:prSet/>
      <dgm:spPr/>
      <dgm:t>
        <a:bodyPr/>
        <a:lstStyle/>
        <a:p>
          <a:endParaRPr lang="cs-CZ"/>
        </a:p>
      </dgm:t>
    </dgm:pt>
    <dgm:pt modelId="{3BDB28CC-89AB-4788-902F-803B3738BC0E}" type="sibTrans" cxnId="{38CBAAA1-3B1B-4545-A9CE-27A5624B8F78}">
      <dgm:prSet/>
      <dgm:spPr/>
      <dgm:t>
        <a:bodyPr/>
        <a:lstStyle/>
        <a:p>
          <a:endParaRPr lang="cs-CZ"/>
        </a:p>
      </dgm:t>
    </dgm:pt>
    <dgm:pt modelId="{22DC8AD0-746F-433D-852D-A2682955DDAA}" type="pres">
      <dgm:prSet presAssocID="{25A0A821-0900-4F36-8F3E-7C087B54CF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053DBD3-5689-4077-A87C-4555AF920EA9}" type="pres">
      <dgm:prSet presAssocID="{B821AA85-A212-485E-8831-470DA6D9FB0F}" presName="root1" presStyleCnt="0"/>
      <dgm:spPr/>
    </dgm:pt>
    <dgm:pt modelId="{A529AF1C-4FF4-48F4-A8B0-379DB8479347}" type="pres">
      <dgm:prSet presAssocID="{B821AA85-A212-485E-8831-470DA6D9FB0F}" presName="LevelOneTextNode" presStyleLbl="node0" presStyleIdx="0" presStyleCnt="1">
        <dgm:presLayoutVars>
          <dgm:chPref val="3"/>
        </dgm:presLayoutVars>
      </dgm:prSet>
      <dgm:spPr/>
    </dgm:pt>
    <dgm:pt modelId="{2746480A-093C-4FE2-BACB-07B11BB0FC33}" type="pres">
      <dgm:prSet presAssocID="{B821AA85-A212-485E-8831-470DA6D9FB0F}" presName="level2hierChild" presStyleCnt="0"/>
      <dgm:spPr/>
    </dgm:pt>
    <dgm:pt modelId="{7CD1D496-C1C2-4C98-88FD-A91C46B9BF5D}" type="pres">
      <dgm:prSet presAssocID="{0157D41F-3B49-44FD-A1B0-5E4A7DD0A13F}" presName="conn2-1" presStyleLbl="parChTrans1D2" presStyleIdx="0" presStyleCnt="2"/>
      <dgm:spPr/>
    </dgm:pt>
    <dgm:pt modelId="{AD695F42-4773-416C-875D-4F13313D7882}" type="pres">
      <dgm:prSet presAssocID="{0157D41F-3B49-44FD-A1B0-5E4A7DD0A13F}" presName="connTx" presStyleLbl="parChTrans1D2" presStyleIdx="0" presStyleCnt="2"/>
      <dgm:spPr/>
    </dgm:pt>
    <dgm:pt modelId="{6BA59BE2-FE2D-471B-9E9D-BE454012C293}" type="pres">
      <dgm:prSet presAssocID="{BA7BB79B-3EAD-48D7-8ECD-7D72502A9752}" presName="root2" presStyleCnt="0"/>
      <dgm:spPr/>
    </dgm:pt>
    <dgm:pt modelId="{08D8232C-6A13-49A2-B5E2-80A7590224FF}" type="pres">
      <dgm:prSet presAssocID="{BA7BB79B-3EAD-48D7-8ECD-7D72502A9752}" presName="LevelTwoTextNode" presStyleLbl="node2" presStyleIdx="0" presStyleCnt="2" custLinFactNeighborX="2392" custLinFactNeighborY="-2392">
        <dgm:presLayoutVars>
          <dgm:chPref val="3"/>
        </dgm:presLayoutVars>
      </dgm:prSet>
      <dgm:spPr/>
    </dgm:pt>
    <dgm:pt modelId="{D5A23D66-92DC-4390-B539-805FC97B8405}" type="pres">
      <dgm:prSet presAssocID="{BA7BB79B-3EAD-48D7-8ECD-7D72502A9752}" presName="level3hierChild" presStyleCnt="0"/>
      <dgm:spPr/>
    </dgm:pt>
    <dgm:pt modelId="{249E8019-2E24-4842-999C-EF994B24CA8D}" type="pres">
      <dgm:prSet presAssocID="{02161C18-5DE5-4B95-AFBF-09AB39DC29BD}" presName="conn2-1" presStyleLbl="parChTrans1D3" presStyleIdx="0" presStyleCnt="4"/>
      <dgm:spPr/>
    </dgm:pt>
    <dgm:pt modelId="{8FBF5A2C-DF23-41E8-8AEE-E122B88AC07C}" type="pres">
      <dgm:prSet presAssocID="{02161C18-5DE5-4B95-AFBF-09AB39DC29BD}" presName="connTx" presStyleLbl="parChTrans1D3" presStyleIdx="0" presStyleCnt="4"/>
      <dgm:spPr/>
    </dgm:pt>
    <dgm:pt modelId="{8EC8320A-A066-4891-97DC-2447CEEA4869}" type="pres">
      <dgm:prSet presAssocID="{0518357F-9443-4AD1-911C-9BCFB123B3B8}" presName="root2" presStyleCnt="0"/>
      <dgm:spPr/>
    </dgm:pt>
    <dgm:pt modelId="{C4E1FB9B-227C-4FC2-960C-4D990B115DD5}" type="pres">
      <dgm:prSet presAssocID="{0518357F-9443-4AD1-911C-9BCFB123B3B8}" presName="LevelTwoTextNode" presStyleLbl="node3" presStyleIdx="0" presStyleCnt="4">
        <dgm:presLayoutVars>
          <dgm:chPref val="3"/>
        </dgm:presLayoutVars>
      </dgm:prSet>
      <dgm:spPr/>
    </dgm:pt>
    <dgm:pt modelId="{5EC72A3B-7EDC-4FA8-A399-5B9FF1D6435A}" type="pres">
      <dgm:prSet presAssocID="{0518357F-9443-4AD1-911C-9BCFB123B3B8}" presName="level3hierChild" presStyleCnt="0"/>
      <dgm:spPr/>
    </dgm:pt>
    <dgm:pt modelId="{8A5D5A7A-CFB6-4BC8-9922-2AD6673F394B}" type="pres">
      <dgm:prSet presAssocID="{ADC5AD7D-8B44-4C07-BAF8-C7225533F788}" presName="conn2-1" presStyleLbl="parChTrans1D3" presStyleIdx="1" presStyleCnt="4"/>
      <dgm:spPr/>
    </dgm:pt>
    <dgm:pt modelId="{4D933A16-B147-4CF8-8B86-5046519283A0}" type="pres">
      <dgm:prSet presAssocID="{ADC5AD7D-8B44-4C07-BAF8-C7225533F788}" presName="connTx" presStyleLbl="parChTrans1D3" presStyleIdx="1" presStyleCnt="4"/>
      <dgm:spPr/>
    </dgm:pt>
    <dgm:pt modelId="{6EDA3945-743F-409A-B76B-D70BA09D3FDA}" type="pres">
      <dgm:prSet presAssocID="{E34CD376-9766-4A0A-9B57-9C270104260A}" presName="root2" presStyleCnt="0"/>
      <dgm:spPr/>
    </dgm:pt>
    <dgm:pt modelId="{4B952A57-8E8D-4038-AC12-478C6243BE58}" type="pres">
      <dgm:prSet presAssocID="{E34CD376-9766-4A0A-9B57-9C270104260A}" presName="LevelTwoTextNode" presStyleLbl="node3" presStyleIdx="1" presStyleCnt="4">
        <dgm:presLayoutVars>
          <dgm:chPref val="3"/>
        </dgm:presLayoutVars>
      </dgm:prSet>
      <dgm:spPr/>
    </dgm:pt>
    <dgm:pt modelId="{74BAC959-4616-48B9-AA75-8AB220C1F2D4}" type="pres">
      <dgm:prSet presAssocID="{E34CD376-9766-4A0A-9B57-9C270104260A}" presName="level3hierChild" presStyleCnt="0"/>
      <dgm:spPr/>
    </dgm:pt>
    <dgm:pt modelId="{07FAB8D0-E481-459E-A403-DAA0CEAF51D2}" type="pres">
      <dgm:prSet presAssocID="{07538743-590B-4048-A1F2-3618ED838243}" presName="conn2-1" presStyleLbl="parChTrans1D2" presStyleIdx="1" presStyleCnt="2"/>
      <dgm:spPr/>
    </dgm:pt>
    <dgm:pt modelId="{E8BC8772-3160-4D48-B243-32B9A4108978}" type="pres">
      <dgm:prSet presAssocID="{07538743-590B-4048-A1F2-3618ED838243}" presName="connTx" presStyleLbl="parChTrans1D2" presStyleIdx="1" presStyleCnt="2"/>
      <dgm:spPr/>
    </dgm:pt>
    <dgm:pt modelId="{DB7B3A93-8CDE-4EB2-A55D-D3CE0220E867}" type="pres">
      <dgm:prSet presAssocID="{E61BFA82-FB20-4894-B893-728943405B14}" presName="root2" presStyleCnt="0"/>
      <dgm:spPr/>
    </dgm:pt>
    <dgm:pt modelId="{0C4318D8-4A70-48D1-99DE-3B441A7BFADD}" type="pres">
      <dgm:prSet presAssocID="{E61BFA82-FB20-4894-B893-728943405B14}" presName="LevelTwoTextNode" presStyleLbl="node2" presStyleIdx="1" presStyleCnt="2">
        <dgm:presLayoutVars>
          <dgm:chPref val="3"/>
        </dgm:presLayoutVars>
      </dgm:prSet>
      <dgm:spPr/>
    </dgm:pt>
    <dgm:pt modelId="{2E5F7418-46F1-4D67-9CE6-3FFB253C4666}" type="pres">
      <dgm:prSet presAssocID="{E61BFA82-FB20-4894-B893-728943405B14}" presName="level3hierChild" presStyleCnt="0"/>
      <dgm:spPr/>
    </dgm:pt>
    <dgm:pt modelId="{F726AAC7-27A0-42A6-99CC-B01843394B9B}" type="pres">
      <dgm:prSet presAssocID="{3276F30F-8917-44C6-BAD6-F3EE73F1A509}" presName="conn2-1" presStyleLbl="parChTrans1D3" presStyleIdx="2" presStyleCnt="4"/>
      <dgm:spPr/>
    </dgm:pt>
    <dgm:pt modelId="{5E02B2BF-DD16-47C1-A93C-67B89419B8E1}" type="pres">
      <dgm:prSet presAssocID="{3276F30F-8917-44C6-BAD6-F3EE73F1A509}" presName="connTx" presStyleLbl="parChTrans1D3" presStyleIdx="2" presStyleCnt="4"/>
      <dgm:spPr/>
    </dgm:pt>
    <dgm:pt modelId="{0783FCE6-FC6B-475F-8FE7-531751702B42}" type="pres">
      <dgm:prSet presAssocID="{3BC10BA1-B017-484C-8E32-6721E73E7414}" presName="root2" presStyleCnt="0"/>
      <dgm:spPr/>
    </dgm:pt>
    <dgm:pt modelId="{9AECBC56-16C9-40AB-AF33-72FC52357DFC}" type="pres">
      <dgm:prSet presAssocID="{3BC10BA1-B017-484C-8E32-6721E73E7414}" presName="LevelTwoTextNode" presStyleLbl="node3" presStyleIdx="2" presStyleCnt="4">
        <dgm:presLayoutVars>
          <dgm:chPref val="3"/>
        </dgm:presLayoutVars>
      </dgm:prSet>
      <dgm:spPr/>
    </dgm:pt>
    <dgm:pt modelId="{D67D0E8D-4190-4C9B-8B4E-6198392C6667}" type="pres">
      <dgm:prSet presAssocID="{3BC10BA1-B017-484C-8E32-6721E73E7414}" presName="level3hierChild" presStyleCnt="0"/>
      <dgm:spPr/>
    </dgm:pt>
    <dgm:pt modelId="{0A0E9FF1-DFC5-4BE1-A1A2-15812AFC13BB}" type="pres">
      <dgm:prSet presAssocID="{00838F99-E081-4B31-BFE3-89D06F5DA623}" presName="conn2-1" presStyleLbl="parChTrans1D3" presStyleIdx="3" presStyleCnt="4"/>
      <dgm:spPr/>
    </dgm:pt>
    <dgm:pt modelId="{D9751763-8A20-475B-939C-D716874AA0B6}" type="pres">
      <dgm:prSet presAssocID="{00838F99-E081-4B31-BFE3-89D06F5DA623}" presName="connTx" presStyleLbl="parChTrans1D3" presStyleIdx="3" presStyleCnt="4"/>
      <dgm:spPr/>
    </dgm:pt>
    <dgm:pt modelId="{4D360D4A-285F-49C6-B267-33A6BAF458B4}" type="pres">
      <dgm:prSet presAssocID="{29BE011D-DA55-4CFD-B76A-9C123B6BCDC6}" presName="root2" presStyleCnt="0"/>
      <dgm:spPr/>
    </dgm:pt>
    <dgm:pt modelId="{C1D9D2AA-D499-40EC-82ED-7080699A1584}" type="pres">
      <dgm:prSet presAssocID="{29BE011D-DA55-4CFD-B76A-9C123B6BCDC6}" presName="LevelTwoTextNode" presStyleLbl="node3" presStyleIdx="3" presStyleCnt="4">
        <dgm:presLayoutVars>
          <dgm:chPref val="3"/>
        </dgm:presLayoutVars>
      </dgm:prSet>
      <dgm:spPr/>
    </dgm:pt>
    <dgm:pt modelId="{A4B91F6B-9E6A-42C3-A99F-64DEC9F1D931}" type="pres">
      <dgm:prSet presAssocID="{29BE011D-DA55-4CFD-B76A-9C123B6BCDC6}" presName="level3hierChild" presStyleCnt="0"/>
      <dgm:spPr/>
    </dgm:pt>
  </dgm:ptLst>
  <dgm:cxnLst>
    <dgm:cxn modelId="{37A75E15-6594-472D-BF66-9C98549691A6}" type="presOf" srcId="{02161C18-5DE5-4B95-AFBF-09AB39DC29BD}" destId="{8FBF5A2C-DF23-41E8-8AEE-E122B88AC07C}" srcOrd="1" destOrd="0" presId="urn:microsoft.com/office/officeart/2005/8/layout/hierarchy2"/>
    <dgm:cxn modelId="{8780F436-0BC1-4FB8-9C36-194280BF01DA}" type="presOf" srcId="{07538743-590B-4048-A1F2-3618ED838243}" destId="{07FAB8D0-E481-459E-A403-DAA0CEAF51D2}" srcOrd="0" destOrd="0" presId="urn:microsoft.com/office/officeart/2005/8/layout/hierarchy2"/>
    <dgm:cxn modelId="{4605553C-5D69-48BD-B5FF-DBE6C2D79D99}" type="presOf" srcId="{25A0A821-0900-4F36-8F3E-7C087B54CF87}" destId="{22DC8AD0-746F-433D-852D-A2682955DDAA}" srcOrd="0" destOrd="0" presId="urn:microsoft.com/office/officeart/2005/8/layout/hierarchy2"/>
    <dgm:cxn modelId="{D3FD013D-C07F-4760-BA88-EE1EB40057EC}" type="presOf" srcId="{0157D41F-3B49-44FD-A1B0-5E4A7DD0A13F}" destId="{7CD1D496-C1C2-4C98-88FD-A91C46B9BF5D}" srcOrd="0" destOrd="0" presId="urn:microsoft.com/office/officeart/2005/8/layout/hierarchy2"/>
    <dgm:cxn modelId="{5452975D-9F4D-4632-B29D-7EA31FCB7B7F}" type="presOf" srcId="{3BC10BA1-B017-484C-8E32-6721E73E7414}" destId="{9AECBC56-16C9-40AB-AF33-72FC52357DFC}" srcOrd="0" destOrd="0" presId="urn:microsoft.com/office/officeart/2005/8/layout/hierarchy2"/>
    <dgm:cxn modelId="{FC374461-C517-410E-B4AB-002FFE619216}" type="presOf" srcId="{3276F30F-8917-44C6-BAD6-F3EE73F1A509}" destId="{5E02B2BF-DD16-47C1-A93C-67B89419B8E1}" srcOrd="1" destOrd="0" presId="urn:microsoft.com/office/officeart/2005/8/layout/hierarchy2"/>
    <dgm:cxn modelId="{54A30E43-37D4-414E-B670-32003F924B3B}" type="presOf" srcId="{02161C18-5DE5-4B95-AFBF-09AB39DC29BD}" destId="{249E8019-2E24-4842-999C-EF994B24CA8D}" srcOrd="0" destOrd="0" presId="urn:microsoft.com/office/officeart/2005/8/layout/hierarchy2"/>
    <dgm:cxn modelId="{CEC12766-3D39-409C-91F9-A321213F0E7B}" srcId="{B821AA85-A212-485E-8831-470DA6D9FB0F}" destId="{E61BFA82-FB20-4894-B893-728943405B14}" srcOrd="1" destOrd="0" parTransId="{07538743-590B-4048-A1F2-3618ED838243}" sibTransId="{44770149-E9B4-42E4-B38D-78D525A63C69}"/>
    <dgm:cxn modelId="{B75B5546-AD24-4985-AE4C-62F1594FBE98}" type="presOf" srcId="{ADC5AD7D-8B44-4C07-BAF8-C7225533F788}" destId="{8A5D5A7A-CFB6-4BC8-9922-2AD6673F394B}" srcOrd="0" destOrd="0" presId="urn:microsoft.com/office/officeart/2005/8/layout/hierarchy2"/>
    <dgm:cxn modelId="{0F3ECD4C-FF2B-4529-8E21-B30BE5D6BC05}" type="presOf" srcId="{B821AA85-A212-485E-8831-470DA6D9FB0F}" destId="{A529AF1C-4FF4-48F4-A8B0-379DB8479347}" srcOrd="0" destOrd="0" presId="urn:microsoft.com/office/officeart/2005/8/layout/hierarchy2"/>
    <dgm:cxn modelId="{907F324F-B4FC-4048-9FBF-B8EFC2218D86}" type="presOf" srcId="{0157D41F-3B49-44FD-A1B0-5E4A7DD0A13F}" destId="{AD695F42-4773-416C-875D-4F13313D7882}" srcOrd="1" destOrd="0" presId="urn:microsoft.com/office/officeart/2005/8/layout/hierarchy2"/>
    <dgm:cxn modelId="{09C18450-D319-4713-9E07-71497D4B6F8B}" type="presOf" srcId="{00838F99-E081-4B31-BFE3-89D06F5DA623}" destId="{0A0E9FF1-DFC5-4BE1-A1A2-15812AFC13BB}" srcOrd="0" destOrd="0" presId="urn:microsoft.com/office/officeart/2005/8/layout/hierarchy2"/>
    <dgm:cxn modelId="{B8D1228A-E6EB-4C62-9AC1-BBF1C2F9F5CE}" type="presOf" srcId="{0518357F-9443-4AD1-911C-9BCFB123B3B8}" destId="{C4E1FB9B-227C-4FC2-960C-4D990B115DD5}" srcOrd="0" destOrd="0" presId="urn:microsoft.com/office/officeart/2005/8/layout/hierarchy2"/>
    <dgm:cxn modelId="{253B7592-9A3E-4BCD-9E06-E3F8C83D4C00}" srcId="{25A0A821-0900-4F36-8F3E-7C087B54CF87}" destId="{B821AA85-A212-485E-8831-470DA6D9FB0F}" srcOrd="0" destOrd="0" parTransId="{43E04F0C-D04A-4DC1-AD52-4BEF4CDA1EEA}" sibTransId="{F3513464-96C6-46A5-9F44-0C441D4EAAA6}"/>
    <dgm:cxn modelId="{BEE7019E-4D61-4B4A-AA2C-8FACEBFA4B6E}" type="presOf" srcId="{BA7BB79B-3EAD-48D7-8ECD-7D72502A9752}" destId="{08D8232C-6A13-49A2-B5E2-80A7590224FF}" srcOrd="0" destOrd="0" presId="urn:microsoft.com/office/officeart/2005/8/layout/hierarchy2"/>
    <dgm:cxn modelId="{881CF59F-D3C1-4BD0-BD7D-7DAD4818A9C6}" type="presOf" srcId="{ADC5AD7D-8B44-4C07-BAF8-C7225533F788}" destId="{4D933A16-B147-4CF8-8B86-5046519283A0}" srcOrd="1" destOrd="0" presId="urn:microsoft.com/office/officeart/2005/8/layout/hierarchy2"/>
    <dgm:cxn modelId="{F76F33A1-9CEB-45DA-AB86-243E53D6D857}" type="presOf" srcId="{00838F99-E081-4B31-BFE3-89D06F5DA623}" destId="{D9751763-8A20-475B-939C-D716874AA0B6}" srcOrd="1" destOrd="0" presId="urn:microsoft.com/office/officeart/2005/8/layout/hierarchy2"/>
    <dgm:cxn modelId="{38CBAAA1-3B1B-4545-A9CE-27A5624B8F78}" srcId="{E61BFA82-FB20-4894-B893-728943405B14}" destId="{29BE011D-DA55-4CFD-B76A-9C123B6BCDC6}" srcOrd="1" destOrd="0" parTransId="{00838F99-E081-4B31-BFE3-89D06F5DA623}" sibTransId="{3BDB28CC-89AB-4788-902F-803B3738BC0E}"/>
    <dgm:cxn modelId="{120612AD-FC23-44F1-B4C8-828B9917A06A}" type="presOf" srcId="{29BE011D-DA55-4CFD-B76A-9C123B6BCDC6}" destId="{C1D9D2AA-D499-40EC-82ED-7080699A1584}" srcOrd="0" destOrd="0" presId="urn:microsoft.com/office/officeart/2005/8/layout/hierarchy2"/>
    <dgm:cxn modelId="{F48392B3-EF54-41EF-90AD-96715EAA1E10}" srcId="{E61BFA82-FB20-4894-B893-728943405B14}" destId="{3BC10BA1-B017-484C-8E32-6721E73E7414}" srcOrd="0" destOrd="0" parTransId="{3276F30F-8917-44C6-BAD6-F3EE73F1A509}" sibTransId="{D19EEA0C-222D-4BE0-807F-223BE1A3CC0B}"/>
    <dgm:cxn modelId="{5B90E0BF-F960-4034-BED1-57D05B239001}" type="presOf" srcId="{E61BFA82-FB20-4894-B893-728943405B14}" destId="{0C4318D8-4A70-48D1-99DE-3B441A7BFADD}" srcOrd="0" destOrd="0" presId="urn:microsoft.com/office/officeart/2005/8/layout/hierarchy2"/>
    <dgm:cxn modelId="{A76F50C2-2EC5-43D8-9A54-6C9B83995582}" type="presOf" srcId="{3276F30F-8917-44C6-BAD6-F3EE73F1A509}" destId="{F726AAC7-27A0-42A6-99CC-B01843394B9B}" srcOrd="0" destOrd="0" presId="urn:microsoft.com/office/officeart/2005/8/layout/hierarchy2"/>
    <dgm:cxn modelId="{A4F4A5D2-E324-490C-B72C-FD46ABD87CC2}" srcId="{B821AA85-A212-485E-8831-470DA6D9FB0F}" destId="{BA7BB79B-3EAD-48D7-8ECD-7D72502A9752}" srcOrd="0" destOrd="0" parTransId="{0157D41F-3B49-44FD-A1B0-5E4A7DD0A13F}" sibTransId="{80639F0C-9A30-4170-8C15-4CFB6AB606CE}"/>
    <dgm:cxn modelId="{6387CAD2-6972-45CA-9B0E-3014459D39BE}" type="presOf" srcId="{E34CD376-9766-4A0A-9B57-9C270104260A}" destId="{4B952A57-8E8D-4038-AC12-478C6243BE58}" srcOrd="0" destOrd="0" presId="urn:microsoft.com/office/officeart/2005/8/layout/hierarchy2"/>
    <dgm:cxn modelId="{DB2FE2E1-724F-46E8-BB88-DBA0BDC5992E}" srcId="{BA7BB79B-3EAD-48D7-8ECD-7D72502A9752}" destId="{0518357F-9443-4AD1-911C-9BCFB123B3B8}" srcOrd="0" destOrd="0" parTransId="{02161C18-5DE5-4B95-AFBF-09AB39DC29BD}" sibTransId="{89F17B01-7ED2-4EE6-ACCF-DD06BB6CDE95}"/>
    <dgm:cxn modelId="{A3F529F6-B4F5-40EB-9676-4C4C2FA65818}" srcId="{BA7BB79B-3EAD-48D7-8ECD-7D72502A9752}" destId="{E34CD376-9766-4A0A-9B57-9C270104260A}" srcOrd="1" destOrd="0" parTransId="{ADC5AD7D-8B44-4C07-BAF8-C7225533F788}" sibTransId="{A6EEF12E-E2A6-4370-85F1-7C12C8E3B8D1}"/>
    <dgm:cxn modelId="{7795B6FA-E8E2-4438-A635-0914ACDDAED2}" type="presOf" srcId="{07538743-590B-4048-A1F2-3618ED838243}" destId="{E8BC8772-3160-4D48-B243-32B9A4108978}" srcOrd="1" destOrd="0" presId="urn:microsoft.com/office/officeart/2005/8/layout/hierarchy2"/>
    <dgm:cxn modelId="{6E767875-5391-45B5-B3A4-D91347FA4199}" type="presParOf" srcId="{22DC8AD0-746F-433D-852D-A2682955DDAA}" destId="{D053DBD3-5689-4077-A87C-4555AF920EA9}" srcOrd="0" destOrd="0" presId="urn:microsoft.com/office/officeart/2005/8/layout/hierarchy2"/>
    <dgm:cxn modelId="{74A1E18E-E3AC-405B-A593-231746CC76C2}" type="presParOf" srcId="{D053DBD3-5689-4077-A87C-4555AF920EA9}" destId="{A529AF1C-4FF4-48F4-A8B0-379DB8479347}" srcOrd="0" destOrd="0" presId="urn:microsoft.com/office/officeart/2005/8/layout/hierarchy2"/>
    <dgm:cxn modelId="{3C7E3119-E44D-4539-8B2F-A8C57007C195}" type="presParOf" srcId="{D053DBD3-5689-4077-A87C-4555AF920EA9}" destId="{2746480A-093C-4FE2-BACB-07B11BB0FC33}" srcOrd="1" destOrd="0" presId="urn:microsoft.com/office/officeart/2005/8/layout/hierarchy2"/>
    <dgm:cxn modelId="{EF00C384-C2EB-437A-8E52-EA2D64CBB7C9}" type="presParOf" srcId="{2746480A-093C-4FE2-BACB-07B11BB0FC33}" destId="{7CD1D496-C1C2-4C98-88FD-A91C46B9BF5D}" srcOrd="0" destOrd="0" presId="urn:microsoft.com/office/officeart/2005/8/layout/hierarchy2"/>
    <dgm:cxn modelId="{4A0EB450-7A06-4229-876D-A01EAAE60E98}" type="presParOf" srcId="{7CD1D496-C1C2-4C98-88FD-A91C46B9BF5D}" destId="{AD695F42-4773-416C-875D-4F13313D7882}" srcOrd="0" destOrd="0" presId="urn:microsoft.com/office/officeart/2005/8/layout/hierarchy2"/>
    <dgm:cxn modelId="{D2E52305-B61D-4D3A-A0F8-5A29E5E0E819}" type="presParOf" srcId="{2746480A-093C-4FE2-BACB-07B11BB0FC33}" destId="{6BA59BE2-FE2D-471B-9E9D-BE454012C293}" srcOrd="1" destOrd="0" presId="urn:microsoft.com/office/officeart/2005/8/layout/hierarchy2"/>
    <dgm:cxn modelId="{CDEE8928-4E92-4E24-B99A-C6B11A07D1C6}" type="presParOf" srcId="{6BA59BE2-FE2D-471B-9E9D-BE454012C293}" destId="{08D8232C-6A13-49A2-B5E2-80A7590224FF}" srcOrd="0" destOrd="0" presId="urn:microsoft.com/office/officeart/2005/8/layout/hierarchy2"/>
    <dgm:cxn modelId="{1AACA27C-8AB9-46F5-BB39-A75A3F667EB4}" type="presParOf" srcId="{6BA59BE2-FE2D-471B-9E9D-BE454012C293}" destId="{D5A23D66-92DC-4390-B539-805FC97B8405}" srcOrd="1" destOrd="0" presId="urn:microsoft.com/office/officeart/2005/8/layout/hierarchy2"/>
    <dgm:cxn modelId="{013A5CC8-69B5-4016-B45C-185CF777ED18}" type="presParOf" srcId="{D5A23D66-92DC-4390-B539-805FC97B8405}" destId="{249E8019-2E24-4842-999C-EF994B24CA8D}" srcOrd="0" destOrd="0" presId="urn:microsoft.com/office/officeart/2005/8/layout/hierarchy2"/>
    <dgm:cxn modelId="{7ABB9422-1F02-49F4-B1DF-D8CDF1BC15AF}" type="presParOf" srcId="{249E8019-2E24-4842-999C-EF994B24CA8D}" destId="{8FBF5A2C-DF23-41E8-8AEE-E122B88AC07C}" srcOrd="0" destOrd="0" presId="urn:microsoft.com/office/officeart/2005/8/layout/hierarchy2"/>
    <dgm:cxn modelId="{95355E79-E69E-4AC6-B3E0-C1F38AFC07BB}" type="presParOf" srcId="{D5A23D66-92DC-4390-B539-805FC97B8405}" destId="{8EC8320A-A066-4891-97DC-2447CEEA4869}" srcOrd="1" destOrd="0" presId="urn:microsoft.com/office/officeart/2005/8/layout/hierarchy2"/>
    <dgm:cxn modelId="{3E5570E1-25F7-4F13-8B08-805964EE810D}" type="presParOf" srcId="{8EC8320A-A066-4891-97DC-2447CEEA4869}" destId="{C4E1FB9B-227C-4FC2-960C-4D990B115DD5}" srcOrd="0" destOrd="0" presId="urn:microsoft.com/office/officeart/2005/8/layout/hierarchy2"/>
    <dgm:cxn modelId="{93A6209D-8975-4942-82CF-4F76051AD0C0}" type="presParOf" srcId="{8EC8320A-A066-4891-97DC-2447CEEA4869}" destId="{5EC72A3B-7EDC-4FA8-A399-5B9FF1D6435A}" srcOrd="1" destOrd="0" presId="urn:microsoft.com/office/officeart/2005/8/layout/hierarchy2"/>
    <dgm:cxn modelId="{924321E7-BA0C-4F6D-871E-3D7AD45008BF}" type="presParOf" srcId="{D5A23D66-92DC-4390-B539-805FC97B8405}" destId="{8A5D5A7A-CFB6-4BC8-9922-2AD6673F394B}" srcOrd="2" destOrd="0" presId="urn:microsoft.com/office/officeart/2005/8/layout/hierarchy2"/>
    <dgm:cxn modelId="{C72BCA6C-9851-48C2-B11D-AAEFCACF6254}" type="presParOf" srcId="{8A5D5A7A-CFB6-4BC8-9922-2AD6673F394B}" destId="{4D933A16-B147-4CF8-8B86-5046519283A0}" srcOrd="0" destOrd="0" presId="urn:microsoft.com/office/officeart/2005/8/layout/hierarchy2"/>
    <dgm:cxn modelId="{6CA6021C-786D-4EF5-AD8E-4D4BF597515B}" type="presParOf" srcId="{D5A23D66-92DC-4390-B539-805FC97B8405}" destId="{6EDA3945-743F-409A-B76B-D70BA09D3FDA}" srcOrd="3" destOrd="0" presId="urn:microsoft.com/office/officeart/2005/8/layout/hierarchy2"/>
    <dgm:cxn modelId="{2DFA1FA6-7797-4A5D-8730-84ADAF888BE0}" type="presParOf" srcId="{6EDA3945-743F-409A-B76B-D70BA09D3FDA}" destId="{4B952A57-8E8D-4038-AC12-478C6243BE58}" srcOrd="0" destOrd="0" presId="urn:microsoft.com/office/officeart/2005/8/layout/hierarchy2"/>
    <dgm:cxn modelId="{7F489897-370F-410E-8928-81E17311E11A}" type="presParOf" srcId="{6EDA3945-743F-409A-B76B-D70BA09D3FDA}" destId="{74BAC959-4616-48B9-AA75-8AB220C1F2D4}" srcOrd="1" destOrd="0" presId="urn:microsoft.com/office/officeart/2005/8/layout/hierarchy2"/>
    <dgm:cxn modelId="{1E062263-6DBD-4ADE-981D-1AA8BE6B3EE9}" type="presParOf" srcId="{2746480A-093C-4FE2-BACB-07B11BB0FC33}" destId="{07FAB8D0-E481-459E-A403-DAA0CEAF51D2}" srcOrd="2" destOrd="0" presId="urn:microsoft.com/office/officeart/2005/8/layout/hierarchy2"/>
    <dgm:cxn modelId="{BA19BED6-1730-4A8D-8549-D5BA361AC7B9}" type="presParOf" srcId="{07FAB8D0-E481-459E-A403-DAA0CEAF51D2}" destId="{E8BC8772-3160-4D48-B243-32B9A4108978}" srcOrd="0" destOrd="0" presId="urn:microsoft.com/office/officeart/2005/8/layout/hierarchy2"/>
    <dgm:cxn modelId="{41484140-7431-47CC-9CBB-21C4BB9B1A93}" type="presParOf" srcId="{2746480A-093C-4FE2-BACB-07B11BB0FC33}" destId="{DB7B3A93-8CDE-4EB2-A55D-D3CE0220E867}" srcOrd="3" destOrd="0" presId="urn:microsoft.com/office/officeart/2005/8/layout/hierarchy2"/>
    <dgm:cxn modelId="{D0C60FA6-3CB2-4D9E-99BB-FE2B6BEF8AF7}" type="presParOf" srcId="{DB7B3A93-8CDE-4EB2-A55D-D3CE0220E867}" destId="{0C4318D8-4A70-48D1-99DE-3B441A7BFADD}" srcOrd="0" destOrd="0" presId="urn:microsoft.com/office/officeart/2005/8/layout/hierarchy2"/>
    <dgm:cxn modelId="{77445FAF-B87E-48B2-9FA4-B65813D150BB}" type="presParOf" srcId="{DB7B3A93-8CDE-4EB2-A55D-D3CE0220E867}" destId="{2E5F7418-46F1-4D67-9CE6-3FFB253C4666}" srcOrd="1" destOrd="0" presId="urn:microsoft.com/office/officeart/2005/8/layout/hierarchy2"/>
    <dgm:cxn modelId="{4AEE4DD5-A02E-4A6E-97AB-E7BEB132B0F8}" type="presParOf" srcId="{2E5F7418-46F1-4D67-9CE6-3FFB253C4666}" destId="{F726AAC7-27A0-42A6-99CC-B01843394B9B}" srcOrd="0" destOrd="0" presId="urn:microsoft.com/office/officeart/2005/8/layout/hierarchy2"/>
    <dgm:cxn modelId="{8246B9FB-46EF-4ACB-AE45-080E669BBE26}" type="presParOf" srcId="{F726AAC7-27A0-42A6-99CC-B01843394B9B}" destId="{5E02B2BF-DD16-47C1-A93C-67B89419B8E1}" srcOrd="0" destOrd="0" presId="urn:microsoft.com/office/officeart/2005/8/layout/hierarchy2"/>
    <dgm:cxn modelId="{4EF24697-74C9-428E-8CD7-99703FB76BE0}" type="presParOf" srcId="{2E5F7418-46F1-4D67-9CE6-3FFB253C4666}" destId="{0783FCE6-FC6B-475F-8FE7-531751702B42}" srcOrd="1" destOrd="0" presId="urn:microsoft.com/office/officeart/2005/8/layout/hierarchy2"/>
    <dgm:cxn modelId="{53795561-81ED-45A0-9F67-6676EF1DC599}" type="presParOf" srcId="{0783FCE6-FC6B-475F-8FE7-531751702B42}" destId="{9AECBC56-16C9-40AB-AF33-72FC52357DFC}" srcOrd="0" destOrd="0" presId="urn:microsoft.com/office/officeart/2005/8/layout/hierarchy2"/>
    <dgm:cxn modelId="{CC30BE9B-53C9-486B-A7A0-F29AFF306698}" type="presParOf" srcId="{0783FCE6-FC6B-475F-8FE7-531751702B42}" destId="{D67D0E8D-4190-4C9B-8B4E-6198392C6667}" srcOrd="1" destOrd="0" presId="urn:microsoft.com/office/officeart/2005/8/layout/hierarchy2"/>
    <dgm:cxn modelId="{F56527C0-A694-4359-8B25-95CE2048705B}" type="presParOf" srcId="{2E5F7418-46F1-4D67-9CE6-3FFB253C4666}" destId="{0A0E9FF1-DFC5-4BE1-A1A2-15812AFC13BB}" srcOrd="2" destOrd="0" presId="urn:microsoft.com/office/officeart/2005/8/layout/hierarchy2"/>
    <dgm:cxn modelId="{EA513483-8B15-4527-90B1-DD9459D8EAB1}" type="presParOf" srcId="{0A0E9FF1-DFC5-4BE1-A1A2-15812AFC13BB}" destId="{D9751763-8A20-475B-939C-D716874AA0B6}" srcOrd="0" destOrd="0" presId="urn:microsoft.com/office/officeart/2005/8/layout/hierarchy2"/>
    <dgm:cxn modelId="{E692D24E-9A04-45E7-A6AF-92E33D59FB92}" type="presParOf" srcId="{2E5F7418-46F1-4D67-9CE6-3FFB253C4666}" destId="{4D360D4A-285F-49C6-B267-33A6BAF458B4}" srcOrd="3" destOrd="0" presId="urn:microsoft.com/office/officeart/2005/8/layout/hierarchy2"/>
    <dgm:cxn modelId="{1BE28A41-825E-4D37-A799-AD2002A172C0}" type="presParOf" srcId="{4D360D4A-285F-49C6-B267-33A6BAF458B4}" destId="{C1D9D2AA-D499-40EC-82ED-7080699A1584}" srcOrd="0" destOrd="0" presId="urn:microsoft.com/office/officeart/2005/8/layout/hierarchy2"/>
    <dgm:cxn modelId="{B85F88B2-5DF5-4FB6-A54E-6BE9BE39F19B}" type="presParOf" srcId="{4D360D4A-285F-49C6-B267-33A6BAF458B4}" destId="{A4B91F6B-9E6A-42C3-A99F-64DEC9F1D93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29AF1C-4FF4-48F4-A8B0-379DB8479347}">
      <dsp:nvSpPr>
        <dsp:cNvPr id="0" name=""/>
        <dsp:cNvSpPr/>
      </dsp:nvSpPr>
      <dsp:spPr>
        <a:xfrm>
          <a:off x="450" y="2108533"/>
          <a:ext cx="2405593" cy="1202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Větev X</a:t>
          </a:r>
          <a:r>
            <a:rPr lang="cs-CZ" sz="1500" kern="1200" baseline="-25000"/>
            <a:t>LP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x</a:t>
          </a:r>
          <a:r>
            <a:rPr lang="cs-CZ" sz="1500" b="1" kern="1200" baseline="-25000"/>
            <a:t>LP</a:t>
          </a:r>
          <a:r>
            <a:rPr lang="cs-CZ" sz="1500" kern="1200"/>
            <a:t>=(2,2; 1,6)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</a:t>
          </a:r>
          <a:r>
            <a:rPr lang="cs-CZ" sz="1500" kern="1200" baseline="-25000"/>
            <a:t>LP</a:t>
          </a:r>
          <a:r>
            <a:rPr lang="cs-CZ" sz="1500" kern="1200"/>
            <a:t>=13,6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horní mez 13</a:t>
          </a:r>
        </a:p>
      </dsp:txBody>
      <dsp:txXfrm>
        <a:off x="35679" y="2143762"/>
        <a:ext cx="2335135" cy="1132338"/>
      </dsp:txXfrm>
    </dsp:sp>
    <dsp:sp modelId="{7CD1D496-C1C2-4C98-88FD-A91C46B9BF5D}">
      <dsp:nvSpPr>
        <dsp:cNvPr id="0" name=""/>
        <dsp:cNvSpPr/>
      </dsp:nvSpPr>
      <dsp:spPr>
        <a:xfrm rot="18350276">
          <a:off x="2045063" y="1983964"/>
          <a:ext cx="1741739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1741739" y="19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872389" y="1960394"/>
        <a:ext cx="87086" cy="87086"/>
      </dsp:txXfrm>
    </dsp:sp>
    <dsp:sp modelId="{08D8232C-6A13-49A2-B5E2-80A7590224FF}">
      <dsp:nvSpPr>
        <dsp:cNvPr id="0" name=""/>
        <dsp:cNvSpPr/>
      </dsp:nvSpPr>
      <dsp:spPr>
        <a:xfrm>
          <a:off x="3425823" y="696545"/>
          <a:ext cx="2405593" cy="1202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Větev X</a:t>
          </a:r>
          <a:r>
            <a:rPr lang="cs-CZ" sz="1500" kern="1200" baseline="-25000"/>
            <a:t>1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x</a:t>
          </a:r>
          <a:r>
            <a:rPr lang="cs-CZ" sz="1500" b="1" kern="1200" baseline="30000"/>
            <a:t>1</a:t>
          </a:r>
          <a:r>
            <a:rPr lang="cs-CZ" sz="1500" kern="1200"/>
            <a:t>=(1,67; 2)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</a:t>
          </a:r>
          <a:r>
            <a:rPr lang="cs-CZ" sz="1500" kern="1200" baseline="30000"/>
            <a:t>1</a:t>
          </a:r>
          <a:r>
            <a:rPr lang="cs-CZ" sz="1500" kern="1200"/>
            <a:t>=12,67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horní mez 12</a:t>
          </a:r>
        </a:p>
      </dsp:txBody>
      <dsp:txXfrm>
        <a:off x="3461052" y="731774"/>
        <a:ext cx="2335135" cy="1132338"/>
      </dsp:txXfrm>
    </dsp:sp>
    <dsp:sp modelId="{249E8019-2E24-4842-999C-EF994B24CA8D}">
      <dsp:nvSpPr>
        <dsp:cNvPr id="0" name=""/>
        <dsp:cNvSpPr/>
      </dsp:nvSpPr>
      <dsp:spPr>
        <a:xfrm rot="19426268">
          <a:off x="5722999" y="946552"/>
          <a:ext cx="1121529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1121529" y="199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255726" y="938487"/>
        <a:ext cx="56076" cy="56076"/>
      </dsp:txXfrm>
    </dsp:sp>
    <dsp:sp modelId="{C4E1FB9B-227C-4FC2-960C-4D990B115DD5}">
      <dsp:nvSpPr>
        <dsp:cNvPr id="0" name=""/>
        <dsp:cNvSpPr/>
      </dsp:nvSpPr>
      <dsp:spPr>
        <a:xfrm>
          <a:off x="6736112" y="33708"/>
          <a:ext cx="2405593" cy="1202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Větev X</a:t>
          </a:r>
          <a:r>
            <a:rPr lang="cs-CZ" sz="1500" kern="1200" baseline="-25000"/>
            <a:t>11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navíc podmínka x</a:t>
          </a:r>
          <a:r>
            <a:rPr lang="cs-CZ" sz="1500" kern="1200" baseline="-25000"/>
            <a:t>1</a:t>
          </a:r>
          <a:r>
            <a:rPr lang="cs-CZ" sz="1500" kern="1200">
              <a:latin typeface="Times New Roman"/>
              <a:cs typeface="Times New Roman"/>
            </a:rPr>
            <a:t>≥2</a:t>
          </a:r>
          <a:endParaRPr lang="cs-CZ" sz="1500" kern="120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úloha nemá řešení</a:t>
          </a:r>
        </a:p>
      </dsp:txBody>
      <dsp:txXfrm>
        <a:off x="6771341" y="68937"/>
        <a:ext cx="2335135" cy="1132338"/>
      </dsp:txXfrm>
    </dsp:sp>
    <dsp:sp modelId="{8A5D5A7A-CFB6-4BC8-9922-2AD6673F394B}">
      <dsp:nvSpPr>
        <dsp:cNvPr id="0" name=""/>
        <dsp:cNvSpPr/>
      </dsp:nvSpPr>
      <dsp:spPr>
        <a:xfrm rot="2311749">
          <a:off x="5705529" y="1638160"/>
          <a:ext cx="1156468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1156468" y="199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254852" y="1629222"/>
        <a:ext cx="57823" cy="57823"/>
      </dsp:txXfrm>
    </dsp:sp>
    <dsp:sp modelId="{4B952A57-8E8D-4038-AC12-478C6243BE58}">
      <dsp:nvSpPr>
        <dsp:cNvPr id="0" name=""/>
        <dsp:cNvSpPr/>
      </dsp:nvSpPr>
      <dsp:spPr>
        <a:xfrm>
          <a:off x="6736112" y="1416924"/>
          <a:ext cx="2405593" cy="1202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Větev X</a:t>
          </a:r>
          <a:r>
            <a:rPr lang="cs-CZ" sz="1500" kern="1200" baseline="-25000"/>
            <a:t>12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navíc podmínka x</a:t>
          </a:r>
          <a:r>
            <a:rPr lang="cs-CZ" sz="1500" kern="1200" baseline="-25000"/>
            <a:t>1</a:t>
          </a:r>
          <a:r>
            <a:rPr lang="cs-CZ" sz="1500" kern="1200">
              <a:latin typeface="Times New Roman"/>
              <a:cs typeface="Times New Roman"/>
            </a:rPr>
            <a:t>≤1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>
              <a:latin typeface="Times New Roman"/>
              <a:cs typeface="Times New Roman"/>
            </a:rPr>
            <a:t>z</a:t>
          </a:r>
          <a:r>
            <a:rPr lang="cs-CZ" sz="1500" kern="1200" baseline="30000">
              <a:latin typeface="Times New Roman"/>
              <a:cs typeface="Times New Roman"/>
            </a:rPr>
            <a:t>12</a:t>
          </a:r>
          <a:r>
            <a:rPr lang="cs-CZ" sz="1500" kern="1200"/>
            <a:t>=11,5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NENÍ OPTIMÁLNÍ ŘEŠENÍ</a:t>
          </a:r>
        </a:p>
      </dsp:txBody>
      <dsp:txXfrm>
        <a:off x="6771341" y="1452153"/>
        <a:ext cx="2335135" cy="1132338"/>
      </dsp:txXfrm>
    </dsp:sp>
    <dsp:sp modelId="{07FAB8D0-E481-459E-A403-DAA0CEAF51D2}">
      <dsp:nvSpPr>
        <dsp:cNvPr id="0" name=""/>
        <dsp:cNvSpPr/>
      </dsp:nvSpPr>
      <dsp:spPr>
        <a:xfrm rot="3310531">
          <a:off x="2044668" y="3381566"/>
          <a:ext cx="1684989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1684989" y="199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00" kern="1200"/>
        </a:p>
      </dsp:txBody>
      <dsp:txXfrm>
        <a:off x="2845037" y="3359414"/>
        <a:ext cx="84249" cy="84249"/>
      </dsp:txXfrm>
    </dsp:sp>
    <dsp:sp modelId="{0C4318D8-4A70-48D1-99DE-3B441A7BFADD}">
      <dsp:nvSpPr>
        <dsp:cNvPr id="0" name=""/>
        <dsp:cNvSpPr/>
      </dsp:nvSpPr>
      <dsp:spPr>
        <a:xfrm>
          <a:off x="3368281" y="3491749"/>
          <a:ext cx="2405593" cy="1202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Větev X</a:t>
          </a:r>
          <a:r>
            <a:rPr lang="cs-CZ" sz="1500" kern="1200" baseline="-25000"/>
            <a:t>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x</a:t>
          </a:r>
          <a:r>
            <a:rPr lang="cs-CZ" sz="1500" b="1" kern="1200" baseline="30000"/>
            <a:t>2</a:t>
          </a:r>
          <a:r>
            <a:rPr lang="cs-CZ" sz="1500" kern="1200"/>
            <a:t>=(2,5; 1)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</a:t>
          </a:r>
          <a:r>
            <a:rPr lang="cs-CZ" sz="1500" kern="1200" baseline="30000"/>
            <a:t>2</a:t>
          </a:r>
          <a:r>
            <a:rPr lang="cs-CZ" sz="1500" kern="1200"/>
            <a:t>=13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horní mez 13</a:t>
          </a:r>
        </a:p>
      </dsp:txBody>
      <dsp:txXfrm>
        <a:off x="3403510" y="3526978"/>
        <a:ext cx="2335135" cy="1132338"/>
      </dsp:txXfrm>
    </dsp:sp>
    <dsp:sp modelId="{F726AAC7-27A0-42A6-99CC-B01843394B9B}">
      <dsp:nvSpPr>
        <dsp:cNvPr id="0" name=""/>
        <dsp:cNvSpPr/>
      </dsp:nvSpPr>
      <dsp:spPr>
        <a:xfrm rot="19457599">
          <a:off x="5662493" y="3727370"/>
          <a:ext cx="1184998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1184998" y="199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225368" y="3717718"/>
        <a:ext cx="59249" cy="59249"/>
      </dsp:txXfrm>
    </dsp:sp>
    <dsp:sp modelId="{9AECBC56-16C9-40AB-AF33-72FC52357DFC}">
      <dsp:nvSpPr>
        <dsp:cNvPr id="0" name=""/>
        <dsp:cNvSpPr/>
      </dsp:nvSpPr>
      <dsp:spPr>
        <a:xfrm>
          <a:off x="6736112" y="2800141"/>
          <a:ext cx="2405593" cy="1202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Větev X</a:t>
          </a:r>
          <a:r>
            <a:rPr lang="cs-CZ" sz="1500" kern="1200" baseline="-25000"/>
            <a:t>21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x</a:t>
          </a:r>
          <a:r>
            <a:rPr lang="cs-CZ" sz="1500" b="1" kern="1200" baseline="30000"/>
            <a:t>21</a:t>
          </a:r>
          <a:r>
            <a:rPr lang="cs-CZ" sz="1500" kern="1200"/>
            <a:t>=(3; 0)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</a:t>
          </a:r>
          <a:r>
            <a:rPr lang="cs-CZ" sz="1500" kern="1200" baseline="30000"/>
            <a:t>21</a:t>
          </a:r>
          <a:r>
            <a:rPr lang="cs-CZ" sz="1500" kern="1200"/>
            <a:t>=12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OPTIMÁLNÍ ŘEŠENÍ</a:t>
          </a:r>
        </a:p>
      </dsp:txBody>
      <dsp:txXfrm>
        <a:off x="6771341" y="2835370"/>
        <a:ext cx="2335135" cy="1132338"/>
      </dsp:txXfrm>
    </dsp:sp>
    <dsp:sp modelId="{0A0E9FF1-DFC5-4BE1-A1A2-15812AFC13BB}">
      <dsp:nvSpPr>
        <dsp:cNvPr id="0" name=""/>
        <dsp:cNvSpPr/>
      </dsp:nvSpPr>
      <dsp:spPr>
        <a:xfrm rot="2142401">
          <a:off x="5662493" y="4418978"/>
          <a:ext cx="1184998" cy="39946"/>
        </a:xfrm>
        <a:custGeom>
          <a:avLst/>
          <a:gdLst/>
          <a:ahLst/>
          <a:cxnLst/>
          <a:rect l="0" t="0" r="0" b="0"/>
          <a:pathLst>
            <a:path>
              <a:moveTo>
                <a:pt x="0" y="19973"/>
              </a:moveTo>
              <a:lnTo>
                <a:pt x="1184998" y="199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225368" y="4409326"/>
        <a:ext cx="59249" cy="59249"/>
      </dsp:txXfrm>
    </dsp:sp>
    <dsp:sp modelId="{C1D9D2AA-D499-40EC-82ED-7080699A1584}">
      <dsp:nvSpPr>
        <dsp:cNvPr id="0" name=""/>
        <dsp:cNvSpPr/>
      </dsp:nvSpPr>
      <dsp:spPr>
        <a:xfrm>
          <a:off x="6736112" y="4183357"/>
          <a:ext cx="2405593" cy="1202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Větev X</a:t>
          </a:r>
          <a:r>
            <a:rPr lang="cs-CZ" sz="1500" kern="1200" baseline="-25000"/>
            <a:t>22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x</a:t>
          </a:r>
          <a:r>
            <a:rPr lang="cs-CZ" sz="1500" b="1" kern="1200" baseline="30000"/>
            <a:t>22</a:t>
          </a:r>
          <a:r>
            <a:rPr lang="cs-CZ" sz="1500" kern="1200"/>
            <a:t>=(2; 1)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z</a:t>
          </a:r>
          <a:r>
            <a:rPr lang="cs-CZ" sz="1500" kern="1200" baseline="30000"/>
            <a:t>22</a:t>
          </a:r>
          <a:r>
            <a:rPr lang="cs-CZ" sz="1500" kern="1200"/>
            <a:t>=11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NENÍ OPTIMÁLNÍ ŘEŠENÍ</a:t>
          </a:r>
        </a:p>
      </dsp:txBody>
      <dsp:txXfrm>
        <a:off x="6771341" y="4218586"/>
        <a:ext cx="2335135" cy="1132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42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35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80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09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7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9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713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264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78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4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81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0676-70E7-4874-B3A5-A1573A39EF45}" type="datetimeFigureOut">
              <a:rPr lang="cs-CZ" smtClean="0"/>
              <a:t>18.09.2021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A9B0F-04BE-4DF6-A5AD-D33E696464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3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b="1" cap="all" dirty="0"/>
              <a:t>Celočíselné programování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cs-CZ" dirty="0"/>
              <a:t>Ing</a:t>
            </a:r>
            <a:r>
              <a:rPr lang="cs-CZ" altLang="cs-CZ" dirty="0"/>
              <a:t>. </a:t>
            </a:r>
            <a:r>
              <a:rPr lang="en-US" altLang="cs-CZ" dirty="0"/>
              <a:t>Radom</a:t>
            </a:r>
            <a:r>
              <a:rPr lang="cs-CZ" altLang="cs-CZ" dirty="0" err="1"/>
              <a:t>ír</a:t>
            </a:r>
            <a:r>
              <a:rPr lang="cs-CZ" altLang="cs-CZ"/>
              <a:t> Perzina, Ph.D.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52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sečných nadrovin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2060848"/>
            <a:ext cx="7920880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84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Kombinatorické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Kombinatorické metody </a:t>
            </a:r>
            <a:r>
              <a:rPr lang="cs-CZ" dirty="0"/>
              <a:t>představují univerzální nástroj pro řešení většiny typů úloh celočíselného lineárního programování. </a:t>
            </a:r>
          </a:p>
          <a:p>
            <a:r>
              <a:rPr lang="cs-CZ" dirty="0"/>
              <a:t>Podstatou těchto metod je efektivní prohledávání množiny všech přípustných celočíselných řešení. </a:t>
            </a:r>
          </a:p>
          <a:p>
            <a:r>
              <a:rPr lang="cs-CZ" dirty="0"/>
              <a:t>Protože jsou jednotlivé kombinatorické metody většinou určeny pouze pro řešení konkrétních typů úloh celočíselného lineárního programování, nelze uvést jejich smysluplný obecný popis. </a:t>
            </a:r>
          </a:p>
          <a:p>
            <a:r>
              <a:rPr lang="cs-CZ" dirty="0"/>
              <a:t>Nejčastěji používanými kombinatorickými metodami jsou </a:t>
            </a:r>
            <a:r>
              <a:rPr lang="cs-CZ" b="1" dirty="0"/>
              <a:t>metody větvení a mezí </a:t>
            </a:r>
            <a:r>
              <a:rPr lang="cs-CZ" dirty="0"/>
              <a:t>(anglicky „</a:t>
            </a:r>
            <a:r>
              <a:rPr lang="cs-CZ" dirty="0" err="1"/>
              <a:t>branch</a:t>
            </a:r>
            <a:r>
              <a:rPr lang="cs-CZ" dirty="0"/>
              <a:t> and </a:t>
            </a:r>
            <a:r>
              <a:rPr lang="cs-CZ" dirty="0" err="1"/>
              <a:t>bounds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“).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436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Do skupiny </a:t>
            </a:r>
            <a:r>
              <a:rPr lang="cs-CZ" b="1" dirty="0"/>
              <a:t>speciálních metod </a:t>
            </a:r>
            <a:r>
              <a:rPr lang="cs-CZ" dirty="0"/>
              <a:t>patří </a:t>
            </a:r>
            <a:r>
              <a:rPr lang="cs-CZ" b="1" dirty="0"/>
              <a:t>metody dynamického programování</a:t>
            </a:r>
            <a:r>
              <a:rPr lang="cs-CZ" dirty="0"/>
              <a:t>, moderní metody využívající tzv. </a:t>
            </a:r>
            <a:r>
              <a:rPr lang="cs-CZ" b="1" dirty="0"/>
              <a:t>šíření omezení</a:t>
            </a:r>
            <a:r>
              <a:rPr lang="cs-CZ" dirty="0"/>
              <a:t> (anglicky „</a:t>
            </a:r>
            <a:r>
              <a:rPr lang="cs-CZ" dirty="0" err="1"/>
              <a:t>constraint</a:t>
            </a:r>
            <a:r>
              <a:rPr lang="cs-CZ" dirty="0"/>
              <a:t> </a:t>
            </a:r>
            <a:r>
              <a:rPr lang="cs-CZ" dirty="0" err="1"/>
              <a:t>propagation</a:t>
            </a:r>
            <a:r>
              <a:rPr lang="cs-CZ" dirty="0"/>
              <a:t>“), nebo </a:t>
            </a:r>
            <a:r>
              <a:rPr lang="cs-CZ" b="1" dirty="0"/>
              <a:t>heuristické metody</a:t>
            </a:r>
            <a:r>
              <a:rPr lang="cs-CZ" dirty="0"/>
              <a:t>.  </a:t>
            </a:r>
          </a:p>
          <a:p>
            <a:pPr lvl="1"/>
            <a:r>
              <a:rPr lang="cs-CZ" dirty="0"/>
              <a:t>Heuristické metody se dělí na obecné heuristiky (například lokální hledání, genetické algoritmy, simulované žíhaní, zakázané hledání) a na problémově specifické heuristiky (například maďarská metoda pro nalezení optimálního řešení přiřazovacího problému nebo speciální heuristické algoritmy k řešení okružního dopravního problému).</a:t>
            </a:r>
          </a:p>
        </p:txBody>
      </p:sp>
    </p:spTree>
    <p:extLst>
      <p:ext uri="{BB962C8B-B14F-4D97-AF65-F5344CB8AC3E}">
        <p14:creationId xmlns:p14="http://schemas.microsoft.com/office/powerpoint/2010/main" val="3767870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větvení a mezí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Metody větvení a mezí patří mezi nejčastěji používané algoritmy v profesionálních programových systémech. </a:t>
            </a:r>
          </a:p>
          <a:p>
            <a:r>
              <a:rPr lang="cs-CZ" dirty="0"/>
              <a:t>Dva základní principy:</a:t>
            </a:r>
          </a:p>
          <a:p>
            <a:pPr lvl="1"/>
            <a:r>
              <a:rPr lang="cs-CZ" b="1" dirty="0"/>
              <a:t>Princip větvení</a:t>
            </a:r>
            <a:r>
              <a:rPr lang="cs-CZ" dirty="0"/>
              <a:t> spočívá v rozkladu množiny přípustných řešení na řadu disjunktních podmnožin reprezentujících jednodušší úlohy</a:t>
            </a:r>
          </a:p>
          <a:p>
            <a:pPr lvl="1"/>
            <a:r>
              <a:rPr lang="cs-CZ" b="1" dirty="0"/>
              <a:t>Princip mezí</a:t>
            </a:r>
            <a:r>
              <a:rPr lang="cs-CZ" dirty="0"/>
              <a:t> spočívá v odhadu mezí účelové funkce na množině přípustných řešení.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070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metody větvení a mezí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Jednou ze základních metod tohoto typu je metoda navržená </a:t>
            </a:r>
            <a:r>
              <a:rPr lang="cs-CZ" dirty="0" err="1"/>
              <a:t>Dakinem</a:t>
            </a:r>
            <a:r>
              <a:rPr lang="cs-CZ" dirty="0"/>
              <a:t>. </a:t>
            </a:r>
          </a:p>
          <a:p>
            <a:r>
              <a:rPr lang="cs-CZ" dirty="0"/>
              <a:t>Tato metoda může být využita pro řešení jak ryze, tak i smíšeně celočíselných úloh. </a:t>
            </a:r>
          </a:p>
          <a:p>
            <a:r>
              <a:rPr lang="cs-CZ" dirty="0"/>
              <a:t>Požadavek případu úlohy celočíselného programování, která má v účelové funkci pouze celočíselné koeficienty. </a:t>
            </a:r>
          </a:p>
        </p:txBody>
      </p:sp>
    </p:spTree>
    <p:extLst>
      <p:ext uri="{BB962C8B-B14F-4D97-AF65-F5344CB8AC3E}">
        <p14:creationId xmlns:p14="http://schemas.microsoft.com/office/powerpoint/2010/main" val="3846959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algoritmus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544616"/>
              </a:xfrm>
            </p:spPr>
            <p:txBody>
              <a:bodyPr>
                <a:normAutofit fontScale="85000" lnSpcReduction="10000"/>
              </a:bodyPr>
              <a:lstStyle/>
              <a:p>
                <a:pPr marL="514350" lvl="0" indent="-514350">
                  <a:buFont typeface="+mj-lt"/>
                  <a:buAutoNum type="arabicPeriod"/>
                </a:pPr>
                <a:r>
                  <a:rPr lang="cs-CZ" dirty="0"/>
                  <a:t>Úlohu vyřešíme pomocí simplexové metody bez podmínek celočíselnosti. Pokud  optimální řešení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cs-CZ" sz="1600" dirty="0"/>
                  <a:t> </a:t>
                </a:r>
                <a:r>
                  <a:rPr lang="cs-CZ" dirty="0"/>
                  <a:t>vyhovuje podmínkám celočíselnosti, výpočet končí. 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cs-CZ" dirty="0"/>
                  <a:t>Zvolíme složku vektoru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1" i="1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cs-CZ" dirty="0"/>
                  <a:t>, která porušuje podmínku celočíselnosti. Množinu přípustných řešení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600" dirty="0"/>
                  <a:t>  </a:t>
                </a:r>
                <a:r>
                  <a:rPr lang="cs-CZ" dirty="0"/>
                  <a:t>původní úlohy lineárního programování rozdělíme (rozvětvíme) na dvě podmnožiny (větve)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600" dirty="0"/>
                  <a:t> </a:t>
                </a:r>
                <a:r>
                  <a:rPr lang="cs-CZ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600" dirty="0"/>
                  <a:t> </a:t>
                </a:r>
                <a:r>
                  <a:rPr lang="cs-CZ" dirty="0"/>
                  <a:t>:</a:t>
                </a:r>
              </a:p>
              <a:p>
                <a:pPr marL="1200150" lvl="2" indent="-342900"/>
                <a:r>
                  <a:rPr lang="cs-CZ" dirty="0"/>
                  <a:t>množina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000" dirty="0"/>
                  <a:t> </a:t>
                </a:r>
                <a:r>
                  <a:rPr lang="cs-CZ" dirty="0"/>
                  <a:t>vznikne zúžením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  <a:r>
                  <a:rPr lang="cs-CZ" sz="1000" dirty="0"/>
                  <a:t> </a:t>
                </a:r>
                <a:r>
                  <a:rPr lang="cs-CZ" dirty="0"/>
                  <a:t>o podmínku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≥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cs-CZ" i="1">
                        <a:latin typeface="Cambria Math"/>
                      </a:rPr>
                      <m:t>+1 </m:t>
                    </m:r>
                  </m:oMath>
                </a14:m>
                <a:endParaRPr lang="cs-CZ" dirty="0"/>
              </a:p>
              <a:p>
                <a:pPr marL="1200150" lvl="2" indent="-342900"/>
                <a:r>
                  <a:rPr lang="cs-CZ" dirty="0"/>
                  <a:t>množina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1000" dirty="0"/>
                  <a:t> </a:t>
                </a:r>
                <a:r>
                  <a:rPr lang="cs-CZ" dirty="0"/>
                  <a:t>vznikne zúžením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000" dirty="0"/>
                  <a:t> </a:t>
                </a:r>
                <a:r>
                  <a:rPr lang="cs-CZ" dirty="0"/>
                  <a:t>o omezující podmínku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≤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𝑘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endParaRPr lang="cs-CZ" dirty="0"/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cs-CZ" dirty="0"/>
                  <a:t>V každé z obou větví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600" dirty="0"/>
                  <a:t>  </a:t>
                </a:r>
                <a:r>
                  <a:rPr lang="cs-CZ" dirty="0"/>
                  <a:t>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nalezneme optimální řešení a v závislosti na obdržených výsledcích krok 2 (větvení) opakujeme.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544616"/>
              </a:xfrm>
              <a:blipFill rotWithShape="1">
                <a:blip r:embed="rId2"/>
                <a:stretch>
                  <a:fillRect l="-1407" t="-18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9079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Určení horní meze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Součástí uvedeného algoritmu je v každé větvi odvození </a:t>
                </a:r>
                <a:r>
                  <a:rPr lang="cs-CZ" b="1" dirty="0"/>
                  <a:t>horní meze </a:t>
                </a:r>
                <a:r>
                  <a:rPr lang="cs-CZ" dirty="0"/>
                  <a:t>(v maximalizační úloze) pro hodnotu účelové funkce celočíselného řešení. Horní mez určíme jako celou část optimální hodnoty účelové funkce v každé větvi </a:t>
                </a:r>
                <a:r>
                  <a:rPr lang="cs-CZ" i="1" dirty="0"/>
                  <a:t>k</a:t>
                </a:r>
                <a:r>
                  <a:rPr lang="cs-CZ" dirty="0"/>
                  <a:t>, tedy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/>
                  <a:t>  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6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08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uzavření větví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Ve větvi je nalezeno optimální řešení, které vyhovuje podmínkám celočíselnosti.</a:t>
            </a:r>
          </a:p>
          <a:p>
            <a:pPr lvl="0"/>
            <a:r>
              <a:rPr lang="cs-CZ" dirty="0"/>
              <a:t>Ve větvi neexistuje přípustné řešení. </a:t>
            </a:r>
          </a:p>
          <a:p>
            <a:pPr lvl="0"/>
            <a:r>
              <a:rPr lang="cs-CZ" dirty="0"/>
              <a:t>Ve větvi je nalezeno neceločíselné optimální řešení a horní mez pro hodnotu účelové funkce, odvozená z tohoto řešení, je nižší než hodnota účelové funkce nějakého celočíselného řešení, nalezeného již dříve v některé z ostatních větví.</a:t>
            </a:r>
          </a:p>
          <a:p>
            <a:pPr marL="0" indent="0">
              <a:buNone/>
            </a:pPr>
            <a:r>
              <a:rPr lang="cs-CZ" dirty="0"/>
              <a:t>Po uzavření větví je nejlepší nalezené celočíselné řešení z uvažovaných větví (pokud existuje) současně hledaným optimálním řešením původní celočíselné úlohy lineárního programování.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255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Následující úlohu celočíselného programování řešte pomocí metody větvení a mezí.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+3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	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≤6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≤13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celočíselné.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55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Optimálním řešením této úlohy bez podmínek celočíselnosti je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𝐿𝑃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=(2,2;1,6)</m:t>
                    </m:r>
                  </m:oMath>
                </a14:m>
                <a:r>
                  <a:rPr lang="cs-CZ" dirty="0"/>
                  <a:t> s hodnotou účelové funkce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𝐿𝑃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=13,6</m:t>
                    </m:r>
                  </m:oMath>
                </a14:m>
                <a:r>
                  <a:rPr lang="cs-CZ" dirty="0"/>
                  <a:t>. </a:t>
                </a:r>
              </a:p>
              <a:p>
                <a:r>
                  <a:rPr lang="cs-CZ" dirty="0"/>
                  <a:t>Množinu přípustných řešení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 určují omezující podmínky: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≤6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≤13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r>
                  <a:rPr lang="cs-CZ" dirty="0"/>
                  <a:t>Horní mez pro hodnotu účelové funkce celočíselného řešení je 13. </a:t>
                </a:r>
              </a:p>
              <a:p>
                <a:r>
                  <a:rPr lang="cs-CZ" dirty="0"/>
                  <a:t>Nelze získat celočíselné řešení, které bude mít hodnotu účelové funkce vyšší než tato horní mez. 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  <a:blipFill rotWithShape="1">
                <a:blip r:embed="rId2"/>
                <a:stretch>
                  <a:fillRect l="-1481" t="-2935" r="-14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32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Celo</a:t>
            </a:r>
            <a:r>
              <a:rPr lang="cs-CZ" dirty="0"/>
              <a:t>číselné lineární programování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Úlohy </a:t>
            </a:r>
            <a:r>
              <a:rPr lang="cs-CZ" b="1" dirty="0"/>
              <a:t>celočíselného lineárního programování</a:t>
            </a:r>
            <a:r>
              <a:rPr lang="cs-CZ" dirty="0"/>
              <a:t> = speciální úlohy lineárního programování.</a:t>
            </a:r>
            <a:r>
              <a:rPr lang="cs-CZ" b="1" dirty="0"/>
              <a:t> </a:t>
            </a:r>
          </a:p>
          <a:p>
            <a:r>
              <a:rPr lang="cs-CZ" dirty="0"/>
              <a:t>Jedná se o běžné úlohy lineárního programování, které obsahují další, dodatečné podmínky, </a:t>
            </a:r>
            <a:r>
              <a:rPr lang="cs-CZ" b="1" dirty="0"/>
              <a:t>podmínky celočíselnosti</a:t>
            </a:r>
            <a:r>
              <a:rPr lang="cs-CZ" dirty="0"/>
              <a:t>. </a:t>
            </a:r>
          </a:p>
          <a:p>
            <a:r>
              <a:rPr lang="cs-CZ" dirty="0"/>
              <a:t>Podmínky celočíselnosti - zabezpečují, aby některé nebo i všechny proměnné modelu nabývaly celočíselných hodnot. </a:t>
            </a:r>
          </a:p>
          <a:p>
            <a:r>
              <a:rPr lang="cs-CZ" b="1" dirty="0"/>
              <a:t>Požadavky celočíselnost</a:t>
            </a:r>
            <a:r>
              <a:rPr lang="cs-CZ" dirty="0"/>
              <a:t>i - z ekonomického modelu. </a:t>
            </a:r>
          </a:p>
        </p:txBody>
      </p:sp>
    </p:spTree>
    <p:extLst>
      <p:ext uri="{BB962C8B-B14F-4D97-AF65-F5344CB8AC3E}">
        <p14:creationId xmlns:p14="http://schemas.microsoft.com/office/powerpoint/2010/main" val="339962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Pro větvení vybereme jednu z neceločíselných složek vektoru optimálních řešeni, například druhou neceločíselnou složku vektoru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𝐿𝑃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=(2,2;1,6)</m:t>
                    </m:r>
                  </m:oMath>
                </a14:m>
                <a:r>
                  <a:rPr lang="cs-CZ" dirty="0"/>
                  <a:t> . </a:t>
                </a:r>
              </a:p>
              <a:p>
                <a:r>
                  <a:rPr lang="cs-CZ" dirty="0"/>
                  <a:t>Množinu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rozdělíme na dvě podmnožiny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 tak, že rozšíříme soustavu omezujících podmínek o: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≥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1,6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+1=2 </m:t>
                    </m:r>
                  </m:oMath>
                </a14:m>
                <a:r>
                  <a:rPr lang="cs-CZ" dirty="0"/>
                  <a:t> pro množinu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cs-CZ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≤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1,6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=1</m:t>
                    </m:r>
                  </m:oMath>
                </a14:m>
                <a:r>
                  <a:rPr lang="cs-CZ" dirty="0"/>
                  <a:t> pro množinu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</a:t>
                </a:r>
              </a:p>
              <a:p>
                <a:r>
                  <a:rPr lang="cs-CZ" dirty="0"/>
                  <a:t>Úloha se rozloží na dvě samostatné úlohy celočíselného lineárního programování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3504" b="-6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450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u="sng" dirty="0"/>
                  <a:t>Úloha 1:</a:t>
                </a:r>
                <a:r>
                  <a:rPr lang="cs-CZ" b="1" dirty="0"/>
                  <a:t>	</a:t>
                </a:r>
                <a:r>
                  <a:rPr lang="cs-CZ" dirty="0"/>
                  <a:t>			</a:t>
                </a:r>
                <a:r>
                  <a:rPr lang="cs-CZ" u="sng" dirty="0"/>
                  <a:t>Úloha 2: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max</m:t>
                    </m:r>
                    <m:r>
                      <a:rPr lang="cs-CZ" i="1">
                        <a:latin typeface="Cambria Math"/>
                      </a:rPr>
                      <m:t>(4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+3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max</m:t>
                    </m:r>
                    <m:r>
                      <a:rPr lang="cs-CZ" i="1">
                        <a:latin typeface="Cambria Math"/>
                      </a:rPr>
                      <m:t>(4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+3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za podmínek  			za podmínek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0" smtClean="0">
                        <a:latin typeface="Cambria Math"/>
                      </a:rPr>
                      <m:t>   </m:t>
                    </m:r>
                    <m:r>
                      <a:rPr lang="cs-CZ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≤6</m:t>
                    </m:r>
                  </m:oMath>
                </a14:m>
                <a:r>
                  <a:rPr lang="cs-CZ" dirty="0"/>
                  <a:t>    			  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≤6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3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+4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≤13</m:t>
                    </m:r>
                  </m:oMath>
                </a14:m>
                <a:r>
                  <a:rPr lang="cs-CZ" dirty="0"/>
                  <a:t>  			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3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+4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≤13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≥2</m:t>
                    </m:r>
                  </m:oMath>
                </a14:m>
                <a:r>
                  <a:rPr lang="cs-CZ" dirty="0"/>
                  <a:t>   			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≤1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≥0</m:t>
                    </m:r>
                  </m:oMath>
                </a14:m>
                <a:r>
                  <a:rPr lang="cs-CZ" dirty="0"/>
                  <a:t> 		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≥0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celočíselné,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celočíselné.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1617" b="-1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095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1772817"/>
            <a:ext cx="424847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72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Obě úlohy vyřešíme bez podmínek celočíselnosti. </a:t>
                </a:r>
              </a:p>
              <a:p>
                <a:r>
                  <a:rPr lang="cs-CZ" dirty="0"/>
                  <a:t>Optimálním řešením první úlohy bez podmínek celočíselnosti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=(1,67;2)</m:t>
                    </m:r>
                  </m:oMath>
                </a14:m>
                <a:r>
                  <a:rPr lang="cs-CZ" dirty="0"/>
                  <a:t> s hodnotou účelové funkce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=12,67</m:t>
                    </m:r>
                  </m:oMath>
                </a14:m>
                <a:r>
                  <a:rPr lang="cs-CZ" dirty="0"/>
                  <a:t>.</a:t>
                </a:r>
              </a:p>
              <a:p>
                <a:r>
                  <a:rPr lang="cs-CZ" dirty="0"/>
                  <a:t>Optimálním řešením druhé úlohy bez podmínek celočíselnosti je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=(2,5;1)</m:t>
                    </m:r>
                  </m:oMath>
                </a14:m>
                <a:r>
                  <a:rPr lang="cs-CZ" dirty="0"/>
                  <a:t> s hodnotou účelové funkce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=13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757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dirty="0"/>
                  <a:t>Ani jedno z řešení není celočíselné, pro další větvení proto připadají v úvahu obě množiny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. </a:t>
                </a:r>
              </a:p>
              <a:p>
                <a:r>
                  <a:rPr lang="cs-CZ" dirty="0"/>
                  <a:t>Množina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 se jeví být perspektivnější, protože hodnota účelové funkce na této množině je vyšší než na množině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.</m:t>
                    </m:r>
                  </m:oMath>
                </a14:m>
                <a:endParaRPr lang="cs-CZ" dirty="0"/>
              </a:p>
              <a:p>
                <a:r>
                  <a:rPr lang="cs-CZ" dirty="0"/>
                  <a:t>Z množiny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vytvoříme dvě podmnožiny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2,1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2,2</m:t>
                        </m:r>
                      </m:sub>
                    </m:sSub>
                  </m:oMath>
                </a14:m>
                <a:r>
                  <a:rPr lang="cs-CZ" dirty="0"/>
                  <a:t> tak, že doplníme další omezující podmínky pro neceločíselnou složku vektoru: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≥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2,5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+1=3 </m:t>
                    </m:r>
                  </m:oMath>
                </a14:m>
                <a:r>
                  <a:rPr lang="cs-CZ" dirty="0"/>
                  <a:t> pro množinu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2,1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</m:oMath>
                </a14:m>
                <a:endParaRPr lang="cs-CZ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≤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2,5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=2</m:t>
                    </m:r>
                  </m:oMath>
                </a14:m>
                <a:r>
                  <a:rPr lang="cs-CZ" dirty="0"/>
                  <a:t> pro množinu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2,2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400600"/>
              </a:xfrm>
              <a:blipFill rotWithShape="1">
                <a:blip r:embed="rId2"/>
                <a:stretch>
                  <a:fillRect l="-1481" t="-2257" r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308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cs-CZ" b="1" dirty="0"/>
                  <a:t>Úloha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cs-CZ" b="1" i="1">
                            <a:latin typeface="Cambria Math"/>
                          </a:rPr>
                          <m:t>𝟐</m:t>
                        </m:r>
                        <m:r>
                          <a:rPr lang="cs-CZ" b="1" i="1">
                            <a:latin typeface="Cambria Math"/>
                          </a:rPr>
                          <m:t>,</m:t>
                        </m:r>
                        <m:r>
                          <a:rPr lang="cs-CZ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dirty="0"/>
                  <a:t>:				</a:t>
                </a:r>
                <a:r>
                  <a:rPr lang="cs-CZ" b="1" dirty="0"/>
                  <a:t>Úloha 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cs-CZ" b="1" i="1">
                            <a:latin typeface="Cambria Math"/>
                          </a:rPr>
                          <m:t>𝟐</m:t>
                        </m:r>
                        <m:r>
                          <a:rPr lang="cs-CZ" b="1" i="1">
                            <a:latin typeface="Cambria Math"/>
                          </a:rPr>
                          <m:t>,</m:t>
                        </m:r>
                        <m:r>
                          <a:rPr lang="cs-CZ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cs-CZ" b="1" i="1">
                        <a:latin typeface="Cambria Math"/>
                      </a:rPr>
                      <m:t>:</m:t>
                    </m:r>
                  </m:oMath>
                </a14:m>
                <a:endParaRPr lang="cs-CZ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max</m:t>
                    </m:r>
                    <m:r>
                      <a:rPr lang="cs-CZ" i="1">
                        <a:latin typeface="Cambria Math"/>
                      </a:rPr>
                      <m:t>(4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+3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max</m:t>
                    </m:r>
                    <m:r>
                      <a:rPr lang="cs-CZ" i="1">
                        <a:latin typeface="Cambria Math"/>
                      </a:rPr>
                      <m:t>(4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+3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za podmínek  				za podmínek</a:t>
                </a:r>
              </a:p>
              <a:p>
                <a:pPr marL="0" indent="0">
                  <a:buNone/>
                </a:pPr>
                <a:r>
                  <a:rPr lang="cs-CZ" dirty="0"/>
                  <a:t>   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≤6</m:t>
                    </m:r>
                  </m:oMath>
                </a14:m>
                <a:r>
                  <a:rPr lang="cs-CZ" dirty="0"/>
                  <a:t>    				  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≤6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3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+4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≤13</m:t>
                    </m:r>
                  </m:oMath>
                </a14:m>
                <a:r>
                  <a:rPr lang="cs-CZ" dirty="0"/>
                  <a:t>  				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3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+4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≤13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≤1</m:t>
                    </m:r>
                  </m:oMath>
                </a14:m>
                <a:r>
                  <a:rPr lang="cs-CZ" dirty="0"/>
                  <a:t>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≤1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≥3</m:t>
                    </m:r>
                  </m:oMath>
                </a14:m>
                <a:r>
                  <a:rPr lang="cs-CZ" dirty="0"/>
                  <a:t> 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≤2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≥0</m:t>
                    </m:r>
                  </m:oMath>
                </a14:m>
                <a:r>
                  <a:rPr lang="cs-CZ" dirty="0"/>
                  <a:t> 				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≥0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celočíselné,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celočíselné.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1">
                <a:blip r:embed="rId2"/>
                <a:stretch>
                  <a:fillRect l="-1333" t="-1633" r="-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18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cs-CZ" dirty="0"/>
                  <a:t>Optimálním řešením první úlohy bez podmínek celočíselnosti je vektor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21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=(3;0)</m:t>
                    </m:r>
                  </m:oMath>
                </a14:m>
                <a:r>
                  <a:rPr lang="cs-CZ" dirty="0"/>
                  <a:t> s hodnotou účelové funkce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21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cs-CZ" dirty="0"/>
                  <a:t>. </a:t>
                </a:r>
              </a:p>
              <a:p>
                <a:r>
                  <a:rPr lang="cs-CZ" dirty="0"/>
                  <a:t>Optimálním řešením druhé úlohy bez podmínek celočíselnosti je vektor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22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=(2;1)</m:t>
                    </m:r>
                  </m:oMath>
                </a14:m>
                <a:r>
                  <a:rPr lang="cs-CZ" dirty="0"/>
                  <a:t> s hodnotou účelové funkce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22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=11</m:t>
                    </m:r>
                  </m:oMath>
                </a14:m>
                <a:r>
                  <a:rPr lang="cs-CZ" dirty="0"/>
                  <a:t>.</a:t>
                </a:r>
              </a:p>
              <a:p>
                <a:r>
                  <a:rPr lang="cs-CZ" dirty="0"/>
                  <a:t>Na obou podmnožinách množiny přípustných řešení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2,1</m:t>
                        </m:r>
                      </m:sub>
                    </m:sSub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2,2</m:t>
                        </m:r>
                      </m:sub>
                    </m:sSub>
                  </m:oMath>
                </a14:m>
                <a:r>
                  <a:rPr lang="cs-CZ" dirty="0"/>
                  <a:t> jsme získali již celočíselná řešení, proto ve větvení dále nepokračujeme. </a:t>
                </a:r>
              </a:p>
              <a:p>
                <a:r>
                  <a:rPr lang="cs-CZ" dirty="0"/>
                  <a:t>Maximální hodnotou účelové funkce je číslo 12, tato hodnota  je stejná jako horní mez u větve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. </m:t>
                    </m:r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022" b="-1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951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Řešení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21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=(3;0)</m:t>
                    </m:r>
                  </m:oMath>
                </a14:m>
                <a:r>
                  <a:rPr lang="cs-CZ" dirty="0"/>
                  <a:t> s hodnotou účelové funkce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</a:rPr>
                          <m:t>21</m:t>
                        </m:r>
                      </m:sup>
                    </m:sSup>
                    <m:r>
                      <a:rPr lang="cs-CZ" b="0" i="1" smtClean="0">
                        <a:latin typeface="Cambria Math"/>
                      </a:rPr>
                      <m:t>=12</m:t>
                    </m:r>
                  </m:oMath>
                </a14:m>
                <a:r>
                  <a:rPr lang="cs-CZ" dirty="0"/>
                  <a:t> je optimálním řešením zadané úlohy celočíselného programování. </a:t>
                </a:r>
              </a:p>
              <a:p>
                <a:r>
                  <a:rPr lang="cs-CZ" dirty="0"/>
                  <a:t>Ve větvi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/>
                  <a:t> může být pouze další řešení optimalizační úlohy, v případě že hledáme všechna řešení, lze tuto větev také prozkoumat.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37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66971907"/>
              </p:ext>
            </p:extLst>
          </p:nvPr>
        </p:nvGraphicFramePr>
        <p:xfrm>
          <a:off x="1844" y="1412776"/>
          <a:ext cx="9142156" cy="541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0329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cs-CZ" dirty="0"/>
              <a:t>Řešení úloh celočíselného lineárního programování pomocí tabulkového procesoru Microsoft Excel.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2309411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Následující úlohu celočíselného programování vyřešte pomocí programu MS Excel.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4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latin typeface="Cambria Math"/>
                            </a:rPr>
                            <m:t>+3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	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≤6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≤13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celočíselné.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2309411"/>
                <a:ext cx="8229600" cy="4525963"/>
              </a:xfrm>
              <a:blipFill rotWithShape="1">
                <a:blip r:embed="rId2"/>
                <a:stretch>
                  <a:fillRect l="-1926" t="-17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19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Bivalentní proměnné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Kromě úloh vyžadujících podmínky celočíselnosti proměnných existují další typy úloh, ve kterých proměnné nabývají pouze hodnot 0 a 1. Takovéto proměnné nazýváme </a:t>
            </a:r>
            <a:r>
              <a:rPr lang="cs-CZ" b="1" dirty="0"/>
              <a:t>bivalentní (binární) proměnné</a:t>
            </a:r>
            <a:r>
              <a:rPr lang="cs-CZ" dirty="0"/>
              <a:t>.</a:t>
            </a:r>
            <a:r>
              <a:rPr lang="cs-CZ" b="1" dirty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337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Bivalentní úlohy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Kromě obecných celočíselných podmínek se mohou v úlohách lineárního programování vyskytovat podmínky pro proměnné vyžadující výslednou hodnotu 0 nebo 1.</a:t>
            </a:r>
          </a:p>
          <a:p>
            <a:r>
              <a:rPr lang="cs-CZ" dirty="0"/>
              <a:t>Tyto typy úloh se nazývají </a:t>
            </a:r>
            <a:r>
              <a:rPr lang="cs-CZ" b="1" dirty="0"/>
              <a:t>bivalentní úlohy</a:t>
            </a:r>
            <a:r>
              <a:rPr lang="cs-CZ" dirty="0"/>
              <a:t>. </a:t>
            </a:r>
          </a:p>
          <a:p>
            <a:r>
              <a:rPr lang="cs-CZ" dirty="0"/>
              <a:t>Pro speciální typy bivalentních úloh byly vyvinuty speciální algoritmy. </a:t>
            </a:r>
          </a:p>
          <a:p>
            <a:r>
              <a:rPr lang="cs-CZ" dirty="0"/>
              <a:t>V následujícím příkladu – možné zadání a převod ekonomické úlohy bivalentního typu na úlohu lineárního programování</a:t>
            </a:r>
          </a:p>
        </p:txBody>
      </p:sp>
    </p:spTree>
    <p:extLst>
      <p:ext uri="{BB962C8B-B14F-4D97-AF65-F5344CB8AC3E}">
        <p14:creationId xmlns:p14="http://schemas.microsoft.com/office/powerpoint/2010/main" val="476458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600" dirty="0"/>
              <a:t>Podnik může pro následující měsíc převzít zakázky A, B, C, D, E, které se liší časovou a materiálovou náročností.  Zásoba materiálu je 100 t, k dispozici  je 20 směn. </a:t>
            </a:r>
          </a:p>
          <a:p>
            <a:pPr lvl="1"/>
            <a:r>
              <a:rPr lang="cs-CZ" dirty="0"/>
              <a:t>Zakázka A: zisk 150 000 Kč, čas 3 směny, spotřeba 13 t materiálu. </a:t>
            </a:r>
          </a:p>
          <a:p>
            <a:pPr lvl="1"/>
            <a:r>
              <a:rPr lang="cs-CZ" dirty="0"/>
              <a:t>Zakázka B: zisk 230 000 Kč, čas 4 směny, spotřeba 20 t materiálu. </a:t>
            </a:r>
          </a:p>
          <a:p>
            <a:pPr lvl="1"/>
            <a:r>
              <a:rPr lang="cs-CZ" dirty="0"/>
              <a:t>Zakázka C: zisk 780 000 Kč, čas 15 směn, spotřeba 80 t materiálu</a:t>
            </a:r>
          </a:p>
          <a:p>
            <a:pPr lvl="1"/>
            <a:r>
              <a:rPr lang="cs-CZ" dirty="0"/>
              <a:t>Zakázka D: zisk 160 000 Kč, čas 4 směny, spotřeba 11 t materiálu </a:t>
            </a:r>
          </a:p>
          <a:p>
            <a:pPr lvl="1"/>
            <a:r>
              <a:rPr lang="cs-CZ" dirty="0"/>
              <a:t>Zakázka E:  50 000 Kč, čas  1 směna a spotřeba 4 t materiálu.</a:t>
            </a:r>
          </a:p>
          <a:p>
            <a:pPr marL="0" indent="0">
              <a:buNone/>
            </a:pPr>
            <a:r>
              <a:rPr lang="cs-CZ" sz="3600" dirty="0"/>
              <a:t>Zvolte zakázky tak, aby celkový zisk podniku byl maximální. Převeďte úlohu na problém lineárního programování a tuto úlohu vyřešte pomocí tabulkového procesoru MS Excel.</a:t>
            </a:r>
          </a:p>
        </p:txBody>
      </p:sp>
    </p:spTree>
    <p:extLst>
      <p:ext uri="{BB962C8B-B14F-4D97-AF65-F5344CB8AC3E}">
        <p14:creationId xmlns:p14="http://schemas.microsoft.com/office/powerpoint/2010/main" val="988091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" y="1403047"/>
            <a:ext cx="9036496" cy="138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" y="3212976"/>
            <a:ext cx="9121103" cy="336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75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dirty="0"/>
                  <a:t>Proměnné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slouží jako indikátory toho, zda zakázka bude přijatá (hodnota proměnné bude 1), nebo zamítnutá (hodnota proměnné bude 0). </a:t>
                </a:r>
              </a:p>
              <a:p>
                <a:r>
                  <a:rPr lang="cs-CZ" dirty="0"/>
                  <a:t>Při zadávání úlohy do tabulkového procesoru MS Excel je nutné přidat podmínku „binární“ pro proměnné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/>
                  <a:t>. </a:t>
                </a:r>
              </a:p>
              <a:p>
                <a:r>
                  <a:rPr lang="cs-CZ" dirty="0"/>
                  <a:t>Řešením úlohy je vektor </a:t>
                </a:r>
                <a:r>
                  <a:rPr lang="cs-CZ" b="1" dirty="0"/>
                  <a:t>x</a:t>
                </a:r>
                <a:r>
                  <a:rPr lang="cs-CZ" dirty="0"/>
                  <a:t>=(0,1,1,0,0) se ziskem 1 010 000 Kč, podnik přijme pouze zakázky B </a:t>
                </a:r>
                <a:r>
                  <a:rPr lang="cs-CZ"/>
                  <a:t>a C.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1617" r="-2444" b="-1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13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0348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Klasifikace úloh celočíselného programování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dle charakteru celočíselných proměnných</a:t>
            </a:r>
          </a:p>
          <a:p>
            <a:pPr lvl="1"/>
            <a:r>
              <a:rPr lang="cs-CZ" dirty="0"/>
              <a:t>na úlohy s obecnými podmínkami celočíselnosti (proměnné jsou jakákoliv celá nezáporná čísla) </a:t>
            </a:r>
          </a:p>
          <a:p>
            <a:pPr lvl="1"/>
            <a:r>
              <a:rPr lang="cs-CZ" dirty="0"/>
              <a:t>na bivalentní úlohy (obsahují pouze bivalentní proměnné)</a:t>
            </a:r>
          </a:p>
          <a:p>
            <a:pPr lvl="0"/>
            <a:r>
              <a:rPr lang="cs-CZ" dirty="0"/>
              <a:t>dle počtu celočíselných proměnných</a:t>
            </a:r>
          </a:p>
          <a:p>
            <a:pPr lvl="1"/>
            <a:r>
              <a:rPr lang="cs-CZ" dirty="0"/>
              <a:t>na ryze celočíselné úlohy (podmínky celočíselnosti jsou kladeny na všechny proměnné)</a:t>
            </a:r>
          </a:p>
          <a:p>
            <a:pPr lvl="1"/>
            <a:r>
              <a:rPr lang="cs-CZ" dirty="0"/>
              <a:t> na smíšené celočíselné úlohy (podmínky celočíselnosti jsou kladeny pouze na některé proměnné)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28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dirty="0"/>
                  <a:t>Následující úlohu celočíselného programování řešte bez podmínky celočíselnosti, s podmínkou celočíselnosti a oba výsledky porovnejte: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>
                          <a:latin typeface="Cambria Math"/>
                        </a:rPr>
                        <m:t>max</m:t>
                      </m:r>
                      <m:r>
                        <a:rPr lang="cs-CZ" i="1">
                          <a:latin typeface="Cambria Math"/>
                        </a:rPr>
                        <m:t>(4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	za podmínek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2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≤6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3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+4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≤13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≥0</m:t>
                      </m:r>
                    </m:oMath>
                  </m:oMathPara>
                </a14:m>
                <a:endParaRPr lang="cs-CZ" i="1" dirty="0"/>
              </a:p>
              <a:p>
                <a:pPr marL="0" indent="0">
                  <a:buNone/>
                </a:pPr>
                <a:r>
                  <a:rPr lang="cs-CZ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/>
                  <a:t> celočíselné.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830" r="-593" b="-24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5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cs-CZ" dirty="0"/>
                  <a:t>Optimálním řešením této úlohy bez podmínek celočíselnosti je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𝐿𝑃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=(2,2;1,6)</m:t>
                    </m:r>
                  </m:oMath>
                </a14:m>
                <a:r>
                  <a:rPr lang="cs-CZ" dirty="0"/>
                  <a:t>. </a:t>
                </a:r>
              </a:p>
              <a:p>
                <a:r>
                  <a:rPr lang="cs-CZ" dirty="0"/>
                  <a:t>Maximum účelové funkce na množině přípustných řešení úlohy celočíselného programování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𝐶𝐿𝑃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=(3;0)</m:t>
                    </m:r>
                  </m:oMath>
                </a14:m>
                <a:r>
                  <a:rPr lang="cs-CZ" dirty="0"/>
                  <a:t>.</a:t>
                </a:r>
              </a:p>
              <a:p>
                <a:r>
                  <a:rPr lang="cs-CZ" dirty="0"/>
                  <a:t>Žádným běžně používaným způsobem zaokrouhlování nelze z vektoru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𝐿𝑃</m:t>
                        </m:r>
                      </m:sub>
                    </m:sSub>
                  </m:oMath>
                </a14:m>
                <a:r>
                  <a:rPr lang="cs-CZ" dirty="0"/>
                  <a:t> získat vektor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𝐶𝐿𝑃</m:t>
                        </m:r>
                      </m:sub>
                    </m:sSub>
                  </m:oMath>
                </a14:m>
                <a:r>
                  <a:rPr lang="cs-CZ" dirty="0"/>
                  <a:t>. Proto pro výpočet úloh celočíselného programování bude nutné využívat jiné metody.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617" b="-1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158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příkladu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91184" y="1412776"/>
            <a:ext cx="554461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20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Metody řešení úloh celočíselného programování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metody sečných (řezných) nadrovin, </a:t>
            </a:r>
          </a:p>
          <a:p>
            <a:pPr lvl="0"/>
            <a:r>
              <a:rPr lang="cs-CZ" dirty="0"/>
              <a:t>kombinatorické metody,</a:t>
            </a:r>
          </a:p>
          <a:p>
            <a:pPr lvl="0"/>
            <a:r>
              <a:rPr lang="cs-CZ" dirty="0"/>
              <a:t>speciální metody.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94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sečných nadrovin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vhodné pro řešení ryze i smíšeně celočíselných úloh lineárního programování s obecnými podmínkami celočíselnosti</a:t>
            </a:r>
          </a:p>
          <a:p>
            <a:r>
              <a:rPr lang="cs-CZ" dirty="0"/>
              <a:t>není vhodná k řešení bivalentních úloh</a:t>
            </a:r>
          </a:p>
          <a:p>
            <a:r>
              <a:rPr lang="cs-CZ" dirty="0"/>
              <a:t>k úloze lineárního programování, zpočátku řešené bez podmínek celočíselnosti se přidá dodatečné omezení, které vyloučí z množiny přípustných řešení některá neceločíselná řešení, ale nevyloučí žádné z celočíselných řešení</a:t>
            </a:r>
          </a:p>
          <a:p>
            <a:r>
              <a:rPr lang="cs-CZ" dirty="0"/>
              <a:t>jestliže není optimální řešení stále celočíselné, přidáme další podobné omezení a postup opakujeme</a:t>
            </a:r>
          </a:p>
          <a:p>
            <a:r>
              <a:rPr lang="cs-CZ" dirty="0"/>
              <a:t>nevýhoda postupu - nárůst rozměrnosti úlohy a tím zpomalení konvergence hledání řešení. </a:t>
            </a:r>
          </a:p>
        </p:txBody>
      </p:sp>
    </p:spTree>
    <p:extLst>
      <p:ext uri="{BB962C8B-B14F-4D97-AF65-F5344CB8AC3E}">
        <p14:creationId xmlns:p14="http://schemas.microsoft.com/office/powerpoint/2010/main" val="39296794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1974</Words>
  <Application>Microsoft Office PowerPoint</Application>
  <PresentationFormat>Předvádění na obrazovce (4:3)</PresentationFormat>
  <Paragraphs>185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Cambria Math</vt:lpstr>
      <vt:lpstr>Times New Roman</vt:lpstr>
      <vt:lpstr>Motiv systému Office</vt:lpstr>
      <vt:lpstr>Celočíselné programování</vt:lpstr>
      <vt:lpstr>Celočíselné lineární programování</vt:lpstr>
      <vt:lpstr>Bivalentní proměnné</vt:lpstr>
      <vt:lpstr>Klasifikace úloh celočíselného programování</vt:lpstr>
      <vt:lpstr>Příklad</vt:lpstr>
      <vt:lpstr>Řešení příkladu</vt:lpstr>
      <vt:lpstr>Řešení příkladu</vt:lpstr>
      <vt:lpstr>Metody řešení úloh celočíselného programování </vt:lpstr>
      <vt:lpstr>Metody sečných nadrovin</vt:lpstr>
      <vt:lpstr>Metody sečných nadrovin</vt:lpstr>
      <vt:lpstr>Kombinatorické metody</vt:lpstr>
      <vt:lpstr>Speciální metody</vt:lpstr>
      <vt:lpstr>Metody větvení a mezí</vt:lpstr>
      <vt:lpstr>Ukázka metody větvení a mezí</vt:lpstr>
      <vt:lpstr>Obecný algoritmus </vt:lpstr>
      <vt:lpstr>Určení horní meze</vt:lpstr>
      <vt:lpstr>Možnosti uzavření větví</vt:lpstr>
      <vt:lpstr>Příklad</vt:lpstr>
      <vt:lpstr>Řešení příkladu</vt:lpstr>
      <vt:lpstr>Řešení příkladu</vt:lpstr>
      <vt:lpstr>Řešení příkladu</vt:lpstr>
      <vt:lpstr>Řešení příkladu</vt:lpstr>
      <vt:lpstr>Řešení příkladu</vt:lpstr>
      <vt:lpstr>Řešení příkladu</vt:lpstr>
      <vt:lpstr>Řešení příkladu</vt:lpstr>
      <vt:lpstr>Řešení příkladu</vt:lpstr>
      <vt:lpstr>Řešení příkladu</vt:lpstr>
      <vt:lpstr>Řešení příkladu</vt:lpstr>
      <vt:lpstr>Řešení úloh celočíselného lineárního programování pomocí tabulkového procesoru Microsoft Excel.</vt:lpstr>
      <vt:lpstr>Bivalentní úlohy</vt:lpstr>
      <vt:lpstr>Příklad</vt:lpstr>
      <vt:lpstr>Řešení příkladu</vt:lpstr>
      <vt:lpstr>Řešení příkladu</vt:lpstr>
      <vt:lpstr>Děkuji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mielcova</dc:creator>
  <cp:lastModifiedBy>Radomír Perzina</cp:lastModifiedBy>
  <cp:revision>20</cp:revision>
  <dcterms:created xsi:type="dcterms:W3CDTF">2013-10-23T06:37:23Z</dcterms:created>
  <dcterms:modified xsi:type="dcterms:W3CDTF">2021-09-18T18:46:49Z</dcterms:modified>
</cp:coreProperties>
</file>