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52" r:id="rId2"/>
  </p:sldMasterIdLst>
  <p:notesMasterIdLst>
    <p:notesMasterId r:id="rId36"/>
  </p:notesMasterIdLst>
  <p:sldIdLst>
    <p:sldId id="256" r:id="rId3"/>
    <p:sldId id="259" r:id="rId4"/>
    <p:sldId id="260" r:id="rId5"/>
    <p:sldId id="282" r:id="rId6"/>
    <p:sldId id="257" r:id="rId7"/>
    <p:sldId id="258" r:id="rId8"/>
    <p:sldId id="277" r:id="rId9"/>
    <p:sldId id="261" r:id="rId10"/>
    <p:sldId id="281" r:id="rId11"/>
    <p:sldId id="262" r:id="rId12"/>
    <p:sldId id="263" r:id="rId13"/>
    <p:sldId id="265" r:id="rId14"/>
    <p:sldId id="266" r:id="rId15"/>
    <p:sldId id="267" r:id="rId16"/>
    <p:sldId id="268" r:id="rId17"/>
    <p:sldId id="287" r:id="rId18"/>
    <p:sldId id="288" r:id="rId19"/>
    <p:sldId id="269" r:id="rId20"/>
    <p:sldId id="270" r:id="rId21"/>
    <p:sldId id="272" r:id="rId22"/>
    <p:sldId id="271" r:id="rId23"/>
    <p:sldId id="273" r:id="rId24"/>
    <p:sldId id="274" r:id="rId25"/>
    <p:sldId id="275" r:id="rId26"/>
    <p:sldId id="278" r:id="rId27"/>
    <p:sldId id="279" r:id="rId28"/>
    <p:sldId id="289" r:id="rId29"/>
    <p:sldId id="280" r:id="rId30"/>
    <p:sldId id="283" r:id="rId31"/>
    <p:sldId id="284" r:id="rId32"/>
    <p:sldId id="285" r:id="rId33"/>
    <p:sldId id="286" r:id="rId34"/>
    <p:sldId id="276" r:id="rId35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13" Type="http://schemas.openxmlformats.org/officeDocument/2006/relationships/image" Target="../media/image24.wmf"/><Relationship Id="rId18" Type="http://schemas.openxmlformats.org/officeDocument/2006/relationships/image" Target="../media/image29.wmf"/><Relationship Id="rId3" Type="http://schemas.openxmlformats.org/officeDocument/2006/relationships/image" Target="../media/image14.wmf"/><Relationship Id="rId7" Type="http://schemas.openxmlformats.org/officeDocument/2006/relationships/image" Target="../media/image18.wmf"/><Relationship Id="rId12" Type="http://schemas.openxmlformats.org/officeDocument/2006/relationships/image" Target="../media/image23.wmf"/><Relationship Id="rId17" Type="http://schemas.openxmlformats.org/officeDocument/2006/relationships/image" Target="../media/image28.wmf"/><Relationship Id="rId2" Type="http://schemas.openxmlformats.org/officeDocument/2006/relationships/image" Target="../media/image13.wmf"/><Relationship Id="rId16" Type="http://schemas.openxmlformats.org/officeDocument/2006/relationships/image" Target="../media/image27.wmf"/><Relationship Id="rId1" Type="http://schemas.openxmlformats.org/officeDocument/2006/relationships/image" Target="../media/image12.wmf"/><Relationship Id="rId6" Type="http://schemas.openxmlformats.org/officeDocument/2006/relationships/image" Target="../media/image17.wmf"/><Relationship Id="rId11" Type="http://schemas.openxmlformats.org/officeDocument/2006/relationships/image" Target="../media/image22.wmf"/><Relationship Id="rId5" Type="http://schemas.openxmlformats.org/officeDocument/2006/relationships/image" Target="../media/image16.wmf"/><Relationship Id="rId15" Type="http://schemas.openxmlformats.org/officeDocument/2006/relationships/image" Target="../media/image26.wmf"/><Relationship Id="rId10" Type="http://schemas.openxmlformats.org/officeDocument/2006/relationships/image" Target="../media/image21.wmf"/><Relationship Id="rId19" Type="http://schemas.openxmlformats.org/officeDocument/2006/relationships/image" Target="../media/image30.wmf"/><Relationship Id="rId4" Type="http://schemas.openxmlformats.org/officeDocument/2006/relationships/image" Target="../media/image15.wmf"/><Relationship Id="rId9" Type="http://schemas.openxmlformats.org/officeDocument/2006/relationships/image" Target="../media/image20.wmf"/><Relationship Id="rId14" Type="http://schemas.openxmlformats.org/officeDocument/2006/relationships/image" Target="../media/image2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7" Type="http://schemas.openxmlformats.org/officeDocument/2006/relationships/image" Target="../media/image38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Relationship Id="rId6" Type="http://schemas.openxmlformats.org/officeDocument/2006/relationships/image" Target="../media/image37.wmf"/><Relationship Id="rId5" Type="http://schemas.openxmlformats.org/officeDocument/2006/relationships/image" Target="../media/image36.wmf"/><Relationship Id="rId4" Type="http://schemas.openxmlformats.org/officeDocument/2006/relationships/image" Target="../media/image35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49.wmf"/><Relationship Id="rId13" Type="http://schemas.openxmlformats.org/officeDocument/2006/relationships/image" Target="../media/image54.wmf"/><Relationship Id="rId3" Type="http://schemas.openxmlformats.org/officeDocument/2006/relationships/image" Target="../media/image44.wmf"/><Relationship Id="rId7" Type="http://schemas.openxmlformats.org/officeDocument/2006/relationships/image" Target="../media/image48.wmf"/><Relationship Id="rId12" Type="http://schemas.openxmlformats.org/officeDocument/2006/relationships/image" Target="../media/image53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Relationship Id="rId6" Type="http://schemas.openxmlformats.org/officeDocument/2006/relationships/image" Target="../media/image47.wmf"/><Relationship Id="rId11" Type="http://schemas.openxmlformats.org/officeDocument/2006/relationships/image" Target="../media/image52.wmf"/><Relationship Id="rId5" Type="http://schemas.openxmlformats.org/officeDocument/2006/relationships/image" Target="../media/image46.wmf"/><Relationship Id="rId10" Type="http://schemas.openxmlformats.org/officeDocument/2006/relationships/image" Target="../media/image51.wmf"/><Relationship Id="rId4" Type="http://schemas.openxmlformats.org/officeDocument/2006/relationships/image" Target="../media/image45.wmf"/><Relationship Id="rId9" Type="http://schemas.openxmlformats.org/officeDocument/2006/relationships/image" Target="../media/image50.wmf"/><Relationship Id="rId14" Type="http://schemas.openxmlformats.org/officeDocument/2006/relationships/image" Target="../media/image55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64.wmf"/><Relationship Id="rId3" Type="http://schemas.openxmlformats.org/officeDocument/2006/relationships/image" Target="../media/image59.wmf"/><Relationship Id="rId7" Type="http://schemas.openxmlformats.org/officeDocument/2006/relationships/image" Target="../media/image63.wmf"/><Relationship Id="rId2" Type="http://schemas.openxmlformats.org/officeDocument/2006/relationships/image" Target="../media/image58.wmf"/><Relationship Id="rId1" Type="http://schemas.openxmlformats.org/officeDocument/2006/relationships/image" Target="../media/image57.wmf"/><Relationship Id="rId6" Type="http://schemas.openxmlformats.org/officeDocument/2006/relationships/image" Target="../media/image62.wmf"/><Relationship Id="rId5" Type="http://schemas.openxmlformats.org/officeDocument/2006/relationships/image" Target="../media/image61.wmf"/><Relationship Id="rId4" Type="http://schemas.openxmlformats.org/officeDocument/2006/relationships/image" Target="../media/image6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E2C2DD7-B710-4F62-83D5-2604DD2010A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</a:t>
            </a:r>
            <a:r>
              <a:rPr lang="cs-CZ" dirty="0" smtClean="0"/>
              <a:t>MM4</a:t>
            </a:r>
            <a:endParaRPr 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E4F0DE-4379-40CD-BE0E-743513680FF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79574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dirty="0" smtClean="0"/>
              <a:t>EMM4</a:t>
            </a:r>
            <a:endParaRPr 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E43D7D-3F4A-4DD6-B5CE-EEDAC473126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90711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dirty="0" smtClean="0"/>
              <a:t>EMM4</a:t>
            </a:r>
            <a:endParaRPr 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DE1D6A-B9DC-4CDD-93B4-3BC321DFC2C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893177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dirty="0" smtClean="0"/>
              <a:t>EMM4</a:t>
            </a:r>
            <a:endParaRPr lang="cs-CZ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6CA70F-B437-4A7E-AF4C-A53EF36E363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426591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dirty="0" smtClean="0"/>
              <a:t>EMM4</a:t>
            </a:r>
            <a:endParaRPr lang="cs-CZ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FDCAA9-545D-485F-9148-6E07408C4AF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205127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mtClean="0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mtClean="0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mtClean="0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mtClean="0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</p:grpSp>
      <p:sp>
        <p:nvSpPr>
          <p:cNvPr id="1127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11277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cs-CZ" dirty="0" smtClean="0"/>
              <a:t>EMM4</a:t>
            </a:r>
            <a:endParaRPr lang="cs-CZ" dirty="0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AA0A277A-0991-4E64-B0A3-96B728B5257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785607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dirty="0" smtClean="0"/>
              <a:t>EMM4</a:t>
            </a:r>
            <a:endParaRPr lang="cs-CZ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AAA6F1-4E79-44FD-940A-9BDAA38B7A4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722856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dirty="0" smtClean="0"/>
              <a:t>EMM4</a:t>
            </a:r>
            <a:endParaRPr lang="cs-CZ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D2721-56F9-4292-9AE6-F4E981FEE26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162862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dirty="0" smtClean="0"/>
              <a:t>EMM4</a:t>
            </a:r>
            <a:endParaRPr lang="cs-CZ" dirty="0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FB92C1-219F-4702-856C-1522F236C0B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144836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dirty="0" smtClean="0"/>
              <a:t>EMM4</a:t>
            </a:r>
            <a:endParaRPr lang="cs-CZ" dirty="0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3A917-B5EB-4498-ABC1-C57F719132E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759932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dirty="0" smtClean="0"/>
              <a:t>EMM4</a:t>
            </a:r>
            <a:endParaRPr lang="cs-CZ" dirty="0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98D487-5F09-4E48-AB68-2F4E3056A08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69547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dirty="0" smtClean="0"/>
              <a:t>EMM4</a:t>
            </a:r>
            <a:endParaRPr 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8C08B2-C5E8-4BDA-B989-7AB391A3506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8176703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dirty="0" smtClean="0"/>
              <a:t>EMM4</a:t>
            </a:r>
            <a:endParaRPr lang="cs-CZ" dirty="0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312A36-6468-4359-8AE8-FC1F18705FB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790220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dirty="0" smtClean="0"/>
              <a:t>EMM4</a:t>
            </a:r>
            <a:endParaRPr lang="cs-CZ" dirty="0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BB96DE-618C-4D5C-A9C4-4F5C71C9926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9638392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dirty="0" smtClean="0"/>
              <a:t>EMM4</a:t>
            </a:r>
            <a:endParaRPr lang="cs-CZ" dirty="0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28C2DC-FC9E-48A2-805D-95844DF2D21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4295285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dirty="0" smtClean="0"/>
              <a:t>EMM4</a:t>
            </a:r>
            <a:endParaRPr lang="cs-CZ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22E163-134E-4B64-820C-1398B13035D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2725454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dirty="0" smtClean="0"/>
              <a:t>EMM4</a:t>
            </a:r>
            <a:endParaRPr lang="cs-CZ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013338-EAF9-4903-8FC7-5D37B188F89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72443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EMM</a:t>
            </a:r>
            <a:r>
              <a:rPr lang="cs-CZ" dirty="0" smtClean="0"/>
              <a:t>4</a:t>
            </a:r>
            <a:endParaRPr 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94641E-6A85-41F7-B898-C28FC403C18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27643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dirty="0" smtClean="0"/>
              <a:t>EMM4</a:t>
            </a:r>
            <a:endParaRPr lang="cs-CZ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A4C2B9-C515-4840-B503-D873C9A8C13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4611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dirty="0" smtClean="0"/>
              <a:t>EMM4</a:t>
            </a:r>
            <a:endParaRPr lang="cs-CZ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119D7C-BCB5-436B-9E2C-CB250762FFB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20913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dirty="0" smtClean="0"/>
              <a:t>EMM4</a:t>
            </a:r>
            <a:endParaRPr lang="cs-CZ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F6F9E7-A73D-4B60-A306-14736D7AC28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10251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dirty="0" smtClean="0"/>
              <a:t>EMM4</a:t>
            </a:r>
            <a:endParaRPr lang="cs-CZ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7B44E7-381E-4F69-97AC-D129329812F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15516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dirty="0" smtClean="0"/>
              <a:t>EMM4</a:t>
            </a:r>
            <a:endParaRPr lang="cs-CZ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C82867-2A9B-4136-9552-5B9FBD07A1B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52182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dirty="0" smtClean="0"/>
              <a:t>EMM4</a:t>
            </a:r>
            <a:endParaRPr lang="cs-CZ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90AF43-188C-4D2B-9663-21006B2C99F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8138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r>
              <a:rPr lang="en-US" dirty="0" smtClean="0"/>
              <a:t>E</a:t>
            </a:r>
            <a:r>
              <a:rPr lang="cs-CZ" dirty="0" smtClean="0"/>
              <a:t>MM4</a:t>
            </a:r>
            <a:endParaRPr lang="cs-CZ" dirty="0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E747DE2C-273C-4E6C-8449-A74E20C6F8C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  <p:sldLayoutId id="2147483739" r:id="rId12"/>
    <p:sldLayoutId id="2147483740" r:id="rId13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>
              <a:latin typeface="Tahoma" panose="020B0604030504040204" pitchFamily="34" charset="0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>
              <a:latin typeface="Tahoma" panose="020B0604030504040204" pitchFamily="34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>
              <a:latin typeface="Tahoma" panose="020B0604030504040204" pitchFamily="34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>
              <a:latin typeface="Tahoma" panose="020B0604030504040204" pitchFamily="34" charset="0"/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>
              <a:latin typeface="Tahoma" panose="020B0604030504040204" pitchFamily="34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>
              <a:latin typeface="Tahoma" panose="020B0604030504040204" pitchFamily="34" charset="0"/>
            </a:endParaRP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>
              <a:latin typeface="Tahoma" panose="020B0604030504040204" pitchFamily="34" charset="0"/>
            </a:endParaRPr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5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5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dirty="0" smtClean="0"/>
              <a:t>E</a:t>
            </a:r>
            <a:r>
              <a:rPr lang="cs-CZ" dirty="0" smtClean="0"/>
              <a:t>MM4</a:t>
            </a:r>
            <a:endParaRPr lang="cs-CZ" dirty="0"/>
          </a:p>
        </p:txBody>
      </p:sp>
      <p:sp>
        <p:nvSpPr>
          <p:cNvPr id="1025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43864D19-A6DF-4D67-9CD1-1B97F57030E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8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5.bin"/><Relationship Id="rId4" Type="http://schemas.openxmlformats.org/officeDocument/2006/relationships/image" Target="../media/image9.w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13" Type="http://schemas.openxmlformats.org/officeDocument/2006/relationships/oleObject" Target="../embeddings/oleObject11.bin"/><Relationship Id="rId18" Type="http://schemas.openxmlformats.org/officeDocument/2006/relationships/image" Target="../media/image19.wmf"/><Relationship Id="rId26" Type="http://schemas.openxmlformats.org/officeDocument/2006/relationships/image" Target="../media/image23.wmf"/><Relationship Id="rId39" Type="http://schemas.openxmlformats.org/officeDocument/2006/relationships/oleObject" Target="../embeddings/oleObject24.bin"/><Relationship Id="rId3" Type="http://schemas.openxmlformats.org/officeDocument/2006/relationships/oleObject" Target="../embeddings/oleObject6.bin"/><Relationship Id="rId21" Type="http://schemas.openxmlformats.org/officeDocument/2006/relationships/oleObject" Target="../embeddings/oleObject15.bin"/><Relationship Id="rId34" Type="http://schemas.openxmlformats.org/officeDocument/2006/relationships/image" Target="../media/image27.wmf"/><Relationship Id="rId7" Type="http://schemas.openxmlformats.org/officeDocument/2006/relationships/oleObject" Target="../embeddings/oleObject8.bin"/><Relationship Id="rId12" Type="http://schemas.openxmlformats.org/officeDocument/2006/relationships/image" Target="../media/image16.wmf"/><Relationship Id="rId17" Type="http://schemas.openxmlformats.org/officeDocument/2006/relationships/oleObject" Target="../embeddings/oleObject13.bin"/><Relationship Id="rId25" Type="http://schemas.openxmlformats.org/officeDocument/2006/relationships/oleObject" Target="../embeddings/oleObject17.bin"/><Relationship Id="rId33" Type="http://schemas.openxmlformats.org/officeDocument/2006/relationships/oleObject" Target="../embeddings/oleObject21.bin"/><Relationship Id="rId38" Type="http://schemas.openxmlformats.org/officeDocument/2006/relationships/image" Target="../media/image29.wmf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18.wmf"/><Relationship Id="rId20" Type="http://schemas.openxmlformats.org/officeDocument/2006/relationships/image" Target="../media/image20.wmf"/><Relationship Id="rId29" Type="http://schemas.openxmlformats.org/officeDocument/2006/relationships/oleObject" Target="../embeddings/oleObject19.bin"/><Relationship Id="rId1" Type="http://schemas.openxmlformats.org/officeDocument/2006/relationships/vmlDrawing" Target="../drawings/vmlDrawing4.vml"/><Relationship Id="rId6" Type="http://schemas.openxmlformats.org/officeDocument/2006/relationships/image" Target="../media/image13.wmf"/><Relationship Id="rId11" Type="http://schemas.openxmlformats.org/officeDocument/2006/relationships/oleObject" Target="../embeddings/oleObject10.bin"/><Relationship Id="rId24" Type="http://schemas.openxmlformats.org/officeDocument/2006/relationships/image" Target="../media/image22.wmf"/><Relationship Id="rId32" Type="http://schemas.openxmlformats.org/officeDocument/2006/relationships/image" Target="../media/image26.wmf"/><Relationship Id="rId37" Type="http://schemas.openxmlformats.org/officeDocument/2006/relationships/oleObject" Target="../embeddings/oleObject23.bin"/><Relationship Id="rId40" Type="http://schemas.openxmlformats.org/officeDocument/2006/relationships/image" Target="../media/image30.wmf"/><Relationship Id="rId5" Type="http://schemas.openxmlformats.org/officeDocument/2006/relationships/oleObject" Target="../embeddings/oleObject7.bin"/><Relationship Id="rId15" Type="http://schemas.openxmlformats.org/officeDocument/2006/relationships/oleObject" Target="../embeddings/oleObject12.bin"/><Relationship Id="rId23" Type="http://schemas.openxmlformats.org/officeDocument/2006/relationships/oleObject" Target="../embeddings/oleObject16.bin"/><Relationship Id="rId28" Type="http://schemas.openxmlformats.org/officeDocument/2006/relationships/image" Target="../media/image24.wmf"/><Relationship Id="rId36" Type="http://schemas.openxmlformats.org/officeDocument/2006/relationships/image" Target="../media/image28.wmf"/><Relationship Id="rId10" Type="http://schemas.openxmlformats.org/officeDocument/2006/relationships/image" Target="../media/image15.wmf"/><Relationship Id="rId19" Type="http://schemas.openxmlformats.org/officeDocument/2006/relationships/oleObject" Target="../embeddings/oleObject14.bin"/><Relationship Id="rId31" Type="http://schemas.openxmlformats.org/officeDocument/2006/relationships/oleObject" Target="../embeddings/oleObject20.bin"/><Relationship Id="rId4" Type="http://schemas.openxmlformats.org/officeDocument/2006/relationships/image" Target="../media/image12.wmf"/><Relationship Id="rId9" Type="http://schemas.openxmlformats.org/officeDocument/2006/relationships/oleObject" Target="../embeddings/oleObject9.bin"/><Relationship Id="rId14" Type="http://schemas.openxmlformats.org/officeDocument/2006/relationships/image" Target="../media/image17.wmf"/><Relationship Id="rId22" Type="http://schemas.openxmlformats.org/officeDocument/2006/relationships/image" Target="../media/image21.wmf"/><Relationship Id="rId27" Type="http://schemas.openxmlformats.org/officeDocument/2006/relationships/oleObject" Target="../embeddings/oleObject18.bin"/><Relationship Id="rId30" Type="http://schemas.openxmlformats.org/officeDocument/2006/relationships/image" Target="../media/image25.wmf"/><Relationship Id="rId35" Type="http://schemas.openxmlformats.org/officeDocument/2006/relationships/oleObject" Target="../embeddings/oleObject22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13" Type="http://schemas.openxmlformats.org/officeDocument/2006/relationships/oleObject" Target="../embeddings/oleObject30.bin"/><Relationship Id="rId18" Type="http://schemas.openxmlformats.org/officeDocument/2006/relationships/oleObject" Target="../embeddings/oleObject33.bin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7.bin"/><Relationship Id="rId12" Type="http://schemas.openxmlformats.org/officeDocument/2006/relationships/image" Target="../media/image36.wmf"/><Relationship Id="rId17" Type="http://schemas.openxmlformats.org/officeDocument/2006/relationships/oleObject" Target="../embeddings/oleObject32.bin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38.wmf"/><Relationship Id="rId20" Type="http://schemas.openxmlformats.org/officeDocument/2006/relationships/oleObject" Target="../embeddings/oleObject35.bin"/><Relationship Id="rId1" Type="http://schemas.openxmlformats.org/officeDocument/2006/relationships/vmlDrawing" Target="../drawings/vmlDrawing5.vml"/><Relationship Id="rId6" Type="http://schemas.openxmlformats.org/officeDocument/2006/relationships/image" Target="../media/image33.wmf"/><Relationship Id="rId11" Type="http://schemas.openxmlformats.org/officeDocument/2006/relationships/oleObject" Target="../embeddings/oleObject29.bin"/><Relationship Id="rId5" Type="http://schemas.openxmlformats.org/officeDocument/2006/relationships/oleObject" Target="../embeddings/oleObject26.bin"/><Relationship Id="rId15" Type="http://schemas.openxmlformats.org/officeDocument/2006/relationships/oleObject" Target="../embeddings/oleObject31.bin"/><Relationship Id="rId10" Type="http://schemas.openxmlformats.org/officeDocument/2006/relationships/image" Target="../media/image35.wmf"/><Relationship Id="rId19" Type="http://schemas.openxmlformats.org/officeDocument/2006/relationships/oleObject" Target="../embeddings/oleObject34.bin"/><Relationship Id="rId4" Type="http://schemas.openxmlformats.org/officeDocument/2006/relationships/image" Target="../media/image32.wmf"/><Relationship Id="rId9" Type="http://schemas.openxmlformats.org/officeDocument/2006/relationships/oleObject" Target="../embeddings/oleObject28.bin"/><Relationship Id="rId14" Type="http://schemas.openxmlformats.org/officeDocument/2006/relationships/image" Target="../media/image37.wm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8.bin"/><Relationship Id="rId3" Type="http://schemas.openxmlformats.org/officeDocument/2006/relationships/image" Target="../media/image42.png"/><Relationship Id="rId7" Type="http://schemas.openxmlformats.org/officeDocument/2006/relationships/image" Target="../media/image40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37.bin"/><Relationship Id="rId5" Type="http://schemas.openxmlformats.org/officeDocument/2006/relationships/image" Target="../media/image39.wmf"/><Relationship Id="rId4" Type="http://schemas.openxmlformats.org/officeDocument/2006/relationships/oleObject" Target="../embeddings/oleObject36.bin"/><Relationship Id="rId9" Type="http://schemas.openxmlformats.org/officeDocument/2006/relationships/image" Target="../media/image41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wmf"/><Relationship Id="rId13" Type="http://schemas.openxmlformats.org/officeDocument/2006/relationships/oleObject" Target="../embeddings/oleObject44.bin"/><Relationship Id="rId18" Type="http://schemas.openxmlformats.org/officeDocument/2006/relationships/image" Target="../media/image49.wmf"/><Relationship Id="rId26" Type="http://schemas.openxmlformats.org/officeDocument/2006/relationships/image" Target="../media/image53.wmf"/><Relationship Id="rId3" Type="http://schemas.openxmlformats.org/officeDocument/2006/relationships/oleObject" Target="../embeddings/oleObject39.bin"/><Relationship Id="rId21" Type="http://schemas.openxmlformats.org/officeDocument/2006/relationships/oleObject" Target="../embeddings/oleObject48.bin"/><Relationship Id="rId7" Type="http://schemas.openxmlformats.org/officeDocument/2006/relationships/oleObject" Target="../embeddings/oleObject41.bin"/><Relationship Id="rId12" Type="http://schemas.openxmlformats.org/officeDocument/2006/relationships/image" Target="../media/image46.wmf"/><Relationship Id="rId17" Type="http://schemas.openxmlformats.org/officeDocument/2006/relationships/oleObject" Target="../embeddings/oleObject46.bin"/><Relationship Id="rId25" Type="http://schemas.openxmlformats.org/officeDocument/2006/relationships/oleObject" Target="../embeddings/oleObject50.bin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48.wmf"/><Relationship Id="rId20" Type="http://schemas.openxmlformats.org/officeDocument/2006/relationships/image" Target="../media/image50.wmf"/><Relationship Id="rId29" Type="http://schemas.openxmlformats.org/officeDocument/2006/relationships/oleObject" Target="../embeddings/oleObject52.bin"/><Relationship Id="rId1" Type="http://schemas.openxmlformats.org/officeDocument/2006/relationships/vmlDrawing" Target="../drawings/vmlDrawing7.vml"/><Relationship Id="rId6" Type="http://schemas.openxmlformats.org/officeDocument/2006/relationships/image" Target="../media/image43.wmf"/><Relationship Id="rId11" Type="http://schemas.openxmlformats.org/officeDocument/2006/relationships/oleObject" Target="../embeddings/oleObject43.bin"/><Relationship Id="rId24" Type="http://schemas.openxmlformats.org/officeDocument/2006/relationships/image" Target="../media/image52.wmf"/><Relationship Id="rId5" Type="http://schemas.openxmlformats.org/officeDocument/2006/relationships/oleObject" Target="../embeddings/oleObject40.bin"/><Relationship Id="rId15" Type="http://schemas.openxmlformats.org/officeDocument/2006/relationships/oleObject" Target="../embeddings/oleObject45.bin"/><Relationship Id="rId23" Type="http://schemas.openxmlformats.org/officeDocument/2006/relationships/oleObject" Target="../embeddings/oleObject49.bin"/><Relationship Id="rId28" Type="http://schemas.openxmlformats.org/officeDocument/2006/relationships/image" Target="../media/image54.wmf"/><Relationship Id="rId10" Type="http://schemas.openxmlformats.org/officeDocument/2006/relationships/image" Target="../media/image45.wmf"/><Relationship Id="rId19" Type="http://schemas.openxmlformats.org/officeDocument/2006/relationships/oleObject" Target="../embeddings/oleObject47.bin"/><Relationship Id="rId4" Type="http://schemas.openxmlformats.org/officeDocument/2006/relationships/image" Target="../media/image42.wmf"/><Relationship Id="rId9" Type="http://schemas.openxmlformats.org/officeDocument/2006/relationships/oleObject" Target="../embeddings/oleObject42.bin"/><Relationship Id="rId14" Type="http://schemas.openxmlformats.org/officeDocument/2006/relationships/image" Target="../media/image47.wmf"/><Relationship Id="rId22" Type="http://schemas.openxmlformats.org/officeDocument/2006/relationships/image" Target="../media/image51.wmf"/><Relationship Id="rId27" Type="http://schemas.openxmlformats.org/officeDocument/2006/relationships/oleObject" Target="../embeddings/oleObject51.bin"/><Relationship Id="rId30" Type="http://schemas.openxmlformats.org/officeDocument/2006/relationships/image" Target="../media/image55.w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6.w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wmf"/><Relationship Id="rId13" Type="http://schemas.openxmlformats.org/officeDocument/2006/relationships/oleObject" Target="../embeddings/oleObject58.bin"/><Relationship Id="rId18" Type="http://schemas.openxmlformats.org/officeDocument/2006/relationships/image" Target="../media/image64.wmf"/><Relationship Id="rId3" Type="http://schemas.openxmlformats.org/officeDocument/2006/relationships/oleObject" Target="../embeddings/oleObject53.bin"/><Relationship Id="rId7" Type="http://schemas.openxmlformats.org/officeDocument/2006/relationships/oleObject" Target="../embeddings/oleObject55.bin"/><Relationship Id="rId12" Type="http://schemas.openxmlformats.org/officeDocument/2006/relationships/image" Target="../media/image61.wmf"/><Relationship Id="rId17" Type="http://schemas.openxmlformats.org/officeDocument/2006/relationships/oleObject" Target="../embeddings/oleObject60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63.wmf"/><Relationship Id="rId1" Type="http://schemas.openxmlformats.org/officeDocument/2006/relationships/vmlDrawing" Target="../drawings/vmlDrawing8.vml"/><Relationship Id="rId6" Type="http://schemas.openxmlformats.org/officeDocument/2006/relationships/image" Target="../media/image58.wmf"/><Relationship Id="rId11" Type="http://schemas.openxmlformats.org/officeDocument/2006/relationships/oleObject" Target="../embeddings/oleObject57.bin"/><Relationship Id="rId5" Type="http://schemas.openxmlformats.org/officeDocument/2006/relationships/oleObject" Target="../embeddings/oleObject54.bin"/><Relationship Id="rId15" Type="http://schemas.openxmlformats.org/officeDocument/2006/relationships/oleObject" Target="../embeddings/oleObject59.bin"/><Relationship Id="rId10" Type="http://schemas.openxmlformats.org/officeDocument/2006/relationships/image" Target="../media/image60.wmf"/><Relationship Id="rId4" Type="http://schemas.openxmlformats.org/officeDocument/2006/relationships/image" Target="../media/image57.wmf"/><Relationship Id="rId9" Type="http://schemas.openxmlformats.org/officeDocument/2006/relationships/oleObject" Target="../embeddings/oleObject56.bin"/><Relationship Id="rId14" Type="http://schemas.openxmlformats.org/officeDocument/2006/relationships/image" Target="../media/image62.wmf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4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EMM</a:t>
            </a:r>
            <a:r>
              <a:rPr lang="cs-CZ" dirty="0" smtClean="0"/>
              <a:t>4</a:t>
            </a:r>
            <a:endParaRPr lang="cs-CZ" dirty="0"/>
          </a:p>
        </p:txBody>
      </p:sp>
      <p:sp>
        <p:nvSpPr>
          <p:cNvPr id="5123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36633D3-6226-4312-BFBF-88A8F078B984}" type="slidenum">
              <a:rPr lang="cs-CZ" altLang="cs-CZ" sz="1400" smtClean="0">
                <a:solidFill>
                  <a:schemeClr val="bg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cs-CZ" altLang="cs-CZ" sz="1400" smtClean="0">
              <a:solidFill>
                <a:schemeClr val="bg2"/>
              </a:solidFill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 dirty="0" smtClean="0"/>
              <a:t>Ekonomicko-matematické metody 4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Mgr. Jiří Mazurek, Ph.D.</a:t>
            </a:r>
            <a:endParaRPr lang="en-US" altLang="cs-CZ" dirty="0" smtClean="0"/>
          </a:p>
          <a:p>
            <a:pPr eaLnBrk="1" hangingPunct="1"/>
            <a:endParaRPr lang="en-US" alt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400" dirty="0" smtClean="0"/>
              <a:t>EMM4</a:t>
            </a:r>
          </a:p>
        </p:txBody>
      </p:sp>
      <p:sp>
        <p:nvSpPr>
          <p:cNvPr id="14339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F2CE5FD-EF96-43B9-A444-E6034E18F6A1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cs-CZ" altLang="cs-CZ" sz="1400" smtClean="0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cs-CZ" sz="3600" b="1" smtClean="0"/>
              <a:t>Konvexní a konkávní funkce</a:t>
            </a:r>
            <a:r>
              <a:rPr lang="cs-CZ" altLang="cs-CZ" sz="3600" b="1" smtClean="0"/>
              <a:t> …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507412" cy="44640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smtClean="0"/>
              <a:t>	</a:t>
            </a:r>
            <a:r>
              <a:rPr lang="en-US" altLang="cs-CZ" sz="2400" b="1" u="sng" smtClean="0"/>
              <a:t>Věta 4</a:t>
            </a:r>
            <a:r>
              <a:rPr lang="cs-CZ" altLang="cs-CZ" sz="2400" b="1" u="sng" smtClean="0"/>
              <a:t>:</a:t>
            </a:r>
            <a:r>
              <a:rPr lang="en-US" altLang="cs-CZ" sz="2400" smtClean="0"/>
              <a:t>	</a:t>
            </a:r>
            <a:r>
              <a:rPr lang="en-US" altLang="cs-CZ" sz="2400" i="1" smtClean="0">
                <a:latin typeface="Times New Roman" panose="02020603050405020304" pitchFamily="18" charset="0"/>
              </a:rPr>
              <a:t>g</a:t>
            </a:r>
            <a:r>
              <a:rPr lang="cs-CZ" altLang="cs-CZ" sz="2400" i="1" baseline="-25000" smtClean="0">
                <a:latin typeface="Times New Roman" panose="02020603050405020304" pitchFamily="18" charset="0"/>
              </a:rPr>
              <a:t>j</a:t>
            </a:r>
            <a:r>
              <a:rPr lang="en-US" altLang="cs-CZ" sz="2400" smtClean="0">
                <a:latin typeface="Times New Roman" panose="02020603050405020304" pitchFamily="18" charset="0"/>
              </a:rPr>
              <a:t>(</a:t>
            </a:r>
            <a:r>
              <a:rPr lang="en-US" altLang="cs-CZ" sz="2400" i="1" smtClean="0">
                <a:latin typeface="Times New Roman" panose="02020603050405020304" pitchFamily="18" charset="0"/>
              </a:rPr>
              <a:t>x</a:t>
            </a:r>
            <a:r>
              <a:rPr lang="en-US" altLang="cs-CZ" sz="2400" smtClean="0">
                <a:latin typeface="Times New Roman" panose="02020603050405020304" pitchFamily="18" charset="0"/>
              </a:rPr>
              <a:t>)</a:t>
            </a:r>
            <a:r>
              <a:rPr lang="en-US" altLang="cs-CZ" sz="2400" smtClean="0"/>
              <a:t> je </a:t>
            </a:r>
            <a:r>
              <a:rPr lang="en-US" altLang="cs-CZ" sz="2400" b="1" smtClean="0">
                <a:solidFill>
                  <a:srgbClr val="0000CC"/>
                </a:solidFill>
              </a:rPr>
              <a:t>konvexní</a:t>
            </a:r>
            <a:r>
              <a:rPr lang="en-US" altLang="cs-CZ" sz="2400" smtClean="0">
                <a:solidFill>
                  <a:srgbClr val="0000CC"/>
                </a:solidFill>
              </a:rPr>
              <a:t> </a:t>
            </a:r>
            <a:r>
              <a:rPr lang="en-US" altLang="cs-CZ" sz="2400" b="1" smtClean="0">
                <a:solidFill>
                  <a:srgbClr val="0000CC"/>
                </a:solidFill>
              </a:rPr>
              <a:t>funkce</a:t>
            </a:r>
            <a:r>
              <a:rPr lang="en-US" altLang="cs-CZ" sz="2400" smtClean="0"/>
              <a:t> na </a:t>
            </a:r>
            <a:r>
              <a:rPr lang="en-US" altLang="cs-CZ" sz="2400" i="1" smtClean="0">
                <a:latin typeface="Times New Roman" panose="02020603050405020304" pitchFamily="18" charset="0"/>
              </a:rPr>
              <a:t>X</a:t>
            </a:r>
            <a:r>
              <a:rPr lang="en-US" altLang="cs-CZ" sz="2400" smtClean="0">
                <a:latin typeface="Times New Roman" panose="02020603050405020304" pitchFamily="18" charset="0"/>
              </a:rPr>
              <a:t> </a:t>
            </a:r>
            <a:r>
              <a:rPr lang="en-US" altLang="cs-CZ" sz="2400" smtClean="0">
                <a:latin typeface="Times New Roman" panose="02020603050405020304" pitchFamily="18" charset="0"/>
                <a:sym typeface="Symbol" panose="05050102010706020507" pitchFamily="18" charset="2"/>
              </a:rPr>
              <a:t></a:t>
            </a:r>
            <a:r>
              <a:rPr lang="en-US" altLang="cs-CZ" sz="2400" smtClean="0">
                <a:latin typeface="Times New Roman" panose="02020603050405020304" pitchFamily="18" charset="0"/>
              </a:rPr>
              <a:t> </a:t>
            </a:r>
            <a:r>
              <a:rPr lang="en-US" altLang="cs-CZ" sz="2400" i="1" smtClean="0">
                <a:latin typeface="Times New Roman" panose="02020603050405020304" pitchFamily="18" charset="0"/>
              </a:rPr>
              <a:t>R</a:t>
            </a:r>
            <a:r>
              <a:rPr lang="en-US" altLang="cs-CZ" sz="2400" i="1" baseline="30000" smtClean="0">
                <a:latin typeface="Times New Roman" panose="02020603050405020304" pitchFamily="18" charset="0"/>
              </a:rPr>
              <a:t>n</a:t>
            </a:r>
            <a:r>
              <a:rPr lang="en-US" altLang="cs-CZ" sz="2400" smtClean="0"/>
              <a:t>, </a:t>
            </a:r>
            <a:r>
              <a:rPr lang="en-US" altLang="cs-CZ" sz="2400" i="1" smtClean="0">
                <a:latin typeface="Times New Roman" panose="02020603050405020304" pitchFamily="18" charset="0"/>
              </a:rPr>
              <a:t>b</a:t>
            </a:r>
            <a:r>
              <a:rPr lang="cs-CZ" altLang="cs-CZ" sz="2400" i="1" baseline="-25000" smtClean="0">
                <a:latin typeface="Times New Roman" panose="02020603050405020304" pitchFamily="18" charset="0"/>
              </a:rPr>
              <a:t>j</a:t>
            </a:r>
            <a:r>
              <a:rPr lang="en-US" altLang="cs-CZ" sz="2400" smtClean="0"/>
              <a:t> </a:t>
            </a:r>
            <a:r>
              <a:rPr lang="en-US" altLang="cs-CZ" sz="2400" smtClean="0">
                <a:sym typeface="Symbol" panose="05050102010706020507" pitchFamily="18" charset="2"/>
              </a:rPr>
              <a:t></a:t>
            </a:r>
            <a:r>
              <a:rPr lang="en-US" altLang="cs-CZ" sz="2400" smtClean="0"/>
              <a:t> </a:t>
            </a:r>
            <a:r>
              <a:rPr lang="en-US" altLang="cs-CZ" sz="2400" b="1" smtClean="0">
                <a:latin typeface="Tahoma" panose="020B0604030504040204" pitchFamily="34" charset="0"/>
                <a:cs typeface="Tahoma" panose="020B0604030504040204" pitchFamily="34" charset="0"/>
              </a:rPr>
              <a:t>R</a:t>
            </a:r>
            <a:r>
              <a:rPr lang="en-US" altLang="cs-CZ" sz="2400" baseline="30000" smtClean="0">
                <a:latin typeface="Times New Roman" panose="02020603050405020304" pitchFamily="18" charset="0"/>
              </a:rPr>
              <a:t>1</a:t>
            </a:r>
            <a:r>
              <a:rPr lang="en-US" altLang="cs-CZ" sz="2400" smtClean="0"/>
              <a:t> </a:t>
            </a:r>
            <a:r>
              <a:rPr lang="cs-CZ" altLang="cs-CZ" sz="2400" smtClean="0"/>
              <a:t>		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smtClean="0"/>
              <a:t>			</a:t>
            </a:r>
            <a:r>
              <a:rPr lang="en-US" altLang="cs-CZ" sz="2400" smtClean="0"/>
              <a:t>potom</a:t>
            </a:r>
            <a:r>
              <a:rPr lang="cs-CZ" altLang="cs-CZ" sz="2400" smtClean="0"/>
              <a:t> (omezující podmínka)</a:t>
            </a:r>
            <a:endParaRPr lang="en-US" altLang="cs-CZ" sz="2400" smtClean="0"/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cs-CZ" sz="2400" smtClean="0"/>
              <a:t>		</a:t>
            </a:r>
            <a:r>
              <a:rPr lang="cs-CZ" altLang="cs-CZ" sz="2400" smtClean="0"/>
              <a:t>		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cs-CZ" altLang="cs-CZ" sz="2400" smtClean="0">
                <a:latin typeface="Times New Roman" panose="02020603050405020304" pitchFamily="18" charset="0"/>
              </a:rPr>
              <a:t>			</a:t>
            </a:r>
            <a:r>
              <a:rPr lang="cs-CZ" altLang="cs-CZ" sz="2400" i="1" smtClean="0">
                <a:latin typeface="Times New Roman" panose="02020603050405020304" pitchFamily="18" charset="0"/>
              </a:rPr>
              <a:t>Z</a:t>
            </a:r>
            <a:r>
              <a:rPr lang="cs-CZ" altLang="cs-CZ" sz="2400" i="1" baseline="-25000" smtClean="0">
                <a:latin typeface="Times New Roman" panose="02020603050405020304" pitchFamily="18" charset="0"/>
              </a:rPr>
              <a:t>j</a:t>
            </a:r>
            <a:r>
              <a:rPr lang="cs-CZ" altLang="cs-CZ" sz="2400" smtClean="0">
                <a:latin typeface="Times New Roman" panose="02020603050405020304" pitchFamily="18" charset="0"/>
              </a:rPr>
              <a:t> =</a:t>
            </a:r>
            <a:r>
              <a:rPr lang="cs-CZ" altLang="cs-CZ" sz="2400" smtClean="0"/>
              <a:t> </a:t>
            </a:r>
            <a:r>
              <a:rPr lang="en-US" altLang="cs-CZ" sz="2400" smtClean="0"/>
              <a:t>{</a:t>
            </a:r>
            <a:r>
              <a:rPr lang="en-US" altLang="cs-CZ" sz="2400" i="1" smtClean="0">
                <a:latin typeface="Times New Roman" panose="02020603050405020304" pitchFamily="18" charset="0"/>
              </a:rPr>
              <a:t>x</a:t>
            </a:r>
            <a:r>
              <a:rPr lang="en-US" altLang="cs-CZ" sz="2400" smtClean="0">
                <a:sym typeface="Symbol" panose="05050102010706020507" pitchFamily="18" charset="2"/>
              </a:rPr>
              <a:t></a:t>
            </a:r>
            <a:r>
              <a:rPr lang="en-US" altLang="cs-CZ" sz="2400" smtClean="0"/>
              <a:t> </a:t>
            </a:r>
            <a:r>
              <a:rPr lang="en-US" altLang="cs-CZ" sz="2400" i="1" smtClean="0">
                <a:latin typeface="Times New Roman" panose="02020603050405020304" pitchFamily="18" charset="0"/>
              </a:rPr>
              <a:t>X</a:t>
            </a:r>
            <a:r>
              <a:rPr lang="en-US" altLang="cs-CZ" sz="2400" smtClean="0"/>
              <a:t> | </a:t>
            </a:r>
            <a:r>
              <a:rPr lang="en-US" altLang="cs-CZ" sz="2400" i="1" smtClean="0">
                <a:latin typeface="Times New Roman" panose="02020603050405020304" pitchFamily="18" charset="0"/>
              </a:rPr>
              <a:t>g</a:t>
            </a:r>
            <a:r>
              <a:rPr lang="cs-CZ" altLang="cs-CZ" sz="2400" i="1" baseline="-25000" smtClean="0">
                <a:latin typeface="Times New Roman" panose="02020603050405020304" pitchFamily="18" charset="0"/>
              </a:rPr>
              <a:t>j</a:t>
            </a:r>
            <a:r>
              <a:rPr lang="en-US" altLang="cs-CZ" sz="2400" smtClean="0">
                <a:latin typeface="Times New Roman" panose="02020603050405020304" pitchFamily="18" charset="0"/>
              </a:rPr>
              <a:t>(</a:t>
            </a:r>
            <a:r>
              <a:rPr lang="en-US" altLang="cs-CZ" sz="2400" i="1" smtClean="0">
                <a:latin typeface="Times New Roman" panose="02020603050405020304" pitchFamily="18" charset="0"/>
              </a:rPr>
              <a:t>x</a:t>
            </a:r>
            <a:r>
              <a:rPr lang="en-US" altLang="cs-CZ" sz="2400" smtClean="0">
                <a:latin typeface="Times New Roman" panose="02020603050405020304" pitchFamily="18" charset="0"/>
              </a:rPr>
              <a:t>)</a:t>
            </a:r>
            <a:r>
              <a:rPr lang="en-US" altLang="cs-CZ" sz="2400" smtClean="0"/>
              <a:t> </a:t>
            </a:r>
            <a:r>
              <a:rPr lang="en-US" altLang="cs-CZ" sz="2400" smtClean="0">
                <a:sym typeface="Symbol" panose="05050102010706020507" pitchFamily="18" charset="2"/>
              </a:rPr>
              <a:t></a:t>
            </a:r>
            <a:r>
              <a:rPr lang="en-US" altLang="cs-CZ" sz="2400" smtClean="0"/>
              <a:t> </a:t>
            </a:r>
            <a:r>
              <a:rPr lang="en-US" altLang="cs-CZ" sz="2400" i="1" smtClean="0">
                <a:latin typeface="Times New Roman" panose="02020603050405020304" pitchFamily="18" charset="0"/>
              </a:rPr>
              <a:t>b</a:t>
            </a:r>
            <a:r>
              <a:rPr lang="cs-CZ" altLang="cs-CZ" sz="2400" i="1" baseline="-25000" smtClean="0">
                <a:latin typeface="Times New Roman" panose="02020603050405020304" pitchFamily="18" charset="0"/>
              </a:rPr>
              <a:t>j</a:t>
            </a:r>
            <a:r>
              <a:rPr lang="en-US" altLang="cs-CZ" sz="2400" smtClean="0"/>
              <a:t>}  je </a:t>
            </a:r>
            <a:r>
              <a:rPr lang="en-US" altLang="cs-CZ" sz="2400" b="1" smtClean="0">
                <a:solidFill>
                  <a:srgbClr val="0000CC"/>
                </a:solidFill>
              </a:rPr>
              <a:t>konvexní množina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cs-CZ" sz="2400" smtClean="0"/>
              <a:t>	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smtClean="0"/>
              <a:t>	</a:t>
            </a:r>
            <a:r>
              <a:rPr lang="en-US" altLang="cs-CZ" sz="2400" b="1" smtClean="0"/>
              <a:t>Poznámka</a:t>
            </a:r>
            <a:r>
              <a:rPr lang="cs-CZ" altLang="cs-CZ" sz="2400" b="1" smtClean="0"/>
              <a:t> 1:</a:t>
            </a:r>
            <a:r>
              <a:rPr lang="cs-CZ" altLang="cs-CZ" sz="2400" smtClean="0"/>
              <a:t>   </a:t>
            </a:r>
            <a:r>
              <a:rPr lang="en-US" altLang="cs-CZ" sz="2400" smtClean="0"/>
              <a:t>Průnik konvexních množin je</a:t>
            </a:r>
            <a:r>
              <a:rPr lang="cs-CZ" altLang="cs-CZ" sz="2400" smtClean="0"/>
              <a:t> </a:t>
            </a:r>
            <a:r>
              <a:rPr lang="en-US" altLang="cs-CZ" sz="2400" smtClean="0"/>
              <a:t>konvexní</a:t>
            </a:r>
            <a:r>
              <a:rPr lang="cs-CZ" altLang="cs-CZ" sz="2400" smtClean="0"/>
              <a:t> </a:t>
            </a:r>
            <a:r>
              <a:rPr lang="en-US" altLang="cs-CZ" sz="2400" smtClean="0"/>
              <a:t>množina!</a:t>
            </a:r>
            <a:r>
              <a:rPr lang="cs-CZ" altLang="cs-CZ" sz="2400" smtClean="0"/>
              <a:t> (Více omezujících podmínek!)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4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b="1" smtClean="0"/>
              <a:t>	</a:t>
            </a:r>
            <a:r>
              <a:rPr lang="en-US" altLang="cs-CZ" sz="2400" b="1" smtClean="0"/>
              <a:t>Poznámka</a:t>
            </a:r>
            <a:r>
              <a:rPr lang="cs-CZ" altLang="cs-CZ" sz="2400" b="1" smtClean="0"/>
              <a:t> 2:</a:t>
            </a:r>
            <a:r>
              <a:rPr lang="cs-CZ" altLang="cs-CZ" sz="2400" smtClean="0"/>
              <a:t>   </a:t>
            </a:r>
            <a:r>
              <a:rPr lang="cs-CZ" altLang="cs-CZ" sz="2400" b="1" smtClean="0"/>
              <a:t>Lineární</a:t>
            </a:r>
            <a:r>
              <a:rPr lang="cs-CZ" altLang="cs-CZ" sz="2400" smtClean="0"/>
              <a:t> </a:t>
            </a:r>
            <a:r>
              <a:rPr lang="cs-CZ" altLang="cs-CZ" sz="2400" b="1" smtClean="0"/>
              <a:t>funkce</a:t>
            </a:r>
            <a:r>
              <a:rPr lang="cs-CZ" altLang="cs-CZ" sz="2400" smtClean="0"/>
              <a:t> je </a:t>
            </a:r>
            <a:r>
              <a:rPr lang="cs-CZ" altLang="cs-CZ" sz="2400" b="1" smtClean="0"/>
              <a:t>zároveň</a:t>
            </a:r>
            <a:r>
              <a:rPr lang="cs-CZ" altLang="cs-CZ" sz="2400" smtClean="0"/>
              <a:t> konvexní i konkávní</a:t>
            </a:r>
            <a:r>
              <a:rPr lang="en-US" altLang="cs-CZ" sz="2400" smtClean="0"/>
              <a:t>!</a:t>
            </a:r>
            <a:r>
              <a:rPr lang="cs-CZ" altLang="cs-CZ" sz="2400" smtClean="0"/>
              <a:t> (nikoliv ryze!!!)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  <p:bldP spid="18435" grpId="0" build="allAtOnce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400" dirty="0" smtClean="0"/>
              <a:t>EMM4</a:t>
            </a:r>
          </a:p>
        </p:txBody>
      </p:sp>
      <p:sp>
        <p:nvSpPr>
          <p:cNvPr id="15363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BA2478C-A707-4848-B406-6E0EE48602C4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cs-CZ" altLang="cs-CZ" sz="1400" smtClean="0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3600" smtClean="0"/>
              <a:t> </a:t>
            </a:r>
            <a:r>
              <a:rPr lang="en-US" altLang="cs-CZ" sz="3600" b="1" smtClean="0"/>
              <a:t>Jak poznáme, že je </a:t>
            </a:r>
            <a:r>
              <a:rPr lang="cs-CZ" altLang="cs-CZ" sz="3600" b="1" smtClean="0"/>
              <a:t/>
            </a:r>
            <a:br>
              <a:rPr lang="cs-CZ" altLang="cs-CZ" sz="3600" b="1" smtClean="0"/>
            </a:br>
            <a:r>
              <a:rPr lang="en-US" altLang="cs-CZ" sz="3600" b="1" smtClean="0"/>
              <a:t>funkce konvexní</a:t>
            </a:r>
            <a:r>
              <a:rPr lang="cs-CZ" altLang="cs-CZ" sz="3600" b="1" smtClean="0"/>
              <a:t> v </a:t>
            </a:r>
            <a:r>
              <a:rPr lang="cs-CZ" altLang="cs-CZ" sz="3600" b="1" i="1" smtClean="0">
                <a:latin typeface="Times New Roman" panose="02020603050405020304" pitchFamily="18" charset="0"/>
              </a:rPr>
              <a:t>X </a:t>
            </a:r>
            <a:r>
              <a:rPr lang="en-US" altLang="cs-CZ" sz="3600" b="1" smtClean="0"/>
              <a:t>?</a:t>
            </a:r>
            <a:endParaRPr lang="cs-CZ" altLang="cs-CZ" sz="3600" b="1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07413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mtClean="0"/>
              <a:t>	</a:t>
            </a:r>
            <a:r>
              <a:rPr lang="en-US" altLang="cs-CZ" sz="2400" smtClean="0"/>
              <a:t>v </a:t>
            </a:r>
            <a:r>
              <a:rPr lang="en-US" altLang="cs-CZ" sz="2400" b="1" smtClean="0">
                <a:latin typeface="Tahoma" panose="020B0604030504040204" pitchFamily="34" charset="0"/>
                <a:cs typeface="Tahoma" panose="020B0604030504040204" pitchFamily="34" charset="0"/>
              </a:rPr>
              <a:t>R</a:t>
            </a:r>
            <a:r>
              <a:rPr lang="en-US" altLang="cs-CZ" sz="2400" baseline="30000" smtClean="0"/>
              <a:t>1</a:t>
            </a:r>
            <a:r>
              <a:rPr lang="en-US" altLang="cs-CZ" sz="2400" smtClean="0"/>
              <a:t> (matematika 1. ročník) :  </a:t>
            </a:r>
            <a:r>
              <a:rPr lang="en-US" altLang="cs-CZ" sz="2400" i="1" smtClean="0">
                <a:latin typeface="Times New Roman" panose="02020603050405020304" pitchFamily="18" charset="0"/>
              </a:rPr>
              <a:t>f</a:t>
            </a:r>
            <a:r>
              <a:rPr lang="en-US" altLang="cs-CZ" sz="2400" smtClean="0">
                <a:latin typeface="Times New Roman" panose="02020603050405020304" pitchFamily="18" charset="0"/>
              </a:rPr>
              <a:t> ´´(</a:t>
            </a:r>
            <a:r>
              <a:rPr lang="en-US" altLang="cs-CZ" sz="2400" i="1" smtClean="0">
                <a:latin typeface="Times New Roman" panose="02020603050405020304" pitchFamily="18" charset="0"/>
              </a:rPr>
              <a:t>x</a:t>
            </a:r>
            <a:r>
              <a:rPr lang="en-US" altLang="cs-CZ" sz="2400" smtClean="0">
                <a:latin typeface="Times New Roman" panose="02020603050405020304" pitchFamily="18" charset="0"/>
              </a:rPr>
              <a:t>) </a:t>
            </a:r>
            <a:r>
              <a:rPr lang="en-US" altLang="cs-CZ" sz="2400" smtClean="0">
                <a:latin typeface="Times New Roman" panose="02020603050405020304" pitchFamily="18" charset="0"/>
                <a:sym typeface="Symbol" panose="05050102010706020507" pitchFamily="18" charset="2"/>
              </a:rPr>
              <a:t></a:t>
            </a:r>
            <a:r>
              <a:rPr lang="en-US" altLang="cs-CZ" sz="2400" smtClean="0">
                <a:latin typeface="Times New Roman" panose="02020603050405020304" pitchFamily="18" charset="0"/>
              </a:rPr>
              <a:t> 0 </a:t>
            </a:r>
            <a:r>
              <a:rPr lang="en-US" altLang="cs-CZ" sz="2400" smtClean="0"/>
              <a:t>pro</a:t>
            </a:r>
            <a:r>
              <a:rPr lang="en-US" altLang="cs-CZ" sz="2400" smtClean="0">
                <a:latin typeface="Times New Roman" panose="02020603050405020304" pitchFamily="18" charset="0"/>
              </a:rPr>
              <a:t> </a:t>
            </a:r>
            <a:r>
              <a:rPr lang="en-US" altLang="cs-CZ" sz="2400" smtClean="0">
                <a:latin typeface="Times New Roman" panose="02020603050405020304" pitchFamily="18" charset="0"/>
                <a:sym typeface="Symbol" panose="05050102010706020507" pitchFamily="18" charset="2"/>
              </a:rPr>
              <a:t></a:t>
            </a:r>
            <a:r>
              <a:rPr lang="en-US" altLang="cs-CZ" sz="2400" smtClean="0">
                <a:latin typeface="Times New Roman" panose="02020603050405020304" pitchFamily="18" charset="0"/>
              </a:rPr>
              <a:t> </a:t>
            </a:r>
            <a:r>
              <a:rPr lang="en-US" altLang="cs-CZ" sz="2400" i="1" smtClean="0">
                <a:latin typeface="Times New Roman" panose="02020603050405020304" pitchFamily="18" charset="0"/>
              </a:rPr>
              <a:t>x</a:t>
            </a:r>
            <a:r>
              <a:rPr lang="en-US" altLang="cs-CZ" sz="2400" smtClean="0">
                <a:latin typeface="Times New Roman" panose="02020603050405020304" pitchFamily="18" charset="0"/>
              </a:rPr>
              <a:t> </a:t>
            </a:r>
            <a:r>
              <a:rPr lang="en-US" altLang="cs-CZ" sz="2400" smtClean="0">
                <a:latin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lang="en-US" altLang="cs-CZ" sz="2400" i="1" smtClean="0">
                <a:latin typeface="Times New Roman" panose="02020603050405020304" pitchFamily="18" charset="0"/>
              </a:rPr>
              <a:t>X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cs-CZ" sz="24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smtClean="0"/>
              <a:t>	</a:t>
            </a:r>
            <a:r>
              <a:rPr lang="en-US" altLang="cs-CZ" sz="2400" smtClean="0"/>
              <a:t>v </a:t>
            </a:r>
            <a:r>
              <a:rPr lang="en-US" altLang="cs-CZ" sz="2400" b="1" smtClean="0">
                <a:latin typeface="Tahoma" panose="020B0604030504040204" pitchFamily="34" charset="0"/>
                <a:cs typeface="Tahoma" panose="020B0604030504040204" pitchFamily="34" charset="0"/>
              </a:rPr>
              <a:t>R</a:t>
            </a:r>
            <a:r>
              <a:rPr lang="en-US" altLang="cs-CZ" sz="2400" i="1" baseline="30000" smtClean="0">
                <a:latin typeface="Times New Roman" panose="02020603050405020304" pitchFamily="18" charset="0"/>
              </a:rPr>
              <a:t>n</a:t>
            </a:r>
            <a:r>
              <a:rPr lang="en-US" altLang="cs-CZ" sz="2400" smtClean="0"/>
              <a:t> :  pozor!!! parciální derivace: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cs-CZ" sz="24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cs-CZ" sz="2400" smtClean="0"/>
              <a:t>		</a:t>
            </a:r>
            <a:r>
              <a:rPr lang="cs-CZ" altLang="cs-CZ" sz="2400" b="1" i="1" smtClean="0">
                <a:latin typeface="Times New Roman" panose="02020603050405020304" pitchFamily="18" charset="0"/>
              </a:rPr>
              <a:t>H</a:t>
            </a:r>
            <a:r>
              <a:rPr lang="cs-CZ" altLang="cs-CZ" sz="2400" smtClean="0">
                <a:latin typeface="Times New Roman" panose="02020603050405020304" pitchFamily="18" charset="0"/>
              </a:rPr>
              <a:t> =</a:t>
            </a:r>
            <a:r>
              <a:rPr lang="cs-CZ" altLang="cs-CZ" sz="2400" smtClean="0"/>
              <a:t> </a:t>
            </a:r>
            <a:r>
              <a:rPr lang="en-US" altLang="cs-CZ" sz="2400" smtClean="0">
                <a:latin typeface="Times New Roman" panose="02020603050405020304" pitchFamily="18" charset="0"/>
              </a:rPr>
              <a:t>{</a:t>
            </a:r>
            <a:r>
              <a:rPr lang="en-US" altLang="cs-CZ" sz="2400" i="1" smtClean="0">
                <a:latin typeface="Times New Roman" panose="02020603050405020304" pitchFamily="18" charset="0"/>
              </a:rPr>
              <a:t>h</a:t>
            </a:r>
            <a:r>
              <a:rPr lang="en-US" altLang="cs-CZ" sz="2400" i="1" baseline="-25000" smtClean="0">
                <a:latin typeface="Times New Roman" panose="02020603050405020304" pitchFamily="18" charset="0"/>
              </a:rPr>
              <a:t>ij</a:t>
            </a:r>
            <a:r>
              <a:rPr lang="en-US" altLang="cs-CZ" sz="2400" smtClean="0">
                <a:latin typeface="Times New Roman" panose="02020603050405020304" pitchFamily="18" charset="0"/>
              </a:rPr>
              <a:t> }  = </a:t>
            </a:r>
            <a:r>
              <a:rPr lang="cs-CZ" altLang="cs-CZ" sz="2400" smtClean="0">
                <a:latin typeface="Times New Roman" panose="02020603050405020304" pitchFamily="18" charset="0"/>
              </a:rPr>
              <a:t>	    </a:t>
            </a:r>
            <a:r>
              <a:rPr lang="en-US" altLang="cs-CZ" sz="2400" smtClean="0">
                <a:latin typeface="Times New Roman" panose="02020603050405020304" pitchFamily="18" charset="0"/>
              </a:rPr>
              <a:t>  </a:t>
            </a:r>
            <a:r>
              <a:rPr lang="cs-CZ" altLang="cs-CZ" sz="2400" smtClean="0">
                <a:latin typeface="Times New Roman" panose="02020603050405020304" pitchFamily="18" charset="0"/>
              </a:rPr>
              <a:t>           </a:t>
            </a:r>
            <a:r>
              <a:rPr lang="en-US" altLang="cs-CZ" sz="2400" smtClean="0">
                <a:latin typeface="Times New Roman" panose="02020603050405020304" pitchFamily="18" charset="0"/>
              </a:rPr>
              <a:t>= {</a:t>
            </a:r>
            <a:r>
              <a:rPr lang="en-US" altLang="cs-CZ" sz="2400" smtClean="0">
                <a:latin typeface="Times New Roman" panose="02020603050405020304" pitchFamily="18" charset="0"/>
                <a:sym typeface="Symbol" panose="05050102010706020507" pitchFamily="18" charset="2"/>
              </a:rPr>
              <a:t></a:t>
            </a:r>
            <a:r>
              <a:rPr lang="en-US" altLang="cs-CZ" sz="2400" baseline="30000" smtClean="0">
                <a:latin typeface="Times New Roman" panose="02020603050405020304" pitchFamily="18" charset="0"/>
              </a:rPr>
              <a:t>2</a:t>
            </a:r>
            <a:r>
              <a:rPr lang="en-US" altLang="cs-CZ" sz="2400" i="1" smtClean="0">
                <a:latin typeface="Times New Roman" panose="02020603050405020304" pitchFamily="18" charset="0"/>
              </a:rPr>
              <a:t>f</a:t>
            </a:r>
            <a:r>
              <a:rPr lang="en-US" altLang="cs-CZ" sz="2400" smtClean="0">
                <a:latin typeface="Times New Roman" panose="02020603050405020304" pitchFamily="18" charset="0"/>
              </a:rPr>
              <a:t>(</a:t>
            </a:r>
            <a:r>
              <a:rPr lang="en-US" altLang="cs-CZ" sz="2400" i="1" smtClean="0">
                <a:latin typeface="Times New Roman" panose="02020603050405020304" pitchFamily="18" charset="0"/>
              </a:rPr>
              <a:t>x</a:t>
            </a:r>
            <a:r>
              <a:rPr lang="en-US" altLang="cs-CZ" sz="2400" smtClean="0">
                <a:latin typeface="Times New Roman" panose="02020603050405020304" pitchFamily="18" charset="0"/>
              </a:rPr>
              <a:t>)}</a:t>
            </a:r>
            <a:r>
              <a:rPr lang="en-US" altLang="cs-CZ" sz="2400" smtClean="0"/>
              <a:t>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cs-CZ" sz="24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i="1" smtClean="0"/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i="1" smtClean="0"/>
              <a:t>	</a:t>
            </a:r>
            <a:r>
              <a:rPr lang="en-US" altLang="cs-CZ" sz="2400" smtClean="0"/>
              <a:t>Hessova matice (</a:t>
            </a:r>
            <a:r>
              <a:rPr lang="en-US" altLang="cs-CZ" sz="2400" b="1" smtClean="0"/>
              <a:t>Hessián</a:t>
            </a:r>
            <a:r>
              <a:rPr lang="en-US" altLang="cs-CZ" sz="2400" smtClean="0"/>
              <a:t>)</a:t>
            </a:r>
            <a:r>
              <a:rPr lang="cs-CZ" altLang="cs-CZ" sz="2400" smtClean="0"/>
              <a:t> je </a:t>
            </a:r>
            <a:r>
              <a:rPr lang="cs-CZ" altLang="cs-CZ" sz="2400" b="1" smtClean="0">
                <a:solidFill>
                  <a:schemeClr val="accent2"/>
                </a:solidFill>
              </a:rPr>
              <a:t>pozitivně definitní (PD)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400" b="1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b="1" smtClean="0">
                <a:solidFill>
                  <a:schemeClr val="accent2"/>
                </a:solidFill>
              </a:rPr>
              <a:t>Sylvestrova podmínka: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b="1" smtClean="0"/>
              <a:t>Jestliže všechny hlav. subdeterminanty jsou kladné, potom </a:t>
            </a:r>
            <a:r>
              <a:rPr lang="cs-CZ" altLang="cs-CZ" sz="2000" b="1" i="1" smtClean="0">
                <a:latin typeface="Times New Roman" panose="02020603050405020304" pitchFamily="18" charset="0"/>
              </a:rPr>
              <a:t>H</a:t>
            </a:r>
            <a:r>
              <a:rPr lang="cs-CZ" altLang="cs-CZ" sz="2000" b="1" smtClean="0"/>
              <a:t> je PD</a:t>
            </a:r>
            <a:r>
              <a:rPr lang="cs-CZ" altLang="cs-CZ" sz="2400" b="1" smtClean="0">
                <a:solidFill>
                  <a:schemeClr val="accent2"/>
                </a:solidFill>
              </a:rPr>
              <a:t>.</a:t>
            </a:r>
          </a:p>
        </p:txBody>
      </p:sp>
      <p:sp>
        <p:nvSpPr>
          <p:cNvPr id="15366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graphicFrame>
        <p:nvGraphicFramePr>
          <p:cNvPr id="15367" name="Object 4"/>
          <p:cNvGraphicFramePr>
            <a:graphicFrameLocks noChangeAspect="1"/>
          </p:cNvGraphicFramePr>
          <p:nvPr/>
        </p:nvGraphicFramePr>
        <p:xfrm>
          <a:off x="3148013" y="2916238"/>
          <a:ext cx="1190625" cy="900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0" name="Rovnice" r:id="rId3" imgW="672808" imgH="507780" progId="Equation.3">
                  <p:embed/>
                </p:oleObj>
              </mc:Choice>
              <mc:Fallback>
                <p:oleObj name="Rovnice" r:id="rId3" imgW="672808" imgH="5077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8013" y="2916238"/>
                        <a:ext cx="1190625" cy="900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9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9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9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94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94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94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19459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400" dirty="0" smtClean="0"/>
              <a:t>EMM4</a:t>
            </a:r>
          </a:p>
        </p:txBody>
      </p:sp>
      <p:sp>
        <p:nvSpPr>
          <p:cNvPr id="16387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6F58646-CDFB-43B1-BA62-56CBEA81D727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cs-CZ" altLang="cs-CZ" sz="1400" smtClean="0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3600" b="1" smtClean="0"/>
              <a:t>Konvexní a konkávní funkce</a:t>
            </a:r>
            <a:r>
              <a:rPr lang="cs-CZ" altLang="cs-CZ" sz="3600" b="1" smtClean="0"/>
              <a:t> …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557338"/>
            <a:ext cx="8713788" cy="452596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smtClean="0"/>
              <a:t>	</a:t>
            </a:r>
            <a:r>
              <a:rPr lang="en-US" altLang="cs-CZ" sz="2400" b="1" u="sng" smtClean="0"/>
              <a:t>Věta 5</a:t>
            </a:r>
            <a:r>
              <a:rPr lang="cs-CZ" altLang="cs-CZ" sz="2400" b="1" u="sng" smtClean="0"/>
              <a:t>:</a:t>
            </a:r>
            <a:r>
              <a:rPr lang="en-US" altLang="cs-CZ" sz="2400" smtClean="0"/>
              <a:t>	Funkce  </a:t>
            </a:r>
            <a:r>
              <a:rPr lang="en-US" altLang="cs-CZ" sz="2400" i="1" smtClean="0">
                <a:latin typeface="Times New Roman" panose="02020603050405020304" pitchFamily="18" charset="0"/>
              </a:rPr>
              <a:t>f</a:t>
            </a:r>
            <a:r>
              <a:rPr lang="en-US" altLang="cs-CZ" sz="2400" smtClean="0">
                <a:latin typeface="Times New Roman" panose="02020603050405020304" pitchFamily="18" charset="0"/>
              </a:rPr>
              <a:t>(</a:t>
            </a:r>
            <a:r>
              <a:rPr lang="en-US" altLang="cs-CZ" sz="2400" i="1" smtClean="0">
                <a:latin typeface="Times New Roman" panose="02020603050405020304" pitchFamily="18" charset="0"/>
              </a:rPr>
              <a:t>x</a:t>
            </a:r>
            <a:r>
              <a:rPr lang="en-US" altLang="cs-CZ" sz="2400" smtClean="0">
                <a:latin typeface="Times New Roman" panose="02020603050405020304" pitchFamily="18" charset="0"/>
              </a:rPr>
              <a:t>) </a:t>
            </a:r>
            <a:r>
              <a:rPr lang="en-US" altLang="cs-CZ" sz="2400" smtClean="0"/>
              <a:t>je konvexní na </a:t>
            </a:r>
            <a:r>
              <a:rPr lang="en-US" altLang="cs-CZ" sz="2400" i="1" smtClean="0">
                <a:latin typeface="Times New Roman" panose="02020603050405020304" pitchFamily="18" charset="0"/>
              </a:rPr>
              <a:t>X</a:t>
            </a:r>
            <a:r>
              <a:rPr lang="en-US" altLang="cs-CZ" sz="2400" smtClean="0"/>
              <a:t> , jestliže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smtClean="0"/>
              <a:t>			</a:t>
            </a:r>
            <a:r>
              <a:rPr lang="en-US" altLang="cs-CZ" sz="2400" smtClean="0"/>
              <a:t>všechny hlavní subdeterminanty</a:t>
            </a:r>
            <a:endParaRPr lang="cs-CZ" altLang="cs-CZ" sz="24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cs-CZ" sz="2400" smtClean="0"/>
              <a:t> </a:t>
            </a:r>
            <a:r>
              <a:rPr lang="cs-CZ" altLang="cs-CZ" sz="2400" smtClean="0"/>
              <a:t>			</a:t>
            </a:r>
            <a:r>
              <a:rPr lang="en-US" altLang="cs-CZ" sz="2400" smtClean="0"/>
              <a:t>Hessovy matice jsou kladné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cs-CZ" sz="2400" smtClean="0"/>
              <a:t>			( pro všechna </a:t>
            </a:r>
            <a:r>
              <a:rPr lang="en-US" altLang="cs-CZ" sz="2400" i="1" smtClean="0">
                <a:latin typeface="Times New Roman" panose="02020603050405020304" pitchFamily="18" charset="0"/>
              </a:rPr>
              <a:t>x </a:t>
            </a:r>
            <a:r>
              <a:rPr lang="en-US" altLang="cs-CZ" sz="2400" smtClean="0">
                <a:sym typeface="Symbol" panose="05050102010706020507" pitchFamily="18" charset="2"/>
              </a:rPr>
              <a:t></a:t>
            </a:r>
            <a:r>
              <a:rPr lang="en-US" altLang="cs-CZ" sz="2400" smtClean="0"/>
              <a:t> </a:t>
            </a:r>
            <a:r>
              <a:rPr lang="pl-PL" altLang="cs-CZ" sz="2400" i="1" smtClean="0">
                <a:latin typeface="Times New Roman" panose="02020603050405020304" pitchFamily="18" charset="0"/>
              </a:rPr>
              <a:t>X</a:t>
            </a:r>
            <a:r>
              <a:rPr lang="pl-PL" altLang="cs-CZ" sz="2400" smtClean="0"/>
              <a:t> </a:t>
            </a:r>
            <a:r>
              <a:rPr lang="en-US" altLang="cs-CZ" sz="2400" smtClean="0">
                <a:latin typeface="Times New Roman" panose="02020603050405020304" pitchFamily="18" charset="0"/>
                <a:sym typeface="Symbol" panose="05050102010706020507" pitchFamily="18" charset="2"/>
              </a:rPr>
              <a:t></a:t>
            </a:r>
            <a:r>
              <a:rPr lang="en-US" altLang="cs-CZ" sz="2400" smtClean="0">
                <a:latin typeface="Times New Roman" panose="02020603050405020304" pitchFamily="18" charset="0"/>
              </a:rPr>
              <a:t> </a:t>
            </a:r>
            <a:r>
              <a:rPr lang="en-US" altLang="cs-CZ" sz="2400" b="1" smtClean="0">
                <a:latin typeface="Tahoma" panose="020B0604030504040204" pitchFamily="34" charset="0"/>
                <a:cs typeface="Tahoma" panose="020B0604030504040204" pitchFamily="34" charset="0"/>
              </a:rPr>
              <a:t>R</a:t>
            </a:r>
            <a:r>
              <a:rPr lang="en-US" altLang="cs-CZ" sz="2400" i="1" baseline="30000" smtClean="0">
                <a:latin typeface="Times New Roman" panose="02020603050405020304" pitchFamily="18" charset="0"/>
              </a:rPr>
              <a:t>n</a:t>
            </a:r>
            <a:r>
              <a:rPr lang="en-US" altLang="cs-CZ" sz="2400" smtClean="0"/>
              <a:t> )</a:t>
            </a:r>
            <a:endParaRPr lang="en-US" altLang="cs-CZ" sz="2400" u="sng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cs-CZ" sz="2400" u="sng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smtClean="0"/>
              <a:t>	</a:t>
            </a:r>
            <a:r>
              <a:rPr lang="en-US" altLang="cs-CZ" sz="2400" b="1" u="sng" smtClean="0"/>
              <a:t>Věta 6</a:t>
            </a:r>
            <a:r>
              <a:rPr lang="cs-CZ" altLang="cs-CZ" sz="2400" b="1" u="sng" smtClean="0"/>
              <a:t>:</a:t>
            </a:r>
            <a:r>
              <a:rPr lang="en-US" altLang="cs-CZ" sz="2400" smtClean="0"/>
              <a:t>	</a:t>
            </a:r>
            <a:r>
              <a:rPr lang="en-US" altLang="cs-CZ" sz="2400" i="1" smtClean="0">
                <a:latin typeface="Times New Roman" panose="02020603050405020304" pitchFamily="18" charset="0"/>
              </a:rPr>
              <a:t>f</a:t>
            </a:r>
            <a:r>
              <a:rPr lang="cs-CZ" altLang="cs-CZ" sz="2400" baseline="-25000" smtClean="0">
                <a:latin typeface="Times New Roman" panose="02020603050405020304" pitchFamily="18" charset="0"/>
              </a:rPr>
              <a:t>1</a:t>
            </a:r>
            <a:r>
              <a:rPr lang="en-US" altLang="cs-CZ" sz="2400" smtClean="0">
                <a:latin typeface="Times New Roman" panose="02020603050405020304" pitchFamily="18" charset="0"/>
              </a:rPr>
              <a:t>(</a:t>
            </a:r>
            <a:r>
              <a:rPr lang="en-US" altLang="cs-CZ" sz="2400" i="1" smtClean="0">
                <a:latin typeface="Times New Roman" panose="02020603050405020304" pitchFamily="18" charset="0"/>
              </a:rPr>
              <a:t>x</a:t>
            </a:r>
            <a:r>
              <a:rPr lang="en-US" altLang="cs-CZ" sz="2400" smtClean="0">
                <a:latin typeface="Times New Roman" panose="02020603050405020304" pitchFamily="18" charset="0"/>
              </a:rPr>
              <a:t>) </a:t>
            </a:r>
            <a:r>
              <a:rPr lang="en-US" altLang="cs-CZ" sz="2400" smtClean="0"/>
              <a:t>, </a:t>
            </a:r>
            <a:r>
              <a:rPr lang="en-US" altLang="cs-CZ" sz="2400" i="1" smtClean="0">
                <a:latin typeface="Times New Roman" panose="02020603050405020304" pitchFamily="18" charset="0"/>
              </a:rPr>
              <a:t>f</a:t>
            </a:r>
            <a:r>
              <a:rPr lang="en-US" altLang="cs-CZ" sz="2400" baseline="-25000" smtClean="0">
                <a:latin typeface="Times New Roman" panose="02020603050405020304" pitchFamily="18" charset="0"/>
              </a:rPr>
              <a:t>2</a:t>
            </a:r>
            <a:r>
              <a:rPr lang="en-US" altLang="cs-CZ" sz="2400" smtClean="0">
                <a:latin typeface="Times New Roman" panose="02020603050405020304" pitchFamily="18" charset="0"/>
              </a:rPr>
              <a:t>(</a:t>
            </a:r>
            <a:r>
              <a:rPr lang="en-US" altLang="cs-CZ" sz="2400" i="1" smtClean="0">
                <a:latin typeface="Times New Roman" panose="02020603050405020304" pitchFamily="18" charset="0"/>
              </a:rPr>
              <a:t>x</a:t>
            </a:r>
            <a:r>
              <a:rPr lang="en-US" altLang="cs-CZ" sz="2400" smtClean="0">
                <a:latin typeface="Times New Roman" panose="02020603050405020304" pitchFamily="18" charset="0"/>
              </a:rPr>
              <a:t>) </a:t>
            </a:r>
            <a:r>
              <a:rPr lang="en-US" altLang="cs-CZ" sz="2400" smtClean="0"/>
              <a:t>jsou konvexní funkce na </a:t>
            </a:r>
            <a:endParaRPr lang="cs-CZ" altLang="cs-CZ" sz="24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smtClean="0"/>
              <a:t>			</a:t>
            </a:r>
            <a:r>
              <a:rPr lang="en-US" altLang="cs-CZ" sz="2400" smtClean="0"/>
              <a:t>množině </a:t>
            </a:r>
            <a:r>
              <a:rPr lang="en-US" altLang="cs-CZ" sz="2400" i="1" smtClean="0">
                <a:latin typeface="Times New Roman" panose="02020603050405020304" pitchFamily="18" charset="0"/>
              </a:rPr>
              <a:t>X</a:t>
            </a:r>
            <a:r>
              <a:rPr lang="en-US" altLang="cs-CZ" sz="2400" smtClean="0"/>
              <a:t>, </a:t>
            </a:r>
            <a:r>
              <a:rPr lang="en-US" altLang="cs-CZ" sz="2400" i="1" smtClean="0">
                <a:latin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lang="en-US" altLang="cs-CZ" sz="2400" baseline="-25000" smtClean="0">
                <a:latin typeface="Times New Roman" panose="02020603050405020304" pitchFamily="18" charset="0"/>
              </a:rPr>
              <a:t>1</a:t>
            </a:r>
            <a:r>
              <a:rPr lang="en-US" altLang="cs-CZ" sz="2400" smtClean="0"/>
              <a:t>, </a:t>
            </a:r>
            <a:r>
              <a:rPr lang="en-US" altLang="cs-CZ" sz="2400" i="1" smtClean="0">
                <a:latin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lang="en-US" altLang="cs-CZ" sz="2400" i="1" smtClean="0">
                <a:latin typeface="Times New Roman" panose="02020603050405020304" pitchFamily="18" charset="0"/>
              </a:rPr>
              <a:t> </a:t>
            </a:r>
            <a:r>
              <a:rPr lang="en-US" altLang="cs-CZ" sz="2400" baseline="-25000" smtClean="0">
                <a:latin typeface="Times New Roman" panose="02020603050405020304" pitchFamily="18" charset="0"/>
              </a:rPr>
              <a:t>2</a:t>
            </a:r>
            <a:r>
              <a:rPr lang="en-US" altLang="cs-CZ" sz="2400" smtClean="0"/>
              <a:t> </a:t>
            </a:r>
            <a:r>
              <a:rPr lang="cs-CZ" altLang="cs-CZ" sz="2400" smtClean="0"/>
              <a:t>- </a:t>
            </a:r>
            <a:r>
              <a:rPr lang="en-US" altLang="cs-CZ" sz="2400" smtClean="0"/>
              <a:t>nezáporné konstanty</a:t>
            </a:r>
            <a:r>
              <a:rPr lang="cs-CZ" altLang="cs-CZ" sz="2400" smtClean="0"/>
              <a:t> (tj.</a:t>
            </a:r>
            <a:r>
              <a:rPr lang="en-US" altLang="cs-CZ" sz="2400" smtClean="0">
                <a:sym typeface="Symbol" panose="05050102010706020507" pitchFamily="18" charset="2"/>
              </a:rPr>
              <a:t></a:t>
            </a:r>
            <a:r>
              <a:rPr lang="cs-CZ" altLang="cs-CZ" sz="2400" smtClean="0"/>
              <a:t> 0 )</a:t>
            </a:r>
            <a:r>
              <a:rPr lang="en-US" altLang="cs-CZ" sz="2400" smtClean="0"/>
              <a:t>,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smtClean="0"/>
              <a:t>			</a:t>
            </a:r>
            <a:r>
              <a:rPr lang="en-US" altLang="cs-CZ" sz="2400" smtClean="0"/>
              <a:t>potom funkce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cs-CZ" sz="2400" smtClean="0"/>
              <a:t>	</a:t>
            </a:r>
            <a:r>
              <a:rPr lang="cs-CZ" altLang="cs-CZ" sz="2400" smtClean="0"/>
              <a:t>			</a:t>
            </a:r>
            <a:r>
              <a:rPr lang="en-US" altLang="cs-CZ" sz="2400" i="1" smtClean="0">
                <a:latin typeface="Times New Roman" panose="02020603050405020304" pitchFamily="18" charset="0"/>
              </a:rPr>
              <a:t>g</a:t>
            </a:r>
            <a:r>
              <a:rPr lang="en-US" altLang="cs-CZ" sz="2400" smtClean="0"/>
              <a:t>(</a:t>
            </a:r>
            <a:r>
              <a:rPr lang="en-US" altLang="cs-CZ" sz="2400" i="1" smtClean="0">
                <a:latin typeface="Times New Roman" panose="02020603050405020304" pitchFamily="18" charset="0"/>
              </a:rPr>
              <a:t>x</a:t>
            </a:r>
            <a:r>
              <a:rPr lang="en-US" altLang="cs-CZ" sz="2400" smtClean="0"/>
              <a:t>)  =	 </a:t>
            </a:r>
            <a:r>
              <a:rPr lang="en-US" altLang="cs-CZ" sz="2400" i="1" smtClean="0">
                <a:latin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lang="en-US" altLang="cs-CZ" sz="2400" baseline="-25000" smtClean="0">
                <a:latin typeface="Times New Roman" panose="02020603050405020304" pitchFamily="18" charset="0"/>
              </a:rPr>
              <a:t>1</a:t>
            </a:r>
            <a:r>
              <a:rPr lang="cs-CZ" altLang="cs-CZ" sz="2400" smtClean="0">
                <a:latin typeface="Times New Roman" panose="02020603050405020304" pitchFamily="18" charset="0"/>
              </a:rPr>
              <a:t>.</a:t>
            </a:r>
            <a:r>
              <a:rPr lang="en-US" altLang="cs-CZ" sz="2400" i="1" smtClean="0">
                <a:latin typeface="Times New Roman" panose="02020603050405020304" pitchFamily="18" charset="0"/>
              </a:rPr>
              <a:t>f</a:t>
            </a:r>
            <a:r>
              <a:rPr lang="cs-CZ" altLang="cs-CZ" sz="2400" baseline="-25000" smtClean="0">
                <a:latin typeface="Times New Roman" panose="02020603050405020304" pitchFamily="18" charset="0"/>
              </a:rPr>
              <a:t>1</a:t>
            </a:r>
            <a:r>
              <a:rPr lang="en-US" altLang="cs-CZ" sz="2400" smtClean="0">
                <a:latin typeface="Times New Roman" panose="02020603050405020304" pitchFamily="18" charset="0"/>
              </a:rPr>
              <a:t>(</a:t>
            </a:r>
            <a:r>
              <a:rPr lang="en-US" altLang="cs-CZ" sz="2400" i="1" smtClean="0">
                <a:latin typeface="Times New Roman" panose="02020603050405020304" pitchFamily="18" charset="0"/>
              </a:rPr>
              <a:t>x</a:t>
            </a:r>
            <a:r>
              <a:rPr lang="en-US" altLang="cs-CZ" sz="2400" smtClean="0">
                <a:latin typeface="Times New Roman" panose="02020603050405020304" pitchFamily="18" charset="0"/>
              </a:rPr>
              <a:t>) </a:t>
            </a:r>
            <a:r>
              <a:rPr lang="en-US" altLang="cs-CZ" sz="2400" smtClean="0"/>
              <a:t>+ </a:t>
            </a:r>
            <a:r>
              <a:rPr lang="en-US" altLang="cs-CZ" sz="2400" i="1" smtClean="0">
                <a:latin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lang="en-US" altLang="cs-CZ" sz="2400" baseline="-25000" smtClean="0">
                <a:latin typeface="Times New Roman" panose="02020603050405020304" pitchFamily="18" charset="0"/>
              </a:rPr>
              <a:t>2</a:t>
            </a:r>
            <a:r>
              <a:rPr lang="cs-CZ" altLang="cs-CZ" sz="2400" smtClean="0">
                <a:latin typeface="Times New Roman" panose="02020603050405020304" pitchFamily="18" charset="0"/>
              </a:rPr>
              <a:t>.</a:t>
            </a:r>
            <a:r>
              <a:rPr lang="en-US" altLang="cs-CZ" sz="2400" i="1" smtClean="0">
                <a:latin typeface="Times New Roman" panose="02020603050405020304" pitchFamily="18" charset="0"/>
              </a:rPr>
              <a:t>f</a:t>
            </a:r>
            <a:r>
              <a:rPr lang="en-US" altLang="cs-CZ" sz="2400" baseline="-25000" smtClean="0">
                <a:latin typeface="Times New Roman" panose="02020603050405020304" pitchFamily="18" charset="0"/>
              </a:rPr>
              <a:t>2</a:t>
            </a:r>
            <a:r>
              <a:rPr lang="en-US" altLang="cs-CZ" sz="2400" smtClean="0">
                <a:latin typeface="Times New Roman" panose="02020603050405020304" pitchFamily="18" charset="0"/>
              </a:rPr>
              <a:t>(</a:t>
            </a:r>
            <a:r>
              <a:rPr lang="en-US" altLang="cs-CZ" sz="2400" i="1" smtClean="0">
                <a:latin typeface="Times New Roman" panose="02020603050405020304" pitchFamily="18" charset="0"/>
              </a:rPr>
              <a:t>x</a:t>
            </a:r>
            <a:r>
              <a:rPr lang="en-US" altLang="cs-CZ" sz="2400" smtClean="0">
                <a:latin typeface="Times New Roman" panose="02020603050405020304" pitchFamily="18" charset="0"/>
              </a:rPr>
              <a:t>) </a:t>
            </a:r>
            <a:endParaRPr lang="cs-CZ" altLang="cs-CZ" sz="24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smtClean="0"/>
              <a:t>			</a:t>
            </a:r>
            <a:r>
              <a:rPr lang="en-US" altLang="cs-CZ" sz="2400" smtClean="0"/>
              <a:t>je konvexní funkce na </a:t>
            </a:r>
            <a:r>
              <a:rPr lang="pl-PL" altLang="cs-CZ" sz="2400" i="1" smtClean="0">
                <a:latin typeface="Times New Roman" panose="02020603050405020304" pitchFamily="18" charset="0"/>
              </a:rPr>
              <a:t>X</a:t>
            </a:r>
            <a:r>
              <a:rPr lang="pl-PL" altLang="cs-CZ" sz="2400" smtClean="0"/>
              <a:t> </a:t>
            </a:r>
            <a:r>
              <a:rPr lang="en-US" altLang="cs-CZ" sz="2400" smtClean="0">
                <a:latin typeface="Times New Roman" panose="02020603050405020304" pitchFamily="18" charset="0"/>
                <a:sym typeface="Symbol" panose="05050102010706020507" pitchFamily="18" charset="2"/>
              </a:rPr>
              <a:t></a:t>
            </a:r>
            <a:r>
              <a:rPr lang="en-US" altLang="cs-CZ" sz="2400" smtClean="0">
                <a:latin typeface="Times New Roman" panose="02020603050405020304" pitchFamily="18" charset="0"/>
              </a:rPr>
              <a:t> </a:t>
            </a:r>
            <a:r>
              <a:rPr lang="en-US" altLang="cs-CZ" sz="2400" b="1" smtClean="0">
                <a:latin typeface="Tahoma" panose="020B0604030504040204" pitchFamily="34" charset="0"/>
                <a:cs typeface="Tahoma" panose="020B0604030504040204" pitchFamily="34" charset="0"/>
              </a:rPr>
              <a:t>R</a:t>
            </a:r>
            <a:r>
              <a:rPr lang="en-US" altLang="cs-CZ" sz="2400" i="1" baseline="30000" smtClean="0">
                <a:latin typeface="Times New Roman" panose="02020603050405020304" pitchFamily="18" charset="0"/>
              </a:rPr>
              <a:t>n</a:t>
            </a:r>
            <a:r>
              <a:rPr lang="pl-PL" altLang="cs-CZ" sz="2400" smtClean="0"/>
              <a:t> </a:t>
            </a:r>
            <a:endParaRPr lang="cs-CZ" altLang="cs-CZ" sz="2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15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15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P spid="21507" grpId="0" build="allAtOnce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zápatí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400" dirty="0" smtClean="0"/>
              <a:t>EMM4</a:t>
            </a:r>
          </a:p>
        </p:txBody>
      </p:sp>
      <p:sp>
        <p:nvSpPr>
          <p:cNvPr id="17411" name="Zástupný symbol pro číslo snímku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F7FBD64-0526-4AE9-945A-312C137EF1E1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cs-CZ" altLang="cs-CZ" sz="1400" smtClean="0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 b="1" smtClean="0">
                <a:solidFill>
                  <a:schemeClr val="accent2"/>
                </a:solidFill>
              </a:rPr>
              <a:t>Příklad 1: 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36295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800" smtClean="0"/>
              <a:t>	</a:t>
            </a:r>
            <a:r>
              <a:rPr lang="en-US" altLang="cs-CZ" sz="2400" i="1" smtClean="0">
                <a:latin typeface="Times New Roman" panose="02020603050405020304" pitchFamily="18" charset="0"/>
              </a:rPr>
              <a:t>f</a:t>
            </a:r>
            <a:r>
              <a:rPr lang="en-US" altLang="cs-CZ" sz="2400" smtClean="0">
                <a:latin typeface="Times New Roman" panose="02020603050405020304" pitchFamily="18" charset="0"/>
              </a:rPr>
              <a:t>(</a:t>
            </a:r>
            <a:r>
              <a:rPr lang="en-US" altLang="cs-CZ" sz="2400" i="1" smtClean="0">
                <a:latin typeface="Times New Roman" panose="02020603050405020304" pitchFamily="18" charset="0"/>
              </a:rPr>
              <a:t>x,y</a:t>
            </a:r>
            <a:r>
              <a:rPr lang="en-US" altLang="cs-CZ" sz="2400" smtClean="0">
                <a:latin typeface="Times New Roman" panose="02020603050405020304" pitchFamily="18" charset="0"/>
              </a:rPr>
              <a:t>) = 2</a:t>
            </a:r>
            <a:r>
              <a:rPr lang="en-US" altLang="cs-CZ" sz="2400" i="1" smtClean="0">
                <a:latin typeface="Times New Roman" panose="02020603050405020304" pitchFamily="18" charset="0"/>
              </a:rPr>
              <a:t>x</a:t>
            </a:r>
            <a:r>
              <a:rPr lang="en-US" altLang="cs-CZ" sz="2400" baseline="30000" smtClean="0">
                <a:latin typeface="Times New Roman" panose="02020603050405020304" pitchFamily="18" charset="0"/>
              </a:rPr>
              <a:t>2</a:t>
            </a:r>
            <a:r>
              <a:rPr lang="en-US" altLang="cs-CZ" sz="2400" smtClean="0">
                <a:latin typeface="Times New Roman" panose="02020603050405020304" pitchFamily="18" charset="0"/>
              </a:rPr>
              <a:t> + </a:t>
            </a:r>
            <a:r>
              <a:rPr lang="en-US" altLang="cs-CZ" sz="2400" i="1" smtClean="0">
                <a:latin typeface="Times New Roman" panose="02020603050405020304" pitchFamily="18" charset="0"/>
              </a:rPr>
              <a:t>xy</a:t>
            </a:r>
            <a:r>
              <a:rPr lang="en-US" altLang="cs-CZ" sz="2400" baseline="30000" smtClean="0">
                <a:latin typeface="Times New Roman" panose="02020603050405020304" pitchFamily="18" charset="0"/>
              </a:rPr>
              <a:t>2</a:t>
            </a:r>
            <a:r>
              <a:rPr lang="en-US" altLang="cs-CZ" sz="2400" smtClean="0">
                <a:latin typeface="Times New Roman" panose="02020603050405020304" pitchFamily="18" charset="0"/>
              </a:rPr>
              <a:t> + 3</a:t>
            </a:r>
            <a:r>
              <a:rPr lang="en-US" altLang="cs-CZ" sz="2400" i="1" smtClean="0">
                <a:latin typeface="Times New Roman" panose="02020603050405020304" pitchFamily="18" charset="0"/>
              </a:rPr>
              <a:t>y</a:t>
            </a:r>
            <a:r>
              <a:rPr lang="en-US" altLang="cs-CZ" sz="2400" baseline="30000" smtClean="0">
                <a:latin typeface="Times New Roman" panose="02020603050405020304" pitchFamily="18" charset="0"/>
              </a:rPr>
              <a:t>3</a:t>
            </a:r>
            <a:r>
              <a:rPr lang="cs-CZ" altLang="cs-CZ" sz="2400" smtClean="0">
                <a:latin typeface="Times New Roman" panose="02020603050405020304" pitchFamily="18" charset="0"/>
              </a:rPr>
              <a:t>           </a:t>
            </a:r>
            <a:r>
              <a:rPr lang="en-US" altLang="cs-CZ" sz="2400" smtClean="0">
                <a:latin typeface="Times New Roman" panose="02020603050405020304" pitchFamily="18" charset="0"/>
                <a:sym typeface="Symbol" panose="05050102010706020507" pitchFamily="18" charset="2"/>
              </a:rPr>
              <a:t></a:t>
            </a:r>
            <a:r>
              <a:rPr lang="en-US" altLang="cs-CZ" sz="2400" i="1" smtClean="0">
                <a:latin typeface="Times New Roman" panose="02020603050405020304" pitchFamily="18" charset="0"/>
              </a:rPr>
              <a:t>f</a:t>
            </a:r>
            <a:r>
              <a:rPr lang="en-US" altLang="cs-CZ" sz="2400" smtClean="0">
                <a:latin typeface="Times New Roman" panose="02020603050405020304" pitchFamily="18" charset="0"/>
              </a:rPr>
              <a:t>(</a:t>
            </a:r>
            <a:r>
              <a:rPr lang="en-US" altLang="cs-CZ" sz="2400" i="1" smtClean="0">
                <a:latin typeface="Times New Roman" panose="02020603050405020304" pitchFamily="18" charset="0"/>
              </a:rPr>
              <a:t>x</a:t>
            </a:r>
            <a:r>
              <a:rPr lang="en-US" altLang="cs-CZ" sz="2400" smtClean="0">
                <a:latin typeface="Times New Roman" panose="02020603050405020304" pitchFamily="18" charset="0"/>
              </a:rPr>
              <a:t>)  = </a:t>
            </a:r>
            <a:r>
              <a:rPr lang="cs-CZ" altLang="cs-CZ" sz="2400" smtClean="0">
                <a:latin typeface="Times New Roman" panose="02020603050405020304" pitchFamily="18" charset="0"/>
              </a:rPr>
              <a:t>4</a:t>
            </a:r>
            <a:r>
              <a:rPr lang="cs-CZ" altLang="cs-CZ" sz="2400" i="1" smtClean="0">
                <a:latin typeface="Times New Roman" panose="02020603050405020304" pitchFamily="18" charset="0"/>
              </a:rPr>
              <a:t>x</a:t>
            </a:r>
            <a:r>
              <a:rPr lang="cs-CZ" altLang="cs-CZ" sz="2400" smtClean="0">
                <a:latin typeface="Times New Roman" panose="02020603050405020304" pitchFamily="18" charset="0"/>
              </a:rPr>
              <a:t> + </a:t>
            </a:r>
            <a:r>
              <a:rPr lang="cs-CZ" altLang="cs-CZ" sz="2400" i="1" smtClean="0">
                <a:latin typeface="Times New Roman" panose="02020603050405020304" pitchFamily="18" charset="0"/>
              </a:rPr>
              <a:t>y</a:t>
            </a:r>
            <a:r>
              <a:rPr lang="cs-CZ" altLang="cs-CZ" sz="2400" baseline="30000" smtClean="0">
                <a:latin typeface="Times New Roman" panose="02020603050405020304" pitchFamily="18" charset="0"/>
              </a:rPr>
              <a:t>2</a:t>
            </a:r>
            <a:r>
              <a:rPr lang="cs-CZ" altLang="cs-CZ" sz="2400" smtClean="0">
                <a:latin typeface="Times New Roman" panose="02020603050405020304" pitchFamily="18" charset="0"/>
              </a:rPr>
              <a:t>, 2</a:t>
            </a:r>
            <a:r>
              <a:rPr lang="cs-CZ" altLang="cs-CZ" sz="2400" i="1" smtClean="0">
                <a:latin typeface="Times New Roman" panose="02020603050405020304" pitchFamily="18" charset="0"/>
              </a:rPr>
              <a:t>xy</a:t>
            </a:r>
            <a:r>
              <a:rPr lang="cs-CZ" altLang="cs-CZ" sz="2400" smtClean="0">
                <a:latin typeface="Times New Roman" panose="02020603050405020304" pitchFamily="18" charset="0"/>
              </a:rPr>
              <a:t> +9</a:t>
            </a:r>
            <a:r>
              <a:rPr lang="cs-CZ" altLang="cs-CZ" sz="2400" i="1" smtClean="0">
                <a:latin typeface="Times New Roman" panose="02020603050405020304" pitchFamily="18" charset="0"/>
              </a:rPr>
              <a:t>y</a:t>
            </a:r>
            <a:r>
              <a:rPr lang="cs-CZ" altLang="cs-CZ" sz="2400" baseline="30000" smtClean="0">
                <a:latin typeface="Times New Roman" panose="02020603050405020304" pitchFamily="18" charset="0"/>
              </a:rPr>
              <a:t>2</a:t>
            </a:r>
            <a:endParaRPr lang="en-US" altLang="cs-CZ" sz="2400" smtClean="0">
              <a:latin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endParaRPr lang="en-US" altLang="cs-CZ" sz="2400" smtClean="0">
              <a:latin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cs-CZ" altLang="cs-CZ" sz="2400" smtClean="0">
                <a:latin typeface="Times New Roman" panose="02020603050405020304" pitchFamily="18" charset="0"/>
              </a:rPr>
              <a:t>	</a:t>
            </a:r>
          </a:p>
          <a:p>
            <a:pPr eaLnBrk="1" hangingPunct="1">
              <a:buFontTx/>
              <a:buNone/>
            </a:pPr>
            <a:r>
              <a:rPr lang="cs-CZ" altLang="cs-CZ" sz="2400" smtClean="0">
                <a:latin typeface="Times New Roman" panose="02020603050405020304" pitchFamily="18" charset="0"/>
              </a:rPr>
              <a:t>	</a:t>
            </a:r>
          </a:p>
          <a:p>
            <a:pPr eaLnBrk="1" hangingPunct="1">
              <a:buFontTx/>
              <a:buNone/>
            </a:pPr>
            <a:r>
              <a:rPr lang="cs-CZ" altLang="cs-CZ" sz="2400" smtClean="0">
                <a:latin typeface="Times New Roman" panose="02020603050405020304" pitchFamily="18" charset="0"/>
              </a:rPr>
              <a:t> </a:t>
            </a:r>
            <a:r>
              <a:rPr lang="cs-CZ" altLang="cs-CZ" sz="2400" b="1" i="1" smtClean="0">
                <a:latin typeface="Times New Roman" panose="02020603050405020304" pitchFamily="18" charset="0"/>
              </a:rPr>
              <a:t>H</a:t>
            </a:r>
            <a:r>
              <a:rPr lang="cs-CZ" altLang="cs-CZ" sz="2400" smtClean="0">
                <a:latin typeface="Times New Roman" panose="02020603050405020304" pitchFamily="18" charset="0"/>
              </a:rPr>
              <a:t> = </a:t>
            </a:r>
            <a:r>
              <a:rPr lang="en-US" altLang="cs-CZ" sz="2400" smtClean="0">
                <a:latin typeface="Times New Roman" panose="02020603050405020304" pitchFamily="18" charset="0"/>
              </a:rPr>
              <a:t>{</a:t>
            </a:r>
            <a:r>
              <a:rPr lang="en-US" altLang="cs-CZ" sz="2400" smtClean="0">
                <a:latin typeface="Times New Roman" panose="02020603050405020304" pitchFamily="18" charset="0"/>
                <a:sym typeface="Symbol" panose="05050102010706020507" pitchFamily="18" charset="2"/>
              </a:rPr>
              <a:t></a:t>
            </a:r>
            <a:r>
              <a:rPr lang="en-US" altLang="cs-CZ" sz="2400" baseline="30000" smtClean="0">
                <a:latin typeface="Times New Roman" panose="02020603050405020304" pitchFamily="18" charset="0"/>
              </a:rPr>
              <a:t>2</a:t>
            </a:r>
            <a:r>
              <a:rPr lang="en-US" altLang="cs-CZ" sz="2400" i="1" smtClean="0">
                <a:latin typeface="Times New Roman" panose="02020603050405020304" pitchFamily="18" charset="0"/>
              </a:rPr>
              <a:t>f</a:t>
            </a:r>
            <a:r>
              <a:rPr lang="en-US" altLang="cs-CZ" sz="2400" smtClean="0">
                <a:latin typeface="Times New Roman" panose="02020603050405020304" pitchFamily="18" charset="0"/>
              </a:rPr>
              <a:t>(</a:t>
            </a:r>
            <a:r>
              <a:rPr lang="en-US" altLang="cs-CZ" sz="2400" i="1" smtClean="0">
                <a:latin typeface="Times New Roman" panose="02020603050405020304" pitchFamily="18" charset="0"/>
              </a:rPr>
              <a:t>x</a:t>
            </a:r>
            <a:r>
              <a:rPr lang="en-US" altLang="cs-CZ" sz="2400" smtClean="0">
                <a:latin typeface="Times New Roman" panose="02020603050405020304" pitchFamily="18" charset="0"/>
              </a:rPr>
              <a:t>)} =</a:t>
            </a:r>
            <a:endParaRPr lang="cs-CZ" altLang="cs-CZ" sz="2400" smtClean="0">
              <a:latin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endParaRPr lang="cs-CZ" altLang="cs-CZ" sz="2400" smtClean="0">
              <a:latin typeface="Times New Roman" panose="02020603050405020304" pitchFamily="18" charset="0"/>
            </a:endParaRPr>
          </a:p>
        </p:txBody>
      </p:sp>
      <p:sp>
        <p:nvSpPr>
          <p:cNvPr id="1741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7415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graphicFrame>
        <p:nvGraphicFramePr>
          <p:cNvPr id="17416" name="Object 7"/>
          <p:cNvGraphicFramePr>
            <a:graphicFrameLocks noChangeAspect="1"/>
          </p:cNvGraphicFramePr>
          <p:nvPr/>
        </p:nvGraphicFramePr>
        <p:xfrm>
          <a:off x="2700338" y="3284538"/>
          <a:ext cx="1852612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53" name="Rovnice" r:id="rId3" imgW="1002865" imgH="457002" progId="Equation.3">
                  <p:embed/>
                </p:oleObj>
              </mc:Choice>
              <mc:Fallback>
                <p:oleObj name="Rovnice" r:id="rId3" imgW="1002865" imgH="457002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0338" y="3284538"/>
                        <a:ext cx="1852612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7" name="Text Box 8"/>
          <p:cNvSpPr txBox="1">
            <a:spLocks noChangeArrowheads="1"/>
          </p:cNvSpPr>
          <p:nvPr/>
        </p:nvSpPr>
        <p:spPr bwMode="auto">
          <a:xfrm>
            <a:off x="250825" y="4797425"/>
            <a:ext cx="88931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i="1">
                <a:latin typeface="Times New Roman" panose="02020603050405020304" pitchFamily="18" charset="0"/>
              </a:rPr>
              <a:t>f</a:t>
            </a:r>
            <a:r>
              <a:rPr lang="cs-CZ" altLang="cs-CZ" sz="2400"/>
              <a:t>  je konvexní na   </a:t>
            </a:r>
            <a:r>
              <a:rPr lang="cs-CZ" altLang="cs-CZ" sz="2400" i="1">
                <a:latin typeface="Times New Roman" panose="02020603050405020304" pitchFamily="18" charset="0"/>
              </a:rPr>
              <a:t>X </a:t>
            </a:r>
            <a:r>
              <a:rPr lang="cs-CZ" altLang="cs-CZ" sz="2400">
                <a:latin typeface="Times New Roman" panose="02020603050405020304" pitchFamily="18" charset="0"/>
              </a:rPr>
              <a:t>= </a:t>
            </a:r>
            <a:r>
              <a:rPr lang="en-US" altLang="cs-CZ" sz="2400">
                <a:latin typeface="Times New Roman" panose="02020603050405020304" pitchFamily="18" charset="0"/>
              </a:rPr>
              <a:t>{(</a:t>
            </a:r>
            <a:r>
              <a:rPr lang="en-US" altLang="cs-CZ" sz="2400" i="1">
                <a:latin typeface="Times New Roman" panose="02020603050405020304" pitchFamily="18" charset="0"/>
              </a:rPr>
              <a:t>x</a:t>
            </a:r>
            <a:r>
              <a:rPr lang="en-US" altLang="cs-CZ" sz="2400">
                <a:latin typeface="Times New Roman" panose="02020603050405020304" pitchFamily="18" charset="0"/>
              </a:rPr>
              <a:t>,</a:t>
            </a:r>
            <a:r>
              <a:rPr lang="en-US" altLang="cs-CZ" sz="2400" i="1">
                <a:latin typeface="Times New Roman" panose="02020603050405020304" pitchFamily="18" charset="0"/>
              </a:rPr>
              <a:t>y</a:t>
            </a:r>
            <a:r>
              <a:rPr lang="en-US" altLang="cs-CZ" sz="2400">
                <a:latin typeface="Times New Roman" panose="02020603050405020304" pitchFamily="18" charset="0"/>
              </a:rPr>
              <a:t>)| 2</a:t>
            </a:r>
            <a:r>
              <a:rPr lang="en-US" altLang="cs-CZ" sz="2400" i="1">
                <a:latin typeface="Times New Roman" panose="02020603050405020304" pitchFamily="18" charset="0"/>
              </a:rPr>
              <a:t>x +</a:t>
            </a:r>
            <a:r>
              <a:rPr lang="en-US" altLang="cs-CZ" sz="2400">
                <a:latin typeface="Times New Roman" panose="02020603050405020304" pitchFamily="18" charset="0"/>
              </a:rPr>
              <a:t>18</a:t>
            </a:r>
            <a:r>
              <a:rPr lang="en-US" altLang="cs-CZ" sz="2400" i="1">
                <a:latin typeface="Times New Roman" panose="02020603050405020304" pitchFamily="18" charset="0"/>
              </a:rPr>
              <a:t>y – y</a:t>
            </a:r>
            <a:r>
              <a:rPr lang="en-US" altLang="cs-CZ" sz="2400" baseline="30000">
                <a:latin typeface="Times New Roman" panose="02020603050405020304" pitchFamily="18" charset="0"/>
              </a:rPr>
              <a:t>2</a:t>
            </a:r>
            <a:r>
              <a:rPr lang="en-US" altLang="cs-CZ" sz="2400" i="1">
                <a:latin typeface="Times New Roman" panose="02020603050405020304" pitchFamily="18" charset="0"/>
              </a:rPr>
              <a:t> </a:t>
            </a:r>
            <a:r>
              <a:rPr lang="en-US" altLang="cs-CZ" sz="2400">
                <a:latin typeface="Times New Roman" panose="02020603050405020304" pitchFamily="18" charset="0"/>
              </a:rPr>
              <a:t>&gt; 0} – </a:t>
            </a:r>
            <a:r>
              <a:rPr lang="en-US" altLang="cs-CZ" sz="2400"/>
              <a:t>vni</a:t>
            </a:r>
            <a:r>
              <a:rPr lang="cs-CZ" altLang="cs-CZ" sz="2400"/>
              <a:t>tř</a:t>
            </a:r>
            <a:r>
              <a:rPr lang="en-US" altLang="cs-CZ" sz="2400"/>
              <a:t>ek</a:t>
            </a:r>
            <a:r>
              <a:rPr lang="cs-CZ" altLang="cs-CZ" sz="2400"/>
              <a:t> </a:t>
            </a:r>
            <a:r>
              <a:rPr lang="en-US" altLang="cs-CZ" sz="2400"/>
              <a:t>paraboly</a:t>
            </a:r>
            <a:r>
              <a:rPr lang="en-US" altLang="cs-CZ" sz="1800"/>
              <a:t> </a:t>
            </a:r>
            <a:endParaRPr lang="cs-CZ" altLang="cs-CZ" sz="1800"/>
          </a:p>
        </p:txBody>
      </p:sp>
      <p:sp>
        <p:nvSpPr>
          <p:cNvPr id="17418" name="Rectangle 9"/>
          <p:cNvSpPr>
            <a:spLocks noChangeArrowheads="1"/>
          </p:cNvSpPr>
          <p:nvPr/>
        </p:nvSpPr>
        <p:spPr bwMode="auto">
          <a:xfrm>
            <a:off x="2827338" y="3284538"/>
            <a:ext cx="360362" cy="360362"/>
          </a:xfrm>
          <a:prstGeom prst="rect">
            <a:avLst/>
          </a:prstGeom>
          <a:noFill/>
          <a:ln w="317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7419" name="Rectangle 10"/>
          <p:cNvSpPr>
            <a:spLocks noChangeArrowheads="1"/>
          </p:cNvSpPr>
          <p:nvPr/>
        </p:nvSpPr>
        <p:spPr bwMode="auto">
          <a:xfrm>
            <a:off x="2660650" y="2997200"/>
            <a:ext cx="1873250" cy="1368425"/>
          </a:xfrm>
          <a:prstGeom prst="rect">
            <a:avLst/>
          </a:prstGeom>
          <a:noFill/>
          <a:ln w="317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7420" name="Text Box 11"/>
          <p:cNvSpPr txBox="1">
            <a:spLocks noChangeArrowheads="1"/>
          </p:cNvSpPr>
          <p:nvPr/>
        </p:nvSpPr>
        <p:spPr bwMode="auto">
          <a:xfrm>
            <a:off x="4859338" y="2565400"/>
            <a:ext cx="4033837" cy="155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cs-CZ" altLang="cs-CZ" sz="1800">
                <a:latin typeface="Times New Roman" panose="02020603050405020304" pitchFamily="18" charset="0"/>
              </a:rPr>
              <a:t>det</a:t>
            </a:r>
            <a:r>
              <a:rPr lang="en-US" altLang="cs-CZ" sz="1800">
                <a:latin typeface="Times New Roman" panose="02020603050405020304" pitchFamily="18" charset="0"/>
              </a:rPr>
              <a:t> [4] = 4</a:t>
            </a:r>
            <a:r>
              <a:rPr lang="cs-CZ" altLang="cs-CZ" sz="1800">
                <a:latin typeface="Times New Roman" panose="02020603050405020304" pitchFamily="18" charset="0"/>
              </a:rPr>
              <a:t> </a:t>
            </a:r>
            <a:r>
              <a:rPr lang="en-US" altLang="cs-CZ" sz="1800">
                <a:latin typeface="Times New Roman" panose="02020603050405020304" pitchFamily="18" charset="0"/>
              </a:rPr>
              <a:t>&gt; 0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endParaRPr lang="en-US" altLang="cs-CZ" sz="18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US" altLang="cs-CZ" sz="1800">
                <a:latin typeface="Times New Roman" panose="02020603050405020304" pitchFamily="18" charset="0"/>
              </a:rPr>
              <a:t>det                    = 8</a:t>
            </a:r>
            <a:r>
              <a:rPr lang="en-US" altLang="cs-CZ" sz="1800" i="1">
                <a:latin typeface="Times New Roman" panose="02020603050405020304" pitchFamily="18" charset="0"/>
              </a:rPr>
              <a:t>x</a:t>
            </a:r>
            <a:r>
              <a:rPr lang="en-US" altLang="cs-CZ" sz="1800">
                <a:latin typeface="Times New Roman" panose="02020603050405020304" pitchFamily="18" charset="0"/>
              </a:rPr>
              <a:t> + 72</a:t>
            </a:r>
            <a:r>
              <a:rPr lang="en-US" altLang="cs-CZ" sz="1800" i="1">
                <a:latin typeface="Times New Roman" panose="02020603050405020304" pitchFamily="18" charset="0"/>
              </a:rPr>
              <a:t>y</a:t>
            </a:r>
            <a:r>
              <a:rPr lang="en-US" altLang="cs-CZ" sz="1800">
                <a:latin typeface="Times New Roman" panose="02020603050405020304" pitchFamily="18" charset="0"/>
              </a:rPr>
              <a:t> – 4</a:t>
            </a:r>
            <a:r>
              <a:rPr lang="en-US" altLang="cs-CZ" sz="1800" i="1">
                <a:latin typeface="Times New Roman" panose="02020603050405020304" pitchFamily="18" charset="0"/>
              </a:rPr>
              <a:t>y</a:t>
            </a:r>
            <a:r>
              <a:rPr lang="en-US" altLang="cs-CZ" sz="1800" baseline="30000">
                <a:latin typeface="Times New Roman" panose="02020603050405020304" pitchFamily="18" charset="0"/>
              </a:rPr>
              <a:t>2   </a:t>
            </a:r>
            <a:r>
              <a:rPr lang="en-US" altLang="cs-CZ" sz="1600">
                <a:latin typeface="Times New Roman" panose="02020603050405020304" pitchFamily="18" charset="0"/>
              </a:rPr>
              <a:t>&gt; 0</a:t>
            </a:r>
            <a:endParaRPr lang="cs-CZ" altLang="cs-CZ" sz="16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endParaRPr lang="cs-CZ" altLang="cs-CZ" sz="1600">
              <a:latin typeface="Times New Roman" panose="02020603050405020304" pitchFamily="18" charset="0"/>
            </a:endParaRPr>
          </a:p>
        </p:txBody>
      </p:sp>
      <p:graphicFrame>
        <p:nvGraphicFramePr>
          <p:cNvPr id="17421" name="Object 12"/>
          <p:cNvGraphicFramePr>
            <a:graphicFrameLocks noGrp="1" noChangeAspect="1"/>
          </p:cNvGraphicFramePr>
          <p:nvPr>
            <p:ph sz="half" idx="2"/>
          </p:nvPr>
        </p:nvGraphicFramePr>
        <p:xfrm>
          <a:off x="5651500" y="3357563"/>
          <a:ext cx="1081088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54" name="Rovnice" r:id="rId5" imgW="1002865" imgH="457002" progId="Equation.3">
                  <p:embed/>
                </p:oleObj>
              </mc:Choice>
              <mc:Fallback>
                <p:oleObj name="Rovnice" r:id="rId5" imgW="1002865" imgH="457002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1500" y="3357563"/>
                        <a:ext cx="1081088" cy="492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22" name="Line 14"/>
          <p:cNvSpPr>
            <a:spLocks noChangeShapeType="1"/>
          </p:cNvSpPr>
          <p:nvPr/>
        </p:nvSpPr>
        <p:spPr bwMode="auto">
          <a:xfrm>
            <a:off x="6588125" y="5445125"/>
            <a:ext cx="0" cy="1079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23" name="Line 15"/>
          <p:cNvSpPr>
            <a:spLocks noChangeShapeType="1"/>
          </p:cNvSpPr>
          <p:nvPr/>
        </p:nvSpPr>
        <p:spPr bwMode="auto">
          <a:xfrm>
            <a:off x="6300788" y="6021388"/>
            <a:ext cx="22320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24" name="Freeform 16"/>
          <p:cNvSpPr>
            <a:spLocks/>
          </p:cNvSpPr>
          <p:nvPr/>
        </p:nvSpPr>
        <p:spPr bwMode="auto">
          <a:xfrm>
            <a:off x="6588125" y="5516563"/>
            <a:ext cx="792163" cy="1008062"/>
          </a:xfrm>
          <a:custGeom>
            <a:avLst/>
            <a:gdLst>
              <a:gd name="T0" fmla="*/ 1257559556 w 499"/>
              <a:gd name="T1" fmla="*/ 1600297631 h 635"/>
              <a:gd name="T2" fmla="*/ 0 w 499"/>
              <a:gd name="T3" fmla="*/ 801409290 h 635"/>
              <a:gd name="T4" fmla="*/ 1257559556 w 499"/>
              <a:gd name="T5" fmla="*/ 0 h 635"/>
              <a:gd name="T6" fmla="*/ 0 60000 65536"/>
              <a:gd name="T7" fmla="*/ 0 60000 65536"/>
              <a:gd name="T8" fmla="*/ 0 60000 65536"/>
              <a:gd name="T9" fmla="*/ 0 w 499"/>
              <a:gd name="T10" fmla="*/ 0 h 635"/>
              <a:gd name="T11" fmla="*/ 499 w 499"/>
              <a:gd name="T12" fmla="*/ 635 h 63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99" h="635">
                <a:moveTo>
                  <a:pt x="499" y="635"/>
                </a:moveTo>
                <a:cubicBezTo>
                  <a:pt x="249" y="529"/>
                  <a:pt x="0" y="424"/>
                  <a:pt x="0" y="318"/>
                </a:cubicBezTo>
                <a:cubicBezTo>
                  <a:pt x="0" y="212"/>
                  <a:pt x="416" y="53"/>
                  <a:pt x="499" y="0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25" name="Line 21"/>
          <p:cNvSpPr>
            <a:spLocks noChangeShapeType="1"/>
          </p:cNvSpPr>
          <p:nvPr/>
        </p:nvSpPr>
        <p:spPr bwMode="auto">
          <a:xfrm>
            <a:off x="6692900" y="5953125"/>
            <a:ext cx="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26" name="Line 22"/>
          <p:cNvSpPr>
            <a:spLocks noChangeShapeType="1"/>
          </p:cNvSpPr>
          <p:nvPr/>
        </p:nvSpPr>
        <p:spPr bwMode="auto">
          <a:xfrm>
            <a:off x="6877050" y="5876925"/>
            <a:ext cx="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27" name="Line 23"/>
          <p:cNvSpPr>
            <a:spLocks noChangeShapeType="1"/>
          </p:cNvSpPr>
          <p:nvPr/>
        </p:nvSpPr>
        <p:spPr bwMode="auto">
          <a:xfrm>
            <a:off x="7092950" y="5805488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28" name="Line 24"/>
          <p:cNvSpPr>
            <a:spLocks noChangeShapeType="1"/>
          </p:cNvSpPr>
          <p:nvPr/>
        </p:nvSpPr>
        <p:spPr bwMode="auto">
          <a:xfrm>
            <a:off x="7380288" y="5734050"/>
            <a:ext cx="0" cy="649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400" dirty="0" smtClean="0"/>
              <a:t>EMM4</a:t>
            </a:r>
          </a:p>
        </p:txBody>
      </p:sp>
      <p:sp>
        <p:nvSpPr>
          <p:cNvPr id="18435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47F8763-BEC7-4E58-88EC-1FB1006851C4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cs-CZ" altLang="cs-CZ" sz="1400" smtClean="0"/>
          </a:p>
        </p:txBody>
      </p:sp>
      <p:sp>
        <p:nvSpPr>
          <p:cNvPr id="18436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smtClean="0">
                <a:solidFill>
                  <a:schemeClr val="accent2"/>
                </a:solidFill>
              </a:rPr>
              <a:t>Příklad 1 – pokrač.</a:t>
            </a:r>
          </a:p>
        </p:txBody>
      </p:sp>
      <p:pic>
        <p:nvPicPr>
          <p:cNvPr id="18437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00113" y="1509713"/>
            <a:ext cx="7200900" cy="48006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400" dirty="0" smtClean="0"/>
              <a:t>EMM4</a:t>
            </a:r>
          </a:p>
        </p:txBody>
      </p:sp>
      <p:sp>
        <p:nvSpPr>
          <p:cNvPr id="19459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225EA2A-6EEF-4D37-B4E5-A81471D4A1E3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cs-CZ" altLang="cs-CZ" sz="1400" smtClean="0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42875"/>
            <a:ext cx="8229600" cy="1143000"/>
          </a:xfrm>
        </p:spPr>
        <p:txBody>
          <a:bodyPr/>
          <a:lstStyle/>
          <a:p>
            <a:pPr eaLnBrk="1" hangingPunct="1"/>
            <a:r>
              <a:rPr lang="pl-PL" altLang="cs-CZ" sz="3600" b="1" smtClean="0"/>
              <a:t>Úloha matematického programování</a:t>
            </a:r>
            <a:br>
              <a:rPr lang="pl-PL" altLang="cs-CZ" sz="3600" b="1" smtClean="0"/>
            </a:br>
            <a:r>
              <a:rPr lang="pl-PL" altLang="cs-CZ" sz="2400" b="1" smtClean="0">
                <a:solidFill>
                  <a:srgbClr val="0000CC"/>
                </a:solidFill>
              </a:rPr>
              <a:t>tzv. úloha (1) , (2)  </a:t>
            </a:r>
            <a:endParaRPr lang="cs-CZ" altLang="cs-CZ" sz="3600" b="1" smtClean="0">
              <a:solidFill>
                <a:srgbClr val="0000CC"/>
              </a:solidFill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916113"/>
            <a:ext cx="8424862" cy="452596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dirty="0" smtClean="0"/>
              <a:t>		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f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(</a:t>
            </a:r>
            <a:r>
              <a:rPr lang="cs-CZ" altLang="cs-CZ" sz="2400" i="1" dirty="0" err="1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 dirty="0" err="1" smtClean="0">
                <a:latin typeface="Times New Roman" panose="02020603050405020304" pitchFamily="18" charset="0"/>
              </a:rPr>
              <a:t>1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, </a:t>
            </a:r>
            <a:r>
              <a:rPr lang="cs-CZ" altLang="cs-CZ" sz="2400" i="1" dirty="0" err="1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 dirty="0" err="1" smtClean="0">
                <a:latin typeface="Times New Roman" panose="02020603050405020304" pitchFamily="18" charset="0"/>
              </a:rPr>
              <a:t>2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, ... ,</a:t>
            </a:r>
            <a:r>
              <a:rPr lang="cs-CZ" altLang="cs-CZ" sz="2400" i="1" dirty="0" err="1" smtClean="0">
                <a:latin typeface="Times New Roman" panose="02020603050405020304" pitchFamily="18" charset="0"/>
              </a:rPr>
              <a:t>x</a:t>
            </a:r>
            <a:r>
              <a:rPr lang="cs-CZ" altLang="cs-CZ" sz="2400" i="1" baseline="-25000" dirty="0" err="1" smtClean="0">
                <a:latin typeface="Times New Roman" panose="02020603050405020304" pitchFamily="18" charset="0"/>
              </a:rPr>
              <a:t>n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) </a:t>
            </a:r>
            <a:r>
              <a:rPr lang="cs-CZ" altLang="cs-CZ" sz="2400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  </a:t>
            </a:r>
            <a:r>
              <a:rPr lang="en-US" altLang="cs-CZ" sz="2400" dirty="0" smtClean="0">
                <a:latin typeface="Times New Roman" panose="02020603050405020304" pitchFamily="18" charset="0"/>
              </a:rPr>
              <a:t>MAX;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		 	(1)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400" dirty="0" smtClean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dirty="0" smtClean="0">
                <a:latin typeface="Times New Roman" panose="02020603050405020304" pitchFamily="18" charset="0"/>
              </a:rPr>
              <a:t>	za podmínek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i="1" dirty="0" smtClean="0">
                <a:latin typeface="Times New Roman" panose="02020603050405020304" pitchFamily="18" charset="0"/>
              </a:rPr>
              <a:t>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i="1" dirty="0" smtClean="0">
                <a:latin typeface="Times New Roman" panose="02020603050405020304" pitchFamily="18" charset="0"/>
              </a:rPr>
              <a:t>		</a:t>
            </a:r>
            <a:r>
              <a:rPr lang="cs-CZ" altLang="cs-CZ" sz="2400" i="1" dirty="0" err="1" smtClean="0">
                <a:latin typeface="Times New Roman" panose="02020603050405020304" pitchFamily="18" charset="0"/>
              </a:rPr>
              <a:t>g</a:t>
            </a:r>
            <a:r>
              <a:rPr lang="cs-CZ" altLang="cs-CZ" sz="2400" baseline="-25000" dirty="0" err="1" smtClean="0">
                <a:latin typeface="Times New Roman" panose="02020603050405020304" pitchFamily="18" charset="0"/>
              </a:rPr>
              <a:t>1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(</a:t>
            </a:r>
            <a:r>
              <a:rPr lang="cs-CZ" altLang="cs-CZ" sz="2400" i="1" dirty="0" err="1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 dirty="0" err="1" smtClean="0">
                <a:latin typeface="Times New Roman" panose="02020603050405020304" pitchFamily="18" charset="0"/>
              </a:rPr>
              <a:t>1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, </a:t>
            </a:r>
            <a:r>
              <a:rPr lang="cs-CZ" altLang="cs-CZ" sz="2400" i="1" dirty="0" err="1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 dirty="0" err="1" smtClean="0">
                <a:latin typeface="Times New Roman" panose="02020603050405020304" pitchFamily="18" charset="0"/>
              </a:rPr>
              <a:t>2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, ... ,</a:t>
            </a:r>
            <a:r>
              <a:rPr lang="cs-CZ" altLang="cs-CZ" sz="2400" i="1" dirty="0" err="1" smtClean="0">
                <a:latin typeface="Times New Roman" panose="02020603050405020304" pitchFamily="18" charset="0"/>
              </a:rPr>
              <a:t>x</a:t>
            </a:r>
            <a:r>
              <a:rPr lang="cs-CZ" altLang="cs-CZ" sz="2400" i="1" baseline="-25000" dirty="0" err="1" smtClean="0">
                <a:latin typeface="Times New Roman" panose="02020603050405020304" pitchFamily="18" charset="0"/>
              </a:rPr>
              <a:t>n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) </a:t>
            </a:r>
            <a:r>
              <a:rPr lang="en-US" altLang="cs-CZ" sz="2400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de-DE" altLang="cs-CZ" sz="2400" dirty="0" smtClean="0">
                <a:latin typeface="Times New Roman" panose="02020603050405020304" pitchFamily="18" charset="0"/>
              </a:rPr>
              <a:t>  </a:t>
            </a:r>
            <a:r>
              <a:rPr lang="de-DE" altLang="cs-CZ" sz="2400" i="1" dirty="0" smtClean="0">
                <a:latin typeface="Times New Roman" panose="02020603050405020304" pitchFamily="18" charset="0"/>
              </a:rPr>
              <a:t>b</a:t>
            </a:r>
            <a:r>
              <a:rPr lang="cs-CZ" altLang="cs-CZ" sz="2400" baseline="-25000" dirty="0" smtClean="0">
                <a:latin typeface="Times New Roman" panose="02020603050405020304" pitchFamily="18" charset="0"/>
              </a:rPr>
              <a:t>1</a:t>
            </a:r>
            <a:endParaRPr lang="de-DE" altLang="cs-CZ" sz="2400" baseline="-25000" dirty="0" smtClean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i="1" dirty="0" smtClean="0">
                <a:latin typeface="Times New Roman" panose="02020603050405020304" pitchFamily="18" charset="0"/>
              </a:rPr>
              <a:t>		</a:t>
            </a:r>
            <a:r>
              <a:rPr lang="cs-CZ" altLang="cs-CZ" sz="2400" i="1" dirty="0" err="1" smtClean="0">
                <a:latin typeface="Times New Roman" panose="02020603050405020304" pitchFamily="18" charset="0"/>
              </a:rPr>
              <a:t>g</a:t>
            </a:r>
            <a:r>
              <a:rPr lang="cs-CZ" altLang="cs-CZ" sz="2400" baseline="-25000" dirty="0" err="1" smtClean="0">
                <a:latin typeface="Times New Roman" panose="02020603050405020304" pitchFamily="18" charset="0"/>
              </a:rPr>
              <a:t>2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(</a:t>
            </a:r>
            <a:r>
              <a:rPr lang="cs-CZ" altLang="cs-CZ" sz="2400" i="1" dirty="0" err="1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 dirty="0" err="1" smtClean="0">
                <a:latin typeface="Times New Roman" panose="02020603050405020304" pitchFamily="18" charset="0"/>
              </a:rPr>
              <a:t>1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, </a:t>
            </a:r>
            <a:r>
              <a:rPr lang="cs-CZ" altLang="cs-CZ" sz="2400" i="1" dirty="0" err="1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 dirty="0" err="1" smtClean="0">
                <a:latin typeface="Times New Roman" panose="02020603050405020304" pitchFamily="18" charset="0"/>
              </a:rPr>
              <a:t>2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, ... ,</a:t>
            </a:r>
            <a:r>
              <a:rPr lang="cs-CZ" altLang="cs-CZ" sz="2400" i="1" dirty="0" err="1" smtClean="0">
                <a:latin typeface="Times New Roman" panose="02020603050405020304" pitchFamily="18" charset="0"/>
              </a:rPr>
              <a:t>x</a:t>
            </a:r>
            <a:r>
              <a:rPr lang="cs-CZ" altLang="cs-CZ" sz="2400" i="1" baseline="-25000" dirty="0" err="1" smtClean="0">
                <a:latin typeface="Times New Roman" panose="02020603050405020304" pitchFamily="18" charset="0"/>
              </a:rPr>
              <a:t>n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) </a:t>
            </a:r>
            <a:r>
              <a:rPr lang="en-US" altLang="cs-CZ" sz="2400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de-DE" altLang="cs-CZ" sz="2400" dirty="0" smtClean="0">
                <a:latin typeface="Times New Roman" panose="02020603050405020304" pitchFamily="18" charset="0"/>
              </a:rPr>
              <a:t>  </a:t>
            </a:r>
            <a:r>
              <a:rPr lang="de-DE" altLang="cs-CZ" sz="2400" i="1" dirty="0" err="1" smtClean="0">
                <a:latin typeface="Times New Roman" panose="02020603050405020304" pitchFamily="18" charset="0"/>
              </a:rPr>
              <a:t>b</a:t>
            </a:r>
            <a:r>
              <a:rPr lang="de-DE" altLang="cs-CZ" sz="2400" baseline="-25000" dirty="0" err="1" smtClean="0">
                <a:latin typeface="Times New Roman" panose="02020603050405020304" pitchFamily="18" charset="0"/>
              </a:rPr>
              <a:t>2</a:t>
            </a:r>
            <a:endParaRPr lang="cs-CZ" altLang="cs-CZ" sz="2400" baseline="-25000" dirty="0" smtClean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400" baseline="-25000" dirty="0" smtClean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baseline="-25000" dirty="0" smtClean="0">
                <a:latin typeface="Times New Roman" panose="02020603050405020304" pitchFamily="18" charset="0"/>
              </a:rPr>
              <a:t>		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……………………..	</a:t>
            </a:r>
            <a:r>
              <a:rPr lang="cs-CZ" altLang="cs-CZ" sz="2400" baseline="-25000" dirty="0" smtClean="0">
                <a:latin typeface="Times New Roman" panose="02020603050405020304" pitchFamily="18" charset="0"/>
              </a:rPr>
              <a:t>	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 dirty="0" smtClean="0">
                <a:latin typeface="Times New Roman" panose="02020603050405020304" pitchFamily="18" charset="0"/>
              </a:rPr>
              <a:t>		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(2)</a:t>
            </a:r>
            <a:endParaRPr lang="cs-CZ" altLang="cs-CZ" sz="2400" baseline="-25000" dirty="0" smtClean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baseline="-25000" dirty="0" smtClean="0">
                <a:latin typeface="Times New Roman" panose="02020603050405020304" pitchFamily="18" charset="0"/>
              </a:rPr>
              <a:t>		</a:t>
            </a:r>
            <a:r>
              <a:rPr lang="cs-CZ" altLang="cs-CZ" sz="2400" i="1" dirty="0" err="1" smtClean="0">
                <a:latin typeface="Times New Roman" panose="02020603050405020304" pitchFamily="18" charset="0"/>
              </a:rPr>
              <a:t>g</a:t>
            </a:r>
            <a:r>
              <a:rPr lang="cs-CZ" altLang="cs-CZ" sz="2400" i="1" baseline="-25000" dirty="0" err="1" smtClean="0">
                <a:latin typeface="Times New Roman" panose="02020603050405020304" pitchFamily="18" charset="0"/>
              </a:rPr>
              <a:t>m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(</a:t>
            </a:r>
            <a:r>
              <a:rPr lang="cs-CZ" altLang="cs-CZ" sz="2400" i="1" dirty="0" err="1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 dirty="0" err="1" smtClean="0">
                <a:latin typeface="Times New Roman" panose="02020603050405020304" pitchFamily="18" charset="0"/>
              </a:rPr>
              <a:t>1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, </a:t>
            </a:r>
            <a:r>
              <a:rPr lang="cs-CZ" altLang="cs-CZ" sz="2400" i="1" dirty="0" err="1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 dirty="0" err="1" smtClean="0">
                <a:latin typeface="Times New Roman" panose="02020603050405020304" pitchFamily="18" charset="0"/>
              </a:rPr>
              <a:t>2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, ... ,</a:t>
            </a:r>
            <a:r>
              <a:rPr lang="cs-CZ" altLang="cs-CZ" sz="2400" i="1" dirty="0" err="1" smtClean="0">
                <a:latin typeface="Times New Roman" panose="02020603050405020304" pitchFamily="18" charset="0"/>
              </a:rPr>
              <a:t>x</a:t>
            </a:r>
            <a:r>
              <a:rPr lang="cs-CZ" altLang="cs-CZ" sz="2400" i="1" baseline="-25000" dirty="0" err="1" smtClean="0">
                <a:latin typeface="Times New Roman" panose="02020603050405020304" pitchFamily="18" charset="0"/>
              </a:rPr>
              <a:t>n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) </a:t>
            </a:r>
            <a:r>
              <a:rPr lang="en-US" altLang="cs-CZ" sz="2400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de-DE" altLang="cs-CZ" sz="2400" dirty="0" smtClean="0">
                <a:latin typeface="Times New Roman" panose="02020603050405020304" pitchFamily="18" charset="0"/>
              </a:rPr>
              <a:t> </a:t>
            </a:r>
            <a:r>
              <a:rPr lang="de-DE" altLang="cs-CZ" sz="2400" i="1" dirty="0" err="1" smtClean="0">
                <a:latin typeface="Times New Roman" panose="02020603050405020304" pitchFamily="18" charset="0"/>
              </a:rPr>
              <a:t>b</a:t>
            </a:r>
            <a:r>
              <a:rPr lang="de-DE" altLang="cs-CZ" sz="2400" i="1" baseline="-25000" dirty="0" err="1" smtClean="0">
                <a:latin typeface="Times New Roman" panose="02020603050405020304" pitchFamily="18" charset="0"/>
              </a:rPr>
              <a:t>m</a:t>
            </a:r>
            <a:r>
              <a:rPr lang="de-DE" altLang="cs-CZ" sz="2400" baseline="-25000" dirty="0" smtClean="0">
                <a:latin typeface="Times New Roman" panose="02020603050405020304" pitchFamily="18" charset="0"/>
              </a:rPr>
              <a:t>                                         </a:t>
            </a:r>
            <a:r>
              <a:rPr lang="de-DE" altLang="cs-CZ" sz="2400" dirty="0" smtClean="0">
                <a:latin typeface="Times New Roman" panose="02020603050405020304" pitchFamily="18" charset="0"/>
              </a:rPr>
              <a:t> (</a:t>
            </a:r>
            <a:r>
              <a:rPr lang="de-DE" altLang="cs-CZ" sz="2400" dirty="0" err="1" smtClean="0">
                <a:latin typeface="Times New Roman" panose="02020603050405020304" pitchFamily="18" charset="0"/>
              </a:rPr>
              <a:t>mohou</a:t>
            </a:r>
            <a:r>
              <a:rPr lang="de-DE" altLang="cs-CZ" sz="2400" dirty="0" smtClean="0">
                <a:latin typeface="Times New Roman" panose="02020603050405020304" pitchFamily="18" charset="0"/>
              </a:rPr>
              <a:t> </a:t>
            </a:r>
            <a:r>
              <a:rPr lang="de-DE" altLang="cs-CZ" sz="2400" dirty="0" err="1" smtClean="0">
                <a:latin typeface="Times New Roman" panose="02020603050405020304" pitchFamily="18" charset="0"/>
              </a:rPr>
              <a:t>chybět</a:t>
            </a:r>
            <a:r>
              <a:rPr lang="de-DE" altLang="cs-CZ" sz="2400" dirty="0" smtClean="0">
                <a:latin typeface="Times New Roman" panose="02020603050405020304" pitchFamily="18" charset="0"/>
              </a:rPr>
              <a:t>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de-DE" altLang="cs-CZ" sz="2400" dirty="0" smtClean="0">
                <a:latin typeface="Times New Roman" panose="02020603050405020304" pitchFamily="18" charset="0"/>
              </a:rPr>
              <a:t>      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      </a:t>
            </a:r>
            <a:r>
              <a:rPr lang="pl-PL" altLang="cs-CZ" sz="2400" i="1" dirty="0" smtClean="0">
                <a:latin typeface="Times New Roman" panose="02020603050405020304" pitchFamily="18" charset="0"/>
              </a:rPr>
              <a:t>x = 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(</a:t>
            </a:r>
            <a:r>
              <a:rPr lang="cs-CZ" altLang="cs-CZ" sz="2400" i="1" dirty="0" err="1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 dirty="0" err="1" smtClean="0">
                <a:latin typeface="Times New Roman" panose="02020603050405020304" pitchFamily="18" charset="0"/>
              </a:rPr>
              <a:t>1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, </a:t>
            </a:r>
            <a:r>
              <a:rPr lang="cs-CZ" altLang="cs-CZ" sz="2400" i="1" dirty="0" err="1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 dirty="0" err="1" smtClean="0">
                <a:latin typeface="Times New Roman" panose="02020603050405020304" pitchFamily="18" charset="0"/>
              </a:rPr>
              <a:t>2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, ... ,</a:t>
            </a:r>
            <a:r>
              <a:rPr lang="cs-CZ" altLang="cs-CZ" sz="2400" i="1" dirty="0" err="1" smtClean="0">
                <a:latin typeface="Times New Roman" panose="02020603050405020304" pitchFamily="18" charset="0"/>
              </a:rPr>
              <a:t>x</a:t>
            </a:r>
            <a:r>
              <a:rPr lang="cs-CZ" altLang="cs-CZ" sz="2400" i="1" baseline="-25000" dirty="0" err="1" smtClean="0">
                <a:latin typeface="Times New Roman" panose="02020603050405020304" pitchFamily="18" charset="0"/>
              </a:rPr>
              <a:t>n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)</a:t>
            </a:r>
            <a:r>
              <a:rPr lang="pl-PL" altLang="cs-CZ" sz="2400" dirty="0" smtClean="0">
                <a:latin typeface="Times New Roman" panose="02020603050405020304" pitchFamily="18" charset="0"/>
              </a:rPr>
              <a:t> </a:t>
            </a:r>
            <a:r>
              <a:rPr lang="en-US" altLang="cs-CZ" sz="2400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</a:t>
            </a:r>
            <a:r>
              <a:rPr lang="pl-PL" altLang="cs-CZ" sz="2400" dirty="0" smtClean="0">
                <a:latin typeface="Times New Roman" panose="02020603050405020304" pitchFamily="18" charset="0"/>
              </a:rPr>
              <a:t> 0</a:t>
            </a:r>
            <a:endParaRPr lang="cs-CZ" altLang="cs-CZ" sz="2400" dirty="0" smtClean="0">
              <a:latin typeface="Times New Roman" panose="02020603050405020304" pitchFamily="18" charset="0"/>
            </a:endParaRPr>
          </a:p>
        </p:txBody>
      </p:sp>
      <p:sp>
        <p:nvSpPr>
          <p:cNvPr id="19462" name="AutoShape 4"/>
          <p:cNvSpPr>
            <a:spLocks/>
          </p:cNvSpPr>
          <p:nvPr/>
        </p:nvSpPr>
        <p:spPr bwMode="auto">
          <a:xfrm>
            <a:off x="4356100" y="3644900"/>
            <a:ext cx="576263" cy="1728788"/>
          </a:xfrm>
          <a:prstGeom prst="rightBrace">
            <a:avLst>
              <a:gd name="adj1" fmla="val 25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1476375" y="1484313"/>
            <a:ext cx="3671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 b="1">
                <a:solidFill>
                  <a:schemeClr val="hlink"/>
                </a:solidFill>
              </a:rPr>
              <a:t>účelová</a:t>
            </a:r>
            <a:r>
              <a:rPr lang="en-US" altLang="cs-CZ" sz="2400" b="1">
                <a:solidFill>
                  <a:schemeClr val="hlink"/>
                </a:solidFill>
              </a:rPr>
              <a:t> funkce</a:t>
            </a:r>
            <a:endParaRPr lang="cs-CZ" altLang="cs-CZ" sz="2400" b="1">
              <a:solidFill>
                <a:schemeClr val="hlink"/>
              </a:solidFill>
            </a:endParaRPr>
          </a:p>
        </p:txBody>
      </p:sp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4932363" y="3644900"/>
            <a:ext cx="36718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 b="1" dirty="0">
                <a:solidFill>
                  <a:schemeClr val="hlink"/>
                </a:solidFill>
              </a:rPr>
              <a:t>omezující podmínky</a:t>
            </a:r>
          </a:p>
        </p:txBody>
      </p:sp>
      <p:sp>
        <p:nvSpPr>
          <p:cNvPr id="2" name="Text Box 6"/>
          <p:cNvSpPr txBox="1">
            <a:spLocks noChangeArrowheads="1"/>
          </p:cNvSpPr>
          <p:nvPr/>
        </p:nvSpPr>
        <p:spPr bwMode="auto">
          <a:xfrm>
            <a:off x="4643438" y="5157788"/>
            <a:ext cx="36718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 b="1">
                <a:solidFill>
                  <a:schemeClr val="hlink"/>
                </a:solidFill>
              </a:rPr>
              <a:t>podmínky nezápornosti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96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96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96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96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9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9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97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97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/>
      <p:bldP spid="29699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zápatí 4"/>
          <p:cNvSpPr txBox="1">
            <a:spLocks noGrp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400" dirty="0" err="1" smtClean="0"/>
              <a:t>EMM4</a:t>
            </a:r>
            <a:endParaRPr lang="cs-CZ" altLang="cs-CZ" sz="1400" dirty="0"/>
          </a:p>
        </p:txBody>
      </p:sp>
      <p:sp>
        <p:nvSpPr>
          <p:cNvPr id="20483" name="Zástupný symbol pro číslo snímku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DEE3F063-04FD-4265-B385-BFBA916FA620}" type="slidenum">
              <a:rPr lang="cs-CZ" altLang="cs-CZ" sz="1400"/>
              <a:pPr algn="r" eaLnBrk="1" hangingPunct="1">
                <a:spcBef>
                  <a:spcPct val="0"/>
                </a:spcBef>
                <a:buFontTx/>
                <a:buNone/>
              </a:pPr>
              <a:t>16</a:t>
            </a:fld>
            <a:endParaRPr lang="cs-CZ" altLang="cs-CZ" sz="1400" dirty="0"/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549275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 sz="3200" b="1" dirty="0" smtClean="0"/>
              <a:t>Maximalizace užitku spotřebitele</a:t>
            </a:r>
            <a:br>
              <a:rPr lang="cs-CZ" altLang="cs-CZ" sz="3200" b="1" dirty="0" smtClean="0"/>
            </a:br>
            <a:r>
              <a:rPr lang="cs-CZ" altLang="cs-CZ" sz="3200" b="1" dirty="0" smtClean="0"/>
              <a:t>při důchodovém omezení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1773238"/>
            <a:ext cx="8229600" cy="42481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dirty="0" smtClean="0"/>
              <a:t>	</a:t>
            </a:r>
            <a:endParaRPr lang="cs-CZ" altLang="cs-CZ" sz="24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dirty="0" smtClean="0"/>
              <a:t>		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f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(</a:t>
            </a:r>
            <a:r>
              <a:rPr lang="cs-CZ" altLang="cs-CZ" sz="2400" i="1" dirty="0" err="1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 dirty="0" err="1" smtClean="0">
                <a:latin typeface="Times New Roman" panose="02020603050405020304" pitchFamily="18" charset="0"/>
              </a:rPr>
              <a:t>1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, </a:t>
            </a:r>
            <a:r>
              <a:rPr lang="cs-CZ" altLang="cs-CZ" sz="2400" i="1" dirty="0" err="1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 dirty="0" err="1" smtClean="0">
                <a:latin typeface="Times New Roman" panose="02020603050405020304" pitchFamily="18" charset="0"/>
              </a:rPr>
              <a:t>2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, ... ,</a:t>
            </a:r>
            <a:r>
              <a:rPr lang="cs-CZ" altLang="cs-CZ" sz="2400" i="1" dirty="0" err="1" smtClean="0">
                <a:latin typeface="Times New Roman" panose="02020603050405020304" pitchFamily="18" charset="0"/>
              </a:rPr>
              <a:t>x</a:t>
            </a:r>
            <a:r>
              <a:rPr lang="cs-CZ" altLang="cs-CZ" sz="2400" i="1" baseline="-25000" dirty="0" err="1" smtClean="0">
                <a:latin typeface="Times New Roman" panose="02020603050405020304" pitchFamily="18" charset="0"/>
              </a:rPr>
              <a:t>n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) </a:t>
            </a:r>
            <a:r>
              <a:rPr lang="cs-CZ" altLang="cs-CZ" sz="2400" dirty="0" smtClean="0">
                <a:cs typeface="Times New Roman" panose="02020603050405020304" pitchFamily="18" charset="0"/>
                <a:sym typeface="Symbol" panose="05050102010706020507" pitchFamily="18" charset="2"/>
              </a:rPr>
              <a:t> </a:t>
            </a:r>
            <a:r>
              <a:rPr lang="cs-CZ" altLang="cs-CZ" sz="2400" dirty="0" smtClean="0"/>
              <a:t>MAX;  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dirty="0" smtClean="0"/>
              <a:t>za podmínek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dirty="0" smtClean="0"/>
              <a:t>	 	</a:t>
            </a:r>
            <a:r>
              <a:rPr lang="cs-CZ" altLang="cs-CZ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altLang="cs-CZ" sz="2400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altLang="cs-CZ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400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cs-CZ" altLang="cs-CZ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altLang="cs-CZ" sz="2400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altLang="cs-CZ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400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+…+ </a:t>
            </a:r>
            <a:r>
              <a:rPr lang="cs-CZ" altLang="cs-CZ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altLang="cs-CZ" sz="2400" i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cs-CZ" altLang="cs-CZ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400" i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 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 ,</a:t>
            </a:r>
            <a:endParaRPr lang="cs-CZ" altLang="cs-CZ" sz="2400" dirty="0" smtClean="0"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dirty="0" smtClean="0"/>
              <a:t>		 		      </a:t>
            </a:r>
            <a:r>
              <a:rPr lang="cs-CZ" altLang="cs-CZ" sz="2400" i="1" dirty="0" err="1" smtClean="0">
                <a:latin typeface="Times New Roman" panose="02020603050405020304" pitchFamily="18" charset="0"/>
              </a:rPr>
              <a:t>x</a:t>
            </a:r>
            <a:r>
              <a:rPr lang="cs-CZ" altLang="cs-CZ" sz="2400" i="1" baseline="-25000" dirty="0" err="1" smtClean="0">
                <a:latin typeface="Times New Roman" panose="02020603050405020304" pitchFamily="18" charset="0"/>
              </a:rPr>
              <a:t>j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 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≥ 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0 , 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 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=1,2,…,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4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i="1" dirty="0" smtClean="0">
                <a:latin typeface="Times New Roman" panose="02020603050405020304" pitchFamily="18" charset="0"/>
              </a:rPr>
              <a:t>f – </a:t>
            </a:r>
            <a:r>
              <a:rPr lang="cs-CZ" altLang="cs-CZ" sz="2400" dirty="0" smtClean="0"/>
              <a:t>funkce užitku (konkávní)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i="1" dirty="0" smtClean="0">
                <a:latin typeface="Times New Roman" panose="02020603050405020304" pitchFamily="18" charset="0"/>
              </a:rPr>
              <a:t>n</a:t>
            </a:r>
            <a:r>
              <a:rPr lang="cs-CZ" altLang="cs-CZ" sz="2400" dirty="0" smtClean="0"/>
              <a:t> – počet statků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altLang="cs-CZ" sz="2400" i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cs-CZ" altLang="cs-CZ" sz="2400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cs-CZ" altLang="cs-CZ" sz="2400" dirty="0" smtClean="0">
                <a:cs typeface="Times New Roman" panose="02020603050405020304" pitchFamily="18" charset="0"/>
              </a:rPr>
              <a:t>cena jednotky i-</a:t>
            </a:r>
            <a:r>
              <a:rPr lang="cs-CZ" altLang="cs-CZ" sz="2400" dirty="0" err="1" smtClean="0">
                <a:cs typeface="Times New Roman" panose="02020603050405020304" pitchFamily="18" charset="0"/>
              </a:rPr>
              <a:t>tého</a:t>
            </a:r>
            <a:r>
              <a:rPr lang="cs-CZ" altLang="cs-CZ" sz="2400" dirty="0" smtClean="0">
                <a:cs typeface="Times New Roman" panose="02020603050405020304" pitchFamily="18" charset="0"/>
              </a:rPr>
              <a:t> statku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400" i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cs-CZ" altLang="cs-CZ" sz="2400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cs-CZ" altLang="cs-CZ" sz="2400" dirty="0" smtClean="0">
                <a:cs typeface="Times New Roman" panose="02020603050405020304" pitchFamily="18" charset="0"/>
              </a:rPr>
              <a:t>množství i-</a:t>
            </a:r>
            <a:r>
              <a:rPr lang="cs-CZ" altLang="cs-CZ" sz="2400" dirty="0" err="1" smtClean="0">
                <a:cs typeface="Times New Roman" panose="02020603050405020304" pitchFamily="18" charset="0"/>
              </a:rPr>
              <a:t>tého</a:t>
            </a:r>
            <a:r>
              <a:rPr lang="cs-CZ" altLang="cs-CZ" sz="2400" dirty="0" smtClean="0">
                <a:cs typeface="Times New Roman" panose="02020603050405020304" pitchFamily="18" charset="0"/>
              </a:rPr>
              <a:t> statku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i="1" dirty="0" smtClean="0">
                <a:latin typeface="Times New Roman" panose="02020603050405020304" pitchFamily="18" charset="0"/>
              </a:rPr>
              <a:t>b</a:t>
            </a:r>
            <a:r>
              <a:rPr lang="cs-CZ" altLang="cs-CZ" sz="2400" dirty="0" smtClean="0"/>
              <a:t> - </a:t>
            </a:r>
            <a:r>
              <a:rPr lang="cs-CZ" altLang="cs-CZ" sz="2400" dirty="0" smtClean="0">
                <a:cs typeface="Times New Roman" panose="02020603050405020304" pitchFamily="18" charset="0"/>
              </a:rPr>
              <a:t>důchodové omezení spotřebitele (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&gt; 0</a:t>
            </a:r>
            <a:r>
              <a:rPr lang="cs-CZ" altLang="cs-CZ" sz="2400" dirty="0" smtClean="0">
                <a:cs typeface="Times New Roman" panose="02020603050405020304" pitchFamily="18" charset="0"/>
              </a:rPr>
              <a:t>)</a:t>
            </a:r>
            <a:endParaRPr lang="cs-CZ" alt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zápatí 4"/>
          <p:cNvSpPr txBox="1">
            <a:spLocks noGrp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400" dirty="0" smtClean="0"/>
              <a:t>EMM4</a:t>
            </a:r>
            <a:endParaRPr lang="cs-CZ" altLang="cs-CZ" sz="1400" dirty="0"/>
          </a:p>
        </p:txBody>
      </p:sp>
      <p:sp>
        <p:nvSpPr>
          <p:cNvPr id="21507" name="Zástupný symbol pro číslo snímku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BD2AD02A-0A8F-4AAC-A953-2D5BAC820060}" type="slidenum">
              <a:rPr lang="cs-CZ" altLang="cs-CZ" sz="1400"/>
              <a:pPr algn="r" eaLnBrk="1" hangingPunct="1">
                <a:spcBef>
                  <a:spcPct val="0"/>
                </a:spcBef>
                <a:buFontTx/>
                <a:buNone/>
              </a:pPr>
              <a:t>17</a:t>
            </a:fld>
            <a:endParaRPr lang="cs-CZ" altLang="cs-CZ" sz="1400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549275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 sz="2800" b="1" smtClean="0">
                <a:solidFill>
                  <a:srgbClr val="0000CC"/>
                </a:solidFill>
              </a:rPr>
              <a:t>Příklad:</a:t>
            </a:r>
            <a:r>
              <a:rPr lang="cs-CZ" altLang="cs-CZ" sz="2800" b="1" smtClean="0"/>
              <a:t> Maximalizace užitku spotřebitele</a:t>
            </a:r>
            <a:br>
              <a:rPr lang="cs-CZ" altLang="cs-CZ" sz="2800" b="1" smtClean="0"/>
            </a:br>
            <a:r>
              <a:rPr lang="cs-CZ" altLang="cs-CZ" sz="2800" b="1" smtClean="0"/>
              <a:t>při důchodovém omezení</a:t>
            </a:r>
          </a:p>
        </p:txBody>
      </p:sp>
      <p:sp>
        <p:nvSpPr>
          <p:cNvPr id="33797" name="Rectangle 3"/>
          <p:cNvSpPr>
            <a:spLocks noGrp="1" noRot="1" noChangeAspect="1" noMove="1" noResize="1" noEditPoints="1" noAdjustHandles="1" noChangeArrowheads="1" noChangeShapeType="1" noTextEdit="1"/>
          </p:cNvSpPr>
          <p:nvPr>
            <p:ph type="body" idx="4294967295"/>
          </p:nvPr>
        </p:nvSpPr>
        <p:spPr>
          <a:xfrm>
            <a:off x="468313" y="1773238"/>
            <a:ext cx="8229600" cy="4536082"/>
          </a:xfrm>
          <a:blipFill rotWithShape="0">
            <a:blip r:embed="rId2"/>
            <a:stretch>
              <a:fillRect l="-1704" b="-4301"/>
            </a:stretch>
          </a:blipFill>
          <a:extLst/>
        </p:spPr>
        <p:txBody>
          <a:bodyPr/>
          <a:lstStyle/>
          <a:p>
            <a:r>
              <a:rPr lang="cs-CZ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 anchorCtr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400" dirty="0" smtClean="0"/>
              <a:t>EMM4</a:t>
            </a:r>
          </a:p>
        </p:txBody>
      </p:sp>
      <p:sp>
        <p:nvSpPr>
          <p:cNvPr id="22531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BBD5C69-0599-457E-93E2-D12CD10A3E2C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cs-CZ" altLang="cs-CZ" sz="1400" smtClean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642350" cy="850900"/>
          </a:xfrm>
        </p:spPr>
        <p:txBody>
          <a:bodyPr/>
          <a:lstStyle/>
          <a:p>
            <a:pPr eaLnBrk="1" hangingPunct="1"/>
            <a:r>
              <a:rPr lang="pl-PL" altLang="cs-CZ" sz="3600" b="1" smtClean="0"/>
              <a:t>Úloha matematického programování ...</a:t>
            </a:r>
            <a:endParaRPr lang="cs-CZ" altLang="cs-CZ" sz="3600" b="1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435975" cy="54006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dirty="0" smtClean="0"/>
              <a:t>	</a:t>
            </a:r>
            <a:r>
              <a:rPr lang="pl-PL" altLang="cs-CZ" sz="2400" i="1" dirty="0" smtClean="0">
                <a:latin typeface="Times New Roman" panose="02020603050405020304" pitchFamily="18" charset="0"/>
              </a:rPr>
              <a:t>f</a:t>
            </a:r>
            <a:r>
              <a:rPr lang="pl-PL" altLang="cs-CZ" sz="2400" dirty="0" smtClean="0">
                <a:latin typeface="Times New Roman" panose="02020603050405020304" pitchFamily="18" charset="0"/>
              </a:rPr>
              <a:t>  je </a:t>
            </a:r>
            <a:r>
              <a:rPr lang="pl-PL" altLang="cs-CZ" sz="2400" dirty="0" smtClean="0"/>
              <a:t>konkávní</a:t>
            </a:r>
            <a:r>
              <a:rPr lang="pl-PL" altLang="cs-CZ" sz="2400" dirty="0" smtClean="0">
                <a:latin typeface="Times New Roman" panose="02020603050405020304" pitchFamily="18" charset="0"/>
              </a:rPr>
              <a:t>,  </a:t>
            </a:r>
            <a:r>
              <a:rPr lang="pl-PL" altLang="cs-CZ" sz="2400" i="1" dirty="0" smtClean="0">
                <a:latin typeface="Times New Roman" panose="02020603050405020304" pitchFamily="18" charset="0"/>
              </a:rPr>
              <a:t>g</a:t>
            </a:r>
            <a:r>
              <a:rPr lang="pl-PL" altLang="cs-CZ" sz="2400" baseline="-25000" dirty="0" smtClean="0">
                <a:latin typeface="Times New Roman" panose="02020603050405020304" pitchFamily="18" charset="0"/>
              </a:rPr>
              <a:t>i</a:t>
            </a:r>
            <a:r>
              <a:rPr lang="pl-PL" altLang="cs-CZ" sz="2400" baseline="-25000" dirty="0" smtClean="0"/>
              <a:t> </a:t>
            </a:r>
            <a:r>
              <a:rPr lang="pl-PL" altLang="cs-CZ" sz="2400" dirty="0" smtClean="0"/>
              <a:t> jsou konvexní funkce na </a:t>
            </a:r>
            <a:r>
              <a:rPr lang="pl-PL" altLang="cs-CZ" sz="2400" i="1" dirty="0" smtClean="0">
                <a:latin typeface="Times New Roman" panose="02020603050405020304" pitchFamily="18" charset="0"/>
              </a:rPr>
              <a:t>X</a:t>
            </a:r>
            <a:r>
              <a:rPr lang="pl-PL" altLang="cs-CZ" sz="2400" dirty="0" smtClean="0"/>
              <a:t> </a:t>
            </a:r>
            <a:r>
              <a:rPr lang="en-US" altLang="cs-CZ" sz="2400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</a:t>
            </a:r>
            <a:r>
              <a:rPr lang="en-US" altLang="cs-CZ" sz="2400" dirty="0" smtClean="0">
                <a:latin typeface="Times New Roman" panose="02020603050405020304" pitchFamily="18" charset="0"/>
              </a:rPr>
              <a:t> </a:t>
            </a:r>
            <a:r>
              <a:rPr lang="en-US" altLang="cs-CZ" sz="2400" b="1" dirty="0" smtClean="0">
                <a:latin typeface="Tahoma" panose="020B0604030504040204" pitchFamily="34" charset="0"/>
                <a:cs typeface="Tahoma" panose="020B0604030504040204" pitchFamily="34" charset="0"/>
              </a:rPr>
              <a:t>R</a:t>
            </a:r>
            <a:r>
              <a:rPr lang="en-US" altLang="cs-CZ" sz="2400" i="1" baseline="30000" dirty="0" smtClean="0">
                <a:latin typeface="Times New Roman" panose="02020603050405020304" pitchFamily="18" charset="0"/>
              </a:rPr>
              <a:t>n</a:t>
            </a:r>
            <a:r>
              <a:rPr lang="pl-PL" altLang="cs-CZ" sz="2400" dirty="0" smtClean="0"/>
              <a:t> 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l-PL" altLang="cs-CZ" sz="2400" dirty="0" smtClean="0"/>
              <a:t>	Potom (1), (2) je </a:t>
            </a:r>
            <a:r>
              <a:rPr lang="pl-PL" altLang="cs-CZ" sz="2400" b="1" dirty="0" smtClean="0">
                <a:solidFill>
                  <a:schemeClr val="accent2"/>
                </a:solidFill>
              </a:rPr>
              <a:t>úlohou konvexního programování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pl-PL" altLang="cs-CZ" sz="24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l-PL" altLang="cs-CZ" sz="2400" dirty="0" smtClean="0"/>
              <a:t>	</a:t>
            </a:r>
            <a:r>
              <a:rPr lang="pl-PL" altLang="cs-CZ" sz="2400" i="1" dirty="0" smtClean="0">
                <a:latin typeface="Times New Roman" panose="02020603050405020304" pitchFamily="18" charset="0"/>
              </a:rPr>
              <a:t>x </a:t>
            </a:r>
            <a:r>
              <a:rPr lang="pl-PL" altLang="cs-CZ" sz="2400" dirty="0" smtClean="0">
                <a:latin typeface="Times New Roman" panose="02020603050405020304" pitchFamily="18" charset="0"/>
              </a:rPr>
              <a:t>= 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(</a:t>
            </a:r>
            <a:r>
              <a:rPr lang="cs-CZ" altLang="cs-CZ" sz="2400" i="1" dirty="0" err="1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 dirty="0" err="1" smtClean="0">
                <a:latin typeface="Times New Roman" panose="02020603050405020304" pitchFamily="18" charset="0"/>
              </a:rPr>
              <a:t>1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, </a:t>
            </a:r>
            <a:r>
              <a:rPr lang="cs-CZ" altLang="cs-CZ" sz="2400" i="1" dirty="0" err="1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 dirty="0" err="1" smtClean="0">
                <a:latin typeface="Times New Roman" panose="02020603050405020304" pitchFamily="18" charset="0"/>
              </a:rPr>
              <a:t>2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, ... ,</a:t>
            </a:r>
            <a:r>
              <a:rPr lang="cs-CZ" altLang="cs-CZ" sz="2400" i="1" dirty="0" err="1" smtClean="0">
                <a:latin typeface="Times New Roman" panose="02020603050405020304" pitchFamily="18" charset="0"/>
              </a:rPr>
              <a:t>x</a:t>
            </a:r>
            <a:r>
              <a:rPr lang="cs-CZ" altLang="cs-CZ" sz="2400" i="1" baseline="-25000" dirty="0" err="1" smtClean="0">
                <a:latin typeface="Times New Roman" panose="02020603050405020304" pitchFamily="18" charset="0"/>
              </a:rPr>
              <a:t>n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) </a:t>
            </a:r>
            <a:r>
              <a:rPr lang="en-US" altLang="cs-CZ" sz="2400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lang="pl-PL" altLang="cs-CZ" sz="2400" i="1" dirty="0" smtClean="0">
                <a:latin typeface="Times New Roman" panose="02020603050405020304" pitchFamily="18" charset="0"/>
              </a:rPr>
              <a:t>X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 </a:t>
            </a:r>
            <a:r>
              <a:rPr lang="pl-PL" altLang="cs-CZ" sz="2400" dirty="0" smtClean="0"/>
              <a:t>je </a:t>
            </a:r>
            <a:r>
              <a:rPr lang="pl-PL" altLang="cs-CZ" sz="2400" b="1" dirty="0" smtClean="0">
                <a:solidFill>
                  <a:schemeClr val="accent2"/>
                </a:solidFill>
              </a:rPr>
              <a:t>přípustné řešení</a:t>
            </a:r>
            <a:r>
              <a:rPr lang="pl-PL" altLang="cs-CZ" sz="2400" dirty="0" smtClean="0"/>
              <a:t> úlohy (1), (2)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l-PL" altLang="cs-CZ" sz="2400" dirty="0" smtClean="0"/>
              <a:t>	jestliže splňuje nerovnosti (2)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l-PL" altLang="cs-CZ" sz="2400" dirty="0" smtClean="0"/>
              <a:t>	</a:t>
            </a:r>
            <a:r>
              <a:rPr lang="pl-PL" altLang="cs-CZ" sz="2400" i="1" dirty="0" smtClean="0">
                <a:latin typeface="Times New Roman" panose="02020603050405020304" pitchFamily="18" charset="0"/>
              </a:rPr>
              <a:t>x</a:t>
            </a:r>
            <a:r>
              <a:rPr lang="pl-PL" altLang="cs-CZ" sz="2400" dirty="0" smtClean="0"/>
              <a:t>* </a:t>
            </a:r>
            <a:r>
              <a:rPr lang="pl-PL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pl-PL" altLang="cs-CZ" sz="2400" dirty="0" smtClean="0"/>
              <a:t> </a:t>
            </a:r>
            <a:r>
              <a:rPr lang="cs-CZ" altLang="cs-CZ" sz="2400" dirty="0" smtClean="0"/>
              <a:t>(</a:t>
            </a:r>
            <a:r>
              <a:rPr lang="cs-CZ" altLang="cs-CZ" sz="2400" i="1" dirty="0" err="1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 dirty="0" err="1" smtClean="0">
                <a:latin typeface="Times New Roman" panose="02020603050405020304" pitchFamily="18" charset="0"/>
              </a:rPr>
              <a:t>1</a:t>
            </a:r>
            <a:r>
              <a:rPr lang="cs-CZ" altLang="cs-CZ" sz="2400" dirty="0" smtClean="0"/>
              <a:t>*, </a:t>
            </a:r>
            <a:r>
              <a:rPr lang="cs-CZ" altLang="cs-CZ" sz="2400" i="1" dirty="0" err="1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 dirty="0" err="1" smtClean="0">
                <a:latin typeface="Times New Roman" panose="02020603050405020304" pitchFamily="18" charset="0"/>
              </a:rPr>
              <a:t>2</a:t>
            </a:r>
            <a:r>
              <a:rPr lang="cs-CZ" altLang="cs-CZ" sz="2400" dirty="0" smtClean="0"/>
              <a:t>*, ... ,</a:t>
            </a:r>
            <a:r>
              <a:rPr lang="cs-CZ" altLang="cs-CZ" sz="2400" i="1" dirty="0" err="1" smtClean="0">
                <a:latin typeface="Times New Roman" panose="02020603050405020304" pitchFamily="18" charset="0"/>
              </a:rPr>
              <a:t>x</a:t>
            </a:r>
            <a:r>
              <a:rPr lang="cs-CZ" altLang="cs-CZ" sz="2400" i="1" baseline="-25000" dirty="0" err="1" smtClean="0">
                <a:latin typeface="Times New Roman" panose="02020603050405020304" pitchFamily="18" charset="0"/>
              </a:rPr>
              <a:t>n</a:t>
            </a:r>
            <a:r>
              <a:rPr lang="cs-CZ" altLang="cs-CZ" sz="2400" dirty="0" smtClean="0"/>
              <a:t>*) </a:t>
            </a:r>
            <a:r>
              <a:rPr lang="en-US" altLang="cs-CZ" sz="2400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lang="pl-PL" altLang="cs-CZ" sz="2400" i="1" dirty="0" smtClean="0">
                <a:latin typeface="Times New Roman" panose="02020603050405020304" pitchFamily="18" charset="0"/>
              </a:rPr>
              <a:t>X</a:t>
            </a:r>
            <a:r>
              <a:rPr lang="cs-CZ" altLang="cs-CZ" sz="2400" dirty="0" smtClean="0"/>
              <a:t> je </a:t>
            </a:r>
            <a:r>
              <a:rPr lang="cs-CZ" altLang="cs-CZ" sz="2400" b="1" dirty="0" smtClean="0">
                <a:solidFill>
                  <a:schemeClr val="accent2"/>
                </a:solidFill>
              </a:rPr>
              <a:t>optimální řešení</a:t>
            </a:r>
            <a:r>
              <a:rPr lang="cs-CZ" altLang="cs-CZ" sz="2400" dirty="0" smtClean="0"/>
              <a:t> úlohy </a:t>
            </a:r>
            <a:r>
              <a:rPr lang="pl-PL" altLang="cs-CZ" sz="2400" dirty="0" smtClean="0"/>
              <a:t> (1), (2)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dirty="0" smtClean="0"/>
              <a:t>	jestliže je zároveň přípustné a  </a:t>
            </a:r>
            <a:r>
              <a:rPr lang="pl-PL" altLang="cs-CZ" sz="2400" i="1" dirty="0" smtClean="0">
                <a:latin typeface="Times New Roman" panose="02020603050405020304" pitchFamily="18" charset="0"/>
              </a:rPr>
              <a:t>x</a:t>
            </a:r>
            <a:r>
              <a:rPr lang="pl-PL" altLang="cs-CZ" sz="2400" dirty="0" smtClean="0"/>
              <a:t>* = </a:t>
            </a:r>
            <a:r>
              <a:rPr lang="pl-PL" altLang="cs-CZ" sz="2400" dirty="0" smtClean="0">
                <a:latin typeface="Times New Roman" panose="02020603050405020304" pitchFamily="18" charset="0"/>
              </a:rPr>
              <a:t>arg m</a:t>
            </a:r>
            <a:r>
              <a:rPr lang="en-US" altLang="cs-CZ" sz="2400" dirty="0" smtClean="0">
                <a:latin typeface="Times New Roman" panose="02020603050405020304" pitchFamily="18" charset="0"/>
              </a:rPr>
              <a:t>ax</a:t>
            </a:r>
            <a:r>
              <a:rPr lang="pl-PL" altLang="cs-CZ" sz="2400" dirty="0" smtClean="0"/>
              <a:t> </a:t>
            </a:r>
            <a:r>
              <a:rPr lang="pl-PL" altLang="cs-CZ" sz="2400" i="1" dirty="0" smtClean="0">
                <a:latin typeface="Times New Roman" panose="02020603050405020304" pitchFamily="18" charset="0"/>
              </a:rPr>
              <a:t>f</a:t>
            </a:r>
            <a:r>
              <a:rPr lang="pl-PL" altLang="cs-CZ" sz="2400" dirty="0" smtClean="0">
                <a:latin typeface="Times New Roman" panose="02020603050405020304" pitchFamily="18" charset="0"/>
              </a:rPr>
              <a:t>(</a:t>
            </a:r>
            <a:r>
              <a:rPr lang="pl-PL" altLang="cs-CZ" sz="2400" i="1" dirty="0" smtClean="0">
                <a:latin typeface="Times New Roman" panose="02020603050405020304" pitchFamily="18" charset="0"/>
              </a:rPr>
              <a:t>x</a:t>
            </a:r>
            <a:r>
              <a:rPr lang="pl-PL" altLang="cs-CZ" sz="2400" dirty="0" smtClean="0">
                <a:latin typeface="Times New Roman" panose="02020603050405020304" pitchFamily="18" charset="0"/>
              </a:rPr>
              <a:t>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l-PL" altLang="cs-CZ" sz="2400" dirty="0" smtClean="0"/>
              <a:t>	tj. pro všechna </a:t>
            </a:r>
            <a:r>
              <a:rPr lang="pl-PL" altLang="cs-CZ" sz="2400" i="1" dirty="0" smtClean="0">
                <a:latin typeface="Times New Roman" panose="02020603050405020304" pitchFamily="18" charset="0"/>
              </a:rPr>
              <a:t>x</a:t>
            </a:r>
            <a:r>
              <a:rPr lang="en-US" altLang="cs-CZ" sz="2400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lang="pl-PL" altLang="cs-CZ" sz="2400" i="1" dirty="0" smtClean="0">
                <a:latin typeface="Times New Roman" panose="02020603050405020304" pitchFamily="18" charset="0"/>
              </a:rPr>
              <a:t>X</a:t>
            </a:r>
            <a:r>
              <a:rPr lang="pl-PL" altLang="cs-CZ" sz="2400" dirty="0" smtClean="0"/>
              <a:t> platí:          </a:t>
            </a:r>
            <a:r>
              <a:rPr lang="pl-PL" altLang="cs-CZ" sz="2400" i="1" dirty="0" smtClean="0">
                <a:latin typeface="Times New Roman" panose="02020603050405020304" pitchFamily="18" charset="0"/>
              </a:rPr>
              <a:t>f</a:t>
            </a:r>
            <a:r>
              <a:rPr lang="pl-PL" altLang="cs-CZ" sz="2400" dirty="0" smtClean="0">
                <a:latin typeface="Times New Roman" panose="02020603050405020304" pitchFamily="18" charset="0"/>
              </a:rPr>
              <a:t>(</a:t>
            </a:r>
            <a:r>
              <a:rPr lang="pl-PL" altLang="cs-CZ" sz="2400" i="1" dirty="0" smtClean="0">
                <a:latin typeface="Times New Roman" panose="02020603050405020304" pitchFamily="18" charset="0"/>
              </a:rPr>
              <a:t>x</a:t>
            </a:r>
            <a:r>
              <a:rPr lang="pl-PL" altLang="cs-CZ" sz="2400" dirty="0" smtClean="0">
                <a:latin typeface="Times New Roman" panose="02020603050405020304" pitchFamily="18" charset="0"/>
              </a:rPr>
              <a:t>)</a:t>
            </a:r>
            <a:r>
              <a:rPr lang="pl-PL" altLang="cs-CZ" sz="2400" dirty="0" smtClean="0"/>
              <a:t> </a:t>
            </a:r>
            <a:r>
              <a:rPr lang="pl-PL" altLang="cs-CZ" sz="2400" dirty="0" smtClean="0">
                <a:cs typeface="Arial" panose="020B0604020202020204" pitchFamily="34" charset="0"/>
              </a:rPr>
              <a:t>≤ </a:t>
            </a:r>
            <a:r>
              <a:rPr lang="pl-PL" altLang="cs-CZ" sz="2400" i="1" dirty="0" smtClean="0">
                <a:latin typeface="Times New Roman" panose="02020603050405020304" pitchFamily="18" charset="0"/>
              </a:rPr>
              <a:t>f</a:t>
            </a:r>
            <a:r>
              <a:rPr lang="pl-PL" altLang="cs-CZ" sz="2400" dirty="0" smtClean="0">
                <a:latin typeface="Times New Roman" panose="02020603050405020304" pitchFamily="18" charset="0"/>
              </a:rPr>
              <a:t>(</a:t>
            </a:r>
            <a:r>
              <a:rPr lang="pl-PL" altLang="cs-CZ" sz="2400" i="1" dirty="0" smtClean="0">
                <a:latin typeface="Times New Roman" panose="02020603050405020304" pitchFamily="18" charset="0"/>
              </a:rPr>
              <a:t>x</a:t>
            </a:r>
            <a:r>
              <a:rPr lang="cs-CZ" altLang="cs-CZ" sz="2400" dirty="0" smtClean="0"/>
              <a:t>*</a:t>
            </a:r>
            <a:r>
              <a:rPr lang="pl-PL" altLang="cs-CZ" sz="2400" dirty="0" smtClean="0">
                <a:latin typeface="Times New Roman" panose="02020603050405020304" pitchFamily="18" charset="0"/>
              </a:rPr>
              <a:t>)</a:t>
            </a:r>
            <a:r>
              <a:rPr lang="pl-PL" altLang="cs-CZ" sz="2400" dirty="0" smtClean="0"/>
              <a:t> 						</a:t>
            </a:r>
            <a:endParaRPr lang="pl-PL" altLang="cs-CZ" sz="2400" i="1" dirty="0" smtClean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pl-PL" altLang="cs-CZ" sz="24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l-PL" altLang="cs-CZ" sz="2400" dirty="0" smtClean="0"/>
              <a:t>	Speciální případ: </a:t>
            </a:r>
            <a:r>
              <a:rPr lang="pl-PL" altLang="cs-CZ" sz="2400" i="1" dirty="0" smtClean="0">
                <a:latin typeface="Times New Roman" panose="02020603050405020304" pitchFamily="18" charset="0"/>
              </a:rPr>
              <a:t>f</a:t>
            </a:r>
            <a:r>
              <a:rPr lang="pl-PL" altLang="cs-CZ" sz="2400" dirty="0" smtClean="0">
                <a:latin typeface="Times New Roman" panose="02020603050405020304" pitchFamily="18" charset="0"/>
              </a:rPr>
              <a:t> , </a:t>
            </a:r>
            <a:r>
              <a:rPr lang="pl-PL" altLang="cs-CZ" sz="2400" i="1" dirty="0" smtClean="0">
                <a:latin typeface="Times New Roman" panose="02020603050405020304" pitchFamily="18" charset="0"/>
              </a:rPr>
              <a:t>g</a:t>
            </a:r>
            <a:r>
              <a:rPr lang="pl-PL" altLang="cs-CZ" sz="2400" i="1" baseline="-25000" dirty="0" smtClean="0">
                <a:latin typeface="Times New Roman" panose="02020603050405020304" pitchFamily="18" charset="0"/>
              </a:rPr>
              <a:t>i</a:t>
            </a:r>
            <a:r>
              <a:rPr lang="pl-PL" altLang="cs-CZ" sz="2400" baseline="-25000" dirty="0" smtClean="0"/>
              <a:t>  </a:t>
            </a:r>
            <a:r>
              <a:rPr lang="pl-PL" altLang="cs-CZ" sz="2400" dirty="0" smtClean="0"/>
              <a:t>- lineární funkce, tj.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l-PL" altLang="cs-CZ" sz="2400" dirty="0" smtClean="0"/>
              <a:t>	 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f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(</a:t>
            </a:r>
            <a:r>
              <a:rPr lang="cs-CZ" altLang="cs-CZ" sz="2400" i="1" dirty="0" err="1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 dirty="0" err="1" smtClean="0">
                <a:latin typeface="Times New Roman" panose="02020603050405020304" pitchFamily="18" charset="0"/>
              </a:rPr>
              <a:t>1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, </a:t>
            </a:r>
            <a:r>
              <a:rPr lang="cs-CZ" altLang="cs-CZ" sz="2400" i="1" dirty="0" err="1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 dirty="0" err="1" smtClean="0">
                <a:latin typeface="Times New Roman" panose="02020603050405020304" pitchFamily="18" charset="0"/>
              </a:rPr>
              <a:t>2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, ... ,</a:t>
            </a:r>
            <a:r>
              <a:rPr lang="cs-CZ" altLang="cs-CZ" sz="2400" i="1" dirty="0" err="1" smtClean="0">
                <a:latin typeface="Times New Roman" panose="02020603050405020304" pitchFamily="18" charset="0"/>
              </a:rPr>
              <a:t>x</a:t>
            </a:r>
            <a:r>
              <a:rPr lang="cs-CZ" altLang="cs-CZ" sz="2400" i="1" baseline="-25000" dirty="0" err="1" smtClean="0">
                <a:latin typeface="Times New Roman" panose="02020603050405020304" pitchFamily="18" charset="0"/>
              </a:rPr>
              <a:t>n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) = </a:t>
            </a:r>
            <a:r>
              <a:rPr lang="cs-CZ" altLang="cs-CZ" sz="2400" i="1" dirty="0" err="1" smtClean="0">
                <a:latin typeface="Times New Roman" panose="02020603050405020304" pitchFamily="18" charset="0"/>
              </a:rPr>
              <a:t>c</a:t>
            </a:r>
            <a:r>
              <a:rPr lang="cs-CZ" altLang="cs-CZ" sz="2400" baseline="-25000" dirty="0" err="1" smtClean="0">
                <a:latin typeface="Times New Roman" panose="02020603050405020304" pitchFamily="18" charset="0"/>
              </a:rPr>
              <a:t>1</a:t>
            </a:r>
            <a:r>
              <a:rPr lang="cs-CZ" altLang="cs-CZ" sz="2400" i="1" dirty="0" err="1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 dirty="0" err="1" smtClean="0">
                <a:latin typeface="Times New Roman" panose="02020603050405020304" pitchFamily="18" charset="0"/>
              </a:rPr>
              <a:t>1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  + </a:t>
            </a:r>
            <a:r>
              <a:rPr lang="cs-CZ" altLang="cs-CZ" sz="2400" i="1" dirty="0" err="1" smtClean="0">
                <a:latin typeface="Times New Roman" panose="02020603050405020304" pitchFamily="18" charset="0"/>
              </a:rPr>
              <a:t>c</a:t>
            </a:r>
            <a:r>
              <a:rPr lang="cs-CZ" altLang="cs-CZ" sz="2400" baseline="-25000" dirty="0" err="1" smtClean="0">
                <a:latin typeface="Times New Roman" panose="02020603050405020304" pitchFamily="18" charset="0"/>
              </a:rPr>
              <a:t>2</a:t>
            </a:r>
            <a:r>
              <a:rPr lang="cs-CZ" altLang="cs-CZ" sz="2400" i="1" dirty="0" err="1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 dirty="0" err="1" smtClean="0">
                <a:latin typeface="Times New Roman" panose="02020603050405020304" pitchFamily="18" charset="0"/>
              </a:rPr>
              <a:t>2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  + ... + </a:t>
            </a:r>
            <a:r>
              <a:rPr lang="cs-CZ" altLang="cs-CZ" sz="2400" i="1" dirty="0" err="1" smtClean="0">
                <a:latin typeface="Times New Roman" panose="02020603050405020304" pitchFamily="18" charset="0"/>
              </a:rPr>
              <a:t>c</a:t>
            </a:r>
            <a:r>
              <a:rPr lang="cs-CZ" altLang="cs-CZ" sz="2400" i="1" baseline="-25000" dirty="0" err="1" smtClean="0">
                <a:latin typeface="Times New Roman" panose="02020603050405020304" pitchFamily="18" charset="0"/>
              </a:rPr>
              <a:t>n</a:t>
            </a:r>
            <a:r>
              <a:rPr lang="cs-CZ" altLang="cs-CZ" sz="2400" i="1" dirty="0" err="1" smtClean="0">
                <a:latin typeface="Times New Roman" panose="02020603050405020304" pitchFamily="18" charset="0"/>
              </a:rPr>
              <a:t>x</a:t>
            </a:r>
            <a:r>
              <a:rPr lang="cs-CZ" altLang="cs-CZ" sz="2400" i="1" baseline="-25000" dirty="0" err="1" smtClean="0">
                <a:latin typeface="Times New Roman" panose="02020603050405020304" pitchFamily="18" charset="0"/>
              </a:rPr>
              <a:t>n</a:t>
            </a:r>
            <a:endParaRPr lang="cs-CZ" altLang="cs-CZ" sz="2400" i="1" dirty="0" smtClean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dirty="0" smtClean="0"/>
              <a:t>	 </a:t>
            </a:r>
            <a:r>
              <a:rPr lang="cs-CZ" altLang="cs-CZ" sz="2400" i="1" dirty="0" err="1" smtClean="0">
                <a:latin typeface="Times New Roman" panose="02020603050405020304" pitchFamily="18" charset="0"/>
              </a:rPr>
              <a:t>g</a:t>
            </a:r>
            <a:r>
              <a:rPr lang="cs-CZ" altLang="cs-CZ" sz="2400" i="1" baseline="-25000" dirty="0" err="1" smtClean="0">
                <a:latin typeface="Times New Roman" panose="02020603050405020304" pitchFamily="18" charset="0"/>
              </a:rPr>
              <a:t>m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(</a:t>
            </a:r>
            <a:r>
              <a:rPr lang="cs-CZ" altLang="cs-CZ" sz="2400" i="1" dirty="0" err="1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 dirty="0" err="1" smtClean="0">
                <a:latin typeface="Times New Roman" panose="02020603050405020304" pitchFamily="18" charset="0"/>
              </a:rPr>
              <a:t>1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, </a:t>
            </a:r>
            <a:r>
              <a:rPr lang="cs-CZ" altLang="cs-CZ" sz="2400" i="1" dirty="0" err="1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 dirty="0" err="1" smtClean="0">
                <a:latin typeface="Times New Roman" panose="02020603050405020304" pitchFamily="18" charset="0"/>
              </a:rPr>
              <a:t>2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, ... ,</a:t>
            </a:r>
            <a:r>
              <a:rPr lang="cs-CZ" altLang="cs-CZ" sz="2400" i="1" dirty="0" err="1" smtClean="0">
                <a:latin typeface="Times New Roman" panose="02020603050405020304" pitchFamily="18" charset="0"/>
              </a:rPr>
              <a:t>x</a:t>
            </a:r>
            <a:r>
              <a:rPr lang="cs-CZ" altLang="cs-CZ" sz="2400" i="1" baseline="-25000" dirty="0" err="1" smtClean="0">
                <a:latin typeface="Times New Roman" panose="02020603050405020304" pitchFamily="18" charset="0"/>
              </a:rPr>
              <a:t>n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) = </a:t>
            </a:r>
            <a:r>
              <a:rPr lang="cs-CZ" altLang="cs-CZ" sz="2400" i="1" dirty="0" err="1" smtClean="0">
                <a:latin typeface="Times New Roman" panose="02020603050405020304" pitchFamily="18" charset="0"/>
              </a:rPr>
              <a:t>a</a:t>
            </a:r>
            <a:r>
              <a:rPr lang="cs-CZ" altLang="cs-CZ" sz="2400" baseline="-25000" dirty="0" err="1" smtClean="0">
                <a:latin typeface="Times New Roman" panose="02020603050405020304" pitchFamily="18" charset="0"/>
              </a:rPr>
              <a:t>1</a:t>
            </a:r>
            <a:r>
              <a:rPr lang="cs-CZ" altLang="cs-CZ" sz="2400" i="1" baseline="-25000" dirty="0" err="1" smtClean="0">
                <a:latin typeface="Times New Roman" panose="02020603050405020304" pitchFamily="18" charset="0"/>
              </a:rPr>
              <a:t>i</a:t>
            </a:r>
            <a:r>
              <a:rPr lang="cs-CZ" altLang="cs-CZ" sz="2400" i="1" dirty="0" err="1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 dirty="0" err="1" smtClean="0">
                <a:latin typeface="Times New Roman" panose="02020603050405020304" pitchFamily="18" charset="0"/>
              </a:rPr>
              <a:t>1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  + </a:t>
            </a:r>
            <a:r>
              <a:rPr lang="cs-CZ" altLang="cs-CZ" sz="2400" i="1" dirty="0" err="1" smtClean="0">
                <a:latin typeface="Times New Roman" panose="02020603050405020304" pitchFamily="18" charset="0"/>
              </a:rPr>
              <a:t>a</a:t>
            </a:r>
            <a:r>
              <a:rPr lang="cs-CZ" altLang="cs-CZ" sz="2400" baseline="-25000" dirty="0" err="1" smtClean="0">
                <a:latin typeface="Times New Roman" panose="02020603050405020304" pitchFamily="18" charset="0"/>
              </a:rPr>
              <a:t>2</a:t>
            </a:r>
            <a:r>
              <a:rPr lang="cs-CZ" altLang="cs-CZ" sz="2400" i="1" baseline="-25000" dirty="0" err="1" smtClean="0">
                <a:latin typeface="Times New Roman" panose="02020603050405020304" pitchFamily="18" charset="0"/>
              </a:rPr>
              <a:t>i</a:t>
            </a:r>
            <a:r>
              <a:rPr lang="cs-CZ" altLang="cs-CZ" sz="2400" i="1" dirty="0" err="1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 dirty="0" err="1" smtClean="0">
                <a:latin typeface="Times New Roman" panose="02020603050405020304" pitchFamily="18" charset="0"/>
              </a:rPr>
              <a:t>2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  + ... + </a:t>
            </a:r>
            <a:r>
              <a:rPr lang="cs-CZ" altLang="cs-CZ" sz="2400" i="1" dirty="0" err="1" smtClean="0">
                <a:latin typeface="Times New Roman" panose="02020603050405020304" pitchFamily="18" charset="0"/>
              </a:rPr>
              <a:t>a</a:t>
            </a:r>
            <a:r>
              <a:rPr lang="cs-CZ" altLang="cs-CZ" sz="2400" i="1" baseline="-25000" dirty="0" err="1" smtClean="0">
                <a:latin typeface="Times New Roman" panose="02020603050405020304" pitchFamily="18" charset="0"/>
              </a:rPr>
              <a:t>ni</a:t>
            </a:r>
            <a:r>
              <a:rPr lang="cs-CZ" altLang="cs-CZ" sz="2400" i="1" dirty="0" err="1" smtClean="0">
                <a:latin typeface="Times New Roman" panose="02020603050405020304" pitchFamily="18" charset="0"/>
              </a:rPr>
              <a:t>x</a:t>
            </a:r>
            <a:r>
              <a:rPr lang="cs-CZ" altLang="cs-CZ" sz="2400" i="1" baseline="-25000" dirty="0" err="1" smtClean="0">
                <a:latin typeface="Times New Roman" panose="02020603050405020304" pitchFamily="18" charset="0"/>
              </a:rPr>
              <a:t>n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 - </a:t>
            </a:r>
            <a:r>
              <a:rPr lang="cs-CZ" altLang="cs-CZ" sz="2400" i="1" dirty="0" err="1" smtClean="0">
                <a:latin typeface="Times New Roman" panose="02020603050405020304" pitchFamily="18" charset="0"/>
              </a:rPr>
              <a:t>b</a:t>
            </a:r>
            <a:r>
              <a:rPr lang="cs-CZ" altLang="cs-CZ" sz="2400" i="1" baseline="-25000" dirty="0" err="1" smtClean="0">
                <a:latin typeface="Times New Roman" panose="02020603050405020304" pitchFamily="18" charset="0"/>
              </a:rPr>
              <a:t>i</a:t>
            </a:r>
            <a:endParaRPr lang="cs-CZ" altLang="cs-CZ" sz="2400" i="1" baseline="-25000" dirty="0" smtClean="0">
              <a:latin typeface="Times New Roman" panose="02020603050405020304" pitchFamily="18" charset="0"/>
            </a:endParaRPr>
          </a:p>
        </p:txBody>
      </p:sp>
      <p:sp>
        <p:nvSpPr>
          <p:cNvPr id="22534" name="Text Box 4"/>
          <p:cNvSpPr txBox="1">
            <a:spLocks noChangeArrowheads="1"/>
          </p:cNvSpPr>
          <p:nvPr/>
        </p:nvSpPr>
        <p:spPr bwMode="auto">
          <a:xfrm>
            <a:off x="539750" y="5114925"/>
            <a:ext cx="3079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Tahoma" panose="020B0604030504040204" pitchFamily="34" charset="0"/>
              <a:buChar char="●"/>
            </a:pPr>
            <a:r>
              <a:rPr lang="cs-CZ" altLang="cs-CZ" sz="1800"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22535" name="Text Box 5"/>
          <p:cNvSpPr txBox="1">
            <a:spLocks noChangeArrowheads="1"/>
          </p:cNvSpPr>
          <p:nvPr/>
        </p:nvSpPr>
        <p:spPr bwMode="auto">
          <a:xfrm>
            <a:off x="539750" y="3241675"/>
            <a:ext cx="3079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Tahoma" panose="020B0604030504040204" pitchFamily="34" charset="0"/>
              <a:buChar char="●"/>
            </a:pPr>
            <a:r>
              <a:rPr lang="cs-CZ" altLang="cs-CZ" sz="1800"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22536" name="Text Box 6"/>
          <p:cNvSpPr txBox="1">
            <a:spLocks noChangeArrowheads="1"/>
          </p:cNvSpPr>
          <p:nvPr/>
        </p:nvSpPr>
        <p:spPr bwMode="auto">
          <a:xfrm>
            <a:off x="539750" y="2420938"/>
            <a:ext cx="3079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Tahoma" panose="020B0604030504040204" pitchFamily="34" charset="0"/>
              <a:buChar char="●"/>
            </a:pPr>
            <a:r>
              <a:rPr lang="cs-CZ" altLang="cs-CZ" sz="1800">
                <a:latin typeface="Tahoma" panose="020B0604030504040204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0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0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07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07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07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07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/>
      <p:bldP spid="30723" grpId="0" build="allAtOnce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zápatí 6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 anchorCtr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400" dirty="0" smtClean="0"/>
              <a:t>EMM4</a:t>
            </a:r>
          </a:p>
        </p:txBody>
      </p:sp>
      <p:sp>
        <p:nvSpPr>
          <p:cNvPr id="23555" name="Zástupný symbol pro číslo snímku 7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59C78F1-190A-4C0F-A8CB-00346A44EA5A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cs-CZ" altLang="cs-CZ" sz="1400" smtClean="0"/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 sz="3600" b="1" smtClean="0"/>
              <a:t>Teorie sedlových bodů</a:t>
            </a:r>
          </a:p>
        </p:txBody>
      </p:sp>
      <p:sp>
        <p:nvSpPr>
          <p:cNvPr id="2355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9750" y="1314450"/>
            <a:ext cx="8218488" cy="50323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smtClean="0"/>
              <a:t>	</a:t>
            </a:r>
            <a:r>
              <a:rPr lang="cs-CZ" altLang="cs-CZ" sz="2400" b="1" smtClean="0">
                <a:solidFill>
                  <a:schemeClr val="accent2"/>
                </a:solidFill>
              </a:rPr>
              <a:t>Lagrangián úlohy (1), (2):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smtClean="0"/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smtClean="0"/>
              <a:t>		</a:t>
            </a:r>
            <a:r>
              <a:rPr lang="cs-CZ" altLang="cs-CZ" sz="2400" b="1" i="1" smtClean="0">
                <a:latin typeface="Times New Roman" panose="02020603050405020304" pitchFamily="18" charset="0"/>
              </a:rPr>
              <a:t>F</a:t>
            </a:r>
            <a:r>
              <a:rPr lang="cs-CZ" altLang="cs-CZ" sz="2400" b="1" smtClean="0">
                <a:latin typeface="Times New Roman" panose="02020603050405020304" pitchFamily="18" charset="0"/>
              </a:rPr>
              <a:t>(</a:t>
            </a:r>
            <a:r>
              <a:rPr lang="cs-CZ" altLang="cs-CZ" sz="2400" b="1" i="1" smtClean="0">
                <a:latin typeface="Times New Roman" panose="02020603050405020304" pitchFamily="18" charset="0"/>
              </a:rPr>
              <a:t>x</a:t>
            </a:r>
            <a:r>
              <a:rPr lang="cs-CZ" altLang="cs-CZ" sz="2400" b="1" smtClean="0">
                <a:latin typeface="Times New Roman" panose="02020603050405020304" pitchFamily="18" charset="0"/>
              </a:rPr>
              <a:t>,</a:t>
            </a:r>
            <a:r>
              <a:rPr lang="cs-CZ" altLang="cs-CZ" sz="2400" b="1" i="1" smtClean="0">
                <a:latin typeface="Times New Roman" panose="02020603050405020304" pitchFamily="18" charset="0"/>
              </a:rPr>
              <a:t>y</a:t>
            </a:r>
            <a:r>
              <a:rPr lang="cs-CZ" altLang="cs-CZ" sz="2400" b="1" smtClean="0">
                <a:latin typeface="Times New Roman" panose="02020603050405020304" pitchFamily="18" charset="0"/>
              </a:rPr>
              <a:t>)</a:t>
            </a:r>
            <a:r>
              <a:rPr lang="cs-CZ" altLang="cs-CZ" sz="2400" smtClean="0">
                <a:latin typeface="Times New Roman" panose="02020603050405020304" pitchFamily="18" charset="0"/>
              </a:rPr>
              <a:t> = </a:t>
            </a:r>
            <a:r>
              <a:rPr lang="cs-CZ" altLang="cs-CZ" sz="2400" i="1" smtClean="0">
                <a:latin typeface="Times New Roman" panose="02020603050405020304" pitchFamily="18" charset="0"/>
              </a:rPr>
              <a:t>f</a:t>
            </a:r>
            <a:r>
              <a:rPr lang="cs-CZ" altLang="cs-CZ" sz="2400" smtClean="0">
                <a:latin typeface="Times New Roman" panose="02020603050405020304" pitchFamily="18" charset="0"/>
              </a:rPr>
              <a:t>(</a:t>
            </a:r>
            <a:r>
              <a:rPr lang="cs-CZ" altLang="cs-CZ" sz="2400" b="1" i="1" smtClean="0">
                <a:latin typeface="Times New Roman" panose="02020603050405020304" pitchFamily="18" charset="0"/>
              </a:rPr>
              <a:t>x</a:t>
            </a:r>
            <a:r>
              <a:rPr lang="cs-CZ" altLang="cs-CZ" sz="2400" smtClean="0">
                <a:latin typeface="Times New Roman" panose="02020603050405020304" pitchFamily="18" charset="0"/>
              </a:rPr>
              <a:t>)</a:t>
            </a:r>
            <a:r>
              <a:rPr lang="cs-CZ" altLang="cs-CZ" sz="2400" smtClean="0"/>
              <a:t> + </a:t>
            </a:r>
          </a:p>
          <a:p>
            <a:pPr eaLnBrk="1" hangingPunct="1">
              <a:lnSpc>
                <a:spcPct val="130000"/>
              </a:lnSpc>
              <a:buFontTx/>
              <a:buNone/>
            </a:pPr>
            <a:r>
              <a:rPr lang="cs-CZ" altLang="cs-CZ" sz="2400" smtClean="0"/>
              <a:t>	(</a:t>
            </a:r>
            <a:r>
              <a:rPr lang="cs-CZ" altLang="cs-CZ" sz="2400" b="1" smtClean="0">
                <a:solidFill>
                  <a:schemeClr val="accent2"/>
                </a:solidFill>
              </a:rPr>
              <a:t>Nezáporný) sedlový bod</a:t>
            </a:r>
            <a:r>
              <a:rPr lang="cs-CZ" altLang="cs-CZ" sz="2400" smtClean="0"/>
              <a:t> </a:t>
            </a:r>
            <a:r>
              <a:rPr lang="cs-CZ" altLang="cs-CZ" sz="2400" b="1" smtClean="0">
                <a:solidFill>
                  <a:schemeClr val="accent2"/>
                </a:solidFill>
              </a:rPr>
              <a:t>Lagrangiánu úlohy (1), (2)</a:t>
            </a:r>
            <a:r>
              <a:rPr lang="cs-CZ" altLang="cs-CZ" sz="2400" smtClean="0"/>
              <a:t>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400" smtClean="0"/>
          </a:p>
          <a:p>
            <a:pPr eaLnBrk="1" hangingPunct="1">
              <a:lnSpc>
                <a:spcPct val="70000"/>
              </a:lnSpc>
              <a:spcBef>
                <a:spcPct val="0"/>
              </a:spcBef>
              <a:buFontTx/>
              <a:buNone/>
            </a:pPr>
            <a:r>
              <a:rPr lang="cs-CZ" altLang="cs-CZ" sz="2400" smtClean="0"/>
              <a:t> 	(   ,   ) přičemž     </a:t>
            </a:r>
            <a:r>
              <a:rPr lang="en-US" altLang="cs-CZ" sz="2400" smtClean="0">
                <a:sym typeface="Symbol" panose="05050102010706020507" pitchFamily="18" charset="2"/>
              </a:rPr>
              <a:t></a:t>
            </a:r>
            <a:r>
              <a:rPr lang="cs-CZ" altLang="cs-CZ" sz="2400" smtClean="0"/>
              <a:t> 0 ,    </a:t>
            </a:r>
            <a:r>
              <a:rPr lang="en-US" altLang="cs-CZ" sz="2400" smtClean="0">
                <a:sym typeface="Symbol" panose="05050102010706020507" pitchFamily="18" charset="2"/>
              </a:rPr>
              <a:t></a:t>
            </a:r>
            <a:r>
              <a:rPr lang="cs-CZ" altLang="cs-CZ" sz="2400" smtClean="0"/>
              <a:t> 0 a platí: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4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smtClean="0"/>
              <a:t>		</a:t>
            </a:r>
            <a:r>
              <a:rPr lang="cs-CZ" altLang="cs-CZ" sz="2400" b="1" i="1" smtClean="0">
                <a:latin typeface="Times New Roman" panose="02020603050405020304" pitchFamily="18" charset="0"/>
              </a:rPr>
              <a:t>F</a:t>
            </a:r>
            <a:r>
              <a:rPr lang="cs-CZ" altLang="cs-CZ" sz="2400" b="1" smtClean="0">
                <a:latin typeface="Times New Roman" panose="02020603050405020304" pitchFamily="18" charset="0"/>
              </a:rPr>
              <a:t>( </a:t>
            </a:r>
            <a:r>
              <a:rPr lang="cs-CZ" altLang="cs-CZ" sz="2400" b="1" i="1" smtClean="0">
                <a:latin typeface="Times New Roman" panose="02020603050405020304" pitchFamily="18" charset="0"/>
              </a:rPr>
              <a:t>x</a:t>
            </a:r>
            <a:r>
              <a:rPr lang="cs-CZ" altLang="cs-CZ" sz="2400" b="1" smtClean="0">
                <a:latin typeface="Times New Roman" panose="02020603050405020304" pitchFamily="18" charset="0"/>
              </a:rPr>
              <a:t>, </a:t>
            </a:r>
            <a:r>
              <a:rPr lang="cs-CZ" altLang="cs-CZ" sz="2400" b="1" i="1" smtClean="0">
                <a:latin typeface="Times New Roman" panose="02020603050405020304" pitchFamily="18" charset="0"/>
              </a:rPr>
              <a:t>  </a:t>
            </a:r>
            <a:r>
              <a:rPr lang="cs-CZ" altLang="cs-CZ" sz="2400" b="1" smtClean="0">
                <a:latin typeface="Times New Roman" panose="02020603050405020304" pitchFamily="18" charset="0"/>
              </a:rPr>
              <a:t>)</a:t>
            </a:r>
            <a:r>
              <a:rPr lang="cs-CZ" altLang="cs-CZ" sz="2400" smtClean="0">
                <a:latin typeface="Times New Roman" panose="02020603050405020304" pitchFamily="18" charset="0"/>
              </a:rPr>
              <a:t>  </a:t>
            </a:r>
            <a:r>
              <a:rPr lang="en-US" altLang="cs-CZ" sz="2400" smtClean="0">
                <a:latin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cs-CZ" altLang="cs-CZ" sz="2400" smtClean="0">
                <a:latin typeface="Times New Roman" panose="02020603050405020304" pitchFamily="18" charset="0"/>
              </a:rPr>
              <a:t>  </a:t>
            </a:r>
            <a:r>
              <a:rPr lang="cs-CZ" altLang="cs-CZ" sz="2400" b="1" i="1" smtClean="0">
                <a:latin typeface="Times New Roman" panose="02020603050405020304" pitchFamily="18" charset="0"/>
              </a:rPr>
              <a:t>F</a:t>
            </a:r>
            <a:r>
              <a:rPr lang="cs-CZ" altLang="cs-CZ" sz="2400" b="1" smtClean="0">
                <a:latin typeface="Times New Roman" panose="02020603050405020304" pitchFamily="18" charset="0"/>
              </a:rPr>
              <a:t>(    ,   )</a:t>
            </a:r>
            <a:r>
              <a:rPr lang="cs-CZ" altLang="cs-CZ" sz="2400" smtClean="0">
                <a:latin typeface="Times New Roman" panose="02020603050405020304" pitchFamily="18" charset="0"/>
              </a:rPr>
              <a:t>  </a:t>
            </a:r>
            <a:r>
              <a:rPr lang="en-US" altLang="cs-CZ" sz="2400" smtClean="0">
                <a:latin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cs-CZ" altLang="cs-CZ" sz="2400" smtClean="0">
                <a:latin typeface="Times New Roman" panose="02020603050405020304" pitchFamily="18" charset="0"/>
              </a:rPr>
              <a:t>  </a:t>
            </a:r>
            <a:r>
              <a:rPr lang="cs-CZ" altLang="cs-CZ" sz="2400" b="1" i="1" smtClean="0">
                <a:latin typeface="Times New Roman" panose="02020603050405020304" pitchFamily="18" charset="0"/>
              </a:rPr>
              <a:t>F</a:t>
            </a:r>
            <a:r>
              <a:rPr lang="cs-CZ" altLang="cs-CZ" sz="2400" b="1" smtClean="0">
                <a:latin typeface="Times New Roman" panose="02020603050405020304" pitchFamily="18" charset="0"/>
              </a:rPr>
              <a:t>(</a:t>
            </a:r>
            <a:r>
              <a:rPr lang="cs-CZ" altLang="cs-CZ" sz="2400" b="1" i="1" smtClean="0">
                <a:latin typeface="Times New Roman" panose="02020603050405020304" pitchFamily="18" charset="0"/>
              </a:rPr>
              <a:t>   </a:t>
            </a:r>
            <a:r>
              <a:rPr lang="cs-CZ" altLang="cs-CZ" sz="2400" b="1" smtClean="0">
                <a:latin typeface="Times New Roman" panose="02020603050405020304" pitchFamily="18" charset="0"/>
              </a:rPr>
              <a:t>, </a:t>
            </a:r>
            <a:r>
              <a:rPr lang="cs-CZ" altLang="cs-CZ" sz="2400" b="1" i="1" smtClean="0">
                <a:latin typeface="Times New Roman" panose="02020603050405020304" pitchFamily="18" charset="0"/>
              </a:rPr>
              <a:t>y</a:t>
            </a:r>
            <a:r>
              <a:rPr lang="cs-CZ" altLang="cs-CZ" sz="2400" b="1" smtClean="0">
                <a:latin typeface="Times New Roman" panose="02020603050405020304" pitchFamily="18" charset="0"/>
              </a:rPr>
              <a:t>)</a:t>
            </a:r>
            <a:r>
              <a:rPr lang="cs-CZ" altLang="cs-CZ" sz="2400" smtClean="0"/>
              <a:t> 			(3)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400" smtClean="0"/>
          </a:p>
          <a:p>
            <a:pPr eaLnBrk="1" hangingPunct="1">
              <a:lnSpc>
                <a:spcPct val="60000"/>
              </a:lnSpc>
              <a:spcBef>
                <a:spcPct val="0"/>
              </a:spcBef>
              <a:buFontTx/>
              <a:buNone/>
            </a:pPr>
            <a:r>
              <a:rPr lang="cs-CZ" altLang="cs-CZ" sz="2400" b="1" smtClean="0"/>
              <a:t>	pro všechna </a:t>
            </a:r>
            <a:r>
              <a:rPr lang="cs-CZ" altLang="cs-CZ" sz="2400" b="1" i="1" smtClean="0">
                <a:latin typeface="Times New Roman" panose="02020603050405020304" pitchFamily="18" charset="0"/>
              </a:rPr>
              <a:t>x</a:t>
            </a:r>
            <a:r>
              <a:rPr lang="cs-CZ" altLang="cs-CZ" sz="2400" b="1" smtClean="0">
                <a:latin typeface="Times New Roman" panose="02020603050405020304" pitchFamily="18" charset="0"/>
              </a:rPr>
              <a:t> </a:t>
            </a:r>
            <a:r>
              <a:rPr lang="en-US" altLang="cs-CZ" sz="2400" b="1" smtClean="0">
                <a:latin typeface="Times New Roman" panose="02020603050405020304" pitchFamily="18" charset="0"/>
                <a:sym typeface="Symbol" panose="05050102010706020507" pitchFamily="18" charset="2"/>
              </a:rPr>
              <a:t></a:t>
            </a:r>
            <a:r>
              <a:rPr lang="cs-CZ" altLang="cs-CZ" sz="2400" b="1" smtClean="0">
                <a:latin typeface="Times New Roman" panose="02020603050405020304" pitchFamily="18" charset="0"/>
              </a:rPr>
              <a:t> 0, </a:t>
            </a:r>
            <a:r>
              <a:rPr lang="cs-CZ" altLang="cs-CZ" sz="2400" b="1" i="1" smtClean="0">
                <a:latin typeface="Times New Roman" panose="02020603050405020304" pitchFamily="18" charset="0"/>
              </a:rPr>
              <a:t>y</a:t>
            </a:r>
            <a:r>
              <a:rPr lang="cs-CZ" altLang="cs-CZ" sz="2400" smtClean="0">
                <a:latin typeface="Times New Roman" panose="02020603050405020304" pitchFamily="18" charset="0"/>
              </a:rPr>
              <a:t> </a:t>
            </a:r>
            <a:r>
              <a:rPr lang="en-US" altLang="cs-CZ" sz="2400" smtClean="0">
                <a:latin typeface="Times New Roman" panose="02020603050405020304" pitchFamily="18" charset="0"/>
                <a:sym typeface="Symbol" panose="05050102010706020507" pitchFamily="18" charset="2"/>
              </a:rPr>
              <a:t></a:t>
            </a:r>
            <a:r>
              <a:rPr lang="cs-CZ" altLang="cs-CZ" sz="2400" smtClean="0">
                <a:latin typeface="Times New Roman" panose="02020603050405020304" pitchFamily="18" charset="0"/>
              </a:rPr>
              <a:t> </a:t>
            </a:r>
            <a:r>
              <a:rPr lang="cs-CZ" altLang="cs-CZ" sz="2400" b="1" smtClean="0">
                <a:latin typeface="Times New Roman" panose="02020603050405020304" pitchFamily="18" charset="0"/>
              </a:rPr>
              <a:t>0</a:t>
            </a:r>
            <a:r>
              <a:rPr lang="cs-CZ" altLang="cs-CZ" sz="2400" smtClean="0">
                <a:latin typeface="Times New Roman" panose="02020603050405020304" pitchFamily="18" charset="0"/>
              </a:rPr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smtClean="0"/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smtClean="0"/>
              <a:t>	</a:t>
            </a:r>
            <a:r>
              <a:rPr lang="cs-CZ" altLang="cs-CZ" sz="2400" b="1" smtClean="0"/>
              <a:t>Poznámka: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pl-PL" altLang="cs-CZ" sz="2400" smtClean="0"/>
              <a:t>	Pozor!!!    ,    jsou vektory, tj.    = </a:t>
            </a:r>
            <a:r>
              <a:rPr lang="pl-PL" altLang="cs-CZ" sz="2400" b="1" smtClean="0"/>
              <a:t>(   </a:t>
            </a:r>
            <a:r>
              <a:rPr lang="pl-PL" altLang="cs-CZ" sz="2400" b="1" baseline="-25000" smtClean="0"/>
              <a:t>1</a:t>
            </a:r>
            <a:r>
              <a:rPr lang="pl-PL" altLang="cs-CZ" sz="2400" b="1" smtClean="0"/>
              <a:t>,   </a:t>
            </a:r>
            <a:r>
              <a:rPr lang="pl-PL" altLang="cs-CZ" sz="2400" b="1" baseline="-25000" smtClean="0"/>
              <a:t>2</a:t>
            </a:r>
            <a:r>
              <a:rPr lang="pl-PL" altLang="cs-CZ" sz="2400" b="1" smtClean="0"/>
              <a:t>, ...,   </a:t>
            </a:r>
            <a:r>
              <a:rPr lang="pl-PL" altLang="cs-CZ" sz="2400" b="1" i="1" baseline="-25000" smtClean="0">
                <a:latin typeface="Times New Roman" panose="02020603050405020304" pitchFamily="18" charset="0"/>
              </a:rPr>
              <a:t>n</a:t>
            </a:r>
            <a:r>
              <a:rPr lang="pl-PL" altLang="cs-CZ" sz="2400" b="1" smtClean="0"/>
              <a:t>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pl-PL" altLang="cs-CZ" sz="2400" smtClean="0"/>
              <a:t>						= </a:t>
            </a:r>
            <a:r>
              <a:rPr lang="pl-PL" altLang="cs-CZ" sz="2400" b="1" smtClean="0"/>
              <a:t>(   </a:t>
            </a:r>
            <a:r>
              <a:rPr lang="pl-PL" altLang="cs-CZ" sz="2400" b="1" baseline="-25000" smtClean="0"/>
              <a:t>1</a:t>
            </a:r>
            <a:r>
              <a:rPr lang="pl-PL" altLang="cs-CZ" sz="2400" b="1" smtClean="0"/>
              <a:t>,   </a:t>
            </a:r>
            <a:r>
              <a:rPr lang="pl-PL" altLang="cs-CZ" sz="2400" b="1" baseline="-25000" smtClean="0"/>
              <a:t>2</a:t>
            </a:r>
            <a:r>
              <a:rPr lang="pl-PL" altLang="cs-CZ" sz="2400" b="1" smtClean="0"/>
              <a:t>, ...,   </a:t>
            </a:r>
            <a:r>
              <a:rPr lang="pl-PL" altLang="cs-CZ" sz="2400" b="1" i="1" baseline="-25000" smtClean="0">
                <a:latin typeface="Times New Roman" panose="02020603050405020304" pitchFamily="18" charset="0"/>
              </a:rPr>
              <a:t>m</a:t>
            </a:r>
            <a:r>
              <a:rPr lang="pl-PL" altLang="cs-CZ" sz="2400" b="1" smtClean="0"/>
              <a:t>)</a:t>
            </a:r>
            <a:endParaRPr lang="cs-CZ" altLang="cs-CZ" sz="2400" b="1" smtClean="0"/>
          </a:p>
        </p:txBody>
      </p:sp>
      <p:sp>
        <p:nvSpPr>
          <p:cNvPr id="23558" name="Rectangle 4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graphicFrame>
        <p:nvGraphicFramePr>
          <p:cNvPr id="23559" name="Object 5"/>
          <p:cNvGraphicFramePr>
            <a:graphicFrameLocks noChangeAspect="1"/>
          </p:cNvGraphicFramePr>
          <p:nvPr/>
        </p:nvGraphicFramePr>
        <p:xfrm>
          <a:off x="3419475" y="1828800"/>
          <a:ext cx="1838325" cy="747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32" name="Rovnice" r:id="rId3" imgW="1091726" imgH="444307" progId="Equation.3">
                  <p:embed/>
                </p:oleObj>
              </mc:Choice>
              <mc:Fallback>
                <p:oleObj name="Rovnice" r:id="rId3" imgW="1091726" imgH="444307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475" y="1828800"/>
                        <a:ext cx="1838325" cy="747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6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graphicFrame>
        <p:nvGraphicFramePr>
          <p:cNvPr id="23561" name="Object 7"/>
          <p:cNvGraphicFramePr>
            <a:graphicFrameLocks noChangeAspect="1"/>
          </p:cNvGraphicFramePr>
          <p:nvPr/>
        </p:nvGraphicFramePr>
        <p:xfrm>
          <a:off x="1012825" y="3209925"/>
          <a:ext cx="331788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33" name="Rovnice" r:id="rId5" imgW="177646" imgH="190335" progId="Equation.3">
                  <p:embed/>
                </p:oleObj>
              </mc:Choice>
              <mc:Fallback>
                <p:oleObj name="Rovnice" r:id="rId5" imgW="177646" imgH="190335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2825" y="3209925"/>
                        <a:ext cx="331788" cy="361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62" name="Rectangle 8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graphicFrame>
        <p:nvGraphicFramePr>
          <p:cNvPr id="23563" name="Object 9"/>
          <p:cNvGraphicFramePr>
            <a:graphicFrameLocks noChangeAspect="1"/>
          </p:cNvGraphicFramePr>
          <p:nvPr/>
        </p:nvGraphicFramePr>
        <p:xfrm>
          <a:off x="2101850" y="5657850"/>
          <a:ext cx="265113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34" name="Rovnice" r:id="rId7" imgW="177646" imgH="190335" progId="Equation.3">
                  <p:embed/>
                </p:oleObj>
              </mc:Choice>
              <mc:Fallback>
                <p:oleObj name="Rovnice" r:id="rId7" imgW="177646" imgH="190335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1850" y="5657850"/>
                        <a:ext cx="265113" cy="288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4" name="Object 10"/>
          <p:cNvGraphicFramePr>
            <a:graphicFrameLocks noChangeAspect="1"/>
          </p:cNvGraphicFramePr>
          <p:nvPr/>
        </p:nvGraphicFramePr>
        <p:xfrm>
          <a:off x="3295650" y="3975100"/>
          <a:ext cx="265113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35" name="Rovnice" r:id="rId9" imgW="177646" imgH="190335" progId="Equation.3">
                  <p:embed/>
                </p:oleObj>
              </mc:Choice>
              <mc:Fallback>
                <p:oleObj name="Rovnice" r:id="rId9" imgW="177646" imgH="190335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5650" y="3975100"/>
                        <a:ext cx="265113" cy="288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5" name="Object 11"/>
          <p:cNvGraphicFramePr>
            <a:graphicFrameLocks noChangeAspect="1"/>
          </p:cNvGraphicFramePr>
          <p:nvPr/>
        </p:nvGraphicFramePr>
        <p:xfrm>
          <a:off x="4821238" y="5621338"/>
          <a:ext cx="265112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36" name="Rovnice" r:id="rId11" imgW="177646" imgH="190335" progId="Equation.3">
                  <p:embed/>
                </p:oleObj>
              </mc:Choice>
              <mc:Fallback>
                <p:oleObj name="Rovnice" r:id="rId11" imgW="177646" imgH="190335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21238" y="5621338"/>
                        <a:ext cx="265112" cy="288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6" name="Object 12"/>
          <p:cNvGraphicFramePr>
            <a:graphicFrameLocks noChangeAspect="1"/>
          </p:cNvGraphicFramePr>
          <p:nvPr/>
        </p:nvGraphicFramePr>
        <p:xfrm>
          <a:off x="5505450" y="5634038"/>
          <a:ext cx="266700" cy="287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37" name="Rovnice" r:id="rId13" imgW="177646" imgH="190335" progId="Equation.3">
                  <p:embed/>
                </p:oleObj>
              </mc:Choice>
              <mc:Fallback>
                <p:oleObj name="Rovnice" r:id="rId13" imgW="177646" imgH="190335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5450" y="5634038"/>
                        <a:ext cx="266700" cy="287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7" name="Object 13"/>
          <p:cNvGraphicFramePr>
            <a:graphicFrameLocks noChangeAspect="1"/>
          </p:cNvGraphicFramePr>
          <p:nvPr/>
        </p:nvGraphicFramePr>
        <p:xfrm>
          <a:off x="6829425" y="5645150"/>
          <a:ext cx="265113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38" name="Rovnice" r:id="rId15" imgW="177646" imgH="190335" progId="Equation.3">
                  <p:embed/>
                </p:oleObj>
              </mc:Choice>
              <mc:Fallback>
                <p:oleObj name="Rovnice" r:id="rId15" imgW="177646" imgH="190335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29425" y="5645150"/>
                        <a:ext cx="265113" cy="288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8" name="Object 14"/>
          <p:cNvGraphicFramePr>
            <a:graphicFrameLocks noChangeAspect="1"/>
          </p:cNvGraphicFramePr>
          <p:nvPr/>
        </p:nvGraphicFramePr>
        <p:xfrm>
          <a:off x="5978525" y="5645150"/>
          <a:ext cx="265113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39" name="Rovnice" r:id="rId17" imgW="177646" imgH="190335" progId="Equation.3">
                  <p:embed/>
                </p:oleObj>
              </mc:Choice>
              <mc:Fallback>
                <p:oleObj name="Rovnice" r:id="rId17" imgW="177646" imgH="190335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78525" y="5645150"/>
                        <a:ext cx="265113" cy="288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9" name="Object 15"/>
          <p:cNvGraphicFramePr>
            <a:graphicFrameLocks noChangeAspect="1"/>
          </p:cNvGraphicFramePr>
          <p:nvPr/>
        </p:nvGraphicFramePr>
        <p:xfrm>
          <a:off x="4735513" y="3987800"/>
          <a:ext cx="265112" cy="287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40" name="Rovnice" r:id="rId19" imgW="177646" imgH="190335" progId="Equation.3">
                  <p:embed/>
                </p:oleObj>
              </mc:Choice>
              <mc:Fallback>
                <p:oleObj name="Rovnice" r:id="rId19" imgW="177646" imgH="190335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35513" y="3987800"/>
                        <a:ext cx="265112" cy="287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70" name="Object 16"/>
          <p:cNvGraphicFramePr>
            <a:graphicFrameLocks noChangeAspect="1"/>
          </p:cNvGraphicFramePr>
          <p:nvPr/>
        </p:nvGraphicFramePr>
        <p:xfrm>
          <a:off x="2967038" y="3208338"/>
          <a:ext cx="341312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41" name="Rovnice" r:id="rId21" imgW="177646" imgH="190335" progId="Equation.3">
                  <p:embed/>
                </p:oleObj>
              </mc:Choice>
              <mc:Fallback>
                <p:oleObj name="Rovnice" r:id="rId21" imgW="177646" imgH="190335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67038" y="3208338"/>
                        <a:ext cx="341312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71" name="Object 17"/>
          <p:cNvGraphicFramePr>
            <a:graphicFrameLocks noChangeAspect="1"/>
          </p:cNvGraphicFramePr>
          <p:nvPr/>
        </p:nvGraphicFramePr>
        <p:xfrm>
          <a:off x="1335088" y="3197225"/>
          <a:ext cx="319087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42" name="Rovnice" r:id="rId23" imgW="165028" imgH="228501" progId="Equation.3">
                  <p:embed/>
                </p:oleObj>
              </mc:Choice>
              <mc:Fallback>
                <p:oleObj name="Rovnice" r:id="rId23" imgW="165028" imgH="228501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5088" y="3197225"/>
                        <a:ext cx="319087" cy="452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72" name="Object 18"/>
          <p:cNvGraphicFramePr>
            <a:graphicFrameLocks noChangeAspect="1"/>
          </p:cNvGraphicFramePr>
          <p:nvPr/>
        </p:nvGraphicFramePr>
        <p:xfrm>
          <a:off x="3881438" y="3205163"/>
          <a:ext cx="309562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43" name="Rovnice" r:id="rId25" imgW="165028" imgH="228501" progId="Equation.3">
                  <p:embed/>
                </p:oleObj>
              </mc:Choice>
              <mc:Fallback>
                <p:oleObj name="Rovnice" r:id="rId25" imgW="165028" imgH="228501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1438" y="3205163"/>
                        <a:ext cx="309562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73" name="Object 19"/>
          <p:cNvGraphicFramePr>
            <a:graphicFrameLocks noChangeAspect="1"/>
          </p:cNvGraphicFramePr>
          <p:nvPr/>
        </p:nvGraphicFramePr>
        <p:xfrm>
          <a:off x="3609975" y="3973513"/>
          <a:ext cx="233363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44" name="Rovnice" r:id="rId27" imgW="165028" imgH="228501" progId="Equation.3">
                  <p:embed/>
                </p:oleObj>
              </mc:Choice>
              <mc:Fallback>
                <p:oleObj name="Rovnice" r:id="rId27" imgW="165028" imgH="228501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09975" y="3973513"/>
                        <a:ext cx="233363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74" name="Object 20"/>
          <p:cNvGraphicFramePr>
            <a:graphicFrameLocks noChangeAspect="1"/>
          </p:cNvGraphicFramePr>
          <p:nvPr/>
        </p:nvGraphicFramePr>
        <p:xfrm>
          <a:off x="2165350" y="4005263"/>
          <a:ext cx="233363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45" name="Rovnice" r:id="rId29" imgW="165028" imgH="228501" progId="Equation.3">
                  <p:embed/>
                </p:oleObj>
              </mc:Choice>
              <mc:Fallback>
                <p:oleObj name="Rovnice" r:id="rId29" imgW="165028" imgH="228501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5350" y="4005263"/>
                        <a:ext cx="233363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75" name="Object 21"/>
          <p:cNvGraphicFramePr>
            <a:graphicFrameLocks noChangeAspect="1"/>
          </p:cNvGraphicFramePr>
          <p:nvPr/>
        </p:nvGraphicFramePr>
        <p:xfrm>
          <a:off x="2398713" y="5640388"/>
          <a:ext cx="233362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46" name="Rovnice" r:id="rId31" imgW="165028" imgH="228501" progId="Equation.3">
                  <p:embed/>
                </p:oleObj>
              </mc:Choice>
              <mc:Fallback>
                <p:oleObj name="Rovnice" r:id="rId31" imgW="165028" imgH="228501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98713" y="5640388"/>
                        <a:ext cx="233362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76" name="Object 22"/>
          <p:cNvGraphicFramePr>
            <a:graphicFrameLocks noChangeAspect="1"/>
          </p:cNvGraphicFramePr>
          <p:nvPr/>
        </p:nvGraphicFramePr>
        <p:xfrm>
          <a:off x="4848225" y="5997575"/>
          <a:ext cx="233363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47" name="Rovnice" r:id="rId33" imgW="165028" imgH="228501" progId="Equation.3">
                  <p:embed/>
                </p:oleObj>
              </mc:Choice>
              <mc:Fallback>
                <p:oleObj name="Rovnice" r:id="rId33" imgW="165028" imgH="228501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8225" y="5997575"/>
                        <a:ext cx="233363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77" name="Object 23"/>
          <p:cNvGraphicFramePr>
            <a:graphicFrameLocks noChangeAspect="1"/>
          </p:cNvGraphicFramePr>
          <p:nvPr/>
        </p:nvGraphicFramePr>
        <p:xfrm>
          <a:off x="5595938" y="6005513"/>
          <a:ext cx="233362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48" name="Rovnice" r:id="rId35" imgW="165028" imgH="228501" progId="Equation.3">
                  <p:embed/>
                </p:oleObj>
              </mc:Choice>
              <mc:Fallback>
                <p:oleObj name="Rovnice" r:id="rId35" imgW="165028" imgH="228501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95938" y="6005513"/>
                        <a:ext cx="233362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78" name="Object 24"/>
          <p:cNvGraphicFramePr>
            <a:graphicFrameLocks noChangeAspect="1"/>
          </p:cNvGraphicFramePr>
          <p:nvPr/>
        </p:nvGraphicFramePr>
        <p:xfrm>
          <a:off x="6043613" y="6016625"/>
          <a:ext cx="233362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49" name="Rovnice" r:id="rId37" imgW="165028" imgH="228501" progId="Equation.3">
                  <p:embed/>
                </p:oleObj>
              </mc:Choice>
              <mc:Fallback>
                <p:oleObj name="Rovnice" r:id="rId37" imgW="165028" imgH="228501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43613" y="6016625"/>
                        <a:ext cx="233362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79" name="Object 25"/>
          <p:cNvGraphicFramePr>
            <a:graphicFrameLocks noChangeAspect="1"/>
          </p:cNvGraphicFramePr>
          <p:nvPr/>
        </p:nvGraphicFramePr>
        <p:xfrm>
          <a:off x="6916738" y="6016625"/>
          <a:ext cx="233362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50" name="Rovnice" r:id="rId39" imgW="165028" imgH="228501" progId="Equation.3">
                  <p:embed/>
                </p:oleObj>
              </mc:Choice>
              <mc:Fallback>
                <p:oleObj name="Rovnice" r:id="rId39" imgW="165028" imgH="228501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16738" y="6016625"/>
                        <a:ext cx="233362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80" name="Text Box 26"/>
          <p:cNvSpPr txBox="1">
            <a:spLocks noChangeArrowheads="1"/>
          </p:cNvSpPr>
          <p:nvPr/>
        </p:nvSpPr>
        <p:spPr bwMode="auto">
          <a:xfrm>
            <a:off x="539750" y="1239838"/>
            <a:ext cx="3079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Tahoma" panose="020B0604030504040204" pitchFamily="34" charset="0"/>
              <a:buChar char="●"/>
            </a:pPr>
            <a:r>
              <a:rPr lang="cs-CZ" altLang="cs-CZ" sz="1800"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23581" name="Text Box 27"/>
          <p:cNvSpPr txBox="1">
            <a:spLocks noChangeArrowheads="1"/>
          </p:cNvSpPr>
          <p:nvPr/>
        </p:nvSpPr>
        <p:spPr bwMode="auto">
          <a:xfrm>
            <a:off x="539750" y="5106988"/>
            <a:ext cx="3079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Tahoma" panose="020B0604030504040204" pitchFamily="34" charset="0"/>
              <a:buChar char="●"/>
            </a:pPr>
            <a:r>
              <a:rPr lang="cs-CZ" altLang="cs-CZ" sz="1800"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23582" name="Text Box 28"/>
          <p:cNvSpPr txBox="1">
            <a:spLocks noChangeArrowheads="1"/>
          </p:cNvSpPr>
          <p:nvPr/>
        </p:nvSpPr>
        <p:spPr bwMode="auto">
          <a:xfrm>
            <a:off x="539750" y="2443163"/>
            <a:ext cx="3079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Tahoma" panose="020B0604030504040204" pitchFamily="34" charset="0"/>
              <a:buChar char="●"/>
            </a:pPr>
            <a:r>
              <a:rPr lang="cs-CZ" altLang="cs-CZ" sz="1800"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31776" name="Text Box 32"/>
          <p:cNvSpPr txBox="1">
            <a:spLocks noChangeArrowheads="1"/>
          </p:cNvSpPr>
          <p:nvPr/>
        </p:nvSpPr>
        <p:spPr bwMode="auto">
          <a:xfrm>
            <a:off x="5435600" y="1557338"/>
            <a:ext cx="3168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 b="1">
                <a:solidFill>
                  <a:schemeClr val="hlink"/>
                </a:solidFill>
              </a:rPr>
              <a:t>Lagrangeovy multiplikátory</a:t>
            </a:r>
          </a:p>
        </p:txBody>
      </p:sp>
      <p:sp>
        <p:nvSpPr>
          <p:cNvPr id="31777" name="Line 33"/>
          <p:cNvSpPr>
            <a:spLocks noChangeShapeType="1"/>
          </p:cNvSpPr>
          <p:nvPr/>
        </p:nvSpPr>
        <p:spPr bwMode="auto">
          <a:xfrm flipH="1">
            <a:off x="3924300" y="1773238"/>
            <a:ext cx="1439863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7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7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 anchorCtr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400" dirty="0" smtClean="0"/>
              <a:t>EMM4</a:t>
            </a:r>
          </a:p>
        </p:txBody>
      </p:sp>
      <p:sp>
        <p:nvSpPr>
          <p:cNvPr id="6147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65D0789-B895-45C1-A5BF-F90CA1EC15E2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cs-CZ" altLang="cs-CZ" sz="1400" smtClean="0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eaLnBrk="1" hangingPunct="1"/>
            <a:r>
              <a:rPr lang="en-US" altLang="cs-CZ" sz="3600" b="1" smtClean="0"/>
              <a:t>Konvexní a konkávní funkce</a:t>
            </a:r>
            <a:r>
              <a:rPr lang="cs-CZ" altLang="cs-CZ" sz="3600" b="1" smtClean="0"/>
              <a:t> v R</a:t>
            </a:r>
            <a:r>
              <a:rPr lang="cs-CZ" altLang="cs-CZ" sz="3600" b="1" baseline="30000" smtClean="0"/>
              <a:t>1</a:t>
            </a:r>
            <a:r>
              <a:rPr lang="cs-CZ" altLang="cs-CZ" sz="3600" b="1" smtClean="0"/>
              <a:t>…</a:t>
            </a:r>
            <a:br>
              <a:rPr lang="cs-CZ" altLang="cs-CZ" sz="3600" b="1" smtClean="0"/>
            </a:br>
            <a:r>
              <a:rPr lang="cs-CZ" altLang="cs-CZ" sz="2800" b="1" smtClean="0"/>
              <a:t>grafy</a:t>
            </a:r>
          </a:p>
        </p:txBody>
      </p:sp>
      <p:pic>
        <p:nvPicPr>
          <p:cNvPr id="6149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1773238"/>
            <a:ext cx="6264275" cy="126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0" name="Text Box 5"/>
          <p:cNvSpPr txBox="1">
            <a:spLocks noChangeArrowheads="1"/>
          </p:cNvSpPr>
          <p:nvPr/>
        </p:nvSpPr>
        <p:spPr bwMode="auto">
          <a:xfrm>
            <a:off x="2268538" y="1773238"/>
            <a:ext cx="9350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cs-CZ" sz="1800"/>
              <a:t>„do V“</a:t>
            </a:r>
            <a:r>
              <a:rPr lang="cs-CZ" altLang="cs-CZ" sz="1800"/>
              <a:t> </a:t>
            </a:r>
          </a:p>
        </p:txBody>
      </p:sp>
      <p:sp>
        <p:nvSpPr>
          <p:cNvPr id="6151" name="Text Box 6"/>
          <p:cNvSpPr txBox="1">
            <a:spLocks noChangeArrowheads="1"/>
          </p:cNvSpPr>
          <p:nvPr/>
        </p:nvSpPr>
        <p:spPr bwMode="auto">
          <a:xfrm>
            <a:off x="395288" y="3141663"/>
            <a:ext cx="8569325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/>
              <a:t> </a:t>
            </a:r>
            <a:r>
              <a:rPr lang="en-US" altLang="cs-CZ" sz="2200" b="1"/>
              <a:t>konvexní fce (nikoliv</a:t>
            </a:r>
            <a:r>
              <a:rPr lang="en-US" altLang="cs-CZ" sz="2200" b="1" i="1"/>
              <a:t> ryze!</a:t>
            </a:r>
            <a:r>
              <a:rPr lang="en-US" altLang="cs-CZ" sz="2200" b="1"/>
              <a:t>)	</a:t>
            </a:r>
            <a:r>
              <a:rPr lang="cs-CZ" altLang="cs-CZ" sz="2200" b="1"/>
              <a:t>          </a:t>
            </a:r>
            <a:r>
              <a:rPr lang="en-US" altLang="cs-CZ" sz="2200" b="1"/>
              <a:t>ryze konvexní fce</a:t>
            </a:r>
            <a:r>
              <a:rPr lang="cs-CZ" altLang="cs-CZ" sz="2200" b="1"/>
              <a:t> (parabola)</a:t>
            </a:r>
          </a:p>
        </p:txBody>
      </p:sp>
      <p:pic>
        <p:nvPicPr>
          <p:cNvPr id="6152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4437063"/>
            <a:ext cx="6408737" cy="1274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3" name="Text Box 8"/>
          <p:cNvSpPr txBox="1">
            <a:spLocks noChangeArrowheads="1"/>
          </p:cNvSpPr>
          <p:nvPr/>
        </p:nvSpPr>
        <p:spPr bwMode="auto">
          <a:xfrm>
            <a:off x="2124075" y="5876925"/>
            <a:ext cx="47529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cs-CZ" sz="2400" b="1"/>
              <a:t>tyto funkce</a:t>
            </a:r>
            <a:r>
              <a:rPr lang="en-US" altLang="cs-CZ" sz="2400" b="1" i="1"/>
              <a:t> nejsou</a:t>
            </a:r>
            <a:r>
              <a:rPr lang="en-US" altLang="cs-CZ" sz="2400" b="1"/>
              <a:t> konvexní!!!</a:t>
            </a:r>
            <a:endParaRPr lang="cs-CZ" altLang="cs-CZ" sz="2400" b="1"/>
          </a:p>
        </p:txBody>
      </p:sp>
      <p:sp>
        <p:nvSpPr>
          <p:cNvPr id="6154" name="Line 9"/>
          <p:cNvSpPr>
            <a:spLocks noChangeShapeType="1"/>
          </p:cNvSpPr>
          <p:nvPr/>
        </p:nvSpPr>
        <p:spPr bwMode="auto">
          <a:xfrm>
            <a:off x="1042988" y="1125538"/>
            <a:ext cx="0" cy="20161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55" name="Line 10"/>
          <p:cNvSpPr>
            <a:spLocks noChangeShapeType="1"/>
          </p:cNvSpPr>
          <p:nvPr/>
        </p:nvSpPr>
        <p:spPr bwMode="auto">
          <a:xfrm>
            <a:off x="827088" y="3074988"/>
            <a:ext cx="7345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56" name="Line 11"/>
          <p:cNvSpPr>
            <a:spLocks noChangeShapeType="1"/>
          </p:cNvSpPr>
          <p:nvPr/>
        </p:nvSpPr>
        <p:spPr bwMode="auto">
          <a:xfrm>
            <a:off x="1116013" y="3933825"/>
            <a:ext cx="0" cy="20161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57" name="Line 12"/>
          <p:cNvSpPr>
            <a:spLocks noChangeShapeType="1"/>
          </p:cNvSpPr>
          <p:nvPr/>
        </p:nvSpPr>
        <p:spPr bwMode="auto">
          <a:xfrm>
            <a:off x="1042988" y="5805488"/>
            <a:ext cx="7345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zápatí 6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400" dirty="0" smtClean="0"/>
              <a:t>EMM4</a:t>
            </a:r>
          </a:p>
        </p:txBody>
      </p:sp>
      <p:sp>
        <p:nvSpPr>
          <p:cNvPr id="24579" name="Zástupný symbol pro číslo snímku 7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20254AD-921C-44F9-8F2A-7267D12064D0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cs-CZ" altLang="cs-CZ" sz="1400" smtClean="0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773238"/>
          </a:xfrm>
        </p:spPr>
        <p:txBody>
          <a:bodyPr/>
          <a:lstStyle/>
          <a:p>
            <a:pPr eaLnBrk="1" hangingPunct="1"/>
            <a:r>
              <a:rPr lang="cs-CZ" altLang="cs-CZ" sz="3600" b="1" smtClean="0"/>
              <a:t>Teorie sedlových bodů</a:t>
            </a:r>
            <a:r>
              <a:rPr lang="cs-CZ" altLang="cs-CZ" b="1" smtClean="0"/>
              <a:t/>
            </a:r>
            <a:br>
              <a:rPr lang="cs-CZ" altLang="cs-CZ" b="1" smtClean="0"/>
            </a:br>
            <a:r>
              <a:rPr lang="cs-CZ" altLang="cs-CZ" sz="3200" b="1" smtClean="0"/>
              <a:t>Sedlový bod funkce </a:t>
            </a:r>
            <a:r>
              <a:rPr lang="cs-CZ" altLang="cs-CZ" sz="3200" b="1" i="1" smtClean="0">
                <a:latin typeface="Times New Roman" panose="02020603050405020304" pitchFamily="18" charset="0"/>
              </a:rPr>
              <a:t>f</a:t>
            </a:r>
            <a:r>
              <a:rPr lang="cs-CZ" altLang="cs-CZ" sz="3200" b="1" smtClean="0">
                <a:latin typeface="Times New Roman" panose="02020603050405020304" pitchFamily="18" charset="0"/>
              </a:rPr>
              <a:t>(</a:t>
            </a:r>
            <a:r>
              <a:rPr lang="cs-CZ" altLang="cs-CZ" sz="3200" b="1" i="1" smtClean="0">
                <a:latin typeface="Times New Roman" panose="02020603050405020304" pitchFamily="18" charset="0"/>
              </a:rPr>
              <a:t>x,y</a:t>
            </a:r>
            <a:r>
              <a:rPr lang="cs-CZ" altLang="cs-CZ" sz="3200" b="1" smtClean="0">
                <a:latin typeface="Times New Roman" panose="02020603050405020304" pitchFamily="18" charset="0"/>
              </a:rPr>
              <a:t>)</a:t>
            </a:r>
            <a:r>
              <a:rPr lang="cs-CZ" altLang="cs-CZ" sz="3200" b="1" i="1" smtClean="0">
                <a:latin typeface="Times New Roman" panose="02020603050405020304" pitchFamily="18" charset="0"/>
              </a:rPr>
              <a:t> = -x</a:t>
            </a:r>
            <a:r>
              <a:rPr lang="cs-CZ" altLang="cs-CZ" sz="3200" b="1" baseline="30000" smtClean="0">
                <a:latin typeface="Times New Roman" panose="02020603050405020304" pitchFamily="18" charset="0"/>
              </a:rPr>
              <a:t>2</a:t>
            </a:r>
            <a:r>
              <a:rPr lang="cs-CZ" altLang="cs-CZ" sz="3200" b="1" i="1" smtClean="0">
                <a:latin typeface="Times New Roman" panose="02020603050405020304" pitchFamily="18" charset="0"/>
              </a:rPr>
              <a:t>y</a:t>
            </a:r>
            <a:r>
              <a:rPr lang="cs-CZ" altLang="cs-CZ" sz="3200" b="1" baseline="30000" smtClean="0">
                <a:latin typeface="Times New Roman" panose="02020603050405020304" pitchFamily="18" charset="0"/>
              </a:rPr>
              <a:t>2</a:t>
            </a:r>
            <a:endParaRPr lang="cs-CZ" altLang="cs-CZ" sz="3200" b="1" smtClean="0">
              <a:latin typeface="Times New Roman" panose="02020603050405020304" pitchFamily="18" charset="0"/>
            </a:endParaRPr>
          </a:p>
        </p:txBody>
      </p:sp>
      <p:sp>
        <p:nvSpPr>
          <p:cNvPr id="2458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24582" name="Rectangle 4"/>
          <p:cNvSpPr>
            <a:spLocks noChangeArrowheads="1"/>
          </p:cNvSpPr>
          <p:nvPr/>
        </p:nvSpPr>
        <p:spPr bwMode="auto">
          <a:xfrm>
            <a:off x="0" y="27717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24583" name="Rectangle 5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24584" name="Rectangle 6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pic>
        <p:nvPicPr>
          <p:cNvPr id="24585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628775"/>
            <a:ext cx="7489825" cy="499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6" name="Line 8"/>
          <p:cNvSpPr>
            <a:spLocks noChangeShapeType="1"/>
          </p:cNvSpPr>
          <p:nvPr/>
        </p:nvSpPr>
        <p:spPr bwMode="auto">
          <a:xfrm flipV="1">
            <a:off x="4284663" y="2276475"/>
            <a:ext cx="1871662" cy="1800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87" name="Oval 9"/>
          <p:cNvSpPr>
            <a:spLocks noChangeArrowheads="1"/>
          </p:cNvSpPr>
          <p:nvPr/>
        </p:nvSpPr>
        <p:spPr bwMode="auto">
          <a:xfrm>
            <a:off x="4284663" y="4005263"/>
            <a:ext cx="71437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24588" name="Text Box 10"/>
          <p:cNvSpPr txBox="1">
            <a:spLocks noChangeArrowheads="1"/>
          </p:cNvSpPr>
          <p:nvPr/>
        </p:nvSpPr>
        <p:spPr bwMode="auto">
          <a:xfrm>
            <a:off x="5651500" y="1844675"/>
            <a:ext cx="23050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 b="1">
                <a:solidFill>
                  <a:schemeClr val="hlink"/>
                </a:solidFill>
              </a:rPr>
              <a:t>Sedlový bod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zápatí 6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400" dirty="0" smtClean="0"/>
              <a:t>EMM4</a:t>
            </a:r>
          </a:p>
        </p:txBody>
      </p:sp>
      <p:sp>
        <p:nvSpPr>
          <p:cNvPr id="25603" name="Zástupný symbol pro číslo snímku 7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0F38E3B-FDAD-45FB-9509-F547302A9F24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cs-CZ" altLang="cs-CZ" sz="1400" smtClean="0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85725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 sz="3600" b="1" smtClean="0"/>
              <a:t>Teorie sedlových bodů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052513"/>
            <a:ext cx="8686800" cy="511333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pl-PL" sz="2400" b="1" dirty="0" smtClean="0"/>
              <a:t>	</a:t>
            </a:r>
            <a:r>
              <a:rPr lang="pl-PL" sz="24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Věta 7: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pl-PL" sz="2400" dirty="0" smtClean="0"/>
              <a:t>	Jestliže    ,    je nezáporný sedlový bod Lagrangiánu 	úlohy (1), (2),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pl-PL" sz="2400" dirty="0" smtClean="0"/>
              <a:t>	tj.     </a:t>
            </a:r>
            <a:r>
              <a:rPr lang="en-US" sz="2400" dirty="0" smtClean="0">
                <a:sym typeface="Symbol" pitchFamily="18" charset="2"/>
              </a:rPr>
              <a:t></a:t>
            </a:r>
            <a:r>
              <a:rPr lang="pl-PL" sz="2400" dirty="0" smtClean="0"/>
              <a:t> 0,     </a:t>
            </a:r>
            <a:r>
              <a:rPr lang="en-US" sz="2400" dirty="0" smtClean="0">
                <a:sym typeface="Symbol" pitchFamily="18" charset="2"/>
              </a:rPr>
              <a:t></a:t>
            </a:r>
            <a:r>
              <a:rPr lang="pl-PL" sz="2400" dirty="0" smtClean="0"/>
              <a:t> 0 ,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pl-PL" sz="2400" dirty="0" smtClean="0"/>
              <a:t>	</a:t>
            </a:r>
          </a:p>
          <a:p>
            <a:pPr eaLnBrk="1" hangingPunct="1">
              <a:lnSpc>
                <a:spcPct val="70000"/>
              </a:lnSpc>
              <a:spcBef>
                <a:spcPct val="0"/>
              </a:spcBef>
              <a:buFontTx/>
              <a:buNone/>
              <a:defRPr/>
            </a:pPr>
            <a:r>
              <a:rPr lang="pl-PL" sz="2400" dirty="0" smtClean="0"/>
              <a:t>	potom    </a:t>
            </a:r>
            <a:r>
              <a:rPr lang="pl-PL" sz="2400" dirty="0" smtClean="0">
                <a:latin typeface="Times New Roman" pitchFamily="18" charset="0"/>
              </a:rPr>
              <a:t>=</a:t>
            </a:r>
            <a:r>
              <a:rPr lang="pl-PL" sz="2400" dirty="0" smtClean="0"/>
              <a:t>                  , tj.    </a:t>
            </a:r>
            <a:r>
              <a:rPr lang="en-US" sz="2400" dirty="0" smtClean="0"/>
              <a:t> </a:t>
            </a:r>
            <a:r>
              <a:rPr lang="pl-PL" sz="2400" dirty="0" smtClean="0"/>
              <a:t>je optimálním řešením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pl-PL" sz="2400" dirty="0" smtClean="0"/>
              <a:t>	</a:t>
            </a:r>
          </a:p>
          <a:p>
            <a:pPr eaLnBrk="1" hangingPunct="1">
              <a:lnSpc>
                <a:spcPct val="60000"/>
              </a:lnSpc>
              <a:spcBef>
                <a:spcPct val="0"/>
              </a:spcBef>
              <a:buFontTx/>
              <a:buNone/>
              <a:defRPr/>
            </a:pPr>
            <a:r>
              <a:rPr lang="pl-PL" sz="2400" dirty="0" smtClean="0"/>
              <a:t>	úlohy (1), (2) </a:t>
            </a:r>
          </a:p>
          <a:p>
            <a:pPr eaLnBrk="1" hangingPunct="1">
              <a:lnSpc>
                <a:spcPct val="60000"/>
              </a:lnSpc>
              <a:spcBef>
                <a:spcPct val="0"/>
              </a:spcBef>
              <a:buFontTx/>
              <a:buNone/>
              <a:defRPr/>
            </a:pPr>
            <a:endParaRPr lang="pl-PL" sz="2400" dirty="0" smtClean="0"/>
          </a:p>
          <a:p>
            <a:pPr eaLnBrk="1" hangingPunct="1">
              <a:lnSpc>
                <a:spcPct val="60000"/>
              </a:lnSpc>
              <a:spcBef>
                <a:spcPct val="0"/>
              </a:spcBef>
              <a:buFontTx/>
              <a:buNone/>
              <a:defRPr/>
            </a:pPr>
            <a:endParaRPr lang="pl-PL" sz="2400" dirty="0" smtClean="0"/>
          </a:p>
          <a:p>
            <a:pPr eaLnBrk="1" hangingPunct="1">
              <a:lnSpc>
                <a:spcPct val="60000"/>
              </a:lnSpc>
              <a:spcBef>
                <a:spcPct val="0"/>
              </a:spcBef>
              <a:buFontTx/>
              <a:buNone/>
              <a:defRPr/>
            </a:pPr>
            <a:r>
              <a:rPr lang="pl-PL" sz="2400" b="1" dirty="0" smtClean="0"/>
              <a:t>Poznámka 1:</a:t>
            </a:r>
            <a:r>
              <a:rPr lang="pl-PL" sz="2400" dirty="0" smtClean="0"/>
              <a:t> Sedlový bod je optimálním řešením úlohy (1),(2)</a:t>
            </a:r>
          </a:p>
          <a:p>
            <a:pPr eaLnBrk="1" hangingPunct="1">
              <a:lnSpc>
                <a:spcPct val="60000"/>
              </a:lnSpc>
              <a:spcBef>
                <a:spcPct val="0"/>
              </a:spcBef>
              <a:buFontTx/>
              <a:buNone/>
              <a:defRPr/>
            </a:pPr>
            <a:endParaRPr lang="pl-PL" sz="2400" dirty="0" smtClean="0"/>
          </a:p>
          <a:p>
            <a:pPr eaLnBrk="1" hangingPunct="1">
              <a:lnSpc>
                <a:spcPct val="60000"/>
              </a:lnSpc>
              <a:spcBef>
                <a:spcPct val="0"/>
              </a:spcBef>
              <a:buFontTx/>
              <a:buNone/>
              <a:defRPr/>
            </a:pPr>
            <a:endParaRPr lang="pl-PL" sz="2400" dirty="0" smtClean="0"/>
          </a:p>
          <a:p>
            <a:pPr eaLnBrk="1" hangingPunct="1">
              <a:lnSpc>
                <a:spcPct val="60000"/>
              </a:lnSpc>
              <a:spcBef>
                <a:spcPct val="0"/>
              </a:spcBef>
              <a:buFontTx/>
              <a:buNone/>
              <a:defRPr/>
            </a:pPr>
            <a:r>
              <a:rPr lang="pl-PL" sz="2400" b="1" dirty="0" smtClean="0"/>
              <a:t>Poznámka 2:</a:t>
            </a:r>
            <a:r>
              <a:rPr lang="pl-PL" sz="2400" dirty="0" smtClean="0"/>
              <a:t> Když      je optimálním řešením úlohy (1), (2),</a:t>
            </a:r>
          </a:p>
          <a:p>
            <a:pPr eaLnBrk="1" hangingPunct="1">
              <a:lnSpc>
                <a:spcPct val="60000"/>
              </a:lnSpc>
              <a:spcBef>
                <a:spcPct val="0"/>
              </a:spcBef>
              <a:buFontTx/>
              <a:buNone/>
              <a:defRPr/>
            </a:pPr>
            <a:r>
              <a:rPr lang="pl-PL" sz="2400" dirty="0" smtClean="0"/>
              <a:t>			</a:t>
            </a:r>
          </a:p>
          <a:p>
            <a:pPr eaLnBrk="1" hangingPunct="1">
              <a:lnSpc>
                <a:spcPct val="60000"/>
              </a:lnSpc>
              <a:spcBef>
                <a:spcPct val="0"/>
              </a:spcBef>
              <a:buFontTx/>
              <a:buNone/>
              <a:defRPr/>
            </a:pPr>
            <a:r>
              <a:rPr lang="pl-PL" sz="2400" dirty="0" smtClean="0"/>
              <a:t>			potom nemusí ještě existovat       tak</a:t>
            </a:r>
            <a:r>
              <a:rPr lang="en-US" sz="2400" dirty="0" err="1" smtClean="0"/>
              <a:t>ov</a:t>
            </a:r>
            <a:r>
              <a:rPr lang="cs-CZ" sz="2400" dirty="0" smtClean="0"/>
              <a:t>ý</a:t>
            </a:r>
            <a:r>
              <a:rPr lang="pl-PL" sz="2400" dirty="0" smtClean="0"/>
              <a:t>, že</a:t>
            </a:r>
          </a:p>
          <a:p>
            <a:pPr eaLnBrk="1" hangingPunct="1">
              <a:lnSpc>
                <a:spcPct val="60000"/>
              </a:lnSpc>
              <a:spcBef>
                <a:spcPct val="0"/>
              </a:spcBef>
              <a:buFontTx/>
              <a:buNone/>
              <a:defRPr/>
            </a:pPr>
            <a:endParaRPr lang="pl-PL" sz="2400" dirty="0" smtClean="0"/>
          </a:p>
          <a:p>
            <a:pPr eaLnBrk="1" hangingPunct="1">
              <a:lnSpc>
                <a:spcPct val="60000"/>
              </a:lnSpc>
              <a:spcBef>
                <a:spcPct val="0"/>
              </a:spcBef>
              <a:buFontTx/>
              <a:buNone/>
              <a:defRPr/>
            </a:pPr>
            <a:r>
              <a:rPr lang="pl-PL" sz="2400" dirty="0" smtClean="0"/>
              <a:t>			  ,      je nezáporný sedlový bod Lagr.  (1), (2)</a:t>
            </a:r>
            <a:endParaRPr lang="cs-CZ" sz="2400" dirty="0" smtClean="0"/>
          </a:p>
        </p:txBody>
      </p:sp>
      <p:graphicFrame>
        <p:nvGraphicFramePr>
          <p:cNvPr id="25606" name="Object 5"/>
          <p:cNvGraphicFramePr>
            <a:graphicFrameLocks noChangeAspect="1"/>
          </p:cNvGraphicFramePr>
          <p:nvPr/>
        </p:nvGraphicFramePr>
        <p:xfrm>
          <a:off x="4251325" y="2924175"/>
          <a:ext cx="265113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52" name="Rovnice" r:id="rId3" imgW="177646" imgH="190335" progId="Equation.3">
                  <p:embed/>
                </p:oleObj>
              </mc:Choice>
              <mc:Fallback>
                <p:oleObj name="Rovnice" r:id="rId3" imgW="177646" imgH="190335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51325" y="2924175"/>
                        <a:ext cx="265113" cy="288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7" name="Object 6"/>
          <p:cNvGraphicFramePr>
            <a:graphicFrameLocks noChangeAspect="1"/>
          </p:cNvGraphicFramePr>
          <p:nvPr/>
        </p:nvGraphicFramePr>
        <p:xfrm>
          <a:off x="1790700" y="2921000"/>
          <a:ext cx="265113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53" name="Rovnice" r:id="rId5" imgW="177646" imgH="190335" progId="Equation.3">
                  <p:embed/>
                </p:oleObj>
              </mc:Choice>
              <mc:Fallback>
                <p:oleObj name="Rovnice" r:id="rId5" imgW="177646" imgH="190335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0700" y="2921000"/>
                        <a:ext cx="265113" cy="288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8" name="Object 7"/>
          <p:cNvGraphicFramePr>
            <a:graphicFrameLocks noChangeAspect="1"/>
          </p:cNvGraphicFramePr>
          <p:nvPr/>
        </p:nvGraphicFramePr>
        <p:xfrm>
          <a:off x="1263650" y="2243138"/>
          <a:ext cx="265113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54" name="Rovnice" r:id="rId7" imgW="177646" imgH="190335" progId="Equation.3">
                  <p:embed/>
                </p:oleObj>
              </mc:Choice>
              <mc:Fallback>
                <p:oleObj name="Rovnice" r:id="rId7" imgW="177646" imgH="190335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3650" y="2243138"/>
                        <a:ext cx="265113" cy="288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9" name="Object 8"/>
          <p:cNvGraphicFramePr>
            <a:graphicFrameLocks noChangeAspect="1"/>
          </p:cNvGraphicFramePr>
          <p:nvPr/>
        </p:nvGraphicFramePr>
        <p:xfrm>
          <a:off x="1946275" y="1530350"/>
          <a:ext cx="265113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55" name="Rovnice" r:id="rId9" imgW="177646" imgH="190335" progId="Equation.3">
                  <p:embed/>
                </p:oleObj>
              </mc:Choice>
              <mc:Fallback>
                <p:oleObj name="Rovnice" r:id="rId9" imgW="177646" imgH="190335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6275" y="1530350"/>
                        <a:ext cx="265113" cy="288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10" name="Rectangle 9"/>
          <p:cNvSpPr>
            <a:spLocks noChangeArrowheads="1"/>
          </p:cNvSpPr>
          <p:nvPr/>
        </p:nvSpPr>
        <p:spPr bwMode="auto">
          <a:xfrm>
            <a:off x="0" y="27717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graphicFrame>
        <p:nvGraphicFramePr>
          <p:cNvPr id="25611" name="Object 10"/>
          <p:cNvGraphicFramePr>
            <a:graphicFrameLocks noChangeAspect="1"/>
          </p:cNvGraphicFramePr>
          <p:nvPr/>
        </p:nvGraphicFramePr>
        <p:xfrm>
          <a:off x="2282825" y="2830513"/>
          <a:ext cx="1549400" cy="614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56" name="Rovnice" r:id="rId11" imgW="761669" imgH="304668" progId="Equation.3">
                  <p:embed/>
                </p:oleObj>
              </mc:Choice>
              <mc:Fallback>
                <p:oleObj name="Rovnice" r:id="rId11" imgW="761669" imgH="304668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2825" y="2830513"/>
                        <a:ext cx="1549400" cy="614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12" name="Rectangle 11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graphicFrame>
        <p:nvGraphicFramePr>
          <p:cNvPr id="25613" name="Object 12"/>
          <p:cNvGraphicFramePr>
            <a:graphicFrameLocks noChangeAspect="1"/>
          </p:cNvGraphicFramePr>
          <p:nvPr/>
        </p:nvGraphicFramePr>
        <p:xfrm>
          <a:off x="2314575" y="1528763"/>
          <a:ext cx="233363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57" name="Rovnice" r:id="rId13" imgW="165028" imgH="228501" progId="Equation.3">
                  <p:embed/>
                </p:oleObj>
              </mc:Choice>
              <mc:Fallback>
                <p:oleObj name="Rovnice" r:id="rId13" imgW="165028" imgH="228501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4575" y="1528763"/>
                        <a:ext cx="233363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14" name="Rectangle 13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graphicFrame>
        <p:nvGraphicFramePr>
          <p:cNvPr id="25615" name="Object 14"/>
          <p:cNvGraphicFramePr>
            <a:graphicFrameLocks noChangeAspect="1"/>
          </p:cNvGraphicFramePr>
          <p:nvPr/>
        </p:nvGraphicFramePr>
        <p:xfrm>
          <a:off x="2233613" y="2257425"/>
          <a:ext cx="233362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58" name="Rovnice" r:id="rId15" imgW="165028" imgH="228501" progId="Equation.3">
                  <p:embed/>
                </p:oleObj>
              </mc:Choice>
              <mc:Fallback>
                <p:oleObj name="Rovnice" r:id="rId15" imgW="165028" imgH="228501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3613" y="2257425"/>
                        <a:ext cx="233362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16" name="Object 15"/>
          <p:cNvGraphicFramePr>
            <a:graphicFrameLocks noChangeAspect="1"/>
          </p:cNvGraphicFramePr>
          <p:nvPr/>
        </p:nvGraphicFramePr>
        <p:xfrm>
          <a:off x="3279775" y="4878388"/>
          <a:ext cx="265113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59" name="Rovnice" r:id="rId17" imgW="177646" imgH="190335" progId="Equation.3">
                  <p:embed/>
                </p:oleObj>
              </mc:Choice>
              <mc:Fallback>
                <p:oleObj name="Rovnice" r:id="rId17" imgW="177646" imgH="190335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9775" y="4878388"/>
                        <a:ext cx="265113" cy="288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17" name="Object 16"/>
          <p:cNvGraphicFramePr>
            <a:graphicFrameLocks noChangeAspect="1"/>
          </p:cNvGraphicFramePr>
          <p:nvPr/>
        </p:nvGraphicFramePr>
        <p:xfrm>
          <a:off x="6443663" y="5311775"/>
          <a:ext cx="233362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60" name="Rovnice" r:id="rId18" imgW="165028" imgH="228501" progId="Equation.3">
                  <p:embed/>
                </p:oleObj>
              </mc:Choice>
              <mc:Fallback>
                <p:oleObj name="Rovnice" r:id="rId18" imgW="165028" imgH="228501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3663" y="5311775"/>
                        <a:ext cx="233362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18" name="Object 17"/>
          <p:cNvGraphicFramePr>
            <a:graphicFrameLocks noChangeAspect="1"/>
          </p:cNvGraphicFramePr>
          <p:nvPr/>
        </p:nvGraphicFramePr>
        <p:xfrm>
          <a:off x="2268538" y="5765800"/>
          <a:ext cx="265112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61" name="Rovnice" r:id="rId19" imgW="177646" imgH="190335" progId="Equation.3">
                  <p:embed/>
                </p:oleObj>
              </mc:Choice>
              <mc:Fallback>
                <p:oleObj name="Rovnice" r:id="rId19" imgW="177646" imgH="190335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8538" y="5765800"/>
                        <a:ext cx="265112" cy="288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19" name="Object 18"/>
          <p:cNvGraphicFramePr>
            <a:graphicFrameLocks noChangeAspect="1"/>
          </p:cNvGraphicFramePr>
          <p:nvPr/>
        </p:nvGraphicFramePr>
        <p:xfrm>
          <a:off x="2700338" y="5776913"/>
          <a:ext cx="233362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62" name="Rovnice" r:id="rId20" imgW="165028" imgH="228501" progId="Equation.3">
                  <p:embed/>
                </p:oleObj>
              </mc:Choice>
              <mc:Fallback>
                <p:oleObj name="Rovnice" r:id="rId20" imgW="165028" imgH="228501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0338" y="5776913"/>
                        <a:ext cx="233362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7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7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277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277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277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277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277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277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zápatí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400" dirty="0" err="1" smtClean="0"/>
              <a:t>EMM4</a:t>
            </a:r>
            <a:endParaRPr lang="cs-CZ" altLang="cs-CZ" sz="1400" dirty="0" smtClean="0"/>
          </a:p>
        </p:txBody>
      </p:sp>
      <p:sp>
        <p:nvSpPr>
          <p:cNvPr id="26627" name="Zástupný symbol pro číslo snímku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A816FF7-A1FD-437F-AF7C-0E09A7345615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cs-CZ" altLang="cs-CZ" sz="1400" dirty="0" smtClean="0"/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b="1" dirty="0" smtClean="0"/>
              <a:t>Teorie sedlových bodů</a:t>
            </a:r>
            <a:br>
              <a:rPr lang="cs-CZ" altLang="cs-CZ" sz="3600" b="1" dirty="0" smtClean="0"/>
            </a:br>
            <a:r>
              <a:rPr lang="cs-CZ" altLang="cs-CZ" sz="2400" b="1" dirty="0" smtClean="0"/>
              <a:t>Postačující podmínka pro existenci sedlového bodu</a:t>
            </a:r>
            <a:endParaRPr lang="cs-CZ" altLang="cs-CZ" sz="3600" b="1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819" name="Rectangle 3"/>
              <p:cNvSpPr>
                <a:spLocks noGrp="1" noChangeArrowheads="1"/>
              </p:cNvSpPr>
              <p:nvPr>
                <p:ph type="body" sz="half" idx="1"/>
              </p:nvPr>
            </p:nvSpPr>
            <p:spPr>
              <a:xfrm>
                <a:off x="457200" y="1600200"/>
                <a:ext cx="8218488" cy="4525963"/>
              </a:xfrm>
            </p:spPr>
            <p:txBody>
              <a:bodyPr/>
              <a:lstStyle/>
              <a:p>
                <a:pPr eaLnBrk="1" hangingPunct="1">
                  <a:buFontTx/>
                  <a:buNone/>
                  <a:defRPr/>
                </a:pPr>
                <a:r>
                  <a:rPr lang="cs-CZ" altLang="cs-CZ" sz="2800" b="1" dirty="0" smtClean="0"/>
                  <a:t>	</a:t>
                </a:r>
                <a:r>
                  <a:rPr lang="cs-CZ" altLang="cs-CZ" sz="2400" b="1" dirty="0" smtClean="0">
                    <a:solidFill>
                      <a:schemeClr val="hlink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Věta 8:</a:t>
                </a:r>
                <a:r>
                  <a:rPr lang="cs-CZ" altLang="cs-CZ" dirty="0"/>
                  <a:t>  </a:t>
                </a:r>
                <a:r>
                  <a:rPr lang="cs-CZ" altLang="cs-CZ" sz="2400" dirty="0"/>
                  <a:t>Jestliž</a:t>
                </a:r>
                <a:r>
                  <a:rPr lang="cs-CZ" altLang="cs-CZ" sz="2400" dirty="0" smtClean="0">
                    <a:solidFill>
                      <a:schemeClr val="tx1"/>
                    </a:solidFill>
                    <a:effectLst/>
                  </a:rPr>
                  <a:t>e 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cs-CZ" altLang="cs-CZ" sz="2400" i="1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altLang="cs-CZ" sz="2400" b="0" i="1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  <m:r>
                      <a:rPr lang="cs-CZ" altLang="cs-CZ" sz="2800" b="0" i="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</a:rPr>
                      <m:t>≥0</m:t>
                    </m:r>
                  </m:oMath>
                </a14:m>
                <a:r>
                  <a:rPr lang="cs-CZ" altLang="cs-CZ" sz="2400" dirty="0" smtClean="0">
                    <a:solidFill>
                      <a:schemeClr val="tx1"/>
                    </a:solidFill>
                    <a:effectLst/>
                  </a:rPr>
                  <a:t>  je optimálním řešením úlohy (1),(2)  a  </a:t>
                </a:r>
                <a:r>
                  <a:rPr lang="cs-CZ" altLang="cs-CZ" sz="2400" b="1" i="1" dirty="0" smtClean="0">
                    <a:latin typeface="Times New Roman" panose="02020603050405020304" pitchFamily="18" charset="0"/>
                  </a:rPr>
                  <a:t>f</a:t>
                </a:r>
                <a:r>
                  <a:rPr lang="cs-CZ" altLang="cs-CZ" sz="2400" dirty="0" smtClean="0"/>
                  <a:t> je konkávní, </a:t>
                </a:r>
                <a:r>
                  <a:rPr lang="cs-CZ" altLang="cs-CZ" sz="2400" b="1" i="1" dirty="0" err="1" smtClean="0">
                    <a:latin typeface="Times New Roman" panose="02020603050405020304" pitchFamily="18" charset="0"/>
                  </a:rPr>
                  <a:t>g</a:t>
                </a:r>
                <a:r>
                  <a:rPr lang="cs-CZ" altLang="cs-CZ" sz="2400" b="1" i="1" baseline="-25000" dirty="0" err="1" smtClean="0">
                    <a:latin typeface="Times New Roman" panose="02020603050405020304" pitchFamily="18" charset="0"/>
                  </a:rPr>
                  <a:t>j</a:t>
                </a:r>
                <a:r>
                  <a:rPr lang="cs-CZ" altLang="cs-CZ" sz="2400" baseline="-25000" dirty="0" smtClean="0"/>
                  <a:t>  </a:t>
                </a:r>
                <a:r>
                  <a:rPr lang="cs-CZ" altLang="cs-CZ" sz="2400" dirty="0" smtClean="0"/>
                  <a:t>jsou konvexní funkce na </a:t>
                </a:r>
                <a:r>
                  <a:rPr lang="cs-CZ" altLang="cs-CZ" sz="2400" b="1" i="1" dirty="0" smtClean="0">
                    <a:latin typeface="Times New Roman" panose="02020603050405020304" pitchFamily="18" charset="0"/>
                  </a:rPr>
                  <a:t>X</a:t>
                </a:r>
              </a:p>
              <a:p>
                <a:pPr eaLnBrk="1" hangingPunct="1">
                  <a:buFontTx/>
                  <a:buNone/>
                  <a:defRPr/>
                </a:pPr>
                <a:r>
                  <a:rPr lang="cs-CZ" altLang="cs-CZ" sz="2400" dirty="0" smtClean="0"/>
                  <a:t>	existuje bod </a:t>
                </a:r>
                <a:r>
                  <a:rPr lang="cs-CZ" altLang="cs-CZ" sz="2400" b="1" i="1" dirty="0" err="1" smtClean="0">
                    <a:latin typeface="Times New Roman" panose="02020603050405020304" pitchFamily="18" charset="0"/>
                  </a:rPr>
                  <a:t>x</a:t>
                </a:r>
                <a:r>
                  <a:rPr lang="cs-CZ" altLang="cs-CZ" sz="2400" b="1" baseline="30000" dirty="0" err="1" smtClean="0"/>
                  <a:t>0</a:t>
                </a:r>
                <a:r>
                  <a:rPr lang="cs-CZ" altLang="cs-CZ" sz="2400" b="1" dirty="0" smtClean="0"/>
                  <a:t> </a:t>
                </a:r>
                <a:r>
                  <a:rPr lang="cs-CZ" altLang="cs-CZ" sz="2400" b="1" dirty="0" smtClean="0">
                    <a:sym typeface="Symbol" panose="05050102010706020507" pitchFamily="18" charset="2"/>
                  </a:rPr>
                  <a:t></a:t>
                </a:r>
                <a:r>
                  <a:rPr lang="cs-CZ" altLang="cs-CZ" sz="2400" b="1" dirty="0" smtClean="0"/>
                  <a:t> </a:t>
                </a:r>
                <a:r>
                  <a:rPr lang="cs-CZ" altLang="cs-CZ" sz="2400" b="1" dirty="0" err="1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R</a:t>
                </a:r>
                <a:r>
                  <a:rPr lang="cs-CZ" altLang="cs-CZ" sz="2400" b="1" i="1" baseline="30000" dirty="0" err="1" smtClean="0">
                    <a:latin typeface="Times New Roman" panose="02020603050405020304" pitchFamily="18" charset="0"/>
                  </a:rPr>
                  <a:t>n</a:t>
                </a:r>
                <a:r>
                  <a:rPr lang="cs-CZ" altLang="cs-CZ" sz="2400" dirty="0" smtClean="0"/>
                  <a:t> , takový, že platí</a:t>
                </a:r>
              </a:p>
              <a:p>
                <a:pPr eaLnBrk="1" hangingPunct="1">
                  <a:buFontTx/>
                  <a:buNone/>
                  <a:defRPr/>
                </a:pPr>
                <a:r>
                  <a:rPr lang="cs-CZ" altLang="cs-CZ" sz="2400" dirty="0" smtClean="0"/>
                  <a:t>		</a:t>
                </a:r>
                <a:r>
                  <a:rPr lang="cs-CZ" altLang="cs-CZ" sz="2400" b="1" i="1" dirty="0" err="1" smtClean="0">
                    <a:latin typeface="Times New Roman" panose="02020603050405020304" pitchFamily="18" charset="0"/>
                  </a:rPr>
                  <a:t>g</a:t>
                </a:r>
                <a:r>
                  <a:rPr lang="cs-CZ" altLang="cs-CZ" sz="2400" b="1" i="1" baseline="-25000" dirty="0" err="1" smtClean="0">
                    <a:latin typeface="Times New Roman" panose="02020603050405020304" pitchFamily="18" charset="0"/>
                  </a:rPr>
                  <a:t>i</a:t>
                </a:r>
                <a:r>
                  <a:rPr lang="cs-CZ" altLang="cs-CZ" sz="2400" b="1" dirty="0" smtClean="0">
                    <a:latin typeface="Times New Roman" panose="02020603050405020304" pitchFamily="18" charset="0"/>
                  </a:rPr>
                  <a:t>(</a:t>
                </a:r>
                <a:r>
                  <a:rPr lang="cs-CZ" altLang="cs-CZ" sz="2400" b="1" i="1" dirty="0" err="1" smtClean="0">
                    <a:latin typeface="Times New Roman" panose="02020603050405020304" pitchFamily="18" charset="0"/>
                  </a:rPr>
                  <a:t>x</a:t>
                </a:r>
                <a:r>
                  <a:rPr lang="cs-CZ" altLang="cs-CZ" sz="2400" b="1" baseline="30000" dirty="0" err="1" smtClean="0">
                    <a:latin typeface="Times New Roman" panose="02020603050405020304" pitchFamily="18" charset="0"/>
                  </a:rPr>
                  <a:t>0</a:t>
                </a:r>
                <a:r>
                  <a:rPr lang="cs-CZ" altLang="cs-CZ" sz="2400" b="1" dirty="0" smtClean="0">
                    <a:latin typeface="Times New Roman" panose="02020603050405020304" pitchFamily="18" charset="0"/>
                  </a:rPr>
                  <a:t>) </a:t>
                </a:r>
                <a:r>
                  <a:rPr lang="cs-CZ" altLang="cs-CZ" sz="2400" b="1" dirty="0" smtClean="0">
                    <a:latin typeface="Times New Roman" panose="02020603050405020304" pitchFamily="18" charset="0"/>
                    <a:sym typeface="Symbol" panose="05050102010706020507" pitchFamily="18" charset="2"/>
                  </a:rPr>
                  <a:t></a:t>
                </a:r>
                <a:r>
                  <a:rPr lang="cs-CZ" altLang="cs-CZ" sz="2400" b="1" dirty="0" smtClean="0">
                    <a:latin typeface="Times New Roman" panose="02020603050405020304" pitchFamily="18" charset="0"/>
                  </a:rPr>
                  <a:t> </a:t>
                </a:r>
                <a:r>
                  <a:rPr lang="cs-CZ" altLang="cs-CZ" sz="2400" i="1" dirty="0" err="1" smtClean="0">
                    <a:latin typeface="Times New Roman" panose="02020603050405020304" pitchFamily="18" charset="0"/>
                  </a:rPr>
                  <a:t>b</a:t>
                </a:r>
                <a:r>
                  <a:rPr lang="cs-CZ" altLang="cs-CZ" sz="2400" i="1" baseline="-25000" dirty="0" err="1" smtClean="0">
                    <a:latin typeface="Times New Roman" panose="02020603050405020304" pitchFamily="18" charset="0"/>
                  </a:rPr>
                  <a:t>i</a:t>
                </a:r>
                <a:r>
                  <a:rPr lang="cs-CZ" altLang="cs-CZ" sz="2400" dirty="0" smtClean="0"/>
                  <a:t>  pro všechna </a:t>
                </a:r>
                <a:r>
                  <a:rPr lang="cs-CZ" altLang="cs-CZ" sz="2400" i="1" dirty="0" smtClean="0">
                    <a:latin typeface="Times New Roman" panose="02020603050405020304" pitchFamily="18" charset="0"/>
                  </a:rPr>
                  <a:t>i</a:t>
                </a:r>
                <a:r>
                  <a:rPr lang="cs-CZ" altLang="cs-CZ" sz="2400" dirty="0" smtClean="0"/>
                  <a:t> pro která je </a:t>
                </a:r>
                <a:r>
                  <a:rPr lang="cs-CZ" altLang="cs-CZ" sz="2400" b="1" i="1" dirty="0" err="1" smtClean="0">
                    <a:latin typeface="Times New Roman" panose="02020603050405020304" pitchFamily="18" charset="0"/>
                  </a:rPr>
                  <a:t>g</a:t>
                </a:r>
                <a:r>
                  <a:rPr lang="cs-CZ" altLang="cs-CZ" sz="2400" b="1" i="1" baseline="-25000" dirty="0" err="1" smtClean="0">
                    <a:latin typeface="Times New Roman" panose="02020603050405020304" pitchFamily="18" charset="0"/>
                  </a:rPr>
                  <a:t>i</a:t>
                </a:r>
                <a:r>
                  <a:rPr lang="cs-CZ" altLang="cs-CZ" sz="2400" dirty="0" smtClean="0"/>
                  <a:t> nelineární     		(tzv. </a:t>
                </a:r>
                <a:r>
                  <a:rPr lang="cs-CZ" altLang="cs-CZ" sz="2400" b="1" dirty="0" smtClean="0">
                    <a:solidFill>
                      <a:schemeClr val="accent2"/>
                    </a:solidFill>
                  </a:rPr>
                  <a:t>podmínka regularity, </a:t>
                </a:r>
                <a:r>
                  <a:rPr lang="cs-CZ" altLang="cs-CZ" sz="2400" b="1" dirty="0" err="1" smtClean="0">
                    <a:solidFill>
                      <a:schemeClr val="accent2"/>
                    </a:solidFill>
                  </a:rPr>
                  <a:t>Slaterova</a:t>
                </a:r>
                <a:r>
                  <a:rPr lang="cs-CZ" altLang="cs-CZ" sz="2400" b="1" dirty="0" smtClean="0">
                    <a:solidFill>
                      <a:schemeClr val="accent2"/>
                    </a:solidFill>
                  </a:rPr>
                  <a:t>)</a:t>
                </a:r>
              </a:p>
              <a:p>
                <a:pPr eaLnBrk="1" hangingPunct="1">
                  <a:buFontTx/>
                  <a:buNone/>
                  <a:defRPr/>
                </a:pPr>
                <a:r>
                  <a:rPr lang="cs-CZ" altLang="cs-CZ" sz="2400" dirty="0" smtClean="0"/>
                  <a:t>	potom existuje 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cs-CZ" altLang="cs-CZ" sz="24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altLang="cs-CZ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acc>
                    <m:r>
                      <a:rPr lang="cs-CZ" altLang="cs-CZ" sz="2400" b="0" i="1" smtClean="0">
                        <a:latin typeface="Cambria Math" panose="02040503050406030204" pitchFamily="18" charset="0"/>
                      </a:rPr>
                      <m:t>≥0</m:t>
                    </m:r>
                  </m:oMath>
                </a14:m>
                <a:r>
                  <a:rPr lang="cs-CZ" altLang="cs-CZ" sz="2400" dirty="0" smtClean="0"/>
                  <a:t>  takové, že </a:t>
                </a:r>
              </a:p>
              <a:p>
                <a:pPr eaLnBrk="1" hangingPunct="1">
                  <a:buFontTx/>
                  <a:buNone/>
                  <a:defRPr/>
                </a:pPr>
                <a:r>
                  <a:rPr lang="cs-CZ" altLang="cs-CZ" sz="2400" dirty="0" smtClean="0"/>
                  <a:t>	(   ,   ) je nezáporným sedlovým bodem </a:t>
                </a:r>
                <a:r>
                  <a:rPr lang="cs-CZ" altLang="cs-CZ" sz="2400" dirty="0" err="1" smtClean="0"/>
                  <a:t>Lagrangiánu</a:t>
                </a:r>
                <a:r>
                  <a:rPr lang="cs-CZ" altLang="cs-CZ" sz="2400" dirty="0" smtClean="0"/>
                  <a:t> úlohy (1), (2): </a:t>
                </a:r>
              </a:p>
              <a:p>
                <a:pPr eaLnBrk="1" hangingPunct="1">
                  <a:buFontTx/>
                  <a:buNone/>
                  <a:defRPr/>
                </a:pPr>
                <a:r>
                  <a:rPr lang="cs-CZ" altLang="cs-CZ" sz="2400" dirty="0" smtClean="0"/>
                  <a:t>	</a:t>
                </a:r>
              </a:p>
              <a:p>
                <a:pPr eaLnBrk="1" hangingPunct="1">
                  <a:buFontTx/>
                  <a:buNone/>
                  <a:defRPr/>
                </a:pPr>
                <a:r>
                  <a:rPr lang="cs-CZ" altLang="cs-CZ" sz="2400" dirty="0" smtClean="0"/>
                  <a:t>			</a:t>
                </a:r>
                <a:r>
                  <a:rPr lang="cs-CZ" altLang="cs-CZ" sz="2400" b="1" i="1" dirty="0" smtClean="0">
                    <a:latin typeface="Times New Roman" panose="02020603050405020304" pitchFamily="18" charset="0"/>
                  </a:rPr>
                  <a:t>F</a:t>
                </a:r>
                <a:r>
                  <a:rPr lang="cs-CZ" altLang="cs-CZ" sz="2400" b="1" dirty="0" smtClean="0">
                    <a:latin typeface="Times New Roman" panose="02020603050405020304" pitchFamily="18" charset="0"/>
                  </a:rPr>
                  <a:t>(</a:t>
                </a:r>
                <a:r>
                  <a:rPr lang="cs-CZ" altLang="cs-CZ" sz="2400" b="1" i="1" dirty="0" err="1" smtClean="0">
                    <a:latin typeface="Times New Roman" panose="02020603050405020304" pitchFamily="18" charset="0"/>
                  </a:rPr>
                  <a:t>x,y</a:t>
                </a:r>
                <a:r>
                  <a:rPr lang="cs-CZ" altLang="cs-CZ" sz="2400" b="1" dirty="0" smtClean="0">
                    <a:latin typeface="Times New Roman" panose="02020603050405020304" pitchFamily="18" charset="0"/>
                  </a:rPr>
                  <a:t>) = </a:t>
                </a:r>
                <a:r>
                  <a:rPr lang="cs-CZ" altLang="cs-CZ" sz="2400" b="1" i="1" dirty="0" smtClean="0">
                    <a:latin typeface="Times New Roman" panose="02020603050405020304" pitchFamily="18" charset="0"/>
                  </a:rPr>
                  <a:t>f</a:t>
                </a:r>
                <a:r>
                  <a:rPr lang="cs-CZ" altLang="cs-CZ" sz="2400" b="1" dirty="0" smtClean="0">
                    <a:latin typeface="Times New Roman" panose="02020603050405020304" pitchFamily="18" charset="0"/>
                  </a:rPr>
                  <a:t>(</a:t>
                </a:r>
                <a:r>
                  <a:rPr lang="cs-CZ" altLang="cs-CZ" sz="2400" b="1" i="1" dirty="0" smtClean="0">
                    <a:latin typeface="Times New Roman" panose="02020603050405020304" pitchFamily="18" charset="0"/>
                  </a:rPr>
                  <a:t>x</a:t>
                </a:r>
                <a:r>
                  <a:rPr lang="cs-CZ" altLang="cs-CZ" sz="2400" b="1" dirty="0" smtClean="0">
                    <a:latin typeface="Times New Roman" panose="02020603050405020304" pitchFamily="18" charset="0"/>
                  </a:rPr>
                  <a:t>) +</a:t>
                </a:r>
                <a:r>
                  <a:rPr lang="cs-CZ" altLang="cs-CZ" sz="2400" b="1" dirty="0" smtClean="0"/>
                  <a:t> </a:t>
                </a:r>
              </a:p>
            </p:txBody>
          </p:sp>
        </mc:Choice>
        <mc:Fallback xmlns="">
          <p:sp>
            <p:nvSpPr>
              <p:cNvPr id="3481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half" idx="1"/>
              </p:nvPr>
            </p:nvSpPr>
            <p:spPr>
              <a:xfrm>
                <a:off x="457200" y="1600200"/>
                <a:ext cx="8218488" cy="4525963"/>
              </a:xfr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663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9512871"/>
              </p:ext>
            </p:extLst>
          </p:nvPr>
        </p:nvGraphicFramePr>
        <p:xfrm>
          <a:off x="1022350" y="4321175"/>
          <a:ext cx="201613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00" name="Rovnice" r:id="rId4" imgW="177646" imgH="190335" progId="Equation.3">
                  <p:embed/>
                </p:oleObj>
              </mc:Choice>
              <mc:Fallback>
                <p:oleObj name="Rovnice" r:id="rId4" imgW="177646" imgH="190335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2350" y="4321175"/>
                        <a:ext cx="201613" cy="288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4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4087762"/>
              </p:ext>
            </p:extLst>
          </p:nvPr>
        </p:nvGraphicFramePr>
        <p:xfrm>
          <a:off x="1344613" y="4321175"/>
          <a:ext cx="234950" cy="331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01" name="Rovnice" r:id="rId6" imgW="165028" imgH="228501" progId="Equation.3">
                  <p:embed/>
                </p:oleObj>
              </mc:Choice>
              <mc:Fallback>
                <p:oleObj name="Rovnice" r:id="rId6" imgW="165028" imgH="228501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4613" y="4321175"/>
                        <a:ext cx="234950" cy="331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9" name="Object 14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070320663"/>
              </p:ext>
            </p:extLst>
          </p:nvPr>
        </p:nvGraphicFramePr>
        <p:xfrm>
          <a:off x="4195763" y="5260975"/>
          <a:ext cx="2232025" cy="898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02" name="Rovnice" r:id="rId8" imgW="1104900" imgH="444500" progId="Equation.3">
                  <p:embed/>
                </p:oleObj>
              </mc:Choice>
              <mc:Fallback>
                <p:oleObj name="Rovnice" r:id="rId8" imgW="1104900" imgH="44450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5763" y="5260975"/>
                        <a:ext cx="2232025" cy="898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Obdélník 1"/>
          <p:cNvSpPr/>
          <p:nvPr/>
        </p:nvSpPr>
        <p:spPr>
          <a:xfrm>
            <a:off x="750094" y="2562642"/>
            <a:ext cx="7632700" cy="1224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zápatí 6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400" dirty="0" smtClean="0"/>
              <a:t>EMM4</a:t>
            </a:r>
          </a:p>
        </p:txBody>
      </p:sp>
      <p:sp>
        <p:nvSpPr>
          <p:cNvPr id="27651" name="Zástupný symbol pro číslo snímku 7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D0F6B00-1901-4F5F-9362-18D61DF5B0B0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cs-CZ" altLang="cs-CZ" sz="1400" smtClean="0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8575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 sz="3600" b="1" smtClean="0"/>
              <a:t>Teorie sedlových bodů</a:t>
            </a:r>
            <a:r>
              <a:rPr lang="cs-CZ" altLang="cs-CZ" sz="4000" b="1" smtClean="0"/>
              <a:t/>
            </a:r>
            <a:br>
              <a:rPr lang="cs-CZ" altLang="cs-CZ" sz="4000" b="1" smtClean="0"/>
            </a:br>
            <a:r>
              <a:rPr lang="cs-CZ" altLang="cs-CZ" sz="2800" b="1" smtClean="0"/>
              <a:t>(tzv. Kuhn-Tuckerův teorém )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141413"/>
            <a:ext cx="8291512" cy="545623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altLang="cs-CZ" sz="2400" b="1" smtClean="0"/>
              <a:t>	</a:t>
            </a:r>
            <a:r>
              <a:rPr lang="en-US" altLang="cs-CZ" sz="2400" b="1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Věta 9</a:t>
            </a:r>
            <a:r>
              <a:rPr lang="cs-CZ" altLang="cs-CZ" sz="2400" b="1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  <a:endParaRPr lang="en-US" altLang="cs-CZ" sz="2400" b="1" smtClean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altLang="cs-CZ" sz="2400" smtClean="0"/>
              <a:t>	</a:t>
            </a:r>
            <a:r>
              <a:rPr lang="en-US" altLang="cs-CZ" sz="2400" i="1" smtClean="0">
                <a:latin typeface="Times New Roman" panose="02020603050405020304" pitchFamily="18" charset="0"/>
              </a:rPr>
              <a:t>f</a:t>
            </a:r>
            <a:r>
              <a:rPr lang="en-US" altLang="cs-CZ" sz="2400" smtClean="0">
                <a:latin typeface="Times New Roman" panose="02020603050405020304" pitchFamily="18" charset="0"/>
              </a:rPr>
              <a:t> </a:t>
            </a:r>
            <a:r>
              <a:rPr lang="cs-CZ" altLang="cs-CZ" sz="2400" smtClean="0">
                <a:latin typeface="Times New Roman" panose="02020603050405020304" pitchFamily="18" charset="0"/>
              </a:rPr>
              <a:t>je </a:t>
            </a:r>
            <a:r>
              <a:rPr lang="en-US" altLang="cs-CZ" sz="2400" smtClean="0"/>
              <a:t>kon</a:t>
            </a:r>
            <a:r>
              <a:rPr lang="cs-CZ" altLang="cs-CZ" sz="2400" smtClean="0"/>
              <a:t>káv</a:t>
            </a:r>
            <a:r>
              <a:rPr lang="en-US" altLang="cs-CZ" sz="2400" smtClean="0"/>
              <a:t>n</a:t>
            </a:r>
            <a:r>
              <a:rPr lang="cs-CZ" altLang="cs-CZ" sz="2400" smtClean="0"/>
              <a:t>í</a:t>
            </a:r>
            <a:r>
              <a:rPr lang="en-US" altLang="cs-CZ" sz="2400" smtClean="0">
                <a:latin typeface="Times New Roman" panose="02020603050405020304" pitchFamily="18" charset="0"/>
              </a:rPr>
              <a:t>, </a:t>
            </a:r>
            <a:r>
              <a:rPr lang="en-US" altLang="cs-CZ" sz="2400" i="1" smtClean="0">
                <a:latin typeface="Times New Roman" panose="02020603050405020304" pitchFamily="18" charset="0"/>
              </a:rPr>
              <a:t>g</a:t>
            </a:r>
            <a:r>
              <a:rPr lang="en-US" altLang="cs-CZ" sz="2400" i="1" baseline="-25000" smtClean="0">
                <a:latin typeface="Times New Roman" panose="02020603050405020304" pitchFamily="18" charset="0"/>
              </a:rPr>
              <a:t>j</a:t>
            </a:r>
            <a:r>
              <a:rPr lang="en-US" altLang="cs-CZ" sz="2400" smtClean="0"/>
              <a:t> jsou kon</a:t>
            </a:r>
            <a:r>
              <a:rPr lang="cs-CZ" altLang="cs-CZ" sz="2400" smtClean="0"/>
              <a:t>vex</a:t>
            </a:r>
            <a:r>
              <a:rPr lang="en-US" altLang="cs-CZ" sz="2400" smtClean="0"/>
              <a:t>n</a:t>
            </a:r>
            <a:r>
              <a:rPr lang="cs-CZ" altLang="cs-CZ" sz="2400" smtClean="0"/>
              <a:t>í </a:t>
            </a:r>
            <a:r>
              <a:rPr lang="en-US" altLang="cs-CZ" sz="2400" smtClean="0"/>
              <a:t>diferencovatelné funkce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cs-CZ" altLang="cs-CZ" sz="2400" smtClean="0"/>
              <a:t>	</a:t>
            </a:r>
            <a:r>
              <a:rPr lang="en-US" altLang="cs-CZ" sz="2400" smtClean="0"/>
              <a:t>potom  (</a:t>
            </a:r>
            <a:r>
              <a:rPr lang="cs-CZ" altLang="cs-CZ" sz="2400" smtClean="0"/>
              <a:t>   </a:t>
            </a:r>
            <a:r>
              <a:rPr lang="en-US" altLang="cs-CZ" sz="2400" smtClean="0"/>
              <a:t>,</a:t>
            </a:r>
            <a:r>
              <a:rPr lang="cs-CZ" altLang="cs-CZ" sz="2400" smtClean="0"/>
              <a:t>   </a:t>
            </a:r>
            <a:r>
              <a:rPr lang="en-US" altLang="cs-CZ" sz="2400" smtClean="0"/>
              <a:t>) je sedlovým bodem Lagrangiánu </a:t>
            </a:r>
            <a:r>
              <a:rPr lang="en-US" altLang="cs-CZ" sz="2400" i="1" smtClean="0">
                <a:latin typeface="Times New Roman" panose="02020603050405020304" pitchFamily="18" charset="0"/>
              </a:rPr>
              <a:t>F </a:t>
            </a:r>
            <a:r>
              <a:rPr lang="pl-PL" altLang="cs-CZ" sz="2400" smtClean="0"/>
              <a:t>úlohy (1), (2)</a:t>
            </a:r>
            <a:r>
              <a:rPr lang="en-US" altLang="cs-CZ" sz="2400" smtClean="0"/>
              <a:t>, právě když </a:t>
            </a:r>
            <a:r>
              <a:rPr lang="cs-CZ" altLang="cs-CZ" sz="2400" smtClean="0"/>
              <a:t>platí</a:t>
            </a:r>
            <a:r>
              <a:rPr lang="en-US" altLang="cs-CZ" sz="2400" smtClean="0"/>
              <a:t>: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altLang="cs-CZ" sz="2400" smtClean="0"/>
              <a:t>	</a:t>
            </a:r>
            <a:r>
              <a:rPr lang="de-DE" altLang="cs-CZ" sz="2400" smtClean="0"/>
              <a:t>(*)		</a:t>
            </a:r>
            <a:r>
              <a:rPr lang="en-US" altLang="cs-CZ" sz="2400" smtClean="0">
                <a:sym typeface="Symbol" panose="05050102010706020507" pitchFamily="18" charset="2"/>
              </a:rPr>
              <a:t></a:t>
            </a:r>
            <a:r>
              <a:rPr lang="de-DE" altLang="cs-CZ" sz="2400" baseline="-25000" smtClean="0"/>
              <a:t>x </a:t>
            </a:r>
            <a:r>
              <a:rPr lang="en-US" altLang="cs-CZ" sz="2400" i="1" smtClean="0">
                <a:latin typeface="Times New Roman" panose="02020603050405020304" pitchFamily="18" charset="0"/>
              </a:rPr>
              <a:t>F</a:t>
            </a:r>
            <a:r>
              <a:rPr lang="de-DE" altLang="cs-CZ" sz="2400" smtClean="0"/>
              <a:t>(</a:t>
            </a:r>
            <a:r>
              <a:rPr lang="cs-CZ" altLang="cs-CZ" sz="2400" smtClean="0"/>
              <a:t>   </a:t>
            </a:r>
            <a:r>
              <a:rPr lang="de-DE" altLang="cs-CZ" sz="2400" smtClean="0"/>
              <a:t>,</a:t>
            </a:r>
            <a:r>
              <a:rPr lang="cs-CZ" altLang="cs-CZ" sz="2400" smtClean="0"/>
              <a:t>   </a:t>
            </a:r>
            <a:r>
              <a:rPr lang="de-DE" altLang="cs-CZ" sz="2400" smtClean="0"/>
              <a:t>) </a:t>
            </a:r>
            <a:r>
              <a:rPr lang="en-US" altLang="cs-CZ" sz="2400" smtClean="0">
                <a:cs typeface="Arial" panose="020B0604020202020204" pitchFamily="34" charset="0"/>
                <a:sym typeface="Symbol" panose="05050102010706020507" pitchFamily="18" charset="2"/>
              </a:rPr>
              <a:t>≤</a:t>
            </a:r>
            <a:r>
              <a:rPr lang="de-DE" altLang="cs-CZ" sz="2400" smtClean="0">
                <a:latin typeface="Times New Roman" panose="02020603050405020304" pitchFamily="18" charset="0"/>
              </a:rPr>
              <a:t> 0</a:t>
            </a:r>
            <a:r>
              <a:rPr lang="de-DE" altLang="cs-CZ" sz="2400" smtClean="0"/>
              <a:t>	</a:t>
            </a:r>
            <a:r>
              <a:rPr lang="en-US" altLang="cs-CZ" sz="2400" smtClean="0">
                <a:sym typeface="Symbol" panose="05050102010706020507" pitchFamily="18" charset="2"/>
              </a:rPr>
              <a:t></a:t>
            </a:r>
            <a:r>
              <a:rPr lang="de-DE" altLang="cs-CZ" sz="2400" baseline="-25000" smtClean="0"/>
              <a:t>y </a:t>
            </a:r>
            <a:r>
              <a:rPr lang="en-US" altLang="cs-CZ" sz="2400" i="1" smtClean="0">
                <a:latin typeface="Times New Roman" panose="02020603050405020304" pitchFamily="18" charset="0"/>
              </a:rPr>
              <a:t>F</a:t>
            </a:r>
            <a:r>
              <a:rPr lang="de-DE" altLang="cs-CZ" sz="2400" smtClean="0"/>
              <a:t>(</a:t>
            </a:r>
            <a:r>
              <a:rPr lang="cs-CZ" altLang="cs-CZ" sz="2400" smtClean="0"/>
              <a:t>   </a:t>
            </a:r>
            <a:r>
              <a:rPr lang="de-DE" altLang="cs-CZ" sz="2400" smtClean="0"/>
              <a:t>,</a:t>
            </a:r>
            <a:r>
              <a:rPr lang="cs-CZ" altLang="cs-CZ" sz="2400" smtClean="0"/>
              <a:t>   </a:t>
            </a:r>
            <a:r>
              <a:rPr lang="de-DE" altLang="cs-CZ" sz="2400" smtClean="0"/>
              <a:t>) </a:t>
            </a:r>
            <a:r>
              <a:rPr lang="en-US" altLang="cs-CZ" sz="24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≥</a:t>
            </a:r>
            <a:r>
              <a:rPr lang="de-DE" altLang="cs-CZ" sz="2400" smtClean="0">
                <a:latin typeface="Times New Roman" panose="02020603050405020304" pitchFamily="18" charset="0"/>
              </a:rPr>
              <a:t> 0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altLang="cs-CZ" sz="2400" baseline="30000" smtClean="0"/>
              <a:t>			 </a:t>
            </a:r>
            <a:r>
              <a:rPr lang="en-US" altLang="cs-CZ" sz="2400" smtClean="0">
                <a:sym typeface="Symbol" panose="05050102010706020507" pitchFamily="18" charset="2"/>
              </a:rPr>
              <a:t></a:t>
            </a:r>
            <a:r>
              <a:rPr lang="de-DE" altLang="cs-CZ" sz="2400" baseline="-25000" smtClean="0"/>
              <a:t>x</a:t>
            </a:r>
            <a:r>
              <a:rPr lang="en-US" altLang="cs-CZ" sz="2400" i="1" smtClean="0">
                <a:latin typeface="Times New Roman" panose="02020603050405020304" pitchFamily="18" charset="0"/>
              </a:rPr>
              <a:t>F</a:t>
            </a:r>
            <a:r>
              <a:rPr lang="de-DE" altLang="cs-CZ" sz="2400" smtClean="0"/>
              <a:t>(</a:t>
            </a:r>
            <a:r>
              <a:rPr lang="cs-CZ" altLang="cs-CZ" sz="2400" smtClean="0"/>
              <a:t>   </a:t>
            </a:r>
            <a:r>
              <a:rPr lang="de-DE" altLang="cs-CZ" sz="2400" smtClean="0"/>
              <a:t>,</a:t>
            </a:r>
            <a:r>
              <a:rPr lang="cs-CZ" altLang="cs-CZ" sz="2400" smtClean="0"/>
              <a:t>   </a:t>
            </a:r>
            <a:r>
              <a:rPr lang="de-DE" altLang="cs-CZ" sz="2400" smtClean="0"/>
              <a:t>) </a:t>
            </a:r>
            <a:r>
              <a:rPr lang="de-DE" altLang="cs-CZ" sz="2400" smtClean="0">
                <a:latin typeface="Times New Roman" panose="02020603050405020304" pitchFamily="18" charset="0"/>
              </a:rPr>
              <a:t>= 0</a:t>
            </a:r>
            <a:r>
              <a:rPr lang="de-DE" altLang="cs-CZ" sz="2400" smtClean="0"/>
              <a:t>	</a:t>
            </a:r>
            <a:r>
              <a:rPr lang="cs-CZ" altLang="cs-CZ" sz="2400" smtClean="0"/>
              <a:t> </a:t>
            </a:r>
            <a:r>
              <a:rPr lang="en-US" altLang="cs-CZ" sz="2400" smtClean="0">
                <a:sym typeface="Symbol" panose="05050102010706020507" pitchFamily="18" charset="2"/>
              </a:rPr>
              <a:t></a:t>
            </a:r>
            <a:r>
              <a:rPr lang="de-DE" altLang="cs-CZ" sz="2400" baseline="-25000" smtClean="0"/>
              <a:t>y</a:t>
            </a:r>
            <a:r>
              <a:rPr lang="en-US" altLang="cs-CZ" sz="2400" i="1" smtClean="0">
                <a:latin typeface="Times New Roman" panose="02020603050405020304" pitchFamily="18" charset="0"/>
              </a:rPr>
              <a:t>F</a:t>
            </a:r>
            <a:r>
              <a:rPr lang="de-DE" altLang="cs-CZ" sz="2400" smtClean="0"/>
              <a:t>(</a:t>
            </a:r>
            <a:r>
              <a:rPr lang="cs-CZ" altLang="cs-CZ" sz="2400" smtClean="0"/>
              <a:t>   </a:t>
            </a:r>
            <a:r>
              <a:rPr lang="de-DE" altLang="cs-CZ" sz="2400" smtClean="0"/>
              <a:t>,</a:t>
            </a:r>
            <a:r>
              <a:rPr lang="cs-CZ" altLang="cs-CZ" sz="2400" smtClean="0"/>
              <a:t>   </a:t>
            </a:r>
            <a:r>
              <a:rPr lang="de-DE" altLang="cs-CZ" sz="2400" smtClean="0"/>
              <a:t>) </a:t>
            </a:r>
            <a:r>
              <a:rPr lang="de-DE" altLang="cs-CZ" sz="2400" smtClean="0">
                <a:latin typeface="Times New Roman" panose="02020603050405020304" pitchFamily="18" charset="0"/>
              </a:rPr>
              <a:t>= 0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altLang="cs-CZ" sz="2400" smtClean="0"/>
              <a:t>			</a:t>
            </a:r>
            <a:r>
              <a:rPr lang="cs-CZ" altLang="cs-CZ" sz="2400" smtClean="0"/>
              <a:t>	      </a:t>
            </a:r>
            <a:r>
              <a:rPr lang="de-DE" altLang="cs-CZ" sz="2400" smtClean="0"/>
              <a:t> </a:t>
            </a:r>
            <a:r>
              <a:rPr lang="en-US" altLang="cs-CZ" sz="2400" smtClean="0">
                <a:latin typeface="Times New Roman" panose="02020603050405020304" pitchFamily="18" charset="0"/>
                <a:sym typeface="Symbol" panose="05050102010706020507" pitchFamily="18" charset="2"/>
              </a:rPr>
              <a:t></a:t>
            </a:r>
            <a:r>
              <a:rPr lang="de-DE" altLang="cs-CZ" sz="2400" smtClean="0">
                <a:latin typeface="Times New Roman" panose="02020603050405020304" pitchFamily="18" charset="0"/>
              </a:rPr>
              <a:t> 0</a:t>
            </a:r>
            <a:r>
              <a:rPr lang="de-DE" altLang="cs-CZ" sz="2400" smtClean="0"/>
              <a:t>		</a:t>
            </a:r>
            <a:r>
              <a:rPr lang="cs-CZ" altLang="cs-CZ" sz="2400" smtClean="0"/>
              <a:t>      </a:t>
            </a:r>
            <a:r>
              <a:rPr lang="de-DE" altLang="cs-CZ" sz="2400" smtClean="0"/>
              <a:t> </a:t>
            </a:r>
            <a:r>
              <a:rPr lang="en-US" altLang="cs-CZ" sz="2400" smtClean="0">
                <a:latin typeface="Times New Roman" panose="02020603050405020304" pitchFamily="18" charset="0"/>
                <a:sym typeface="Symbol" panose="05050102010706020507" pitchFamily="18" charset="2"/>
              </a:rPr>
              <a:t></a:t>
            </a:r>
            <a:r>
              <a:rPr lang="de-DE" altLang="cs-CZ" sz="2400" smtClean="0">
                <a:latin typeface="Times New Roman" panose="02020603050405020304" pitchFamily="18" charset="0"/>
              </a:rPr>
              <a:t> 0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altLang="cs-CZ" sz="2400" smtClean="0"/>
              <a:t>	</a:t>
            </a:r>
            <a:r>
              <a:rPr lang="de-DE" altLang="cs-CZ" sz="2400" smtClean="0"/>
              <a:t>tzv. </a:t>
            </a:r>
            <a:r>
              <a:rPr lang="de-DE" altLang="cs-CZ" sz="2400" b="1" smtClean="0">
                <a:solidFill>
                  <a:schemeClr val="accent2"/>
                </a:solidFill>
              </a:rPr>
              <a:t>Kuhn - Tuckerovy podmínky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de-DE" altLang="cs-CZ" sz="2400" smtClean="0"/>
          </a:p>
          <a:p>
            <a:pPr eaLnBrk="1" hangingPunct="1">
              <a:lnSpc>
                <a:spcPct val="70000"/>
              </a:lnSpc>
              <a:spcBef>
                <a:spcPct val="0"/>
              </a:spcBef>
              <a:buFontTx/>
              <a:buNone/>
              <a:defRPr/>
            </a:pPr>
            <a:r>
              <a:rPr lang="cs-CZ" altLang="cs-CZ" sz="2400" smtClean="0"/>
              <a:t>	</a:t>
            </a:r>
            <a:r>
              <a:rPr lang="de-DE" altLang="cs-CZ" sz="2400" b="1" smtClean="0"/>
              <a:t>Poznámka</a:t>
            </a:r>
            <a:r>
              <a:rPr lang="cs-CZ" altLang="cs-CZ" sz="2400" smtClean="0"/>
              <a:t>:</a:t>
            </a:r>
            <a:r>
              <a:rPr lang="de-DE" altLang="cs-CZ" sz="2400" smtClean="0"/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altLang="cs-CZ" sz="2400" smtClean="0"/>
              <a:t>	</a:t>
            </a:r>
            <a:r>
              <a:rPr lang="de-DE" altLang="cs-CZ" sz="2400" smtClean="0"/>
              <a:t>K.-T. podmínky umožňují nalézt se</a:t>
            </a:r>
            <a:r>
              <a:rPr lang="cs-CZ" altLang="cs-CZ" sz="2400" smtClean="0"/>
              <a:t>d</a:t>
            </a:r>
            <a:r>
              <a:rPr lang="de-DE" altLang="cs-CZ" sz="2400" smtClean="0"/>
              <a:t>lový bod </a:t>
            </a:r>
            <a:r>
              <a:rPr lang="cs-CZ" altLang="cs-CZ" sz="2400" smtClean="0"/>
              <a:t>řešením</a:t>
            </a:r>
            <a:r>
              <a:rPr lang="de-DE" altLang="cs-CZ" sz="2400" smtClean="0"/>
              <a:t> soustavy nerovností (*), což je </a:t>
            </a:r>
            <a:r>
              <a:rPr lang="de-DE" altLang="cs-CZ" sz="2400" b="1" smtClean="0"/>
              <a:t>zobecněn</a:t>
            </a:r>
            <a:r>
              <a:rPr lang="cs-CZ" altLang="cs-CZ" sz="2400" b="1" smtClean="0"/>
              <a:t>á</a:t>
            </a:r>
            <a:r>
              <a:rPr lang="de-DE" altLang="cs-CZ" sz="2400" b="1" smtClean="0"/>
              <a:t> podmínka </a:t>
            </a:r>
            <a:r>
              <a:rPr lang="de-DE" altLang="cs-CZ" sz="2400" smtClean="0"/>
              <a:t>„</a:t>
            </a:r>
            <a:r>
              <a:rPr lang="de-DE" altLang="cs-CZ" sz="2400" b="1" smtClean="0"/>
              <a:t>nulovosti gradientu</a:t>
            </a:r>
            <a:r>
              <a:rPr lang="de-DE" altLang="cs-CZ" sz="2400" smtClean="0"/>
              <a:t>“</a:t>
            </a:r>
            <a:endParaRPr lang="cs-CZ" altLang="cs-CZ" sz="2400" smtClean="0"/>
          </a:p>
        </p:txBody>
      </p:sp>
      <p:sp>
        <p:nvSpPr>
          <p:cNvPr id="2765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graphicFrame>
        <p:nvGraphicFramePr>
          <p:cNvPr id="27655" name="Object 5"/>
          <p:cNvGraphicFramePr>
            <a:graphicFrameLocks noChangeAspect="1"/>
          </p:cNvGraphicFramePr>
          <p:nvPr/>
        </p:nvGraphicFramePr>
        <p:xfrm>
          <a:off x="2032000" y="1944688"/>
          <a:ext cx="201613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40" name="Rovnice" r:id="rId3" imgW="177646" imgH="190335" progId="Equation.3">
                  <p:embed/>
                </p:oleObj>
              </mc:Choice>
              <mc:Fallback>
                <p:oleObj name="Rovnice" r:id="rId3" imgW="177646" imgH="190335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2000" y="1944688"/>
                        <a:ext cx="201613" cy="288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6" name="Object 6"/>
          <p:cNvGraphicFramePr>
            <a:graphicFrameLocks noChangeAspect="1"/>
          </p:cNvGraphicFramePr>
          <p:nvPr/>
        </p:nvGraphicFramePr>
        <p:xfrm>
          <a:off x="3125788" y="3078163"/>
          <a:ext cx="201612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41" name="Rovnice" r:id="rId5" imgW="177646" imgH="190335" progId="Equation.3">
                  <p:embed/>
                </p:oleObj>
              </mc:Choice>
              <mc:Fallback>
                <p:oleObj name="Rovnice" r:id="rId5" imgW="177646" imgH="190335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5788" y="3078163"/>
                        <a:ext cx="201612" cy="288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7" name="Object 7"/>
          <p:cNvGraphicFramePr>
            <a:graphicFrameLocks noChangeAspect="1"/>
          </p:cNvGraphicFramePr>
          <p:nvPr/>
        </p:nvGraphicFramePr>
        <p:xfrm>
          <a:off x="5876925" y="3078163"/>
          <a:ext cx="201613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42" name="Rovnice" r:id="rId7" imgW="177646" imgH="190335" progId="Equation.3">
                  <p:embed/>
                </p:oleObj>
              </mc:Choice>
              <mc:Fallback>
                <p:oleObj name="Rovnice" r:id="rId7" imgW="177646" imgH="190335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76925" y="3078163"/>
                        <a:ext cx="201613" cy="288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8" name="Object 8"/>
          <p:cNvGraphicFramePr>
            <a:graphicFrameLocks noChangeAspect="1"/>
          </p:cNvGraphicFramePr>
          <p:nvPr/>
        </p:nvGraphicFramePr>
        <p:xfrm>
          <a:off x="5759450" y="2668588"/>
          <a:ext cx="203200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43" name="Rovnice" r:id="rId9" imgW="177646" imgH="190335" progId="Equation.3">
                  <p:embed/>
                </p:oleObj>
              </mc:Choice>
              <mc:Fallback>
                <p:oleObj name="Rovnice" r:id="rId9" imgW="177646" imgH="190335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59450" y="2668588"/>
                        <a:ext cx="203200" cy="288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9" name="Object 9"/>
          <p:cNvGraphicFramePr>
            <a:graphicFrameLocks noChangeAspect="1"/>
          </p:cNvGraphicFramePr>
          <p:nvPr/>
        </p:nvGraphicFramePr>
        <p:xfrm>
          <a:off x="2994025" y="2674938"/>
          <a:ext cx="203200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44" name="Rovnice" r:id="rId11" imgW="177646" imgH="190335" progId="Equation.3">
                  <p:embed/>
                </p:oleObj>
              </mc:Choice>
              <mc:Fallback>
                <p:oleObj name="Rovnice" r:id="rId11" imgW="177646" imgH="190335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94025" y="2674938"/>
                        <a:ext cx="203200" cy="288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60" name="Rectangle 10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graphicFrame>
        <p:nvGraphicFramePr>
          <p:cNvPr id="27661" name="Object 11"/>
          <p:cNvGraphicFramePr>
            <a:graphicFrameLocks noChangeAspect="1"/>
          </p:cNvGraphicFramePr>
          <p:nvPr/>
        </p:nvGraphicFramePr>
        <p:xfrm>
          <a:off x="2373313" y="1947863"/>
          <a:ext cx="254000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45" name="Rovnice" r:id="rId13" imgW="165028" imgH="228501" progId="Equation.3">
                  <p:embed/>
                </p:oleObj>
              </mc:Choice>
              <mc:Fallback>
                <p:oleObj name="Rovnice" r:id="rId13" imgW="165028" imgH="228501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3313" y="1947863"/>
                        <a:ext cx="254000" cy="358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62" name="Object 12"/>
          <p:cNvGraphicFramePr>
            <a:graphicFrameLocks noChangeAspect="1"/>
          </p:cNvGraphicFramePr>
          <p:nvPr/>
        </p:nvGraphicFramePr>
        <p:xfrm>
          <a:off x="3338513" y="2674938"/>
          <a:ext cx="254000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46" name="Rovnice" r:id="rId15" imgW="165028" imgH="228501" progId="Equation.3">
                  <p:embed/>
                </p:oleObj>
              </mc:Choice>
              <mc:Fallback>
                <p:oleObj name="Rovnice" r:id="rId15" imgW="165028" imgH="228501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38513" y="2674938"/>
                        <a:ext cx="254000" cy="358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63" name="Object 13"/>
          <p:cNvGraphicFramePr>
            <a:graphicFrameLocks noChangeAspect="1"/>
          </p:cNvGraphicFramePr>
          <p:nvPr/>
        </p:nvGraphicFramePr>
        <p:xfrm>
          <a:off x="3449638" y="3079750"/>
          <a:ext cx="254000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47" name="Rovnice" r:id="rId17" imgW="165028" imgH="228501" progId="Equation.3">
                  <p:embed/>
                </p:oleObj>
              </mc:Choice>
              <mc:Fallback>
                <p:oleObj name="Rovnice" r:id="rId17" imgW="165028" imgH="228501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9638" y="3079750"/>
                        <a:ext cx="254000" cy="358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64" name="Object 14"/>
          <p:cNvGraphicFramePr>
            <a:graphicFrameLocks noChangeAspect="1"/>
          </p:cNvGraphicFramePr>
          <p:nvPr/>
        </p:nvGraphicFramePr>
        <p:xfrm>
          <a:off x="6186488" y="3079750"/>
          <a:ext cx="254000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48" name="Rovnice" r:id="rId19" imgW="165028" imgH="228501" progId="Equation.3">
                  <p:embed/>
                </p:oleObj>
              </mc:Choice>
              <mc:Fallback>
                <p:oleObj name="Rovnice" r:id="rId19" imgW="165028" imgH="228501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86488" y="3079750"/>
                        <a:ext cx="254000" cy="358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65" name="Object 15"/>
          <p:cNvGraphicFramePr>
            <a:graphicFrameLocks noChangeAspect="1"/>
          </p:cNvGraphicFramePr>
          <p:nvPr/>
        </p:nvGraphicFramePr>
        <p:xfrm>
          <a:off x="6089650" y="2690813"/>
          <a:ext cx="254000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49" name="Rovnice" r:id="rId21" imgW="165028" imgH="228501" progId="Equation.3">
                  <p:embed/>
                </p:oleObj>
              </mc:Choice>
              <mc:Fallback>
                <p:oleObj name="Rovnice" r:id="rId21" imgW="165028" imgH="228501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9650" y="2690813"/>
                        <a:ext cx="254000" cy="358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66" name="Rectangle 16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graphicFrame>
        <p:nvGraphicFramePr>
          <p:cNvPr id="27667" name="Object 17"/>
          <p:cNvGraphicFramePr>
            <a:graphicFrameLocks noChangeAspect="1"/>
          </p:cNvGraphicFramePr>
          <p:nvPr/>
        </p:nvGraphicFramePr>
        <p:xfrm>
          <a:off x="6334125" y="3481388"/>
          <a:ext cx="233363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50" name="Rovnice" r:id="rId23" imgW="165028" imgH="228501" progId="Equation.3">
                  <p:embed/>
                </p:oleObj>
              </mc:Choice>
              <mc:Fallback>
                <p:oleObj name="Rovnice" r:id="rId23" imgW="165028" imgH="228501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34125" y="3481388"/>
                        <a:ext cx="233363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68" name="Rectangle 18"/>
          <p:cNvSpPr>
            <a:spLocks noChangeArrowheads="1"/>
          </p:cNvSpPr>
          <p:nvPr/>
        </p:nvSpPr>
        <p:spPr bwMode="auto">
          <a:xfrm>
            <a:off x="0" y="33337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graphicFrame>
        <p:nvGraphicFramePr>
          <p:cNvPr id="27669" name="Object 19"/>
          <p:cNvGraphicFramePr>
            <a:graphicFrameLocks noChangeAspect="1"/>
          </p:cNvGraphicFramePr>
          <p:nvPr/>
        </p:nvGraphicFramePr>
        <p:xfrm>
          <a:off x="3605213" y="3481388"/>
          <a:ext cx="201612" cy="287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51" name="Rovnice" r:id="rId25" imgW="177646" imgH="190335" progId="Equation.3">
                  <p:embed/>
                </p:oleObj>
              </mc:Choice>
              <mc:Fallback>
                <p:oleObj name="Rovnice" r:id="rId25" imgW="177646" imgH="190335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05213" y="3481388"/>
                        <a:ext cx="201612" cy="287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70" name="Object 20"/>
          <p:cNvGraphicFramePr>
            <a:graphicFrameLocks noChangeAspect="1"/>
          </p:cNvGraphicFramePr>
          <p:nvPr/>
        </p:nvGraphicFramePr>
        <p:xfrm>
          <a:off x="2092325" y="2960688"/>
          <a:ext cx="315913" cy="404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52" name="Rovnice" r:id="rId27" imgW="279279" imgH="266584" progId="Equation.3">
                  <p:embed/>
                </p:oleObj>
              </mc:Choice>
              <mc:Fallback>
                <p:oleObj name="Rovnice" r:id="rId27" imgW="279279" imgH="266584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92325" y="2960688"/>
                        <a:ext cx="315913" cy="404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71" name="Object 21"/>
          <p:cNvGraphicFramePr>
            <a:graphicFrameLocks noChangeAspect="1"/>
          </p:cNvGraphicFramePr>
          <p:nvPr/>
        </p:nvGraphicFramePr>
        <p:xfrm>
          <a:off x="4854575" y="2944813"/>
          <a:ext cx="409575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53" name="Rovnice" r:id="rId29" imgW="266469" imgH="304536" progId="Equation.3">
                  <p:embed/>
                </p:oleObj>
              </mc:Choice>
              <mc:Fallback>
                <p:oleObj name="Rovnice" r:id="rId29" imgW="266469" imgH="304536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4575" y="2944813"/>
                        <a:ext cx="409575" cy="47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58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58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400" dirty="0" smtClean="0"/>
              <a:t>EMM4</a:t>
            </a:r>
          </a:p>
        </p:txBody>
      </p:sp>
      <p:sp>
        <p:nvSpPr>
          <p:cNvPr id="28675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C7504F2-4BFE-42BA-9887-0BD665532A1C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cs-CZ" altLang="cs-CZ" sz="1400" smtClean="0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 b="1" smtClean="0">
                <a:solidFill>
                  <a:schemeClr val="accent2"/>
                </a:solidFill>
              </a:rPr>
              <a:t>Příklad 2: </a:t>
            </a:r>
            <a:r>
              <a:rPr lang="en-US" altLang="cs-CZ" sz="2800" b="1" smtClean="0">
                <a:solidFill>
                  <a:schemeClr val="accent2"/>
                </a:solidFill>
              </a:rPr>
              <a:t>V</a:t>
            </a:r>
            <a:r>
              <a:rPr lang="cs-CZ" altLang="cs-CZ" sz="2800" b="1" smtClean="0">
                <a:solidFill>
                  <a:schemeClr val="accent2"/>
                </a:solidFill>
              </a:rPr>
              <a:t>ý</a:t>
            </a:r>
            <a:r>
              <a:rPr lang="en-US" altLang="cs-CZ" sz="2800" b="1" smtClean="0">
                <a:solidFill>
                  <a:schemeClr val="accent2"/>
                </a:solidFill>
              </a:rPr>
              <a:t>roba </a:t>
            </a:r>
            <a:r>
              <a:rPr lang="cs-CZ" altLang="cs-CZ" sz="2800" b="1" smtClean="0">
                <a:solidFill>
                  <a:schemeClr val="accent2"/>
                </a:solidFill>
              </a:rPr>
              <a:t>„racio“ pokrmů</a:t>
            </a:r>
            <a:r>
              <a:rPr lang="cs-CZ" altLang="cs-CZ" sz="2800" b="1" smtClean="0">
                <a:solidFill>
                  <a:schemeClr val="tx1"/>
                </a:solidFill>
              </a:rPr>
              <a:t/>
            </a:r>
            <a:br>
              <a:rPr lang="cs-CZ" altLang="cs-CZ" sz="2800" b="1" smtClean="0">
                <a:solidFill>
                  <a:schemeClr val="tx1"/>
                </a:solidFill>
              </a:rPr>
            </a:br>
            <a:r>
              <a:rPr lang="cs-CZ" altLang="cs-CZ" sz="2000" b="1" smtClean="0">
                <a:solidFill>
                  <a:schemeClr val="tx1"/>
                </a:solidFill>
              </a:rPr>
              <a:t>(úloha lineárního/kvadratického programování)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341438"/>
            <a:ext cx="8229600" cy="51831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 b="1" smtClean="0">
                <a:solidFill>
                  <a:srgbClr val="0000CC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(1)</a:t>
            </a:r>
            <a:r>
              <a:rPr lang="cs-CZ" altLang="cs-CZ" sz="2800" smtClean="0">
                <a:latin typeface="Times New Roman" panose="02020603050405020304" pitchFamily="18" charset="0"/>
                <a:sym typeface="Symbol" panose="05050102010706020507" pitchFamily="18" charset="2"/>
              </a:rPr>
              <a:t> Jednotkový zisk nezávisí na množství produkce:</a:t>
            </a:r>
            <a:endParaRPr lang="cs-CZ" altLang="cs-CZ" sz="2800" i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cs-CZ" altLang="cs-CZ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</a:t>
            </a:r>
            <a:r>
              <a:rPr lang="cs-CZ" altLang="cs-CZ" sz="280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2000</a:t>
            </a:r>
            <a:r>
              <a:rPr lang="cs-CZ" altLang="cs-CZ" sz="2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800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altLang="cs-CZ" sz="280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cs-CZ" altLang="cs-CZ" sz="280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3000</a:t>
            </a:r>
            <a:r>
              <a:rPr lang="cs-CZ" altLang="cs-CZ" sz="2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800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altLang="cs-CZ" sz="2800" smtClean="0">
                <a:cs typeface="Times New Roman" panose="02020603050405020304" pitchFamily="18" charset="0"/>
              </a:rPr>
              <a:t> </a:t>
            </a:r>
            <a:r>
              <a:rPr lang="cs-CZ" altLang="cs-CZ" sz="2800" smtClean="0">
                <a:cs typeface="Times New Roman" panose="02020603050405020304" pitchFamily="18" charset="0"/>
                <a:sym typeface="Symbol" panose="05050102010706020507" pitchFamily="18" charset="2"/>
              </a:rPr>
              <a:t> </a:t>
            </a:r>
            <a:r>
              <a:rPr lang="cs-CZ" altLang="cs-CZ" sz="2800" smtClean="0"/>
              <a:t>MAX</a:t>
            </a:r>
            <a:r>
              <a:rPr lang="en-US" altLang="cs-CZ" sz="2800" smtClean="0"/>
              <a:t>;</a:t>
            </a:r>
            <a:r>
              <a:rPr lang="cs-CZ" altLang="cs-CZ" sz="2800" smtClean="0"/>
              <a:t>   „zisk“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 smtClean="0"/>
              <a:t>za podmínek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 smtClean="0"/>
              <a:t>	 </a:t>
            </a:r>
            <a:r>
              <a:rPr lang="cs-CZ" altLang="cs-CZ" sz="280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0,9</a:t>
            </a:r>
            <a:r>
              <a:rPr lang="cs-CZ" altLang="cs-CZ" sz="2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800" baseline="-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altLang="cs-CZ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cs-CZ" altLang="cs-CZ" sz="280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0,3</a:t>
            </a:r>
            <a:r>
              <a:rPr lang="cs-CZ" altLang="cs-CZ" sz="280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cs-CZ" altLang="cs-CZ" sz="2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800" baseline="-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cs-CZ" altLang="cs-CZ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8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cs-CZ" altLang="cs-CZ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800" smtClean="0">
                <a:latin typeface="Times New Roman" panose="02020603050405020304" pitchFamily="18" charset="0"/>
              </a:rPr>
              <a:t> </a:t>
            </a:r>
            <a:r>
              <a:rPr lang="cs-CZ" altLang="cs-CZ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270  </a:t>
            </a:r>
            <a:r>
              <a:rPr lang="cs-CZ" altLang="cs-CZ" sz="2800" smtClean="0">
                <a:cs typeface="Times New Roman" panose="02020603050405020304" pitchFamily="18" charset="0"/>
              </a:rPr>
              <a:t>„rýže“</a:t>
            </a:r>
            <a:endParaRPr lang="cs-CZ" altLang="cs-CZ" sz="28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 smtClean="0">
                <a:latin typeface="Times New Roman" panose="02020603050405020304" pitchFamily="18" charset="0"/>
              </a:rPr>
              <a:t>	             </a:t>
            </a:r>
            <a:r>
              <a:rPr lang="cs-CZ" altLang="cs-CZ" sz="280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</a:t>
            </a:r>
            <a:r>
              <a:rPr lang="cs-CZ" altLang="cs-CZ" sz="280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5 </a:t>
            </a:r>
            <a:r>
              <a:rPr lang="cs-CZ" altLang="cs-CZ" sz="2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800" baseline="-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cs-CZ" altLang="cs-CZ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8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cs-CZ" altLang="cs-CZ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800" smtClean="0">
                <a:latin typeface="Times New Roman" panose="02020603050405020304" pitchFamily="18" charset="0"/>
              </a:rPr>
              <a:t>10</a:t>
            </a:r>
            <a:r>
              <a:rPr lang="cs-CZ" altLang="cs-CZ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   </a:t>
            </a:r>
            <a:r>
              <a:rPr lang="cs-CZ" altLang="cs-CZ" sz="2800" smtClean="0">
                <a:cs typeface="Times New Roman" panose="02020603050405020304" pitchFamily="18" charset="0"/>
              </a:rPr>
              <a:t>„pšenice“</a:t>
            </a:r>
            <a:endParaRPr lang="cs-CZ" altLang="cs-CZ" sz="28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 smtClean="0">
                <a:latin typeface="Times New Roman" panose="02020603050405020304" pitchFamily="18" charset="0"/>
              </a:rPr>
              <a:t>	 </a:t>
            </a:r>
            <a:r>
              <a:rPr lang="cs-CZ" altLang="cs-CZ" sz="280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</a:t>
            </a:r>
            <a:r>
              <a:rPr lang="cs-CZ" altLang="cs-CZ" sz="280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1</a:t>
            </a:r>
            <a:r>
              <a:rPr lang="cs-CZ" altLang="cs-CZ" sz="2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800" baseline="-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altLang="cs-CZ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cs-CZ" altLang="cs-CZ" sz="280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</a:t>
            </a:r>
            <a:r>
              <a:rPr lang="cs-CZ" altLang="cs-CZ" sz="280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2 </a:t>
            </a:r>
            <a:r>
              <a:rPr lang="cs-CZ" altLang="cs-CZ" sz="2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800" baseline="-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cs-CZ" altLang="cs-CZ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800" smtClean="0">
                <a:latin typeface="Times New Roman" panose="02020603050405020304" pitchFamily="18" charset="0"/>
              </a:rPr>
              <a:t> </a:t>
            </a:r>
            <a:r>
              <a:rPr lang="cs-CZ" altLang="cs-CZ" sz="28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cs-CZ" altLang="cs-CZ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800" smtClean="0">
                <a:latin typeface="Times New Roman" panose="02020603050405020304" pitchFamily="18" charset="0"/>
              </a:rPr>
              <a:t> 6</a:t>
            </a:r>
            <a:r>
              <a:rPr lang="cs-CZ" altLang="cs-CZ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   </a:t>
            </a:r>
            <a:r>
              <a:rPr lang="cs-CZ" altLang="cs-CZ" sz="2800" smtClean="0">
                <a:cs typeface="Times New Roman" panose="02020603050405020304" pitchFamily="18" charset="0"/>
              </a:rPr>
              <a:t>„vločky“</a:t>
            </a:r>
            <a:endParaRPr lang="cs-CZ" altLang="cs-CZ" sz="28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 smtClean="0">
                <a:latin typeface="Times New Roman" panose="02020603050405020304" pitchFamily="18" charset="0"/>
              </a:rPr>
              <a:t> 			 </a:t>
            </a:r>
            <a:r>
              <a:rPr lang="cs-CZ" altLang="cs-CZ" sz="2800" i="1" smtClean="0">
                <a:latin typeface="Times New Roman" panose="02020603050405020304" pitchFamily="18" charset="0"/>
              </a:rPr>
              <a:t>x</a:t>
            </a:r>
            <a:r>
              <a:rPr lang="cs-CZ" altLang="cs-CZ" sz="2800" baseline="-25000" smtClean="0">
                <a:latin typeface="Times New Roman" panose="02020603050405020304" pitchFamily="18" charset="0"/>
              </a:rPr>
              <a:t>1 </a:t>
            </a:r>
            <a:r>
              <a:rPr lang="cs-CZ" altLang="cs-CZ" sz="2800" smtClean="0">
                <a:latin typeface="Times New Roman" panose="02020603050405020304" pitchFamily="18" charset="0"/>
                <a:sym typeface="Symbol" panose="05050102010706020507" pitchFamily="18" charset="2"/>
              </a:rPr>
              <a:t> 0, </a:t>
            </a:r>
            <a:r>
              <a:rPr lang="cs-CZ" altLang="cs-CZ" sz="2800" i="1" smtClean="0">
                <a:latin typeface="Times New Roman" panose="02020603050405020304" pitchFamily="18" charset="0"/>
              </a:rPr>
              <a:t>x</a:t>
            </a:r>
            <a:r>
              <a:rPr lang="cs-CZ" altLang="cs-CZ" sz="2800" baseline="-25000" smtClean="0">
                <a:latin typeface="Times New Roman" panose="02020603050405020304" pitchFamily="18" charset="0"/>
              </a:rPr>
              <a:t>2 </a:t>
            </a:r>
            <a:r>
              <a:rPr lang="cs-CZ" altLang="cs-CZ" sz="2800" smtClean="0">
                <a:latin typeface="Times New Roman" panose="02020603050405020304" pitchFamily="18" charset="0"/>
                <a:sym typeface="Symbol" panose="05050102010706020507" pitchFamily="18" charset="2"/>
              </a:rPr>
              <a:t> 0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800" smtClean="0"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 b="1" smtClean="0">
                <a:solidFill>
                  <a:srgbClr val="0000CC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(2)</a:t>
            </a:r>
            <a:r>
              <a:rPr lang="cs-CZ" altLang="cs-CZ" sz="2800" smtClean="0">
                <a:latin typeface="Times New Roman" panose="02020603050405020304" pitchFamily="18" charset="0"/>
                <a:sym typeface="Symbol" panose="05050102010706020507" pitchFamily="18" charset="2"/>
              </a:rPr>
              <a:t> Jednotkový zisk roste s růstem produkce: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 i="1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cs-CZ" altLang="cs-CZ" sz="280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(2000 + </a:t>
            </a:r>
            <a:r>
              <a:rPr lang="cs-CZ" altLang="cs-CZ" sz="2800" i="1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800" baseline="-2500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altLang="cs-CZ" sz="280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altLang="cs-CZ" sz="2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800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altLang="cs-CZ" sz="280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(3000 +8</a:t>
            </a:r>
            <a:r>
              <a:rPr lang="cs-CZ" altLang="cs-CZ" sz="2800" i="1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800" baseline="-2500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altLang="cs-CZ" sz="280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altLang="cs-CZ" sz="2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800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altLang="cs-CZ" sz="280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= 2000 </a:t>
            </a:r>
            <a:r>
              <a:rPr lang="cs-CZ" altLang="cs-CZ" sz="2800" i="1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800" baseline="-2500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altLang="cs-CZ" sz="280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+ 3000 </a:t>
            </a:r>
            <a:r>
              <a:rPr lang="cs-CZ" altLang="cs-CZ" sz="2800" i="1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800" baseline="-2500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altLang="cs-CZ" sz="280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cs-CZ" altLang="cs-CZ" sz="2800" i="1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800" baseline="-2500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altLang="cs-CZ" sz="2800" baseline="3000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altLang="cs-CZ" sz="280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+ 8</a:t>
            </a:r>
            <a:r>
              <a:rPr lang="cs-CZ" altLang="cs-CZ" sz="2800" i="1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800" baseline="-2500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altLang="cs-CZ" sz="2800" baseline="3000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cs-CZ" altLang="cs-CZ" sz="2800" smtClean="0">
                <a:cs typeface="Times New Roman" panose="02020603050405020304" pitchFamily="18" charset="0"/>
                <a:sym typeface="Symbol" panose="05050102010706020507" pitchFamily="18" charset="2"/>
              </a:rPr>
              <a:t> </a:t>
            </a:r>
            <a:r>
              <a:rPr lang="cs-CZ" altLang="cs-CZ" sz="2800" smtClean="0"/>
              <a:t>MAX</a:t>
            </a:r>
            <a:r>
              <a:rPr lang="en-US" altLang="cs-CZ" sz="2800" smtClean="0"/>
              <a:t>;</a:t>
            </a:r>
            <a:r>
              <a:rPr lang="cs-CZ" altLang="cs-CZ" sz="2800" smtClean="0"/>
              <a:t>   „zisk“</a:t>
            </a:r>
            <a:endParaRPr lang="en-US" altLang="cs-CZ" sz="28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 smtClean="0"/>
              <a:t>za podmínek</a:t>
            </a:r>
            <a:r>
              <a:rPr lang="en-US" altLang="cs-CZ" sz="2800" smtClean="0"/>
              <a:t> </a:t>
            </a:r>
            <a:r>
              <a:rPr lang="cs-CZ" altLang="cs-CZ" sz="2800" smtClean="0"/>
              <a:t>(stejných!)</a:t>
            </a:r>
            <a:endParaRPr lang="cs-CZ" altLang="cs-CZ" sz="2800" baseline="30000" smtClean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800" baseline="-25000" smtClean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0" dur="2000"/>
                                        <p:tgtEl>
                                          <p:spTgt spid="36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/>
      <p:bldP spid="3686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400" dirty="0" smtClean="0"/>
              <a:t>EMM4</a:t>
            </a:r>
          </a:p>
        </p:txBody>
      </p:sp>
      <p:sp>
        <p:nvSpPr>
          <p:cNvPr id="29699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73EDD3B-B327-4683-9B6C-D705AE790B27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cs-CZ" altLang="cs-CZ" sz="1400" smtClean="0"/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 b="1" smtClean="0">
                <a:solidFill>
                  <a:schemeClr val="accent2"/>
                </a:solidFill>
              </a:rPr>
              <a:t>Příklad 2 - pokrač.1:</a:t>
            </a:r>
            <a:br>
              <a:rPr lang="cs-CZ" altLang="cs-CZ" sz="2800" b="1" smtClean="0">
                <a:solidFill>
                  <a:schemeClr val="accent2"/>
                </a:solidFill>
              </a:rPr>
            </a:br>
            <a:r>
              <a:rPr lang="cs-CZ" altLang="cs-CZ" sz="2800" b="1" smtClean="0">
                <a:solidFill>
                  <a:schemeClr val="tx1"/>
                </a:solidFill>
              </a:rPr>
              <a:t> </a:t>
            </a:r>
            <a:r>
              <a:rPr lang="cs-CZ" altLang="cs-CZ" sz="2000" b="1" smtClean="0">
                <a:solidFill>
                  <a:schemeClr val="tx1"/>
                </a:solidFill>
              </a:rPr>
              <a:t>(úloha nelineárního - kvadratického programování)</a:t>
            </a:r>
            <a:r>
              <a:rPr lang="cs-CZ" altLang="cs-CZ" sz="2800" b="1" smtClean="0">
                <a:solidFill>
                  <a:schemeClr val="accent2"/>
                </a:solidFill>
              </a:rPr>
              <a:t> 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07413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2000 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+ 3000 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altLang="cs-CZ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+ 8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altLang="cs-CZ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altLang="cs-CZ" sz="2400" dirty="0" smtClean="0">
                <a:cs typeface="Times New Roman" panose="02020603050405020304" pitchFamily="18" charset="0"/>
              </a:rPr>
              <a:t> </a:t>
            </a:r>
            <a:r>
              <a:rPr lang="cs-CZ" altLang="cs-CZ" sz="2400" dirty="0" smtClean="0">
                <a:cs typeface="Times New Roman" panose="02020603050405020304" pitchFamily="18" charset="0"/>
                <a:sym typeface="Symbol" panose="05050102010706020507" pitchFamily="18" charset="2"/>
              </a:rPr>
              <a:t> </a:t>
            </a:r>
            <a:r>
              <a:rPr lang="cs-CZ" altLang="cs-CZ" sz="2400" dirty="0" smtClean="0"/>
              <a:t>MAX</a:t>
            </a:r>
            <a:r>
              <a:rPr lang="en-US" altLang="cs-CZ" sz="2400" dirty="0" smtClean="0"/>
              <a:t>;</a:t>
            </a:r>
            <a:r>
              <a:rPr lang="cs-CZ" altLang="cs-CZ" sz="2400" dirty="0" smtClean="0"/>
              <a:t>  		(1*)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dirty="0" smtClean="0"/>
              <a:t>za podmínek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dirty="0" smtClean="0"/>
              <a:t>	 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0,9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400" baseline="-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+ 0,3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 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400" baseline="-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 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270  </a:t>
            </a:r>
            <a:r>
              <a:rPr lang="cs-CZ" altLang="cs-CZ" sz="2400" dirty="0" smtClean="0">
                <a:cs typeface="Times New Roman" panose="02020603050405020304" pitchFamily="18" charset="0"/>
              </a:rPr>
              <a:t>„rýže“</a:t>
            </a:r>
            <a:endParaRPr lang="cs-CZ" altLang="cs-CZ" sz="24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dirty="0" smtClean="0">
                <a:latin typeface="Times New Roman" panose="02020603050405020304" pitchFamily="18" charset="0"/>
              </a:rPr>
              <a:t>	             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0,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5 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400" baseline="-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10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   </a:t>
            </a:r>
            <a:r>
              <a:rPr lang="cs-CZ" altLang="cs-CZ" sz="2400" dirty="0" smtClean="0">
                <a:cs typeface="Times New Roman" panose="02020603050405020304" pitchFamily="18" charset="0"/>
              </a:rPr>
              <a:t>„pšenice“			(2*)</a:t>
            </a:r>
            <a:endParaRPr lang="cs-CZ" altLang="cs-CZ" sz="24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dirty="0" smtClean="0">
                <a:latin typeface="Times New Roman" panose="02020603050405020304" pitchFamily="18" charset="0"/>
              </a:rPr>
              <a:t>	 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0,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1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400" baseline="-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+ 0,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2 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400" baseline="-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 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 6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   </a:t>
            </a:r>
            <a:r>
              <a:rPr lang="cs-CZ" altLang="cs-CZ" sz="2400" dirty="0" smtClean="0">
                <a:cs typeface="Times New Roman" panose="02020603050405020304" pitchFamily="18" charset="0"/>
              </a:rPr>
              <a:t>„vločky“</a:t>
            </a:r>
            <a:endParaRPr lang="cs-CZ" altLang="cs-CZ" sz="24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dirty="0" smtClean="0">
                <a:latin typeface="Times New Roman" panose="02020603050405020304" pitchFamily="18" charset="0"/>
              </a:rPr>
              <a:t> 			 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 dirty="0" smtClean="0">
                <a:latin typeface="Times New Roman" panose="02020603050405020304" pitchFamily="18" charset="0"/>
              </a:rPr>
              <a:t>1 </a:t>
            </a:r>
            <a:r>
              <a:rPr lang="cs-CZ" altLang="cs-CZ" sz="2400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 0, 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 dirty="0" smtClean="0">
                <a:latin typeface="Times New Roman" panose="02020603050405020304" pitchFamily="18" charset="0"/>
              </a:rPr>
              <a:t>2 </a:t>
            </a:r>
            <a:r>
              <a:rPr lang="cs-CZ" altLang="cs-CZ" sz="2400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 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b="1" dirty="0" smtClean="0">
                <a:solidFill>
                  <a:schemeClr val="accent2"/>
                </a:solidFill>
                <a:sym typeface="Symbol" panose="05050102010706020507" pitchFamily="18" charset="2"/>
              </a:rPr>
              <a:t>…to je úloha </a:t>
            </a:r>
            <a:r>
              <a:rPr lang="en-US" altLang="cs-CZ" sz="2000" b="1" dirty="0" smtClean="0">
                <a:solidFill>
                  <a:schemeClr val="accent2"/>
                </a:solidFill>
                <a:sym typeface="Symbol" panose="05050102010706020507" pitchFamily="18" charset="2"/>
              </a:rPr>
              <a:t>ne</a:t>
            </a:r>
            <a:r>
              <a:rPr lang="cs-CZ" altLang="cs-CZ" sz="2000" b="1" dirty="0" smtClean="0">
                <a:solidFill>
                  <a:schemeClr val="accent2"/>
                </a:solidFill>
                <a:sym typeface="Symbol" panose="05050102010706020507" pitchFamily="18" charset="2"/>
              </a:rPr>
              <a:t>konvexního (kvadratického) programování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400" b="1" dirty="0" smtClean="0">
              <a:solidFill>
                <a:schemeClr val="hlink"/>
              </a:solidFill>
              <a:sym typeface="Symbol" panose="05050102010706020507" pitchFamily="18" charset="2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b="1" dirty="0" err="1" smtClean="0">
                <a:solidFill>
                  <a:schemeClr val="hlink"/>
                </a:solidFill>
                <a:sym typeface="Symbol" panose="05050102010706020507" pitchFamily="18" charset="2"/>
              </a:rPr>
              <a:t>Lagrangián</a:t>
            </a:r>
            <a:r>
              <a:rPr lang="cs-CZ" altLang="cs-CZ" sz="2400" b="1" dirty="0" smtClean="0">
                <a:solidFill>
                  <a:schemeClr val="hlink"/>
                </a:solidFill>
                <a:sym typeface="Symbol" panose="05050102010706020507" pitchFamily="18" charset="2"/>
              </a:rPr>
              <a:t> úlohy (1*), (2*)</a:t>
            </a:r>
            <a:r>
              <a:rPr lang="cs-CZ" altLang="cs-CZ" sz="2400" b="1" dirty="0" smtClean="0">
                <a:solidFill>
                  <a:schemeClr val="hlink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:</a:t>
            </a:r>
            <a:endParaRPr lang="cs-CZ" altLang="cs-CZ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cs-CZ" altLang="cs-CZ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cs-CZ" altLang="cs-CZ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cs-CZ" altLang="cs-CZ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2000 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+ 3000 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altLang="cs-CZ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+ 8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altLang="cs-CZ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cs-CZ" altLang="cs-CZ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(270 - 0,9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400" baseline="-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- 0,3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 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400" baseline="-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+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cs-CZ" altLang="cs-CZ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(100 - 0,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5 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400" baseline="-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+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cs-CZ" altLang="cs-CZ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(60 - 0,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1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400" baseline="-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- 0,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2 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400" baseline="-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cs-CZ" altLang="cs-CZ" sz="2400" baseline="30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400" baseline="-25000" dirty="0" smtClean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40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40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40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400" dirty="0" smtClean="0"/>
              <a:t>EMM4</a:t>
            </a:r>
          </a:p>
        </p:txBody>
      </p:sp>
      <p:sp>
        <p:nvSpPr>
          <p:cNvPr id="30723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C506965-7105-4D83-94B0-13D55980C96A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26</a:t>
            </a:fld>
            <a:endParaRPr lang="cs-CZ" altLang="cs-CZ" sz="1400" smtClean="0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 b="1" smtClean="0">
                <a:solidFill>
                  <a:schemeClr val="accent2"/>
                </a:solidFill>
              </a:rPr>
              <a:t>Příklad 2 - pokrač.2: 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18488" cy="48529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b="1" dirty="0" err="1" smtClean="0">
                <a:solidFill>
                  <a:schemeClr val="accent2"/>
                </a:solidFill>
                <a:sym typeface="Symbol" panose="05050102010706020507" pitchFamily="18" charset="2"/>
              </a:rPr>
              <a:t>Lagrangián</a:t>
            </a:r>
            <a:r>
              <a:rPr lang="cs-CZ" altLang="cs-CZ" sz="2400" b="1" dirty="0" smtClean="0">
                <a:solidFill>
                  <a:schemeClr val="accent2"/>
                </a:solidFill>
                <a:sym typeface="Symbol" panose="05050102010706020507" pitchFamily="18" charset="2"/>
              </a:rPr>
              <a:t> úlohy (1*), (2*)</a:t>
            </a:r>
            <a:r>
              <a:rPr lang="cs-CZ" altLang="cs-CZ" sz="2400" b="1" dirty="0" smtClean="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cs-CZ" altLang="cs-CZ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cs-CZ" altLang="cs-CZ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cs-CZ" altLang="cs-CZ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2000 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+ 3000 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altLang="cs-CZ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+ 8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altLang="cs-CZ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                                 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cs-CZ" altLang="cs-CZ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(270 - 0,9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400" baseline="-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- 0,3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 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400" baseline="-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)+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cs-CZ" altLang="cs-CZ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(100 - 0,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5 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400" baseline="-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+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cs-CZ" altLang="cs-CZ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(60 - 0,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1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400" baseline="-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- 0,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2 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400" baseline="-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cs-CZ" sz="2400" b="1" dirty="0" smtClean="0">
                <a:solidFill>
                  <a:schemeClr val="accent2"/>
                </a:solidFill>
                <a:cs typeface="Times New Roman" panose="02020603050405020304" pitchFamily="18" charset="0"/>
              </a:rPr>
              <a:t>K.T. </a:t>
            </a:r>
            <a:r>
              <a:rPr lang="en-US" altLang="cs-CZ" sz="2400" b="1" dirty="0" err="1" smtClean="0">
                <a:solidFill>
                  <a:schemeClr val="accent2"/>
                </a:solidFill>
                <a:cs typeface="Times New Roman" panose="02020603050405020304" pitchFamily="18" charset="0"/>
              </a:rPr>
              <a:t>podm</a:t>
            </a:r>
            <a:r>
              <a:rPr lang="cs-CZ" altLang="cs-CZ" sz="2400" b="1" dirty="0" smtClean="0">
                <a:solidFill>
                  <a:schemeClr val="accent2"/>
                </a:solidFill>
                <a:cs typeface="Times New Roman" panose="02020603050405020304" pitchFamily="18" charset="0"/>
              </a:rPr>
              <a:t>í</a:t>
            </a:r>
            <a:r>
              <a:rPr lang="en-US" altLang="cs-CZ" sz="2400" b="1" dirty="0" err="1" smtClean="0">
                <a:solidFill>
                  <a:schemeClr val="accent2"/>
                </a:solidFill>
                <a:cs typeface="Times New Roman" panose="02020603050405020304" pitchFamily="18" charset="0"/>
              </a:rPr>
              <a:t>nky</a:t>
            </a:r>
            <a:r>
              <a:rPr lang="en-US" altLang="cs-CZ" sz="2400" b="1" dirty="0" smtClean="0">
                <a:solidFill>
                  <a:schemeClr val="accent2"/>
                </a:solidFill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dirty="0" smtClean="0">
                <a:cs typeface="Times New Roman" panose="02020603050405020304" pitchFamily="18" charset="0"/>
              </a:rPr>
              <a:t>∂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/∂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2000 + 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cs-CZ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- 0,9</a:t>
            </a:r>
            <a:r>
              <a:rPr lang="en-US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cs-CZ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- 0,1</a:t>
            </a:r>
            <a:r>
              <a:rPr lang="en-US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cs-CZ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 smtClean="0">
                <a:cs typeface="Times New Roman" panose="02020603050405020304" pitchFamily="18" charset="0"/>
              </a:rPr>
              <a:t>≤ </a:t>
            </a:r>
            <a:r>
              <a:rPr lang="en-US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altLang="cs-CZ" sz="2400" baseline="-25000" dirty="0" smtClean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dirty="0" smtClean="0">
                <a:cs typeface="Times New Roman" panose="02020603050405020304" pitchFamily="18" charset="0"/>
              </a:rPr>
              <a:t>∂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/∂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cs-CZ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3000 + 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r>
              <a:rPr lang="en-US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cs-CZ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- 0,3</a:t>
            </a:r>
            <a:r>
              <a:rPr lang="en-US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cs-CZ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- 0,5</a:t>
            </a:r>
            <a:r>
              <a:rPr lang="en-US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cs-CZ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- 0,2</a:t>
            </a:r>
            <a:r>
              <a:rPr lang="en-US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cs-CZ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 smtClean="0">
                <a:cs typeface="Times New Roman" panose="02020603050405020304" pitchFamily="18" charset="0"/>
              </a:rPr>
              <a:t>≤ </a:t>
            </a:r>
            <a:r>
              <a:rPr lang="en-US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cs-CZ" altLang="cs-CZ" sz="2400" baseline="-25000" dirty="0" smtClean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dirty="0" smtClean="0">
                <a:cs typeface="Times New Roman" panose="02020603050405020304" pitchFamily="18" charset="0"/>
              </a:rPr>
              <a:t>∂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/∂</a:t>
            </a:r>
            <a:r>
              <a:rPr lang="en-US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cs-CZ" altLang="cs-CZ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270 - 0,9</a:t>
            </a:r>
            <a:r>
              <a:rPr lang="en-US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cs-CZ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- 0,3</a:t>
            </a:r>
            <a:r>
              <a:rPr lang="en-US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cs-CZ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≥</a:t>
            </a:r>
            <a:r>
              <a:rPr lang="en-US" altLang="cs-CZ" sz="2400" dirty="0" smtClean="0">
                <a:cs typeface="Times New Roman" panose="02020603050405020304" pitchFamily="18" charset="0"/>
              </a:rPr>
              <a:t> </a:t>
            </a:r>
            <a:r>
              <a:rPr lang="en-US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altLang="cs-CZ" sz="2400" baseline="-25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dirty="0" smtClean="0">
                <a:cs typeface="Times New Roman" panose="02020603050405020304" pitchFamily="18" charset="0"/>
              </a:rPr>
              <a:t>∂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/∂</a:t>
            </a:r>
            <a:r>
              <a:rPr lang="en-US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cs-CZ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100 - 0,5</a:t>
            </a:r>
            <a:r>
              <a:rPr lang="en-US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cs-CZ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≥</a:t>
            </a:r>
            <a:r>
              <a:rPr lang="en-US" altLang="cs-CZ" sz="2400" dirty="0" smtClean="0">
                <a:cs typeface="Times New Roman" panose="02020603050405020304" pitchFamily="18" charset="0"/>
              </a:rPr>
              <a:t> </a:t>
            </a:r>
            <a:r>
              <a:rPr lang="en-US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cs-CZ" altLang="cs-CZ" sz="2400" baseline="-25000" dirty="0" smtClean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dirty="0" smtClean="0">
                <a:cs typeface="Times New Roman" panose="02020603050405020304" pitchFamily="18" charset="0"/>
              </a:rPr>
              <a:t>∂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/∂</a:t>
            </a:r>
            <a:r>
              <a:rPr lang="en-US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cs-CZ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60 - 0,1</a:t>
            </a:r>
            <a:r>
              <a:rPr lang="en-US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cs-CZ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- 0,2</a:t>
            </a:r>
            <a:r>
              <a:rPr lang="en-US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cs-CZ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≥</a:t>
            </a:r>
            <a:r>
              <a:rPr lang="en-US" altLang="cs-CZ" sz="2400" dirty="0" smtClean="0">
                <a:cs typeface="Times New Roman" panose="02020603050405020304" pitchFamily="18" charset="0"/>
              </a:rPr>
              <a:t> </a:t>
            </a:r>
            <a:r>
              <a:rPr lang="en-US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cs-CZ" altLang="cs-CZ" sz="2400" baseline="-25000" dirty="0" smtClean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i="1" dirty="0" err="1" smtClean="0">
                <a:latin typeface="Times New Roman" panose="02020603050405020304" pitchFamily="18" charset="0"/>
                <a:cs typeface="Arial" panose="020B0604020202020204" pitchFamily="34" charset="0"/>
              </a:rPr>
              <a:t>x</a:t>
            </a:r>
            <a:r>
              <a:rPr lang="cs-CZ" altLang="cs-CZ" sz="2400" i="1" baseline="-25000" dirty="0" err="1" smtClean="0">
                <a:latin typeface="Times New Roman" panose="02020603050405020304" pitchFamily="18" charset="0"/>
                <a:cs typeface="Arial" panose="020B0604020202020204" pitchFamily="34" charset="0"/>
              </a:rPr>
              <a:t>i</a:t>
            </a:r>
            <a:r>
              <a:rPr lang="cs-CZ" altLang="cs-CZ" sz="2400" dirty="0" smtClean="0"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≥</a:t>
            </a:r>
            <a:r>
              <a:rPr lang="en-US" altLang="cs-CZ" sz="2400" dirty="0" smtClean="0">
                <a:cs typeface="Times New Roman" panose="02020603050405020304" pitchFamily="18" charset="0"/>
              </a:rPr>
              <a:t> </a:t>
            </a:r>
            <a:r>
              <a:rPr lang="en-US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cs-CZ" altLang="cs-CZ" sz="2400" dirty="0" smtClean="0">
                <a:latin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cs-CZ" altLang="cs-CZ" sz="2400" i="1" dirty="0" err="1" smtClean="0">
                <a:latin typeface="Times New Roman" panose="02020603050405020304" pitchFamily="18" charset="0"/>
                <a:cs typeface="Arial" panose="020B0604020202020204" pitchFamily="34" charset="0"/>
              </a:rPr>
              <a:t>y</a:t>
            </a:r>
            <a:r>
              <a:rPr lang="cs-CZ" altLang="cs-CZ" sz="2400" i="1" baseline="-25000" dirty="0" err="1" smtClean="0">
                <a:latin typeface="Times New Roman" panose="02020603050405020304" pitchFamily="18" charset="0"/>
                <a:cs typeface="Arial" panose="020B0604020202020204" pitchFamily="34" charset="0"/>
              </a:rPr>
              <a:t>j</a:t>
            </a:r>
            <a:r>
              <a:rPr lang="cs-CZ" altLang="cs-CZ" sz="2400" dirty="0" smtClean="0"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≥</a:t>
            </a:r>
            <a:r>
              <a:rPr lang="en-US" altLang="cs-CZ" sz="2400" dirty="0" smtClean="0">
                <a:cs typeface="Times New Roman" panose="02020603050405020304" pitchFamily="18" charset="0"/>
              </a:rPr>
              <a:t> </a:t>
            </a:r>
            <a:r>
              <a:rPr lang="en-US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1,2. 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 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=1,2,3.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dirty="0" smtClean="0">
                <a:latin typeface="Times New Roman" panose="02020603050405020304" pitchFamily="18" charset="0"/>
                <a:cs typeface="Arial" panose="020B0604020202020204" pitchFamily="34" charset="0"/>
              </a:rPr>
              <a:t>+ </a:t>
            </a:r>
            <a:r>
              <a:rPr lang="cs-CZ" altLang="cs-CZ" sz="2400" dirty="0" smtClean="0">
                <a:cs typeface="Arial" panose="020B0604020202020204" pitchFamily="34" charset="0"/>
              </a:rPr>
              <a:t>podmínky komplementarity</a:t>
            </a:r>
            <a:r>
              <a:rPr lang="cs-CZ" altLang="cs-CZ" sz="2400" dirty="0" smtClean="0">
                <a:latin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400" baseline="30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400" baseline="-25000" dirty="0" smtClean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45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0" dur="2000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2000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5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5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5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5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50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50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50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50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/>
      <p:bldP spid="45059" grpId="0" build="allAtOnce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400" dirty="0" smtClean="0"/>
              <a:t>EMM4</a:t>
            </a:r>
          </a:p>
        </p:txBody>
      </p:sp>
      <p:sp>
        <p:nvSpPr>
          <p:cNvPr id="30723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C506965-7105-4D83-94B0-13D55980C96A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27</a:t>
            </a:fld>
            <a:endParaRPr lang="cs-CZ" altLang="cs-CZ" sz="1400" smtClean="0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 b="1" dirty="0" smtClean="0">
                <a:solidFill>
                  <a:schemeClr val="accent2"/>
                </a:solidFill>
              </a:rPr>
              <a:t>Příklad 2 - </a:t>
            </a:r>
            <a:r>
              <a:rPr lang="cs-CZ" altLang="cs-CZ" sz="2800" b="1" dirty="0" err="1" smtClean="0">
                <a:solidFill>
                  <a:schemeClr val="accent2"/>
                </a:solidFill>
              </a:rPr>
              <a:t>pokrač</a:t>
            </a:r>
            <a:r>
              <a:rPr lang="cs-CZ" altLang="cs-CZ" sz="2800" b="1" dirty="0" smtClean="0">
                <a:solidFill>
                  <a:schemeClr val="accent2"/>
                </a:solidFill>
              </a:rPr>
              <a:t>. 3: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457200" y="1600200"/>
                <a:ext cx="8218488" cy="4852988"/>
              </a:xfrm>
            </p:spPr>
            <p:txBody>
              <a:bodyPr/>
              <a:lstStyle/>
              <a:p>
                <a:pPr eaLnBrk="1" hangingPunct="1">
                  <a:lnSpc>
                    <a:spcPct val="90000"/>
                  </a:lnSpc>
                  <a:buFontTx/>
                  <a:buNone/>
                </a:pPr>
                <a:r>
                  <a:rPr lang="cs-CZ" altLang="cs-CZ" sz="2400" b="1" dirty="0" smtClean="0">
                    <a:solidFill>
                      <a:schemeClr val="accent2"/>
                    </a:solidFill>
                    <a:sym typeface="Symbol" panose="05050102010706020507" pitchFamily="18" charset="2"/>
                  </a:rPr>
                  <a:t>Podmínky komplementarity:</a:t>
                </a:r>
              </a:p>
              <a:p>
                <a:pPr eaLnBrk="1" hangingPunct="1">
                  <a:lnSpc>
                    <a:spcPct val="90000"/>
                  </a:lnSpc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cs-CZ" sz="2400" b="0" i="1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𝑥</m:t>
                      </m:r>
                      <m:r>
                        <a:rPr lang="en-US" altLang="cs-CZ" sz="2400" b="0" i="1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⋅</m:t>
                      </m:r>
                      <m:sSub>
                        <m:sSubPr>
                          <m:ctrlPr>
                            <a:rPr lang="cs-CZ" altLang="cs-CZ" sz="24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sSubPr>
                        <m:e>
                          <m:r>
                            <a:rPr lang="cs-CZ" altLang="cs-CZ" sz="2400" b="0" i="0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𝛻</m:t>
                          </m:r>
                        </m:e>
                        <m:sub>
                          <m:r>
                            <a:rPr lang="cs-CZ" altLang="cs-CZ" sz="24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𝑥</m:t>
                          </m:r>
                        </m:sub>
                      </m:sSub>
                      <m:r>
                        <a:rPr lang="cs-CZ" altLang="cs-CZ" sz="2400" b="0" i="1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𝐹</m:t>
                      </m:r>
                      <m:d>
                        <m:dPr>
                          <m:ctrlPr>
                            <a:rPr lang="cs-CZ" altLang="cs-CZ" sz="24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dPr>
                        <m:e>
                          <m:r>
                            <a:rPr lang="cs-CZ" altLang="cs-CZ" sz="24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𝑥</m:t>
                          </m:r>
                          <m:r>
                            <a:rPr lang="cs-CZ" altLang="cs-CZ" sz="24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,</m:t>
                          </m:r>
                          <m:r>
                            <a:rPr lang="cs-CZ" altLang="cs-CZ" sz="24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𝑦</m:t>
                          </m:r>
                        </m:e>
                      </m:d>
                      <m:r>
                        <a:rPr lang="cs-CZ" altLang="cs-CZ" sz="2400" b="0" i="1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=</m:t>
                      </m:r>
                      <m:sSub>
                        <m:sSubPr>
                          <m:ctrlPr>
                            <a:rPr lang="en-US" altLang="cs-CZ" sz="24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sSubPr>
                        <m:e>
                          <m:r>
                            <a:rPr lang="en-US" altLang="cs-CZ" sz="24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𝑥</m:t>
                          </m:r>
                        </m:e>
                        <m:sub>
                          <m:r>
                            <a:rPr lang="en-US" altLang="cs-CZ" sz="24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1</m:t>
                          </m:r>
                        </m:sub>
                      </m:sSub>
                      <m:r>
                        <a:rPr lang="en-US" altLang="cs-CZ" sz="2400" b="0" i="1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⋅</m:t>
                      </m:r>
                      <m:f>
                        <m:fPr>
                          <m:ctrlPr>
                            <a:rPr lang="cs-CZ" altLang="cs-CZ" sz="24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fPr>
                        <m:num>
                          <m:r>
                            <a:rPr lang="cs-CZ" altLang="cs-CZ" sz="24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𝜕</m:t>
                          </m:r>
                          <m:r>
                            <a:rPr lang="cs-CZ" altLang="cs-CZ" sz="24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𝐹</m:t>
                          </m:r>
                          <m:d>
                            <m:dPr>
                              <m:ctrlPr>
                                <a:rPr lang="cs-CZ" altLang="cs-CZ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</m:ctrlPr>
                            </m:dPr>
                            <m:e>
                              <m:r>
                                <a:rPr lang="cs-CZ" altLang="cs-CZ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𝑥</m:t>
                              </m:r>
                              <m:r>
                                <a:rPr lang="cs-CZ" altLang="cs-CZ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,</m:t>
                              </m:r>
                              <m:r>
                                <a:rPr lang="cs-CZ" altLang="cs-CZ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𝑦</m:t>
                              </m:r>
                            </m:e>
                          </m:d>
                        </m:num>
                        <m:den>
                          <m:r>
                            <a:rPr lang="cs-CZ" altLang="cs-CZ" sz="24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𝜕</m:t>
                          </m:r>
                          <m:sSub>
                            <m:sSubPr>
                              <m:ctrlPr>
                                <a:rPr lang="cs-CZ" altLang="cs-CZ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</m:ctrlPr>
                            </m:sSubPr>
                            <m:e>
                              <m:r>
                                <a:rPr lang="cs-CZ" altLang="cs-CZ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cs-CZ" altLang="cs-CZ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cs-CZ" altLang="cs-CZ" sz="2400" b="0" i="1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+⋯+</m:t>
                      </m:r>
                      <m:sSub>
                        <m:sSubPr>
                          <m:ctrlPr>
                            <a:rPr lang="cs-CZ" altLang="cs-CZ" sz="24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sSubPr>
                        <m:e>
                          <m:r>
                            <a:rPr lang="cs-CZ" altLang="cs-CZ" sz="24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𝑥</m:t>
                          </m:r>
                        </m:e>
                        <m:sub>
                          <m:r>
                            <a:rPr lang="cs-CZ" altLang="cs-CZ" sz="24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𝑛</m:t>
                          </m:r>
                        </m:sub>
                      </m:sSub>
                      <m:r>
                        <a:rPr lang="cs-CZ" altLang="cs-CZ" sz="2400" b="0" i="1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⋅</m:t>
                      </m:r>
                      <m:f>
                        <m:fPr>
                          <m:ctrlPr>
                            <a:rPr lang="cs-CZ" altLang="cs-CZ" sz="24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fPr>
                        <m:num>
                          <m:r>
                            <a:rPr lang="cs-CZ" altLang="cs-CZ" sz="24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𝜕</m:t>
                          </m:r>
                          <m:r>
                            <a:rPr lang="cs-CZ" altLang="cs-CZ" sz="24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𝐹</m:t>
                          </m:r>
                          <m:d>
                            <m:dPr>
                              <m:ctrlPr>
                                <a:rPr lang="cs-CZ" altLang="cs-CZ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</m:ctrlPr>
                            </m:dPr>
                            <m:e>
                              <m:r>
                                <a:rPr lang="cs-CZ" altLang="cs-CZ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𝑥</m:t>
                              </m:r>
                              <m:r>
                                <a:rPr lang="cs-CZ" altLang="cs-CZ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,</m:t>
                              </m:r>
                              <m:r>
                                <a:rPr lang="cs-CZ" altLang="cs-CZ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𝑦</m:t>
                              </m:r>
                            </m:e>
                          </m:d>
                        </m:num>
                        <m:den>
                          <m:r>
                            <a:rPr lang="cs-CZ" altLang="cs-CZ" sz="24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𝜕</m:t>
                          </m:r>
                          <m:sSub>
                            <m:sSubPr>
                              <m:ctrlPr>
                                <a:rPr lang="cs-CZ" altLang="cs-CZ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</m:ctrlPr>
                            </m:sSubPr>
                            <m:e>
                              <m:r>
                                <a:rPr lang="cs-CZ" altLang="cs-CZ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cs-CZ" altLang="cs-CZ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𝑛</m:t>
                              </m:r>
                            </m:sub>
                          </m:sSub>
                        </m:den>
                      </m:f>
                      <m:r>
                        <a:rPr lang="cs-CZ" altLang="cs-CZ" sz="2400" b="0" i="0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=0</m:t>
                      </m:r>
                    </m:oMath>
                  </m:oMathPara>
                </a14:m>
                <a:endParaRPr lang="cs-CZ" altLang="cs-CZ" sz="2400" b="0" dirty="0" smtClean="0">
                  <a:sym typeface="Symbol" panose="05050102010706020507" pitchFamily="18" charset="2"/>
                </a:endParaRPr>
              </a:p>
              <a:p>
                <a:pPr eaLnBrk="1" hangingPunct="1">
                  <a:lnSpc>
                    <a:spcPct val="90000"/>
                  </a:lnSpc>
                  <a:buFontTx/>
                  <a:buNone/>
                </a:pPr>
                <a:r>
                  <a:rPr lang="cs-CZ" altLang="cs-CZ" sz="2400" dirty="0" smtClean="0">
                    <a:sym typeface="Symbol" panose="05050102010706020507" pitchFamily="18" charset="2"/>
                  </a:rPr>
                  <a:t>Máme:</a:t>
                </a:r>
              </a:p>
              <a:p>
                <a:pPr eaLnBrk="1" hangingPunct="1">
                  <a:lnSpc>
                    <a:spcPct val="90000"/>
                  </a:lnSpc>
                  <a:buFontTx/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24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cs-CZ" altLang="cs-CZ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𝜕</m:t>
                        </m:r>
                        <m:r>
                          <a:rPr lang="cs-CZ" altLang="cs-CZ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𝐹</m:t>
                        </m:r>
                        <m:d>
                          <m:dPr>
                            <m:ctrlPr>
                              <a:rPr lang="cs-CZ" altLang="cs-CZ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dPr>
                          <m:e>
                            <m:r>
                              <a:rPr lang="cs-CZ" altLang="cs-CZ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𝑥</m:t>
                            </m:r>
                            <m:r>
                              <a:rPr lang="cs-CZ" altLang="cs-CZ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,</m:t>
                            </m:r>
                            <m:r>
                              <a:rPr lang="cs-CZ" altLang="cs-CZ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𝑦</m:t>
                            </m:r>
                          </m:e>
                        </m:d>
                      </m:num>
                      <m:den>
                        <m:r>
                          <a:rPr lang="cs-CZ" altLang="cs-CZ" sz="24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𝜕</m:t>
                        </m:r>
                        <m:sSub>
                          <m:sSubPr>
                            <m:ctrlPr>
                              <a:rPr lang="cs-CZ" altLang="cs-CZ" sz="2400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sSubPr>
                          <m:e>
                            <m:r>
                              <a:rPr lang="cs-CZ" altLang="cs-CZ" sz="2400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𝑥</m:t>
                            </m:r>
                          </m:e>
                          <m:sub>
                            <m:r>
                              <a:rPr lang="cs-CZ" altLang="cs-CZ" sz="2400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𝑗</m:t>
                            </m:r>
                          </m:sub>
                        </m:sSub>
                      </m:den>
                    </m:f>
                    <m:r>
                      <a:rPr lang="cs-CZ" altLang="cs-CZ" sz="2400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≤0</m:t>
                    </m:r>
                  </m:oMath>
                </a14:m>
                <a:r>
                  <a:rPr lang="cs-CZ" altLang="cs-CZ" sz="2400" dirty="0" smtClean="0">
                    <a:sym typeface="Symbol" panose="05050102010706020507" pitchFamily="18" charset="2"/>
                  </a:rPr>
                  <a:t>    a současně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altLang="cs-CZ" sz="24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cs-CZ" altLang="cs-CZ" sz="24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𝑥</m:t>
                        </m:r>
                      </m:e>
                      <m:sub>
                        <m:r>
                          <a:rPr lang="cs-CZ" altLang="cs-CZ" sz="24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𝑗</m:t>
                        </m:r>
                      </m:sub>
                    </m:sSub>
                    <m:r>
                      <a:rPr lang="cs-CZ" altLang="cs-CZ" sz="2400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≥0</m:t>
                    </m:r>
                  </m:oMath>
                </a14:m>
                <a:r>
                  <a:rPr lang="cs-CZ" altLang="cs-CZ" sz="2400" dirty="0" smtClean="0">
                    <a:sym typeface="Symbol" panose="05050102010706020507" pitchFamily="18" charset="2"/>
                  </a:rPr>
                  <a:t>,    tudíž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altLang="cs-CZ" sz="24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cs-CZ" altLang="cs-CZ" sz="24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𝑥</m:t>
                        </m:r>
                      </m:e>
                      <m:sub>
                        <m:r>
                          <a:rPr lang="cs-CZ" altLang="cs-CZ" sz="24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𝑗</m:t>
                        </m:r>
                      </m:sub>
                    </m:sSub>
                    <m:r>
                      <a:rPr lang="cs-CZ" altLang="cs-CZ" sz="2400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⋅</m:t>
                    </m:r>
                    <m:f>
                      <m:fPr>
                        <m:ctrlPr>
                          <a:rPr lang="cs-CZ" altLang="cs-CZ" sz="24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cs-CZ" altLang="cs-CZ" sz="24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𝜕</m:t>
                        </m:r>
                        <m:r>
                          <a:rPr lang="cs-CZ" altLang="cs-CZ" sz="24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𝐹</m:t>
                        </m:r>
                        <m:d>
                          <m:dPr>
                            <m:ctrlPr>
                              <a:rPr lang="cs-CZ" altLang="cs-CZ" sz="2400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dPr>
                          <m:e>
                            <m:r>
                              <a:rPr lang="cs-CZ" altLang="cs-CZ" sz="2400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𝑥</m:t>
                            </m:r>
                            <m:r>
                              <a:rPr lang="cs-CZ" altLang="cs-CZ" sz="2400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,</m:t>
                            </m:r>
                            <m:r>
                              <a:rPr lang="cs-CZ" altLang="cs-CZ" sz="2400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𝑦</m:t>
                            </m:r>
                          </m:e>
                        </m:d>
                      </m:num>
                      <m:den>
                        <m:r>
                          <a:rPr lang="cs-CZ" altLang="cs-CZ" sz="24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𝜕</m:t>
                        </m:r>
                        <m:sSub>
                          <m:sSubPr>
                            <m:ctrlPr>
                              <a:rPr lang="cs-CZ" altLang="cs-CZ" sz="2400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sSubPr>
                          <m:e>
                            <m:r>
                              <a:rPr lang="cs-CZ" altLang="cs-CZ" sz="2400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𝑥</m:t>
                            </m:r>
                          </m:e>
                          <m:sub>
                            <m:r>
                              <a:rPr lang="cs-CZ" altLang="cs-CZ" sz="2400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𝑗</m:t>
                            </m:r>
                          </m:sub>
                        </m:sSub>
                      </m:den>
                    </m:f>
                    <m:r>
                      <a:rPr lang="cs-CZ" altLang="cs-CZ" sz="2400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=0</m:t>
                    </m:r>
                  </m:oMath>
                </a14:m>
                <a:endParaRPr lang="cs-CZ" altLang="cs-CZ" sz="2400" dirty="0" smtClean="0">
                  <a:sym typeface="Symbol" panose="05050102010706020507" pitchFamily="18" charset="2"/>
                </a:endParaRPr>
              </a:p>
              <a:p>
                <a:pPr eaLnBrk="1" hangingPunct="1">
                  <a:lnSpc>
                    <a:spcPct val="90000"/>
                  </a:lnSpc>
                  <a:buNone/>
                </a:pPr>
                <a:endParaRPr lang="en-US" altLang="cs-CZ" sz="2400" b="1" dirty="0" smtClean="0">
                  <a:solidFill>
                    <a:schemeClr val="accent2"/>
                  </a:solidFill>
                  <a:sym typeface="Symbol" panose="05050102010706020507" pitchFamily="18" charset="2"/>
                </a:endParaRPr>
              </a:p>
              <a:p>
                <a:pPr eaLnBrk="1" hangingPunct="1">
                  <a:lnSpc>
                    <a:spcPct val="90000"/>
                  </a:lnSpc>
                  <a:buNone/>
                </a:pPr>
                <a:r>
                  <a:rPr lang="cs-CZ" altLang="cs-CZ" sz="2400" b="1" dirty="0" smtClean="0">
                    <a:solidFill>
                      <a:schemeClr val="accent2"/>
                    </a:solidFill>
                    <a:sym typeface="Symbol" panose="05050102010706020507" pitchFamily="18" charset="2"/>
                  </a:rPr>
                  <a:t>Druhá podmínka </a:t>
                </a:r>
                <a:r>
                  <a:rPr lang="cs-CZ" altLang="cs-CZ" sz="2400" b="1" dirty="0">
                    <a:solidFill>
                      <a:schemeClr val="accent2"/>
                    </a:solidFill>
                    <a:sym typeface="Symbol" panose="05050102010706020507" pitchFamily="18" charset="2"/>
                  </a:rPr>
                  <a:t>komplementarity:</a:t>
                </a:r>
              </a:p>
              <a:p>
                <a:pPr eaLnBrk="1" hangingPunct="1">
                  <a:lnSpc>
                    <a:spcPct val="90000"/>
                  </a:lnSpc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altLang="cs-CZ" sz="2000" b="0" i="1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𝑦</m:t>
                      </m:r>
                      <m:r>
                        <a:rPr lang="cs-CZ" altLang="cs-CZ" sz="2000" i="1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⋅</m:t>
                      </m:r>
                      <m:sSub>
                        <m:sSubPr>
                          <m:ctrlPr>
                            <a:rPr lang="cs-CZ" altLang="cs-CZ" sz="2000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sSubPr>
                        <m:e>
                          <m:r>
                            <a:rPr lang="cs-CZ" altLang="cs-CZ" sz="200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𝛻</m:t>
                          </m:r>
                        </m:e>
                        <m:sub>
                          <m:r>
                            <a:rPr lang="cs-CZ" altLang="cs-CZ" sz="20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𝑦</m:t>
                          </m:r>
                        </m:sub>
                      </m:sSub>
                      <m:r>
                        <a:rPr lang="cs-CZ" altLang="cs-CZ" sz="2000" i="1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𝐹</m:t>
                      </m:r>
                      <m:d>
                        <m:dPr>
                          <m:ctrlPr>
                            <a:rPr lang="cs-CZ" altLang="cs-CZ" sz="2000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dPr>
                        <m:e>
                          <m:r>
                            <a:rPr lang="cs-CZ" altLang="cs-CZ" sz="2000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𝑥</m:t>
                          </m:r>
                          <m:r>
                            <a:rPr lang="cs-CZ" altLang="cs-CZ" sz="2000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,</m:t>
                          </m:r>
                          <m:r>
                            <a:rPr lang="cs-CZ" altLang="cs-CZ" sz="2000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𝑦</m:t>
                          </m:r>
                        </m:e>
                      </m:d>
                      <m:r>
                        <a:rPr lang="cs-CZ" altLang="cs-CZ" sz="2000" i="1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=</m:t>
                      </m:r>
                      <m:sSub>
                        <m:sSubPr>
                          <m:ctrlPr>
                            <a:rPr lang="cs-CZ" altLang="cs-CZ" sz="2000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sSubPr>
                        <m:e>
                          <m:r>
                            <a:rPr lang="cs-CZ" altLang="cs-CZ" sz="20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𝑦</m:t>
                          </m:r>
                        </m:e>
                        <m:sub>
                          <m:r>
                            <a:rPr lang="cs-CZ" altLang="cs-CZ" sz="2000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1</m:t>
                          </m:r>
                        </m:sub>
                      </m:sSub>
                      <m:r>
                        <a:rPr lang="cs-CZ" altLang="cs-CZ" sz="2000" i="1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⋅</m:t>
                      </m:r>
                      <m:d>
                        <m:dPr>
                          <m:ctrlPr>
                            <a:rPr lang="cs-CZ" altLang="cs-CZ" sz="20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altLang="cs-CZ" sz="20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</m:ctrlPr>
                            </m:sSubPr>
                            <m:e>
                              <m:r>
                                <a:rPr lang="cs-CZ" altLang="cs-CZ" sz="20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cs-CZ" altLang="cs-CZ" sz="20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1</m:t>
                              </m:r>
                            </m:sub>
                          </m:sSub>
                          <m:r>
                            <a:rPr lang="cs-CZ" altLang="cs-CZ" sz="20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−</m:t>
                          </m:r>
                          <m:sSub>
                            <m:sSubPr>
                              <m:ctrlPr>
                                <a:rPr lang="cs-CZ" altLang="cs-CZ" sz="20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</m:ctrlPr>
                            </m:sSubPr>
                            <m:e>
                              <m:r>
                                <a:rPr lang="cs-CZ" altLang="cs-CZ" sz="20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𝑔</m:t>
                              </m:r>
                            </m:e>
                            <m:sub>
                              <m:r>
                                <a:rPr lang="cs-CZ" altLang="cs-CZ" sz="20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cs-CZ" sz="20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</m:ctrlPr>
                            </m:dPr>
                            <m:e>
                              <m:r>
                                <a:rPr lang="cs-CZ" altLang="cs-CZ" sz="20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𝑥</m:t>
                              </m:r>
                            </m:e>
                          </m:d>
                        </m:e>
                      </m:d>
                      <m:r>
                        <a:rPr lang="cs-CZ" altLang="cs-CZ" sz="2000" i="1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 </m:t>
                      </m:r>
                      <m:r>
                        <a:rPr lang="cs-CZ" altLang="cs-CZ" sz="2000" i="1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+⋯+</m:t>
                      </m:r>
                      <m:sSub>
                        <m:sSubPr>
                          <m:ctrlPr>
                            <a:rPr lang="cs-CZ" altLang="cs-CZ" sz="2000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sSubPr>
                        <m:e>
                          <m:r>
                            <a:rPr lang="cs-CZ" altLang="cs-CZ" sz="20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𝑦</m:t>
                          </m:r>
                        </m:e>
                        <m:sub>
                          <m:r>
                            <a:rPr lang="cs-CZ" altLang="cs-CZ" sz="20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𝑚</m:t>
                          </m:r>
                        </m:sub>
                      </m:sSub>
                      <m:r>
                        <a:rPr lang="cs-CZ" altLang="cs-CZ" sz="2000" i="1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⋅</m:t>
                      </m:r>
                      <m:d>
                        <m:dPr>
                          <m:ctrlPr>
                            <a:rPr lang="cs-CZ" altLang="cs-CZ" sz="20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altLang="cs-CZ" sz="20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</m:ctrlPr>
                            </m:sSubPr>
                            <m:e>
                              <m:r>
                                <a:rPr lang="cs-CZ" altLang="cs-CZ" sz="20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cs-CZ" altLang="cs-CZ" sz="20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𝑚</m:t>
                              </m:r>
                            </m:sub>
                          </m:sSub>
                          <m:r>
                            <a:rPr lang="cs-CZ" altLang="cs-CZ" sz="20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−</m:t>
                          </m:r>
                          <m:sSub>
                            <m:sSubPr>
                              <m:ctrlPr>
                                <a:rPr lang="cs-CZ" altLang="cs-CZ" sz="20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</m:ctrlPr>
                            </m:sSubPr>
                            <m:e>
                              <m:r>
                                <a:rPr lang="cs-CZ" altLang="cs-CZ" sz="20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𝑔</m:t>
                              </m:r>
                            </m:e>
                            <m:sub>
                              <m:r>
                                <a:rPr lang="cs-CZ" altLang="cs-CZ" sz="20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𝑚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cs-CZ" sz="20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</m:ctrlPr>
                            </m:dPr>
                            <m:e>
                              <m:r>
                                <a:rPr lang="cs-CZ" altLang="cs-CZ" sz="20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𝑥</m:t>
                              </m:r>
                            </m:e>
                          </m:d>
                        </m:e>
                      </m:d>
                      <m:r>
                        <a:rPr lang="cs-CZ" altLang="cs-CZ" sz="200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=0</m:t>
                      </m:r>
                    </m:oMath>
                  </m:oMathPara>
                </a14:m>
                <a:endParaRPr lang="cs-CZ" altLang="cs-CZ" sz="2000" dirty="0">
                  <a:sym typeface="Symbol" panose="05050102010706020507" pitchFamily="18" charset="2"/>
                </a:endParaRPr>
              </a:p>
              <a:p>
                <a:pPr eaLnBrk="1" hangingPunct="1">
                  <a:lnSpc>
                    <a:spcPct val="90000"/>
                  </a:lnSpc>
                  <a:buFontTx/>
                  <a:buNone/>
                </a:pPr>
                <a:r>
                  <a:rPr lang="cs-CZ" altLang="cs-CZ" sz="2400" dirty="0">
                    <a:sym typeface="Symbol" panose="05050102010706020507" pitchFamily="18" charset="2"/>
                  </a:rPr>
                  <a:t>Máme:</a:t>
                </a:r>
              </a:p>
              <a:p>
                <a:pPr eaLnBrk="1" hangingPunct="1">
                  <a:lnSpc>
                    <a:spcPct val="90000"/>
                  </a:lnSpc>
                  <a:buFontTx/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cs-CZ" sz="20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US" altLang="cs-CZ" sz="20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𝑏</m:t>
                        </m:r>
                      </m:e>
                      <m:sub>
                        <m:r>
                          <a:rPr lang="en-US" altLang="cs-CZ" sz="20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𝑖</m:t>
                        </m:r>
                      </m:sub>
                    </m:sSub>
                    <m:r>
                      <a:rPr lang="en-US" altLang="cs-CZ" sz="2000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−</m:t>
                    </m:r>
                    <m:sSub>
                      <m:sSubPr>
                        <m:ctrlPr>
                          <a:rPr lang="en-US" altLang="cs-CZ" sz="20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US" altLang="cs-CZ" sz="20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𝑔</m:t>
                        </m:r>
                      </m:e>
                      <m:sub>
                        <m:r>
                          <a:rPr lang="en-US" altLang="cs-CZ" sz="20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en-US" altLang="cs-CZ" sz="20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dPr>
                      <m:e>
                        <m:r>
                          <a:rPr lang="en-US" altLang="cs-CZ" sz="20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𝑥</m:t>
                        </m:r>
                      </m:e>
                    </m:d>
                    <m:r>
                      <a:rPr lang="en-US" altLang="cs-CZ" sz="2000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≥</m:t>
                    </m:r>
                    <m:r>
                      <a:rPr lang="cs-CZ" altLang="cs-CZ" sz="2000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0</m:t>
                    </m:r>
                  </m:oMath>
                </a14:m>
                <a:r>
                  <a:rPr lang="cs-CZ" altLang="cs-CZ" sz="2000" dirty="0">
                    <a:sym typeface="Symbol" panose="05050102010706020507" pitchFamily="18" charset="2"/>
                  </a:rPr>
                  <a:t>    a současně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cs-CZ" sz="20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US" altLang="cs-CZ" sz="20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𝑦</m:t>
                        </m:r>
                      </m:e>
                      <m:sub>
                        <m:r>
                          <a:rPr lang="en-US" altLang="cs-CZ" sz="20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𝑖</m:t>
                        </m:r>
                      </m:sub>
                    </m:sSub>
                    <m:r>
                      <a:rPr lang="cs-CZ" altLang="cs-CZ" sz="2000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≥0</m:t>
                    </m:r>
                  </m:oMath>
                </a14:m>
                <a:r>
                  <a:rPr lang="cs-CZ" altLang="cs-CZ" sz="2000" dirty="0">
                    <a:sym typeface="Symbol" panose="05050102010706020507" pitchFamily="18" charset="2"/>
                  </a:rPr>
                  <a:t>,    </a:t>
                </a:r>
                <a:r>
                  <a:rPr lang="cs-CZ" altLang="cs-CZ" sz="2000" dirty="0" smtClean="0">
                    <a:sym typeface="Symbol" panose="05050102010706020507" pitchFamily="18" charset="2"/>
                  </a:rPr>
                  <a:t>tudíž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cs-CZ" sz="20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US" altLang="cs-CZ" sz="20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𝑦</m:t>
                        </m:r>
                      </m:e>
                      <m:sub>
                        <m:r>
                          <a:rPr lang="en-US" altLang="cs-CZ" sz="20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𝑖</m:t>
                        </m:r>
                      </m:sub>
                    </m:sSub>
                    <m:r>
                      <a:rPr lang="cs-CZ" altLang="cs-CZ" sz="2000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⋅</m:t>
                    </m:r>
                    <m:d>
                      <m:dPr>
                        <m:ctrlPr>
                          <a:rPr lang="en-US" altLang="cs-CZ" sz="20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cs-CZ" sz="2000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sSubPr>
                          <m:e>
                            <m:r>
                              <a:rPr lang="en-US" altLang="cs-CZ" sz="2000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𝑏</m:t>
                            </m:r>
                          </m:e>
                          <m:sub>
                            <m:r>
                              <a:rPr lang="en-US" altLang="cs-CZ" sz="2000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𝑖</m:t>
                            </m:r>
                          </m:sub>
                        </m:sSub>
                        <m:r>
                          <a:rPr lang="en-US" altLang="cs-CZ" sz="20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altLang="cs-CZ" sz="2000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sSubPr>
                          <m:e>
                            <m:r>
                              <a:rPr lang="en-US" altLang="cs-CZ" sz="2000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𝑔</m:t>
                            </m:r>
                          </m:e>
                          <m:sub>
                            <m:r>
                              <a:rPr lang="en-US" altLang="cs-CZ" sz="2000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𝑖</m:t>
                            </m:r>
                          </m:sub>
                        </m:sSub>
                        <m:d>
                          <m:dPr>
                            <m:ctrlPr>
                              <a:rPr lang="en-US" altLang="cs-CZ" sz="2000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dPr>
                          <m:e>
                            <m:r>
                              <a:rPr lang="en-US" altLang="cs-CZ" sz="2000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𝑥</m:t>
                            </m:r>
                          </m:e>
                        </m:d>
                      </m:e>
                    </m:d>
                    <m:r>
                      <a:rPr lang="cs-CZ" altLang="cs-CZ" sz="2000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=0</m:t>
                    </m:r>
                  </m:oMath>
                </a14:m>
                <a:endParaRPr lang="cs-CZ" altLang="cs-CZ" sz="2000" dirty="0">
                  <a:sym typeface="Symbol" panose="05050102010706020507" pitchFamily="18" charset="2"/>
                </a:endParaRPr>
              </a:p>
              <a:p>
                <a:pPr eaLnBrk="1" hangingPunct="1">
                  <a:lnSpc>
                    <a:spcPct val="90000"/>
                  </a:lnSpc>
                  <a:buFontTx/>
                  <a:buNone/>
                </a:pPr>
                <a:endParaRPr lang="cs-CZ" altLang="cs-CZ" sz="2400" baseline="300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eaLnBrk="1" hangingPunct="1">
                  <a:lnSpc>
                    <a:spcPct val="90000"/>
                  </a:lnSpc>
                  <a:buFontTx/>
                  <a:buNone/>
                </a:pPr>
                <a:endParaRPr lang="cs-CZ" altLang="cs-CZ" sz="2400" baseline="-25000" dirty="0" smtClean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1600200"/>
                <a:ext cx="8218488" cy="4852988"/>
              </a:xfrm>
              <a:blipFill>
                <a:blip r:embed="rId2"/>
                <a:stretch>
                  <a:fillRect l="-1113" t="-16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67303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45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0" dur="2000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2000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6" dur="2000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9" dur="2000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2000"/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5" dur="2000"/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8" dur="2000"/>
                                        <p:tgtEl>
                                          <p:spTgt spid="45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1" dur="2000"/>
                                        <p:tgtEl>
                                          <p:spTgt spid="45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/>
      <p:bldP spid="45059" grpId="0" build="allAtOnce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400" dirty="0" smtClean="0"/>
              <a:t>EMM4</a:t>
            </a:r>
          </a:p>
        </p:txBody>
      </p:sp>
      <p:sp>
        <p:nvSpPr>
          <p:cNvPr id="31747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50DC227-65F0-462E-B533-A016CC25A146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28</a:t>
            </a:fld>
            <a:endParaRPr lang="cs-CZ" altLang="cs-CZ" sz="1400" smtClean="0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 b="1" dirty="0" smtClean="0">
                <a:solidFill>
                  <a:schemeClr val="accent2"/>
                </a:solidFill>
              </a:rPr>
              <a:t>Příklad 2 - </a:t>
            </a:r>
            <a:r>
              <a:rPr lang="cs-CZ" altLang="cs-CZ" sz="2800" b="1" dirty="0" err="1" smtClean="0">
                <a:solidFill>
                  <a:schemeClr val="accent2"/>
                </a:solidFill>
              </a:rPr>
              <a:t>pokrač</a:t>
            </a:r>
            <a:r>
              <a:rPr lang="cs-CZ" altLang="cs-CZ" sz="2800" b="1" dirty="0" smtClean="0">
                <a:solidFill>
                  <a:schemeClr val="accent2"/>
                </a:solidFill>
              </a:rPr>
              <a:t>.</a:t>
            </a:r>
            <a:r>
              <a:rPr lang="en-US" altLang="cs-CZ" sz="2800" b="1" dirty="0" smtClean="0">
                <a:solidFill>
                  <a:schemeClr val="accent2"/>
                </a:solidFill>
              </a:rPr>
              <a:t> 4</a:t>
            </a:r>
            <a:r>
              <a:rPr lang="cs-CZ" altLang="cs-CZ" sz="2800" b="1" dirty="0" smtClean="0">
                <a:solidFill>
                  <a:schemeClr val="accent2"/>
                </a:solidFill>
              </a:rPr>
              <a:t>: 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3528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400" dirty="0" smtClean="0">
                <a:sym typeface="Symbol" panose="05050102010706020507" pitchFamily="18" charset="2"/>
              </a:rPr>
              <a:t>Řešení úlohy (1), (2)</a:t>
            </a:r>
            <a:r>
              <a:rPr lang="cs-CZ" altLang="cs-CZ" sz="2400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:     </a:t>
            </a:r>
            <a:r>
              <a:rPr lang="cs-CZ" altLang="cs-CZ" sz="2400" i="1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cs-CZ" altLang="cs-CZ" sz="2400" baseline="-25000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1</a:t>
            </a:r>
            <a:r>
              <a:rPr lang="cs-CZ" altLang="cs-CZ" sz="2400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 =  240,      </a:t>
            </a:r>
            <a:r>
              <a:rPr lang="cs-CZ" altLang="cs-CZ" sz="2400" i="1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cs-CZ" altLang="cs-CZ" sz="2400" baseline="-25000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cs-CZ" altLang="cs-CZ" sz="2400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 = 180  , </a:t>
            </a:r>
            <a:r>
              <a:rPr lang="cs-CZ" altLang="cs-CZ" sz="2400" i="1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cs-CZ" altLang="cs-CZ" sz="2400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 = 1020000</a:t>
            </a:r>
          </a:p>
          <a:p>
            <a:pPr eaLnBrk="1" hangingPunct="1">
              <a:buFontTx/>
              <a:buNone/>
            </a:pPr>
            <a:endParaRPr lang="cs-CZ" altLang="cs-CZ" sz="2400" dirty="0" smtClean="0"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buFontTx/>
              <a:buNone/>
            </a:pPr>
            <a:r>
              <a:rPr lang="cs-CZ" altLang="cs-CZ" sz="2400" b="1" dirty="0" smtClean="0">
                <a:solidFill>
                  <a:schemeClr val="hlink"/>
                </a:solidFill>
                <a:sym typeface="Symbol" panose="05050102010706020507" pitchFamily="18" charset="2"/>
              </a:rPr>
              <a:t>Řešení úlohy (1*), (2*)</a:t>
            </a:r>
            <a:r>
              <a:rPr lang="cs-CZ" altLang="cs-CZ" sz="2400" b="1" dirty="0" smtClean="0">
                <a:solidFill>
                  <a:schemeClr val="hlink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:</a:t>
            </a:r>
            <a:r>
              <a:rPr lang="cs-CZ" altLang="cs-CZ" sz="2400" dirty="0" smtClean="0">
                <a:solidFill>
                  <a:schemeClr val="hlink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 </a:t>
            </a:r>
            <a:r>
              <a:rPr lang="cs-CZ" altLang="cs-CZ" sz="2400" i="1" dirty="0" smtClean="0">
                <a:solidFill>
                  <a:schemeClr val="hlink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cs-CZ" altLang="cs-CZ" sz="2400" baseline="-25000" dirty="0" smtClean="0">
                <a:solidFill>
                  <a:schemeClr val="hlink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1</a:t>
            </a:r>
            <a:r>
              <a:rPr lang="cs-CZ" altLang="cs-CZ" sz="2400" dirty="0" smtClean="0">
                <a:solidFill>
                  <a:schemeClr val="hlink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* =  200,  </a:t>
            </a:r>
            <a:r>
              <a:rPr lang="cs-CZ" altLang="cs-CZ" sz="2400" i="1" dirty="0" smtClean="0">
                <a:solidFill>
                  <a:schemeClr val="hlink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cs-CZ" altLang="cs-CZ" sz="2400" baseline="-25000" dirty="0" smtClean="0">
                <a:solidFill>
                  <a:schemeClr val="hlink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cs-CZ" altLang="cs-CZ" sz="2400" dirty="0" smtClean="0">
                <a:solidFill>
                  <a:schemeClr val="hlink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* = 200,</a:t>
            </a:r>
            <a:r>
              <a:rPr lang="en-US" altLang="cs-CZ" sz="2400" dirty="0" smtClean="0">
                <a:solidFill>
                  <a:schemeClr val="hlink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cs-CZ" altLang="cs-CZ" sz="2400" dirty="0" smtClean="0">
                <a:solidFill>
                  <a:schemeClr val="hlink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cs-CZ" altLang="cs-CZ" sz="2400" i="1" dirty="0" smtClean="0">
                <a:solidFill>
                  <a:schemeClr val="hlink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cs-CZ" altLang="cs-CZ" sz="2400" dirty="0" smtClean="0">
                <a:solidFill>
                  <a:schemeClr val="hlink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* = 1 360 000</a:t>
            </a:r>
            <a:endParaRPr lang="en-US" altLang="cs-CZ" sz="2400" dirty="0" smtClean="0">
              <a:solidFill>
                <a:schemeClr val="hlink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buFontTx/>
              <a:buNone/>
            </a:pPr>
            <a:endParaRPr lang="en-US" altLang="cs-CZ" sz="2400" dirty="0">
              <a:solidFill>
                <a:schemeClr val="hlink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buFontTx/>
              <a:buNone/>
            </a:pPr>
            <a:r>
              <a:rPr lang="en-US" altLang="cs-CZ" sz="2400" dirty="0" smtClean="0">
                <a:solidFill>
                  <a:schemeClr val="hlink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								</a:t>
            </a:r>
            <a:r>
              <a:rPr lang="en-US" altLang="cs-CZ" sz="2400" i="1" dirty="0" smtClean="0">
                <a:solidFill>
                  <a:schemeClr val="hlink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y</a:t>
            </a:r>
            <a:r>
              <a:rPr lang="en-US" altLang="cs-CZ" sz="2400" baseline="-25000" dirty="0" smtClean="0">
                <a:solidFill>
                  <a:schemeClr val="hlink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1</a:t>
            </a:r>
            <a:r>
              <a:rPr lang="en-US" altLang="cs-CZ" sz="2400" baseline="30000" dirty="0" smtClean="0">
                <a:solidFill>
                  <a:schemeClr val="hlink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*</a:t>
            </a:r>
            <a:r>
              <a:rPr lang="en-US" altLang="cs-CZ" sz="2400" dirty="0" smtClean="0">
                <a:solidFill>
                  <a:schemeClr val="hlink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=  </a:t>
            </a:r>
            <a:r>
              <a:rPr lang="en-US" altLang="cs-CZ" sz="2400" dirty="0">
                <a:solidFill>
                  <a:schemeClr val="hlink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  </a:t>
            </a:r>
            <a:r>
              <a:rPr lang="en-US" altLang="cs-CZ" sz="2400" dirty="0" smtClean="0">
                <a:solidFill>
                  <a:schemeClr val="hlink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  0</a:t>
            </a:r>
          </a:p>
          <a:p>
            <a:pPr eaLnBrk="1" hangingPunct="1">
              <a:buFontTx/>
              <a:buNone/>
            </a:pPr>
            <a:r>
              <a:rPr lang="en-US" altLang="cs-CZ" sz="2400" dirty="0">
                <a:solidFill>
                  <a:schemeClr val="hlink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	</a:t>
            </a:r>
            <a:r>
              <a:rPr lang="en-US" altLang="cs-CZ" sz="2400" dirty="0" smtClean="0">
                <a:solidFill>
                  <a:schemeClr val="hlink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							</a:t>
            </a:r>
            <a:r>
              <a:rPr lang="en-US" altLang="cs-CZ" sz="2400" i="1" dirty="0" smtClean="0">
                <a:solidFill>
                  <a:schemeClr val="hlink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y</a:t>
            </a:r>
            <a:r>
              <a:rPr lang="en-US" altLang="cs-CZ" sz="2400" baseline="-25000" dirty="0" smtClean="0">
                <a:solidFill>
                  <a:schemeClr val="hlink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en-US" altLang="cs-CZ" sz="2400" baseline="30000" dirty="0" smtClean="0">
                <a:solidFill>
                  <a:schemeClr val="hlink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*</a:t>
            </a:r>
            <a:r>
              <a:rPr lang="en-US" altLang="cs-CZ" sz="2400" dirty="0" smtClean="0">
                <a:solidFill>
                  <a:schemeClr val="hlink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=  2 800</a:t>
            </a:r>
          </a:p>
          <a:p>
            <a:pPr eaLnBrk="1" hangingPunct="1">
              <a:buFontTx/>
              <a:buNone/>
            </a:pPr>
            <a:r>
              <a:rPr lang="en-US" altLang="cs-CZ" sz="2400" dirty="0">
                <a:solidFill>
                  <a:schemeClr val="hlink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	</a:t>
            </a:r>
            <a:r>
              <a:rPr lang="en-US" altLang="cs-CZ" sz="2400" dirty="0" smtClean="0">
                <a:solidFill>
                  <a:schemeClr val="hlink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							</a:t>
            </a:r>
            <a:r>
              <a:rPr lang="en-US" altLang="cs-CZ" sz="2400" i="1" dirty="0" smtClean="0">
                <a:solidFill>
                  <a:schemeClr val="hlink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y</a:t>
            </a:r>
            <a:r>
              <a:rPr lang="en-US" altLang="cs-CZ" sz="2400" baseline="-25000" dirty="0" smtClean="0">
                <a:solidFill>
                  <a:schemeClr val="hlink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3</a:t>
            </a:r>
            <a:r>
              <a:rPr lang="en-US" altLang="cs-CZ" sz="2400" baseline="30000" dirty="0" smtClean="0">
                <a:solidFill>
                  <a:schemeClr val="hlink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*</a:t>
            </a:r>
            <a:r>
              <a:rPr lang="en-US" altLang="cs-CZ" sz="2400" dirty="0" smtClean="0">
                <a:solidFill>
                  <a:schemeClr val="hlink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= 24 000</a:t>
            </a:r>
            <a:endParaRPr lang="cs-CZ" altLang="cs-CZ" sz="2400" dirty="0" smtClean="0">
              <a:solidFill>
                <a:schemeClr val="hlink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pic>
        <p:nvPicPr>
          <p:cNvPr id="31750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133725"/>
            <a:ext cx="4848225" cy="320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51" name="Line 5"/>
          <p:cNvSpPr>
            <a:spLocks noChangeShapeType="1"/>
          </p:cNvSpPr>
          <p:nvPr/>
        </p:nvSpPr>
        <p:spPr bwMode="auto">
          <a:xfrm>
            <a:off x="4716463" y="4221163"/>
            <a:ext cx="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752" name="Oval 6"/>
          <p:cNvSpPr>
            <a:spLocks noChangeArrowheads="1"/>
          </p:cNvSpPr>
          <p:nvPr/>
        </p:nvSpPr>
        <p:spPr bwMode="auto">
          <a:xfrm>
            <a:off x="4668838" y="4183063"/>
            <a:ext cx="71437" cy="71437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31753" name="Oval 7"/>
          <p:cNvSpPr>
            <a:spLocks noChangeArrowheads="1"/>
          </p:cNvSpPr>
          <p:nvPr/>
        </p:nvSpPr>
        <p:spPr bwMode="auto">
          <a:xfrm>
            <a:off x="4356100" y="41052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31754" name="Freeform 9"/>
          <p:cNvSpPr>
            <a:spLocks/>
          </p:cNvSpPr>
          <p:nvPr/>
        </p:nvSpPr>
        <p:spPr bwMode="auto">
          <a:xfrm>
            <a:off x="4168775" y="3357563"/>
            <a:ext cx="2255838" cy="660400"/>
          </a:xfrm>
          <a:custGeom>
            <a:avLst/>
            <a:gdLst>
              <a:gd name="T0" fmla="*/ 0 w 1421"/>
              <a:gd name="T1" fmla="*/ 0 h 416"/>
              <a:gd name="T2" fmla="*/ 801409865 w 1421"/>
              <a:gd name="T3" fmla="*/ 914817513 h 416"/>
              <a:gd name="T4" fmla="*/ 2147483646 w 1421"/>
              <a:gd name="T5" fmla="*/ 798890325 h 416"/>
              <a:gd name="T6" fmla="*/ 2147483646 w 1421"/>
              <a:gd name="T7" fmla="*/ 798890325 h 416"/>
              <a:gd name="T8" fmla="*/ 0 60000 65536"/>
              <a:gd name="T9" fmla="*/ 0 60000 65536"/>
              <a:gd name="T10" fmla="*/ 0 60000 65536"/>
              <a:gd name="T11" fmla="*/ 0 60000 65536"/>
              <a:gd name="T12" fmla="*/ 0 w 1421"/>
              <a:gd name="T13" fmla="*/ 0 h 416"/>
              <a:gd name="T14" fmla="*/ 1421 w 1421"/>
              <a:gd name="T15" fmla="*/ 416 h 41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21" h="416">
                <a:moveTo>
                  <a:pt x="0" y="0"/>
                </a:moveTo>
                <a:cubicBezTo>
                  <a:pt x="53" y="155"/>
                  <a:pt x="106" y="310"/>
                  <a:pt x="318" y="363"/>
                </a:cubicBezTo>
                <a:cubicBezTo>
                  <a:pt x="530" y="416"/>
                  <a:pt x="1119" y="325"/>
                  <a:pt x="1270" y="317"/>
                </a:cubicBezTo>
                <a:cubicBezTo>
                  <a:pt x="1421" y="309"/>
                  <a:pt x="1323" y="313"/>
                  <a:pt x="1225" y="31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755" name="Freeform 10"/>
          <p:cNvSpPr>
            <a:spLocks/>
          </p:cNvSpPr>
          <p:nvPr/>
        </p:nvSpPr>
        <p:spPr bwMode="auto">
          <a:xfrm>
            <a:off x="3983038" y="3573463"/>
            <a:ext cx="2255837" cy="660400"/>
          </a:xfrm>
          <a:custGeom>
            <a:avLst/>
            <a:gdLst>
              <a:gd name="T0" fmla="*/ 0 w 1421"/>
              <a:gd name="T1" fmla="*/ 0 h 416"/>
              <a:gd name="T2" fmla="*/ 801409510 w 1421"/>
              <a:gd name="T3" fmla="*/ 914817513 h 416"/>
              <a:gd name="T4" fmla="*/ 2147483646 w 1421"/>
              <a:gd name="T5" fmla="*/ 798890325 h 416"/>
              <a:gd name="T6" fmla="*/ 2147483646 w 1421"/>
              <a:gd name="T7" fmla="*/ 798890325 h 416"/>
              <a:gd name="T8" fmla="*/ 0 60000 65536"/>
              <a:gd name="T9" fmla="*/ 0 60000 65536"/>
              <a:gd name="T10" fmla="*/ 0 60000 65536"/>
              <a:gd name="T11" fmla="*/ 0 60000 65536"/>
              <a:gd name="T12" fmla="*/ 0 w 1421"/>
              <a:gd name="T13" fmla="*/ 0 h 416"/>
              <a:gd name="T14" fmla="*/ 1421 w 1421"/>
              <a:gd name="T15" fmla="*/ 416 h 41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21" h="416">
                <a:moveTo>
                  <a:pt x="0" y="0"/>
                </a:moveTo>
                <a:cubicBezTo>
                  <a:pt x="53" y="155"/>
                  <a:pt x="106" y="310"/>
                  <a:pt x="318" y="363"/>
                </a:cubicBezTo>
                <a:cubicBezTo>
                  <a:pt x="530" y="416"/>
                  <a:pt x="1119" y="325"/>
                  <a:pt x="1270" y="317"/>
                </a:cubicBezTo>
                <a:cubicBezTo>
                  <a:pt x="1421" y="309"/>
                  <a:pt x="1323" y="313"/>
                  <a:pt x="1225" y="31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756" name="Freeform 11"/>
          <p:cNvSpPr>
            <a:spLocks/>
          </p:cNvSpPr>
          <p:nvPr/>
        </p:nvSpPr>
        <p:spPr bwMode="auto">
          <a:xfrm>
            <a:off x="3708400" y="3789363"/>
            <a:ext cx="2255838" cy="660400"/>
          </a:xfrm>
          <a:custGeom>
            <a:avLst/>
            <a:gdLst>
              <a:gd name="T0" fmla="*/ 0 w 1421"/>
              <a:gd name="T1" fmla="*/ 0 h 416"/>
              <a:gd name="T2" fmla="*/ 801409865 w 1421"/>
              <a:gd name="T3" fmla="*/ 914817513 h 416"/>
              <a:gd name="T4" fmla="*/ 2147483646 w 1421"/>
              <a:gd name="T5" fmla="*/ 798890325 h 416"/>
              <a:gd name="T6" fmla="*/ 2147483646 w 1421"/>
              <a:gd name="T7" fmla="*/ 798890325 h 416"/>
              <a:gd name="T8" fmla="*/ 0 60000 65536"/>
              <a:gd name="T9" fmla="*/ 0 60000 65536"/>
              <a:gd name="T10" fmla="*/ 0 60000 65536"/>
              <a:gd name="T11" fmla="*/ 0 60000 65536"/>
              <a:gd name="T12" fmla="*/ 0 w 1421"/>
              <a:gd name="T13" fmla="*/ 0 h 416"/>
              <a:gd name="T14" fmla="*/ 1421 w 1421"/>
              <a:gd name="T15" fmla="*/ 416 h 41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21" h="416">
                <a:moveTo>
                  <a:pt x="0" y="0"/>
                </a:moveTo>
                <a:cubicBezTo>
                  <a:pt x="53" y="155"/>
                  <a:pt x="106" y="310"/>
                  <a:pt x="318" y="363"/>
                </a:cubicBezTo>
                <a:cubicBezTo>
                  <a:pt x="530" y="416"/>
                  <a:pt x="1119" y="325"/>
                  <a:pt x="1270" y="317"/>
                </a:cubicBezTo>
                <a:cubicBezTo>
                  <a:pt x="1421" y="309"/>
                  <a:pt x="1323" y="313"/>
                  <a:pt x="1225" y="31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46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0" dur="2000"/>
                                        <p:tgtEl>
                                          <p:spTgt spid="46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0"/>
      <p:bldP spid="4608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Zástupný symbol pro zápatí 4"/>
          <p:cNvSpPr txBox="1">
            <a:spLocks noGrp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400" dirty="0" err="1" smtClean="0"/>
              <a:t>EMM4</a:t>
            </a:r>
            <a:endParaRPr lang="cs-CZ" altLang="cs-CZ" sz="1400" dirty="0"/>
          </a:p>
        </p:txBody>
      </p:sp>
      <p:sp>
        <p:nvSpPr>
          <p:cNvPr id="33795" name="Zástupný symbol pro číslo snímku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85A3DE2C-834E-438A-B5EA-1E1AFF2F6ED9}" type="slidenum">
              <a:rPr lang="cs-CZ" altLang="cs-CZ" sz="1400"/>
              <a:pPr algn="r" eaLnBrk="1" hangingPunct="1">
                <a:spcBef>
                  <a:spcPct val="0"/>
                </a:spcBef>
                <a:buFontTx/>
                <a:buNone/>
              </a:pPr>
              <a:t>29</a:t>
            </a:fld>
            <a:endParaRPr lang="cs-CZ" altLang="cs-CZ" sz="1400" dirty="0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549275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 sz="3200" b="1" dirty="0" smtClean="0"/>
              <a:t>Maximalizace užitku spotřebitele</a:t>
            </a:r>
            <a:br>
              <a:rPr lang="cs-CZ" altLang="cs-CZ" sz="3200" b="1" dirty="0" smtClean="0"/>
            </a:br>
            <a:r>
              <a:rPr lang="cs-CZ" altLang="cs-CZ" sz="3200" b="1" dirty="0" smtClean="0"/>
              <a:t>při důchodovém omezení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1773238"/>
            <a:ext cx="8229600" cy="42481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dirty="0" smtClean="0"/>
              <a:t>	</a:t>
            </a:r>
            <a:endParaRPr lang="cs-CZ" altLang="cs-CZ" sz="24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dirty="0" smtClean="0"/>
              <a:t>		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f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(</a:t>
            </a:r>
            <a:r>
              <a:rPr lang="cs-CZ" altLang="cs-CZ" sz="2400" i="1" dirty="0" err="1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 dirty="0" err="1" smtClean="0">
                <a:latin typeface="Times New Roman" panose="02020603050405020304" pitchFamily="18" charset="0"/>
              </a:rPr>
              <a:t>1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, </a:t>
            </a:r>
            <a:r>
              <a:rPr lang="cs-CZ" altLang="cs-CZ" sz="2400" i="1" dirty="0" err="1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 dirty="0" err="1" smtClean="0">
                <a:latin typeface="Times New Roman" panose="02020603050405020304" pitchFamily="18" charset="0"/>
              </a:rPr>
              <a:t>2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, ... ,</a:t>
            </a:r>
            <a:r>
              <a:rPr lang="cs-CZ" altLang="cs-CZ" sz="2400" i="1" dirty="0" err="1" smtClean="0">
                <a:latin typeface="Times New Roman" panose="02020603050405020304" pitchFamily="18" charset="0"/>
              </a:rPr>
              <a:t>x</a:t>
            </a:r>
            <a:r>
              <a:rPr lang="cs-CZ" altLang="cs-CZ" sz="2400" i="1" baseline="-25000" dirty="0" err="1" smtClean="0">
                <a:latin typeface="Times New Roman" panose="02020603050405020304" pitchFamily="18" charset="0"/>
              </a:rPr>
              <a:t>n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) </a:t>
            </a:r>
            <a:r>
              <a:rPr lang="cs-CZ" altLang="cs-CZ" sz="2400" dirty="0" smtClean="0">
                <a:cs typeface="Times New Roman" panose="02020603050405020304" pitchFamily="18" charset="0"/>
                <a:sym typeface="Symbol" panose="05050102010706020507" pitchFamily="18" charset="2"/>
              </a:rPr>
              <a:t> </a:t>
            </a:r>
            <a:r>
              <a:rPr lang="cs-CZ" altLang="cs-CZ" sz="2400" dirty="0" smtClean="0"/>
              <a:t>MAX;  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dirty="0" smtClean="0"/>
              <a:t>za podmínek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dirty="0" smtClean="0"/>
              <a:t>	 	</a:t>
            </a:r>
            <a:r>
              <a:rPr lang="cs-CZ" altLang="cs-CZ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altLang="cs-CZ" sz="2400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altLang="cs-CZ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400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cs-CZ" altLang="cs-CZ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altLang="cs-CZ" sz="2400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altLang="cs-CZ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400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+…+ </a:t>
            </a:r>
            <a:r>
              <a:rPr lang="cs-CZ" altLang="cs-CZ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altLang="cs-CZ" sz="2400" i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cs-CZ" altLang="cs-CZ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400" i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 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 ,</a:t>
            </a:r>
            <a:endParaRPr lang="cs-CZ" altLang="cs-CZ" sz="2400" dirty="0" smtClean="0"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dirty="0" smtClean="0"/>
              <a:t>		 		      </a:t>
            </a:r>
            <a:r>
              <a:rPr lang="cs-CZ" altLang="cs-CZ" sz="2400" i="1" dirty="0" err="1" smtClean="0">
                <a:latin typeface="Times New Roman" panose="02020603050405020304" pitchFamily="18" charset="0"/>
              </a:rPr>
              <a:t>x</a:t>
            </a:r>
            <a:r>
              <a:rPr lang="cs-CZ" altLang="cs-CZ" sz="2400" i="1" baseline="-25000" dirty="0" err="1" smtClean="0">
                <a:latin typeface="Times New Roman" panose="02020603050405020304" pitchFamily="18" charset="0"/>
              </a:rPr>
              <a:t>j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 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≥ 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0 , 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 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=1,2,…,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4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i="1" dirty="0" smtClean="0">
                <a:latin typeface="Times New Roman" panose="02020603050405020304" pitchFamily="18" charset="0"/>
              </a:rPr>
              <a:t>f – </a:t>
            </a:r>
            <a:r>
              <a:rPr lang="cs-CZ" altLang="cs-CZ" sz="2400" dirty="0" smtClean="0"/>
              <a:t>funkce užitku (konkávní)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i="1" dirty="0" smtClean="0">
                <a:latin typeface="Times New Roman" panose="02020603050405020304" pitchFamily="18" charset="0"/>
              </a:rPr>
              <a:t>n</a:t>
            </a:r>
            <a:r>
              <a:rPr lang="cs-CZ" altLang="cs-CZ" sz="2400" dirty="0" smtClean="0"/>
              <a:t> – počet statků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altLang="cs-CZ" sz="2400" i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cs-CZ" altLang="cs-CZ" sz="2400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cs-CZ" altLang="cs-CZ" sz="2400" dirty="0" smtClean="0">
                <a:cs typeface="Times New Roman" panose="02020603050405020304" pitchFamily="18" charset="0"/>
              </a:rPr>
              <a:t>cena jednotky i-</a:t>
            </a:r>
            <a:r>
              <a:rPr lang="cs-CZ" altLang="cs-CZ" sz="2400" dirty="0" err="1" smtClean="0">
                <a:cs typeface="Times New Roman" panose="02020603050405020304" pitchFamily="18" charset="0"/>
              </a:rPr>
              <a:t>tého</a:t>
            </a:r>
            <a:r>
              <a:rPr lang="cs-CZ" altLang="cs-CZ" sz="2400" dirty="0" smtClean="0">
                <a:cs typeface="Times New Roman" panose="02020603050405020304" pitchFamily="18" charset="0"/>
              </a:rPr>
              <a:t> statku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400" i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cs-CZ" altLang="cs-CZ" sz="2400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cs-CZ" altLang="cs-CZ" sz="2400" dirty="0" smtClean="0">
                <a:cs typeface="Times New Roman" panose="02020603050405020304" pitchFamily="18" charset="0"/>
              </a:rPr>
              <a:t>množství i-</a:t>
            </a:r>
            <a:r>
              <a:rPr lang="cs-CZ" altLang="cs-CZ" sz="2400" dirty="0" err="1" smtClean="0">
                <a:cs typeface="Times New Roman" panose="02020603050405020304" pitchFamily="18" charset="0"/>
              </a:rPr>
              <a:t>tého</a:t>
            </a:r>
            <a:r>
              <a:rPr lang="cs-CZ" altLang="cs-CZ" sz="2400" dirty="0" smtClean="0">
                <a:cs typeface="Times New Roman" panose="02020603050405020304" pitchFamily="18" charset="0"/>
              </a:rPr>
              <a:t> statku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i="1" dirty="0" smtClean="0">
                <a:latin typeface="Times New Roman" panose="02020603050405020304" pitchFamily="18" charset="0"/>
              </a:rPr>
              <a:t>b</a:t>
            </a:r>
            <a:r>
              <a:rPr lang="cs-CZ" altLang="cs-CZ" sz="2400" dirty="0" smtClean="0"/>
              <a:t> - </a:t>
            </a:r>
            <a:r>
              <a:rPr lang="cs-CZ" altLang="cs-CZ" sz="2400" dirty="0" smtClean="0">
                <a:cs typeface="Times New Roman" panose="02020603050405020304" pitchFamily="18" charset="0"/>
              </a:rPr>
              <a:t>důchodové omezení spotřebitele (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&gt; 0</a:t>
            </a:r>
            <a:r>
              <a:rPr lang="cs-CZ" altLang="cs-CZ" sz="2400" dirty="0" smtClean="0">
                <a:cs typeface="Times New Roman" panose="02020603050405020304" pitchFamily="18" charset="0"/>
              </a:rPr>
              <a:t>)</a:t>
            </a:r>
            <a:endParaRPr lang="cs-CZ" alt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 anchorCtr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400" dirty="0" smtClean="0"/>
              <a:t>EMM4</a:t>
            </a:r>
          </a:p>
        </p:txBody>
      </p:sp>
      <p:sp>
        <p:nvSpPr>
          <p:cNvPr id="7171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8B32831-EDEF-4009-AB60-CE1469436B13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cs-CZ" altLang="cs-CZ" sz="1400" smtClean="0"/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620713"/>
            <a:ext cx="8229600" cy="922337"/>
          </a:xfrm>
        </p:spPr>
        <p:txBody>
          <a:bodyPr/>
          <a:lstStyle/>
          <a:p>
            <a:pPr eaLnBrk="1" hangingPunct="1"/>
            <a:r>
              <a:rPr lang="en-US" altLang="cs-CZ" sz="3600" b="1" smtClean="0"/>
              <a:t>Konvexní a konkávní funkce</a:t>
            </a:r>
            <a:r>
              <a:rPr lang="cs-CZ" altLang="cs-CZ" sz="3600" b="1" smtClean="0"/>
              <a:t> v R</a:t>
            </a:r>
            <a:r>
              <a:rPr lang="cs-CZ" altLang="cs-CZ" sz="3600" b="1" baseline="30000" smtClean="0"/>
              <a:t>1</a:t>
            </a:r>
          </a:p>
        </p:txBody>
      </p:sp>
      <p:pic>
        <p:nvPicPr>
          <p:cNvPr id="7173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2133600"/>
            <a:ext cx="7559675" cy="228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4" name="Text Box 5"/>
          <p:cNvSpPr txBox="1">
            <a:spLocks noChangeArrowheads="1"/>
          </p:cNvSpPr>
          <p:nvPr/>
        </p:nvSpPr>
        <p:spPr bwMode="auto">
          <a:xfrm>
            <a:off x="323850" y="4941888"/>
            <a:ext cx="828040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cs-CZ" sz="2200" b="1"/>
              <a:t>konkávní fce (nikoliv ryze!)   </a:t>
            </a:r>
            <a:r>
              <a:rPr lang="cs-CZ" altLang="cs-CZ" sz="2200" b="1"/>
              <a:t>	</a:t>
            </a:r>
            <a:r>
              <a:rPr lang="en-US" altLang="cs-CZ" sz="2200" b="1"/>
              <a:t>ryze konkávní funkce</a:t>
            </a:r>
            <a:endParaRPr lang="cs-CZ" altLang="cs-CZ" sz="2200" b="1"/>
          </a:p>
        </p:txBody>
      </p:sp>
      <p:sp>
        <p:nvSpPr>
          <p:cNvPr id="7175" name="Line 6"/>
          <p:cNvSpPr>
            <a:spLocks noChangeShapeType="1"/>
          </p:cNvSpPr>
          <p:nvPr/>
        </p:nvSpPr>
        <p:spPr bwMode="auto">
          <a:xfrm>
            <a:off x="395288" y="4797425"/>
            <a:ext cx="82089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176" name="Line 7"/>
          <p:cNvSpPr>
            <a:spLocks noChangeShapeType="1"/>
          </p:cNvSpPr>
          <p:nvPr/>
        </p:nvSpPr>
        <p:spPr bwMode="auto">
          <a:xfrm>
            <a:off x="468313" y="1700213"/>
            <a:ext cx="0" cy="3240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Zástupný symbol pro zápatí 4"/>
          <p:cNvSpPr txBox="1">
            <a:spLocks noGrp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400" dirty="0" smtClean="0"/>
              <a:t>EMM4</a:t>
            </a:r>
            <a:endParaRPr lang="cs-CZ" altLang="cs-CZ" sz="1400" dirty="0"/>
          </a:p>
        </p:txBody>
      </p:sp>
      <p:sp>
        <p:nvSpPr>
          <p:cNvPr id="34819" name="Zástupný symbol pro číslo snímku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778EE192-6924-4CF0-B44D-C2A5D097A845}" type="slidenum">
              <a:rPr lang="cs-CZ" altLang="cs-CZ" sz="1400"/>
              <a:pPr algn="r" eaLnBrk="1" hangingPunct="1">
                <a:spcBef>
                  <a:spcPct val="0"/>
                </a:spcBef>
                <a:buFontTx/>
                <a:buNone/>
              </a:pPr>
              <a:t>30</a:t>
            </a:fld>
            <a:endParaRPr lang="cs-CZ" altLang="cs-CZ" sz="1400"/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549275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 sz="2800" b="1" smtClean="0"/>
              <a:t>Maximalizace užitku spotřebitele</a:t>
            </a:r>
            <a:br>
              <a:rPr lang="cs-CZ" altLang="cs-CZ" sz="2800" b="1" smtClean="0"/>
            </a:br>
            <a:r>
              <a:rPr lang="cs-CZ" altLang="cs-CZ" sz="2800" b="1" smtClean="0"/>
              <a:t>Kuhn-Tuckerovy podmínky</a:t>
            </a:r>
          </a:p>
        </p:txBody>
      </p:sp>
      <p:sp>
        <p:nvSpPr>
          <p:cNvPr id="3482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1700213"/>
            <a:ext cx="8424862" cy="45354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dirty="0" smtClean="0"/>
              <a:t>K.T. </a:t>
            </a:r>
            <a:r>
              <a:rPr lang="cs-CZ" altLang="cs-CZ" sz="2400" dirty="0" err="1" smtClean="0"/>
              <a:t>podm</a:t>
            </a:r>
            <a:r>
              <a:rPr lang="cs-CZ" altLang="cs-CZ" sz="2400" dirty="0" smtClean="0"/>
              <a:t>.:</a:t>
            </a:r>
            <a:r>
              <a:rPr lang="de-DE" altLang="cs-CZ" sz="2400" dirty="0" smtClean="0"/>
              <a:t>	</a:t>
            </a:r>
            <a:r>
              <a:rPr lang="cs-CZ" altLang="cs-CZ" sz="2400" dirty="0" smtClean="0"/>
              <a:t>	</a:t>
            </a:r>
            <a:r>
              <a:rPr lang="en-US" altLang="cs-CZ" sz="2400" dirty="0" smtClean="0">
                <a:sym typeface="Symbol" panose="05050102010706020507" pitchFamily="18" charset="2"/>
              </a:rPr>
              <a:t></a:t>
            </a:r>
            <a:r>
              <a:rPr lang="de-DE" altLang="cs-CZ" sz="2400" baseline="-25000" dirty="0" smtClean="0">
                <a:latin typeface="Times New Roman" panose="02020603050405020304" pitchFamily="18" charset="0"/>
              </a:rPr>
              <a:t>x</a:t>
            </a:r>
            <a:r>
              <a:rPr lang="de-DE" altLang="cs-CZ" sz="2400" baseline="-25000" dirty="0" smtClean="0"/>
              <a:t> </a:t>
            </a:r>
            <a:r>
              <a:rPr lang="en-US" altLang="cs-CZ" sz="2400" i="1" dirty="0" smtClean="0">
                <a:latin typeface="Times New Roman" panose="02020603050405020304" pitchFamily="18" charset="0"/>
              </a:rPr>
              <a:t>F</a:t>
            </a:r>
            <a:r>
              <a:rPr lang="de-DE" altLang="cs-CZ" sz="2400" dirty="0" smtClean="0"/>
              <a:t>(</a:t>
            </a:r>
            <a:r>
              <a:rPr lang="cs-CZ" altLang="cs-CZ" sz="2400" b="1" i="1" dirty="0" smtClean="0">
                <a:latin typeface="Times New Roman" panose="02020603050405020304" pitchFamily="18" charset="0"/>
              </a:rPr>
              <a:t>x</a:t>
            </a:r>
            <a:r>
              <a:rPr lang="de-DE" altLang="cs-CZ" sz="2400" dirty="0" smtClean="0"/>
              <a:t>,</a:t>
            </a:r>
            <a:r>
              <a:rPr lang="cs-CZ" altLang="cs-CZ" sz="2400" dirty="0" smtClean="0"/>
              <a:t> 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y</a:t>
            </a:r>
            <a:r>
              <a:rPr lang="de-DE" altLang="cs-CZ" sz="2400" dirty="0" smtClean="0"/>
              <a:t>) </a:t>
            </a:r>
            <a:r>
              <a:rPr lang="en-US" altLang="cs-CZ" sz="2400" dirty="0" smtClean="0">
                <a:latin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≤</a:t>
            </a:r>
            <a:r>
              <a:rPr lang="de-DE" altLang="cs-CZ" sz="2400" dirty="0" smtClean="0">
                <a:latin typeface="Times New Roman" panose="02020603050405020304" pitchFamily="18" charset="0"/>
              </a:rPr>
              <a:t> 0</a:t>
            </a:r>
            <a:r>
              <a:rPr lang="de-DE" altLang="cs-CZ" sz="2400" dirty="0" smtClean="0"/>
              <a:t>	</a:t>
            </a:r>
            <a:r>
              <a:rPr lang="cs-CZ" altLang="cs-CZ" sz="2400" dirty="0" smtClean="0"/>
              <a:t>	</a:t>
            </a:r>
            <a:r>
              <a:rPr lang="en-US" altLang="cs-CZ" sz="2400" dirty="0" smtClean="0">
                <a:sym typeface="Symbol" panose="05050102010706020507" pitchFamily="18" charset="2"/>
              </a:rPr>
              <a:t></a:t>
            </a:r>
            <a:r>
              <a:rPr lang="de-DE" altLang="cs-CZ" sz="2400" baseline="-25000" dirty="0" smtClean="0">
                <a:latin typeface="Times New Roman" panose="02020603050405020304" pitchFamily="18" charset="0"/>
              </a:rPr>
              <a:t>y</a:t>
            </a:r>
            <a:r>
              <a:rPr lang="de-DE" altLang="cs-CZ" sz="2400" baseline="-25000" dirty="0" smtClean="0"/>
              <a:t> </a:t>
            </a:r>
            <a:r>
              <a:rPr lang="en-US" altLang="cs-CZ" sz="2400" i="1" dirty="0" smtClean="0">
                <a:latin typeface="Times New Roman" panose="02020603050405020304" pitchFamily="18" charset="0"/>
              </a:rPr>
              <a:t>F</a:t>
            </a:r>
            <a:r>
              <a:rPr lang="de-DE" altLang="cs-CZ" sz="2400" dirty="0" smtClean="0"/>
              <a:t>(</a:t>
            </a:r>
            <a:r>
              <a:rPr lang="cs-CZ" altLang="cs-CZ" sz="2400" b="1" i="1" dirty="0" smtClean="0">
                <a:latin typeface="Times New Roman" panose="02020603050405020304" pitchFamily="18" charset="0"/>
              </a:rPr>
              <a:t>x</a:t>
            </a:r>
            <a:r>
              <a:rPr lang="de-DE" altLang="cs-CZ" sz="2400" dirty="0" smtClean="0"/>
              <a:t>,</a:t>
            </a:r>
            <a:r>
              <a:rPr lang="cs-CZ" altLang="cs-CZ" sz="2400" dirty="0" smtClean="0"/>
              <a:t> 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y</a:t>
            </a:r>
            <a:r>
              <a:rPr lang="de-DE" altLang="cs-CZ" sz="2400" dirty="0" smtClean="0"/>
              <a:t>) </a:t>
            </a:r>
            <a:r>
              <a:rPr lang="en-US" altLang="cs-CZ" sz="2400" dirty="0" smtClean="0">
                <a:cs typeface="Times New Roman" panose="02020603050405020304" pitchFamily="18" charset="0"/>
                <a:sym typeface="Symbol" panose="05050102010706020507" pitchFamily="18" charset="2"/>
              </a:rPr>
              <a:t>≥</a:t>
            </a:r>
            <a:r>
              <a:rPr lang="de-DE" altLang="cs-CZ" sz="2400" dirty="0" smtClean="0">
                <a:latin typeface="Times New Roman" panose="02020603050405020304" pitchFamily="18" charset="0"/>
              </a:rPr>
              <a:t> 0</a:t>
            </a:r>
          </a:p>
          <a:p>
            <a:pPr eaLnBrk="1" hangingPunct="1">
              <a:buFontTx/>
              <a:buNone/>
            </a:pPr>
            <a:r>
              <a:rPr lang="cs-CZ" altLang="cs-CZ" sz="2400" baseline="30000" dirty="0" smtClean="0"/>
              <a:t>			 	 </a:t>
            </a:r>
            <a:r>
              <a:rPr lang="cs-CZ" altLang="cs-CZ" sz="2400" b="1" i="1" dirty="0" err="1" smtClean="0">
                <a:latin typeface="Times New Roman" panose="02020603050405020304" pitchFamily="18" charset="0"/>
              </a:rPr>
              <a:t>x</a:t>
            </a:r>
            <a:r>
              <a:rPr lang="cs-CZ" altLang="cs-CZ" sz="2400" i="1" baseline="30000" dirty="0" err="1" smtClean="0">
                <a:latin typeface="Times New Roman" panose="02020603050405020304" pitchFamily="18" charset="0"/>
              </a:rPr>
              <a:t>T</a:t>
            </a:r>
            <a:r>
              <a:rPr lang="en-US" altLang="cs-CZ" sz="2400" dirty="0" smtClean="0">
                <a:sym typeface="Symbol" panose="05050102010706020507" pitchFamily="18" charset="2"/>
              </a:rPr>
              <a:t></a:t>
            </a:r>
            <a:r>
              <a:rPr lang="de-DE" altLang="cs-CZ" sz="2400" baseline="-25000" dirty="0" smtClean="0">
                <a:latin typeface="Times New Roman" panose="02020603050405020304" pitchFamily="18" charset="0"/>
              </a:rPr>
              <a:t>x</a:t>
            </a:r>
            <a:r>
              <a:rPr lang="en-US" altLang="cs-CZ" sz="2400" i="1" dirty="0" smtClean="0">
                <a:latin typeface="Times New Roman" panose="02020603050405020304" pitchFamily="18" charset="0"/>
              </a:rPr>
              <a:t>F</a:t>
            </a:r>
            <a:r>
              <a:rPr lang="de-DE" altLang="cs-CZ" sz="2400" dirty="0" smtClean="0"/>
              <a:t>(</a:t>
            </a:r>
            <a:r>
              <a:rPr lang="cs-CZ" altLang="cs-CZ" sz="2400" b="1" i="1" dirty="0" smtClean="0">
                <a:latin typeface="Times New Roman" panose="02020603050405020304" pitchFamily="18" charset="0"/>
              </a:rPr>
              <a:t>x</a:t>
            </a:r>
            <a:r>
              <a:rPr lang="de-DE" altLang="cs-CZ" sz="2400" dirty="0" smtClean="0"/>
              <a:t>,</a:t>
            </a:r>
            <a:r>
              <a:rPr lang="cs-CZ" altLang="cs-CZ" sz="2400" dirty="0" smtClean="0"/>
              <a:t> 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y</a:t>
            </a:r>
            <a:r>
              <a:rPr lang="de-DE" altLang="cs-CZ" sz="2400" dirty="0" smtClean="0"/>
              <a:t>) </a:t>
            </a:r>
            <a:r>
              <a:rPr lang="de-DE" altLang="cs-CZ" sz="2400" dirty="0" smtClean="0">
                <a:latin typeface="Times New Roman" panose="02020603050405020304" pitchFamily="18" charset="0"/>
              </a:rPr>
              <a:t>= 0</a:t>
            </a:r>
            <a:r>
              <a:rPr lang="de-DE" altLang="cs-CZ" sz="2400" dirty="0" smtClean="0"/>
              <a:t>	</a:t>
            </a:r>
            <a:r>
              <a:rPr lang="cs-CZ" altLang="cs-CZ" sz="2400" dirty="0" smtClean="0"/>
              <a:t> 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y </a:t>
            </a:r>
            <a:r>
              <a:rPr lang="en-US" altLang="cs-CZ" sz="2400" dirty="0" smtClean="0">
                <a:sym typeface="Symbol" panose="05050102010706020507" pitchFamily="18" charset="2"/>
              </a:rPr>
              <a:t></a:t>
            </a:r>
            <a:r>
              <a:rPr lang="de-DE" altLang="cs-CZ" sz="2400" baseline="-25000" dirty="0" smtClean="0">
                <a:latin typeface="Times New Roman" panose="02020603050405020304" pitchFamily="18" charset="0"/>
              </a:rPr>
              <a:t>y</a:t>
            </a:r>
            <a:r>
              <a:rPr lang="en-US" altLang="cs-CZ" sz="2400" i="1" dirty="0" smtClean="0">
                <a:latin typeface="Times New Roman" panose="02020603050405020304" pitchFamily="18" charset="0"/>
              </a:rPr>
              <a:t>F</a:t>
            </a:r>
            <a:r>
              <a:rPr lang="de-DE" altLang="cs-CZ" sz="2400" dirty="0" smtClean="0"/>
              <a:t>(</a:t>
            </a:r>
            <a:r>
              <a:rPr lang="cs-CZ" altLang="cs-CZ" sz="2400" b="1" i="1" dirty="0" smtClean="0">
                <a:latin typeface="Times New Roman" panose="02020603050405020304" pitchFamily="18" charset="0"/>
              </a:rPr>
              <a:t>x</a:t>
            </a:r>
            <a:r>
              <a:rPr lang="de-DE" altLang="cs-CZ" sz="2400" dirty="0" smtClean="0"/>
              <a:t>,</a:t>
            </a:r>
            <a:r>
              <a:rPr lang="cs-CZ" altLang="cs-CZ" sz="2400" dirty="0" smtClean="0"/>
              <a:t> 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y</a:t>
            </a:r>
            <a:r>
              <a:rPr lang="de-DE" altLang="cs-CZ" sz="2400" dirty="0" smtClean="0"/>
              <a:t>) </a:t>
            </a:r>
            <a:r>
              <a:rPr lang="de-DE" altLang="cs-CZ" sz="2400" dirty="0" smtClean="0">
                <a:latin typeface="Times New Roman" panose="02020603050405020304" pitchFamily="18" charset="0"/>
              </a:rPr>
              <a:t>= 0</a:t>
            </a:r>
          </a:p>
          <a:p>
            <a:pPr eaLnBrk="1" hangingPunct="1">
              <a:buFontTx/>
              <a:buNone/>
            </a:pPr>
            <a:r>
              <a:rPr lang="de-DE" altLang="cs-CZ" sz="2400" dirty="0" smtClean="0"/>
              <a:t>			</a:t>
            </a:r>
            <a:r>
              <a:rPr lang="cs-CZ" altLang="cs-CZ" sz="2400" dirty="0" smtClean="0"/>
              <a:t>	 </a:t>
            </a:r>
            <a:r>
              <a:rPr lang="cs-CZ" altLang="cs-CZ" sz="2400" b="1" i="1" dirty="0" smtClean="0">
                <a:latin typeface="Times New Roman" panose="02020603050405020304" pitchFamily="18" charset="0"/>
              </a:rPr>
              <a:t>x</a:t>
            </a:r>
            <a:r>
              <a:rPr lang="de-DE" altLang="cs-CZ" sz="2400" dirty="0" smtClean="0"/>
              <a:t> </a:t>
            </a:r>
            <a:r>
              <a:rPr lang="en-US" altLang="cs-CZ" sz="2400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</a:t>
            </a:r>
            <a:r>
              <a:rPr lang="de-DE" altLang="cs-CZ" sz="2400" dirty="0" smtClean="0">
                <a:latin typeface="Times New Roman" panose="02020603050405020304" pitchFamily="18" charset="0"/>
              </a:rPr>
              <a:t> 0</a:t>
            </a:r>
            <a:r>
              <a:rPr lang="de-DE" altLang="cs-CZ" sz="2400" dirty="0" smtClean="0"/>
              <a:t>		</a:t>
            </a:r>
            <a:r>
              <a:rPr lang="cs-CZ" altLang="cs-CZ" sz="2400" dirty="0" smtClean="0"/>
              <a:t> 	  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y</a:t>
            </a:r>
            <a:r>
              <a:rPr lang="de-DE" altLang="cs-CZ" sz="2400" dirty="0" smtClean="0"/>
              <a:t> </a:t>
            </a:r>
            <a:r>
              <a:rPr lang="en-US" altLang="cs-CZ" sz="2400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</a:t>
            </a:r>
            <a:r>
              <a:rPr lang="de-DE" altLang="cs-CZ" sz="2400" dirty="0" smtClean="0">
                <a:latin typeface="Times New Roman" panose="02020603050405020304" pitchFamily="18" charset="0"/>
              </a:rPr>
              <a:t> 0</a:t>
            </a:r>
          </a:p>
          <a:p>
            <a:pPr eaLnBrk="1" hangingPunct="1">
              <a:buFontTx/>
              <a:buNone/>
            </a:pPr>
            <a:r>
              <a:rPr lang="pl-PL" altLang="cs-CZ" sz="2400" b="1" dirty="0" smtClean="0"/>
              <a:t>Lagrangián: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cs-CZ" sz="2400" i="1" dirty="0" smtClean="0">
                <a:latin typeface="Times New Roman" panose="02020603050405020304" pitchFamily="18" charset="0"/>
              </a:rPr>
              <a:t>F</a:t>
            </a:r>
            <a:r>
              <a:rPr lang="de-DE" altLang="cs-CZ" sz="2400" dirty="0" smtClean="0"/>
              <a:t>(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 dirty="0" smtClean="0">
                <a:latin typeface="Times New Roman" panose="02020603050405020304" pitchFamily="18" charset="0"/>
              </a:rPr>
              <a:t>1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, 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 dirty="0" smtClean="0">
                <a:latin typeface="Times New Roman" panose="02020603050405020304" pitchFamily="18" charset="0"/>
              </a:rPr>
              <a:t>2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, ... ,</a:t>
            </a:r>
            <a:r>
              <a:rPr lang="cs-CZ" altLang="cs-CZ" sz="2400" i="1" dirty="0" err="1" smtClean="0">
                <a:latin typeface="Times New Roman" panose="02020603050405020304" pitchFamily="18" charset="0"/>
              </a:rPr>
              <a:t>x</a:t>
            </a:r>
            <a:r>
              <a:rPr lang="cs-CZ" altLang="cs-CZ" sz="2400" i="1" baseline="-25000" dirty="0" err="1" smtClean="0">
                <a:latin typeface="Times New Roman" panose="02020603050405020304" pitchFamily="18" charset="0"/>
              </a:rPr>
              <a:t>n</a:t>
            </a:r>
            <a:r>
              <a:rPr lang="de-DE" altLang="cs-CZ" sz="2400" dirty="0" smtClean="0"/>
              <a:t>,</a:t>
            </a:r>
            <a:r>
              <a:rPr lang="cs-CZ" altLang="cs-CZ" sz="2400" dirty="0" smtClean="0"/>
              <a:t> 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y</a:t>
            </a:r>
            <a:r>
              <a:rPr lang="de-DE" altLang="cs-CZ" sz="2400" dirty="0" smtClean="0"/>
              <a:t>)</a:t>
            </a:r>
            <a:r>
              <a:rPr lang="cs-CZ" altLang="cs-CZ" sz="2400" dirty="0" smtClean="0"/>
              <a:t> = 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f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(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 dirty="0" smtClean="0">
                <a:latin typeface="Times New Roman" panose="02020603050405020304" pitchFamily="18" charset="0"/>
              </a:rPr>
              <a:t>1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, 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 dirty="0" smtClean="0">
                <a:latin typeface="Times New Roman" panose="02020603050405020304" pitchFamily="18" charset="0"/>
              </a:rPr>
              <a:t>2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,...,</a:t>
            </a:r>
            <a:r>
              <a:rPr lang="cs-CZ" altLang="cs-CZ" sz="2400" i="1" dirty="0" err="1" smtClean="0">
                <a:latin typeface="Times New Roman" panose="02020603050405020304" pitchFamily="18" charset="0"/>
              </a:rPr>
              <a:t>x</a:t>
            </a:r>
            <a:r>
              <a:rPr lang="cs-CZ" altLang="cs-CZ" sz="2400" i="1" baseline="-25000" dirty="0" err="1" smtClean="0">
                <a:latin typeface="Times New Roman" panose="02020603050405020304" pitchFamily="18" charset="0"/>
              </a:rPr>
              <a:t>n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) – 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y 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(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altLang="cs-CZ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+…+ </a:t>
            </a:r>
            <a:r>
              <a:rPr lang="cs-CZ" altLang="cs-CZ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altLang="cs-CZ" sz="2400" i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cs-CZ" altLang="cs-CZ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400" i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-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 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dirty="0" smtClean="0"/>
              <a:t>	 	    </a:t>
            </a:r>
            <a:r>
              <a:rPr lang="en-US" altLang="cs-CZ" sz="2400" i="1" dirty="0" smtClean="0">
                <a:latin typeface="Times New Roman" panose="02020603050405020304" pitchFamily="18" charset="0"/>
              </a:rPr>
              <a:t>F</a:t>
            </a:r>
            <a:r>
              <a:rPr lang="de-DE" altLang="cs-CZ" sz="2400" dirty="0" smtClean="0"/>
              <a:t>(</a:t>
            </a:r>
            <a:r>
              <a:rPr lang="cs-CZ" altLang="cs-CZ" sz="2400" b="1" i="1" dirty="0" smtClean="0">
                <a:latin typeface="Times New Roman" panose="02020603050405020304" pitchFamily="18" charset="0"/>
              </a:rPr>
              <a:t>x</a:t>
            </a:r>
            <a:r>
              <a:rPr lang="de-DE" altLang="cs-CZ" sz="2400" dirty="0" smtClean="0"/>
              <a:t>,</a:t>
            </a:r>
            <a:r>
              <a:rPr lang="cs-CZ" altLang="cs-CZ" sz="2400" dirty="0" smtClean="0"/>
              <a:t> 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y</a:t>
            </a:r>
            <a:r>
              <a:rPr lang="de-DE" altLang="cs-CZ" sz="2400" dirty="0" smtClean="0"/>
              <a:t>)</a:t>
            </a:r>
            <a:r>
              <a:rPr lang="cs-CZ" altLang="cs-CZ" sz="2400" dirty="0" smtClean="0"/>
              <a:t> = 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f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(</a:t>
            </a:r>
            <a:r>
              <a:rPr lang="cs-CZ" altLang="cs-CZ" sz="2400" b="1" i="1" dirty="0" smtClean="0">
                <a:latin typeface="Times New Roman" panose="02020603050405020304" pitchFamily="18" charset="0"/>
              </a:rPr>
              <a:t>x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) – 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y 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(</a:t>
            </a:r>
            <a:r>
              <a:rPr lang="cs-CZ" altLang="cs-CZ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altLang="cs-CZ" sz="2400" b="1" i="1" baseline="30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cs-CZ" altLang="cs-CZ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-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 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4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b="1" dirty="0" smtClean="0"/>
              <a:t>K.T. </a:t>
            </a:r>
            <a:r>
              <a:rPr lang="cs-CZ" altLang="cs-CZ" sz="2400" b="1" dirty="0" err="1" smtClean="0"/>
              <a:t>podm</a:t>
            </a:r>
            <a:r>
              <a:rPr lang="cs-CZ" altLang="cs-CZ" sz="2400" b="1" dirty="0" smtClean="0"/>
              <a:t>.:</a:t>
            </a:r>
            <a:endParaRPr lang="cs-CZ" altLang="cs-CZ" sz="2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dirty="0" smtClean="0">
                <a:sym typeface="Symbol" panose="05050102010706020507" pitchFamily="18" charset="2"/>
              </a:rPr>
              <a:t>				</a:t>
            </a:r>
            <a:r>
              <a:rPr lang="en-US" altLang="cs-CZ" sz="2400" dirty="0" smtClean="0">
                <a:sym typeface="Symbol" panose="05050102010706020507" pitchFamily="18" charset="2"/>
              </a:rPr>
              <a:t>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f</a:t>
            </a:r>
            <a:r>
              <a:rPr lang="de-DE" altLang="cs-CZ" sz="2400" dirty="0" smtClean="0"/>
              <a:t>(</a:t>
            </a:r>
            <a:r>
              <a:rPr lang="cs-CZ" altLang="cs-CZ" sz="2400" b="1" i="1" dirty="0" smtClean="0">
                <a:latin typeface="Times New Roman" panose="02020603050405020304" pitchFamily="18" charset="0"/>
              </a:rPr>
              <a:t>x</a:t>
            </a:r>
            <a:r>
              <a:rPr lang="de-DE" altLang="cs-CZ" sz="2400" dirty="0" smtClean="0"/>
              <a:t>) </a:t>
            </a:r>
            <a:r>
              <a:rPr lang="en-US" altLang="cs-CZ" sz="2400" dirty="0" smtClean="0">
                <a:latin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≤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y </a:t>
            </a:r>
            <a:r>
              <a:rPr lang="cs-CZ" altLang="cs-CZ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altLang="cs-CZ" sz="2400" i="1" baseline="30000" dirty="0" err="1">
                <a:latin typeface="Times New Roman" panose="02020603050405020304" pitchFamily="18" charset="0"/>
              </a:rPr>
              <a:t>T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 		 </a:t>
            </a:r>
            <a:r>
              <a:rPr lang="cs-CZ" altLang="cs-CZ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altLang="cs-CZ" sz="2400" i="1" baseline="30000" dirty="0" err="1" smtClean="0">
                <a:latin typeface="Times New Roman" panose="02020603050405020304" pitchFamily="18" charset="0"/>
              </a:rPr>
              <a:t>T</a:t>
            </a:r>
            <a:r>
              <a:rPr lang="cs-CZ" altLang="cs-CZ" sz="2400" b="1" i="1" dirty="0" err="1" smtClean="0">
                <a:latin typeface="Times New Roman" panose="02020603050405020304" pitchFamily="18" charset="0"/>
              </a:rPr>
              <a:t>x</a:t>
            </a:r>
            <a:r>
              <a:rPr lang="cs-CZ" altLang="cs-CZ" sz="2400" b="1" i="1" dirty="0" smtClean="0">
                <a:latin typeface="Times New Roman" panose="02020603050405020304" pitchFamily="18" charset="0"/>
              </a:rPr>
              <a:t> </a:t>
            </a:r>
            <a:r>
              <a:rPr lang="en-US" altLang="cs-CZ" sz="2400" dirty="0" smtClean="0">
                <a:latin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≤</a:t>
            </a:r>
            <a:r>
              <a:rPr lang="cs-CZ" altLang="cs-CZ" sz="2400" dirty="0" smtClean="0">
                <a:latin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cs-CZ" altLang="cs-CZ" sz="2800" dirty="0" smtClean="0"/>
          </a:p>
          <a:p>
            <a:pPr eaLnBrk="1" hangingPunct="1">
              <a:buFontTx/>
              <a:buNone/>
            </a:pPr>
            <a:r>
              <a:rPr lang="cs-CZ" altLang="cs-CZ" sz="2400" b="1" i="1" dirty="0" smtClean="0">
                <a:latin typeface="Times New Roman" panose="02020603050405020304" pitchFamily="18" charset="0"/>
              </a:rPr>
              <a:t>				</a:t>
            </a:r>
            <a:r>
              <a:rPr lang="cs-CZ" altLang="cs-CZ" sz="2400" b="1" i="1" dirty="0" err="1" smtClean="0">
                <a:latin typeface="Times New Roman" panose="02020603050405020304" pitchFamily="18" charset="0"/>
              </a:rPr>
              <a:t>x</a:t>
            </a:r>
            <a:r>
              <a:rPr lang="cs-CZ" altLang="cs-CZ" sz="2400" i="1" baseline="30000" dirty="0" err="1" smtClean="0">
                <a:latin typeface="Times New Roman" panose="02020603050405020304" pitchFamily="18" charset="0"/>
              </a:rPr>
              <a:t>T</a:t>
            </a:r>
            <a:r>
              <a:rPr lang="de-DE" altLang="cs-CZ" sz="2400" dirty="0" smtClean="0">
                <a:latin typeface="Times New Roman" panose="02020603050405020304" pitchFamily="18" charset="0"/>
              </a:rPr>
              <a:t> </a:t>
            </a:r>
            <a:r>
              <a:rPr lang="en-US" altLang="cs-CZ" sz="2400" dirty="0" smtClean="0">
                <a:sym typeface="Symbol" panose="05050102010706020507" pitchFamily="18" charset="2"/>
              </a:rPr>
              <a:t></a:t>
            </a:r>
            <a:r>
              <a:rPr lang="de-DE" altLang="cs-CZ" sz="2400" baseline="-25000" dirty="0" smtClean="0"/>
              <a:t> 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f</a:t>
            </a:r>
            <a:r>
              <a:rPr lang="de-DE" altLang="cs-CZ" sz="2400" dirty="0" smtClean="0"/>
              <a:t>(</a:t>
            </a:r>
            <a:r>
              <a:rPr lang="cs-CZ" altLang="cs-CZ" sz="2400" b="1" i="1" dirty="0" smtClean="0">
                <a:latin typeface="Times New Roman" panose="02020603050405020304" pitchFamily="18" charset="0"/>
              </a:rPr>
              <a:t>x</a:t>
            </a:r>
            <a:r>
              <a:rPr lang="de-DE" altLang="cs-CZ" sz="2400" dirty="0" smtClean="0"/>
              <a:t>)</a:t>
            </a:r>
            <a:r>
              <a:rPr lang="de-DE" altLang="cs-CZ" sz="2400" dirty="0" smtClean="0">
                <a:latin typeface="Times New Roman" panose="02020603050405020304" pitchFamily="18" charset="0"/>
              </a:rPr>
              <a:t> 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= 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y </a:t>
            </a:r>
            <a:r>
              <a:rPr lang="cs-CZ" altLang="cs-CZ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altLang="cs-CZ" sz="2400" i="1" baseline="30000" dirty="0" err="1" smtClean="0">
                <a:latin typeface="Times New Roman" panose="02020603050405020304" pitchFamily="18" charset="0"/>
              </a:rPr>
              <a:t>T</a:t>
            </a:r>
            <a:r>
              <a:rPr lang="cs-CZ" altLang="cs-CZ" sz="2400" b="1" i="1" dirty="0" err="1" smtClean="0">
                <a:latin typeface="Times New Roman" panose="02020603050405020304" pitchFamily="18" charset="0"/>
              </a:rPr>
              <a:t>x</a:t>
            </a:r>
            <a:r>
              <a:rPr lang="cs-CZ" altLang="cs-CZ" sz="2400" b="1" i="1" dirty="0" smtClean="0">
                <a:latin typeface="Times New Roman" panose="02020603050405020304" pitchFamily="18" charset="0"/>
              </a:rPr>
              <a:t>	 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y </a:t>
            </a:r>
            <a:r>
              <a:rPr lang="cs-CZ" altLang="cs-CZ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altLang="cs-CZ" sz="2400" i="1" baseline="30000" dirty="0" err="1" smtClean="0">
                <a:latin typeface="Times New Roman" panose="02020603050405020304" pitchFamily="18" charset="0"/>
              </a:rPr>
              <a:t>T</a:t>
            </a:r>
            <a:r>
              <a:rPr lang="cs-CZ" altLang="cs-CZ" sz="2400" b="1" i="1" dirty="0" err="1" smtClean="0">
                <a:latin typeface="Times New Roman" panose="02020603050405020304" pitchFamily="18" charset="0"/>
              </a:rPr>
              <a:t>x</a:t>
            </a:r>
            <a:r>
              <a:rPr lang="cs-CZ" altLang="cs-CZ" sz="2400" b="1" i="1" dirty="0" smtClean="0">
                <a:latin typeface="Times New Roman" panose="02020603050405020304" pitchFamily="18" charset="0"/>
              </a:rPr>
              <a:t> </a:t>
            </a:r>
            <a:r>
              <a:rPr lang="en-US" altLang="cs-CZ" sz="2400" b="1" i="1" dirty="0" smtClean="0">
                <a:latin typeface="Times New Roman" panose="02020603050405020304" pitchFamily="18" charset="0"/>
              </a:rPr>
              <a:t>= </a:t>
            </a:r>
            <a:r>
              <a:rPr lang="en-US" altLang="cs-CZ" sz="2400" i="1" dirty="0" smtClean="0">
                <a:latin typeface="Times New Roman" panose="02020603050405020304" pitchFamily="18" charset="0"/>
              </a:rPr>
              <a:t>y</a:t>
            </a:r>
            <a:r>
              <a:rPr lang="en-US" altLang="cs-CZ" sz="2400" i="1" dirty="0">
                <a:latin typeface="Times New Roman" panose="02020603050405020304" pitchFamily="18" charset="0"/>
              </a:rPr>
              <a:t> 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b</a:t>
            </a:r>
            <a:endParaRPr lang="cs-CZ" altLang="cs-CZ" sz="24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cs-CZ" altLang="cs-CZ" sz="2400" b="1" i="1" dirty="0" smtClean="0">
                <a:latin typeface="Times New Roman" panose="02020603050405020304" pitchFamily="18" charset="0"/>
              </a:rPr>
              <a:t>				x</a:t>
            </a:r>
            <a:r>
              <a:rPr lang="de-DE" altLang="cs-CZ" sz="2400" dirty="0" smtClean="0"/>
              <a:t> </a:t>
            </a:r>
            <a:r>
              <a:rPr lang="en-US" altLang="cs-CZ" sz="2400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</a:t>
            </a:r>
            <a:r>
              <a:rPr lang="de-DE" altLang="cs-CZ" sz="2400" dirty="0" smtClean="0">
                <a:latin typeface="Times New Roman" panose="02020603050405020304" pitchFamily="18" charset="0"/>
              </a:rPr>
              <a:t> </a:t>
            </a:r>
            <a:r>
              <a:rPr lang="de-DE" altLang="cs-CZ" sz="2400" b="1" dirty="0" smtClean="0">
                <a:latin typeface="Times New Roman" panose="02020603050405020304" pitchFamily="18" charset="0"/>
              </a:rPr>
              <a:t>0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 			 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y</a:t>
            </a:r>
            <a:r>
              <a:rPr lang="de-DE" altLang="cs-CZ" sz="2400" dirty="0" smtClean="0"/>
              <a:t> </a:t>
            </a:r>
            <a:r>
              <a:rPr lang="en-US" altLang="cs-CZ" sz="2400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</a:t>
            </a:r>
            <a:r>
              <a:rPr lang="de-DE" altLang="cs-CZ" sz="2400" dirty="0" smtClean="0">
                <a:latin typeface="Times New Roman" panose="02020603050405020304" pitchFamily="18" charset="0"/>
              </a:rPr>
              <a:t> 0</a:t>
            </a:r>
            <a:endParaRPr lang="cs-CZ" altLang="cs-CZ" sz="2400" dirty="0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zápatí 4"/>
          <p:cNvSpPr txBox="1">
            <a:spLocks noGrp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400" dirty="0" smtClean="0"/>
              <a:t>EMM4</a:t>
            </a:r>
            <a:endParaRPr lang="cs-CZ" altLang="cs-CZ" sz="1400" dirty="0"/>
          </a:p>
        </p:txBody>
      </p:sp>
      <p:sp>
        <p:nvSpPr>
          <p:cNvPr id="35843" name="Zástupný symbol pro číslo snímku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E58DFF69-41B2-4BFA-AB7D-17F1F8A79BE7}" type="slidenum">
              <a:rPr lang="cs-CZ" altLang="cs-CZ" sz="1400"/>
              <a:pPr algn="r" eaLnBrk="1" hangingPunct="1">
                <a:spcBef>
                  <a:spcPct val="0"/>
                </a:spcBef>
                <a:buFontTx/>
                <a:buNone/>
              </a:pPr>
              <a:t>31</a:t>
            </a:fld>
            <a:endParaRPr lang="cs-CZ" altLang="cs-CZ" sz="1400"/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549275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 sz="2800" b="1" smtClean="0">
                <a:solidFill>
                  <a:srgbClr val="0000CC"/>
                </a:solidFill>
              </a:rPr>
              <a:t>Příklad:</a:t>
            </a:r>
            <a:r>
              <a:rPr lang="cs-CZ" altLang="cs-CZ" sz="2800" b="1" smtClean="0"/>
              <a:t> Maximalizace užitku spotřebitele</a:t>
            </a:r>
            <a:br>
              <a:rPr lang="cs-CZ" altLang="cs-CZ" sz="2800" b="1" smtClean="0"/>
            </a:br>
            <a:r>
              <a:rPr lang="cs-CZ" altLang="cs-CZ" sz="2800" b="1" smtClean="0"/>
              <a:t>při důchodovém omezení</a:t>
            </a:r>
          </a:p>
        </p:txBody>
      </p:sp>
      <p:sp>
        <p:nvSpPr>
          <p:cNvPr id="3584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1773238"/>
            <a:ext cx="8229600" cy="42481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mtClean="0"/>
              <a:t>	</a:t>
            </a:r>
            <a:endParaRPr lang="pl-PL" altLang="cs-CZ" b="1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mtClean="0"/>
              <a:t>		</a:t>
            </a:r>
            <a:r>
              <a:rPr lang="cs-CZ" altLang="cs-CZ" sz="2400" i="1" smtClean="0">
                <a:latin typeface="Times New Roman" panose="02020603050405020304" pitchFamily="18" charset="0"/>
              </a:rPr>
              <a:t>f</a:t>
            </a:r>
            <a:r>
              <a:rPr lang="cs-CZ" altLang="cs-CZ" sz="2400" smtClean="0">
                <a:latin typeface="Times New Roman" panose="02020603050405020304" pitchFamily="18" charset="0"/>
              </a:rPr>
              <a:t>(</a:t>
            </a:r>
            <a:r>
              <a:rPr lang="cs-CZ" altLang="cs-CZ" sz="2400" i="1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 smtClean="0">
                <a:latin typeface="Times New Roman" panose="02020603050405020304" pitchFamily="18" charset="0"/>
              </a:rPr>
              <a:t>1</a:t>
            </a:r>
            <a:r>
              <a:rPr lang="cs-CZ" altLang="cs-CZ" sz="2400" smtClean="0">
                <a:latin typeface="Times New Roman" panose="02020603050405020304" pitchFamily="18" charset="0"/>
              </a:rPr>
              <a:t>, </a:t>
            </a:r>
            <a:r>
              <a:rPr lang="cs-CZ" altLang="cs-CZ" sz="2400" i="1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 smtClean="0">
                <a:latin typeface="Times New Roman" panose="02020603050405020304" pitchFamily="18" charset="0"/>
              </a:rPr>
              <a:t>2</a:t>
            </a:r>
            <a:r>
              <a:rPr lang="cs-CZ" altLang="cs-CZ" sz="2400" smtClean="0">
                <a:latin typeface="Times New Roman" panose="02020603050405020304" pitchFamily="18" charset="0"/>
              </a:rPr>
              <a:t>) = </a:t>
            </a:r>
            <a:r>
              <a:rPr lang="cs-CZ" altLang="cs-CZ" sz="2400" i="1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 smtClean="0">
                <a:latin typeface="Times New Roman" panose="02020603050405020304" pitchFamily="18" charset="0"/>
              </a:rPr>
              <a:t>1</a:t>
            </a:r>
            <a:r>
              <a:rPr lang="cs-CZ" altLang="cs-CZ" sz="2400" smtClean="0">
                <a:latin typeface="Times New Roman" panose="02020603050405020304" pitchFamily="18" charset="0"/>
              </a:rPr>
              <a:t>. </a:t>
            </a:r>
            <a:r>
              <a:rPr lang="cs-CZ" altLang="cs-CZ" sz="2400" i="1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 smtClean="0">
                <a:latin typeface="Times New Roman" panose="02020603050405020304" pitchFamily="18" charset="0"/>
              </a:rPr>
              <a:t>2</a:t>
            </a:r>
            <a:r>
              <a:rPr lang="cs-CZ" altLang="cs-CZ" sz="2400" smtClean="0">
                <a:latin typeface="Times New Roman" panose="02020603050405020304" pitchFamily="18" charset="0"/>
              </a:rPr>
              <a:t> </a:t>
            </a:r>
            <a:r>
              <a:rPr lang="cs-CZ" altLang="cs-CZ" sz="2400" smtClean="0">
                <a:cs typeface="Times New Roman" panose="02020603050405020304" pitchFamily="18" charset="0"/>
                <a:sym typeface="Symbol" panose="05050102010706020507" pitchFamily="18" charset="2"/>
              </a:rPr>
              <a:t> </a:t>
            </a:r>
            <a:r>
              <a:rPr lang="cs-CZ" altLang="cs-CZ" sz="2400" smtClean="0"/>
              <a:t>MAX</a:t>
            </a:r>
            <a:r>
              <a:rPr lang="en-US" altLang="cs-CZ" sz="2400" smtClean="0"/>
              <a:t>;</a:t>
            </a:r>
            <a:r>
              <a:rPr lang="cs-CZ" altLang="cs-CZ" sz="2400" smtClean="0"/>
              <a:t>  		</a:t>
            </a:r>
          </a:p>
          <a:p>
            <a:pPr eaLnBrk="1" hangingPunct="1">
              <a:buFontTx/>
              <a:buNone/>
            </a:pPr>
            <a:r>
              <a:rPr lang="cs-CZ" altLang="cs-CZ" sz="2400" smtClean="0"/>
              <a:t>za podmínek</a:t>
            </a:r>
          </a:p>
          <a:p>
            <a:pPr eaLnBrk="1" hangingPunct="1">
              <a:buFontTx/>
              <a:buNone/>
            </a:pPr>
            <a:r>
              <a:rPr lang="cs-CZ" altLang="cs-CZ" sz="2400" smtClean="0"/>
              <a:t>	 	</a:t>
            </a:r>
            <a:r>
              <a:rPr lang="cs-CZ" altLang="cs-CZ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400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altLang="cs-CZ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cs-CZ" altLang="cs-CZ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400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cs-CZ" altLang="cs-CZ" sz="24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cs-CZ" altLang="cs-CZ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smtClean="0">
                <a:latin typeface="Times New Roman" panose="02020603050405020304" pitchFamily="18" charset="0"/>
              </a:rPr>
              <a:t> 6</a:t>
            </a:r>
            <a:r>
              <a:rPr lang="cs-CZ" altLang="cs-CZ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altLang="cs-CZ" sz="2400" smtClean="0"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cs-CZ" altLang="cs-CZ" sz="2400" smtClean="0"/>
              <a:t>		</a:t>
            </a:r>
            <a:r>
              <a:rPr lang="cs-CZ" altLang="cs-CZ" sz="2400" i="1" smtClean="0">
                <a:latin typeface="Times New Roman" panose="02020603050405020304" pitchFamily="18" charset="0"/>
              </a:rPr>
              <a:t>x</a:t>
            </a:r>
            <a:r>
              <a:rPr lang="cs-CZ" altLang="cs-CZ" sz="2400" i="1" baseline="-25000" smtClean="0">
                <a:latin typeface="Times New Roman" panose="02020603050405020304" pitchFamily="18" charset="0"/>
              </a:rPr>
              <a:t>j</a:t>
            </a:r>
            <a:r>
              <a:rPr lang="cs-CZ" altLang="cs-CZ" sz="2400" i="1" smtClean="0">
                <a:latin typeface="Times New Roman" panose="02020603050405020304" pitchFamily="18" charset="0"/>
              </a:rPr>
              <a:t> </a:t>
            </a:r>
            <a:r>
              <a:rPr lang="cs-CZ" altLang="cs-CZ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≥ </a:t>
            </a:r>
            <a:r>
              <a:rPr lang="cs-CZ" altLang="cs-CZ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0 , </a:t>
            </a:r>
            <a:r>
              <a:rPr lang="cs-CZ" altLang="cs-CZ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 </a:t>
            </a:r>
            <a:r>
              <a:rPr lang="cs-CZ" altLang="cs-CZ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=1,2.</a:t>
            </a:r>
            <a:endParaRPr lang="cs-CZ" altLang="cs-CZ" sz="2400" i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endParaRPr lang="cs-CZ" altLang="cs-CZ" sz="2400" smtClean="0"/>
          </a:p>
          <a:p>
            <a:pPr eaLnBrk="1" hangingPunct="1">
              <a:buFontTx/>
              <a:buNone/>
            </a:pPr>
            <a:endParaRPr lang="cs-CZ" altLang="cs-CZ" smtClean="0"/>
          </a:p>
        </p:txBody>
      </p:sp>
      <p:sp>
        <p:nvSpPr>
          <p:cNvPr id="35846" name="Rectangle 8"/>
          <p:cNvSpPr>
            <a:spLocks noChangeArrowheads="1"/>
          </p:cNvSpPr>
          <p:nvPr/>
        </p:nvSpPr>
        <p:spPr bwMode="auto">
          <a:xfrm>
            <a:off x="827088" y="4221163"/>
            <a:ext cx="8137525" cy="19759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cs-CZ" altLang="cs-CZ" sz="2400" b="1" dirty="0"/>
              <a:t>K.T. </a:t>
            </a:r>
            <a:r>
              <a:rPr lang="cs-CZ" altLang="cs-CZ" sz="2400" b="1" dirty="0" err="1"/>
              <a:t>podm</a:t>
            </a:r>
            <a:r>
              <a:rPr lang="cs-CZ" altLang="cs-CZ" sz="2400" b="1" dirty="0"/>
              <a:t>.:</a:t>
            </a:r>
            <a:endParaRPr lang="cs-CZ" altLang="cs-CZ" sz="2800" b="1" dirty="0"/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altLang="cs-CZ" sz="2400" dirty="0">
                <a:sym typeface="Symbol" panose="05050102010706020507" pitchFamily="18" charset="2"/>
              </a:rPr>
              <a:t></a:t>
            </a:r>
            <a:r>
              <a:rPr lang="cs-CZ" altLang="cs-CZ" sz="2400" i="1" dirty="0">
                <a:latin typeface="Times New Roman" panose="02020603050405020304" pitchFamily="18" charset="0"/>
              </a:rPr>
              <a:t>f</a:t>
            </a:r>
            <a:r>
              <a:rPr lang="de-DE" altLang="cs-CZ" sz="2400" dirty="0"/>
              <a:t>(</a:t>
            </a:r>
            <a:r>
              <a:rPr lang="cs-CZ" altLang="cs-CZ" sz="2400" b="1" i="1" dirty="0">
                <a:latin typeface="Times New Roman" panose="02020603050405020304" pitchFamily="18" charset="0"/>
              </a:rPr>
              <a:t>x</a:t>
            </a:r>
            <a:r>
              <a:rPr lang="de-DE" altLang="cs-CZ" sz="2400" dirty="0"/>
              <a:t>) </a:t>
            </a:r>
            <a:r>
              <a:rPr lang="en-US" altLang="cs-CZ" sz="2400" dirty="0">
                <a:latin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≤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i="1" dirty="0">
                <a:latin typeface="Times New Roman" panose="02020603050405020304" pitchFamily="18" charset="0"/>
              </a:rPr>
              <a:t>y </a:t>
            </a:r>
            <a:r>
              <a:rPr lang="cs-CZ" altLang="cs-CZ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altLang="cs-CZ" sz="2400" i="1" baseline="30000" dirty="0" err="1">
                <a:latin typeface="Times New Roman" panose="02020603050405020304" pitchFamily="18" charset="0"/>
              </a:rPr>
              <a:t>T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 </a:t>
            </a:r>
            <a:r>
              <a:rPr lang="cs-CZ" altLang="cs-CZ" sz="2400" dirty="0">
                <a:latin typeface="Times New Roman" panose="02020603050405020304" pitchFamily="18" charset="0"/>
              </a:rPr>
              <a:t>		 </a:t>
            </a:r>
            <a:r>
              <a:rPr lang="cs-CZ" altLang="cs-CZ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altLang="cs-CZ" sz="2400" i="1" baseline="30000" dirty="0" err="1">
                <a:latin typeface="Times New Roman" panose="02020603050405020304" pitchFamily="18" charset="0"/>
              </a:rPr>
              <a:t>T</a:t>
            </a:r>
            <a:r>
              <a:rPr lang="cs-CZ" altLang="cs-CZ" sz="2400" b="1" i="1" dirty="0" err="1">
                <a:latin typeface="Times New Roman" panose="02020603050405020304" pitchFamily="18" charset="0"/>
              </a:rPr>
              <a:t>x</a:t>
            </a:r>
            <a:r>
              <a:rPr lang="cs-CZ" altLang="cs-CZ" sz="2400" b="1" i="1" dirty="0">
                <a:latin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≤</a:t>
            </a:r>
            <a:r>
              <a:rPr lang="cs-CZ" altLang="cs-CZ" sz="2400" dirty="0">
                <a:latin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cs-CZ" alt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	</a:t>
            </a:r>
            <a:endParaRPr lang="cs-CZ" altLang="cs-CZ" sz="2800" dirty="0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 b="1" i="1" dirty="0" err="1">
                <a:latin typeface="Times New Roman" panose="02020603050405020304" pitchFamily="18" charset="0"/>
              </a:rPr>
              <a:t>x</a:t>
            </a:r>
            <a:r>
              <a:rPr lang="cs-CZ" altLang="cs-CZ" sz="2400" i="1" baseline="30000" dirty="0" err="1">
                <a:latin typeface="Times New Roman" panose="02020603050405020304" pitchFamily="18" charset="0"/>
              </a:rPr>
              <a:t>T</a:t>
            </a:r>
            <a:r>
              <a:rPr lang="de-DE" altLang="cs-CZ" sz="2400" dirty="0">
                <a:latin typeface="Times New Roman" panose="02020603050405020304" pitchFamily="18" charset="0"/>
              </a:rPr>
              <a:t> </a:t>
            </a:r>
            <a:r>
              <a:rPr lang="en-US" altLang="cs-CZ" sz="2400" dirty="0">
                <a:sym typeface="Symbol" panose="05050102010706020507" pitchFamily="18" charset="2"/>
              </a:rPr>
              <a:t></a:t>
            </a:r>
            <a:r>
              <a:rPr lang="de-DE" altLang="cs-CZ" sz="2400" baseline="-25000" dirty="0"/>
              <a:t> </a:t>
            </a:r>
            <a:r>
              <a:rPr lang="cs-CZ" altLang="cs-CZ" sz="2400" i="1" dirty="0">
                <a:latin typeface="Times New Roman" panose="02020603050405020304" pitchFamily="18" charset="0"/>
              </a:rPr>
              <a:t>f</a:t>
            </a:r>
            <a:r>
              <a:rPr lang="de-DE" altLang="cs-CZ" sz="2400" dirty="0"/>
              <a:t>(</a:t>
            </a:r>
            <a:r>
              <a:rPr lang="cs-CZ" altLang="cs-CZ" sz="2400" b="1" i="1" dirty="0">
                <a:latin typeface="Times New Roman" panose="02020603050405020304" pitchFamily="18" charset="0"/>
              </a:rPr>
              <a:t>x</a:t>
            </a:r>
            <a:r>
              <a:rPr lang="de-DE" altLang="cs-CZ" sz="2400" dirty="0"/>
              <a:t>)</a:t>
            </a:r>
            <a:r>
              <a:rPr lang="de-DE" altLang="cs-CZ" sz="2400" dirty="0">
                <a:latin typeface="Times New Roman" panose="02020603050405020304" pitchFamily="18" charset="0"/>
              </a:rPr>
              <a:t> </a:t>
            </a:r>
            <a:r>
              <a:rPr lang="cs-CZ" altLang="cs-CZ" sz="2400" dirty="0">
                <a:latin typeface="Times New Roman" panose="02020603050405020304" pitchFamily="18" charset="0"/>
              </a:rPr>
              <a:t>= </a:t>
            </a:r>
            <a:r>
              <a:rPr lang="cs-CZ" altLang="cs-CZ" sz="2400" i="1" dirty="0">
                <a:latin typeface="Times New Roman" panose="02020603050405020304" pitchFamily="18" charset="0"/>
              </a:rPr>
              <a:t>y </a:t>
            </a:r>
            <a:r>
              <a:rPr lang="cs-CZ" altLang="cs-CZ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altLang="cs-CZ" sz="2400" i="1" baseline="30000" dirty="0" err="1" smtClean="0">
                <a:latin typeface="Times New Roman" panose="02020603050405020304" pitchFamily="18" charset="0"/>
              </a:rPr>
              <a:t>T</a:t>
            </a:r>
            <a:r>
              <a:rPr lang="cs-CZ" altLang="cs-CZ" sz="2400" b="1" i="1" dirty="0" err="1" smtClean="0">
                <a:latin typeface="Times New Roman" panose="02020603050405020304" pitchFamily="18" charset="0"/>
              </a:rPr>
              <a:t>x</a:t>
            </a:r>
            <a:r>
              <a:rPr lang="cs-CZ" altLang="cs-CZ" sz="2400" b="1" i="1" dirty="0">
                <a:latin typeface="Times New Roman" panose="02020603050405020304" pitchFamily="18" charset="0"/>
              </a:rPr>
              <a:t>	 </a:t>
            </a:r>
            <a:r>
              <a:rPr lang="cs-CZ" altLang="cs-CZ" sz="2400" i="1" dirty="0">
                <a:latin typeface="Times New Roman" panose="02020603050405020304" pitchFamily="18" charset="0"/>
              </a:rPr>
              <a:t>y </a:t>
            </a:r>
            <a:r>
              <a:rPr lang="cs-CZ" altLang="cs-CZ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altLang="cs-CZ" sz="2400" i="1" baseline="30000" dirty="0" err="1" smtClean="0">
                <a:latin typeface="Times New Roman" panose="02020603050405020304" pitchFamily="18" charset="0"/>
              </a:rPr>
              <a:t>T</a:t>
            </a:r>
            <a:r>
              <a:rPr lang="cs-CZ" altLang="cs-CZ" sz="2400" b="1" i="1" dirty="0" err="1" smtClean="0">
                <a:latin typeface="Times New Roman" panose="02020603050405020304" pitchFamily="18" charset="0"/>
              </a:rPr>
              <a:t>x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 </a:t>
            </a:r>
            <a:r>
              <a:rPr lang="en-US" altLang="cs-CZ" sz="2400" i="1" dirty="0" smtClean="0">
                <a:latin typeface="Times New Roman" panose="02020603050405020304" pitchFamily="18" charset="0"/>
              </a:rPr>
              <a:t>= y b</a:t>
            </a:r>
            <a:endParaRPr lang="cs-CZ" altLang="cs-CZ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 b="1" i="1" dirty="0" smtClean="0">
                <a:latin typeface="Times New Roman" panose="02020603050405020304" pitchFamily="18" charset="0"/>
              </a:rPr>
              <a:t>x</a:t>
            </a:r>
            <a:r>
              <a:rPr lang="de-DE" altLang="cs-CZ" sz="2400" dirty="0" smtClean="0"/>
              <a:t> </a:t>
            </a:r>
            <a:r>
              <a:rPr lang="en-US" altLang="cs-CZ" sz="2400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</a:t>
            </a:r>
            <a:r>
              <a:rPr lang="de-DE" altLang="cs-CZ" sz="2400" dirty="0" smtClean="0">
                <a:latin typeface="Times New Roman" panose="02020603050405020304" pitchFamily="18" charset="0"/>
              </a:rPr>
              <a:t> </a:t>
            </a:r>
            <a:r>
              <a:rPr lang="de-DE" altLang="cs-CZ" sz="2400" b="1" dirty="0" smtClean="0">
                <a:latin typeface="Times New Roman" panose="02020603050405020304" pitchFamily="18" charset="0"/>
              </a:rPr>
              <a:t>0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 			 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y</a:t>
            </a:r>
            <a:r>
              <a:rPr lang="de-DE" altLang="cs-CZ" sz="2400" dirty="0" smtClean="0"/>
              <a:t> </a:t>
            </a:r>
            <a:r>
              <a:rPr lang="en-US" altLang="cs-CZ" sz="2400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</a:t>
            </a:r>
            <a:r>
              <a:rPr lang="de-DE" altLang="cs-CZ" sz="2400" dirty="0" smtClean="0">
                <a:latin typeface="Times New Roman" panose="02020603050405020304" pitchFamily="18" charset="0"/>
              </a:rPr>
              <a:t> 0</a:t>
            </a:r>
            <a:endParaRPr lang="cs-CZ" altLang="cs-CZ" sz="24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4"/>
          <p:cNvSpPr txBox="1">
            <a:spLocks noGrp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 anchorCtr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400" dirty="0" smtClean="0"/>
              <a:t>EMM4</a:t>
            </a:r>
            <a:endParaRPr lang="cs-CZ" altLang="cs-CZ" sz="1400" dirty="0"/>
          </a:p>
        </p:txBody>
      </p:sp>
      <p:sp>
        <p:nvSpPr>
          <p:cNvPr id="36867" name="Zástupný symbol pro číslo snímku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806F0A50-9EC1-4032-BBD0-30CD23C01DE4}" type="slidenum">
              <a:rPr lang="cs-CZ" altLang="cs-CZ" sz="1400"/>
              <a:pPr algn="r" eaLnBrk="1" hangingPunct="1">
                <a:spcBef>
                  <a:spcPct val="0"/>
                </a:spcBef>
                <a:buFontTx/>
                <a:buNone/>
              </a:pPr>
              <a:t>32</a:t>
            </a:fld>
            <a:endParaRPr lang="cs-CZ" altLang="cs-CZ" sz="1400"/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549275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 sz="2800" b="1" smtClean="0">
                <a:solidFill>
                  <a:srgbClr val="0000CC"/>
                </a:solidFill>
              </a:rPr>
              <a:t>Příklad:</a:t>
            </a:r>
            <a:r>
              <a:rPr lang="cs-CZ" altLang="cs-CZ" sz="2800" b="1" smtClean="0"/>
              <a:t> Maximalizace užitku spotřebitele</a:t>
            </a:r>
            <a:br>
              <a:rPr lang="cs-CZ" altLang="cs-CZ" sz="2800" b="1" smtClean="0"/>
            </a:br>
            <a:r>
              <a:rPr lang="cs-CZ" altLang="cs-CZ" sz="2800" b="1" smtClean="0"/>
              <a:t>při důchodovém omezení</a:t>
            </a:r>
          </a:p>
        </p:txBody>
      </p:sp>
      <p:sp>
        <p:nvSpPr>
          <p:cNvPr id="3686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1773238"/>
            <a:ext cx="8229600" cy="42481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mtClean="0"/>
              <a:t>	</a:t>
            </a:r>
            <a:endParaRPr lang="pl-PL" altLang="cs-CZ" b="1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mtClean="0"/>
              <a:t>		</a:t>
            </a:r>
            <a:r>
              <a:rPr lang="cs-CZ" altLang="cs-CZ" sz="2400" i="1" smtClean="0">
                <a:latin typeface="Times New Roman" panose="02020603050405020304" pitchFamily="18" charset="0"/>
              </a:rPr>
              <a:t>f</a:t>
            </a:r>
            <a:r>
              <a:rPr lang="cs-CZ" altLang="cs-CZ" sz="2400" smtClean="0">
                <a:latin typeface="Times New Roman" panose="02020603050405020304" pitchFamily="18" charset="0"/>
              </a:rPr>
              <a:t>(</a:t>
            </a:r>
            <a:r>
              <a:rPr lang="cs-CZ" altLang="cs-CZ" sz="2400" i="1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 smtClean="0">
                <a:latin typeface="Times New Roman" panose="02020603050405020304" pitchFamily="18" charset="0"/>
              </a:rPr>
              <a:t>1</a:t>
            </a:r>
            <a:r>
              <a:rPr lang="cs-CZ" altLang="cs-CZ" sz="2400" smtClean="0">
                <a:latin typeface="Times New Roman" panose="02020603050405020304" pitchFamily="18" charset="0"/>
              </a:rPr>
              <a:t>, </a:t>
            </a:r>
            <a:r>
              <a:rPr lang="cs-CZ" altLang="cs-CZ" sz="2400" i="1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 smtClean="0">
                <a:latin typeface="Times New Roman" panose="02020603050405020304" pitchFamily="18" charset="0"/>
              </a:rPr>
              <a:t>2</a:t>
            </a:r>
            <a:r>
              <a:rPr lang="cs-CZ" altLang="cs-CZ" sz="2400" smtClean="0">
                <a:latin typeface="Times New Roman" panose="02020603050405020304" pitchFamily="18" charset="0"/>
              </a:rPr>
              <a:t>) = </a:t>
            </a:r>
            <a:r>
              <a:rPr lang="cs-CZ" altLang="cs-CZ" sz="2400" i="1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 smtClean="0">
                <a:latin typeface="Times New Roman" panose="02020603050405020304" pitchFamily="18" charset="0"/>
              </a:rPr>
              <a:t>1</a:t>
            </a:r>
            <a:r>
              <a:rPr lang="cs-CZ" altLang="cs-CZ" sz="2400" smtClean="0">
                <a:latin typeface="Times New Roman" panose="02020603050405020304" pitchFamily="18" charset="0"/>
              </a:rPr>
              <a:t>. </a:t>
            </a:r>
            <a:r>
              <a:rPr lang="cs-CZ" altLang="cs-CZ" sz="2400" i="1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 smtClean="0">
                <a:latin typeface="Times New Roman" panose="02020603050405020304" pitchFamily="18" charset="0"/>
              </a:rPr>
              <a:t>2</a:t>
            </a:r>
            <a:r>
              <a:rPr lang="cs-CZ" altLang="cs-CZ" sz="2400" smtClean="0">
                <a:latin typeface="Times New Roman" panose="02020603050405020304" pitchFamily="18" charset="0"/>
              </a:rPr>
              <a:t> </a:t>
            </a:r>
            <a:r>
              <a:rPr lang="cs-CZ" altLang="cs-CZ" sz="2400" smtClean="0">
                <a:cs typeface="Times New Roman" panose="02020603050405020304" pitchFamily="18" charset="0"/>
                <a:sym typeface="Symbol" panose="05050102010706020507" pitchFamily="18" charset="2"/>
              </a:rPr>
              <a:t> </a:t>
            </a:r>
            <a:r>
              <a:rPr lang="cs-CZ" altLang="cs-CZ" sz="2400" smtClean="0"/>
              <a:t>MAX</a:t>
            </a:r>
            <a:r>
              <a:rPr lang="en-US" altLang="cs-CZ" sz="2400" smtClean="0"/>
              <a:t>;</a:t>
            </a:r>
            <a:r>
              <a:rPr lang="cs-CZ" altLang="cs-CZ" sz="2400" smtClean="0"/>
              <a:t>  		</a:t>
            </a:r>
          </a:p>
          <a:p>
            <a:pPr eaLnBrk="1" hangingPunct="1">
              <a:buFontTx/>
              <a:buNone/>
            </a:pPr>
            <a:r>
              <a:rPr lang="cs-CZ" altLang="cs-CZ" sz="2400" smtClean="0"/>
              <a:t>za podmínek</a:t>
            </a:r>
          </a:p>
          <a:p>
            <a:pPr eaLnBrk="1" hangingPunct="1">
              <a:buFontTx/>
              <a:buNone/>
            </a:pPr>
            <a:r>
              <a:rPr lang="cs-CZ" altLang="cs-CZ" sz="2400" smtClean="0"/>
              <a:t>	 	</a:t>
            </a:r>
            <a:r>
              <a:rPr lang="cs-CZ" altLang="cs-CZ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400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altLang="cs-CZ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cs-CZ" altLang="cs-CZ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400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cs-CZ" altLang="cs-CZ" sz="24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cs-CZ" altLang="cs-CZ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smtClean="0">
                <a:latin typeface="Times New Roman" panose="02020603050405020304" pitchFamily="18" charset="0"/>
              </a:rPr>
              <a:t> 6</a:t>
            </a:r>
            <a:r>
              <a:rPr lang="cs-CZ" altLang="cs-CZ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altLang="cs-CZ" sz="2400" smtClean="0"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cs-CZ" altLang="cs-CZ" sz="2400" smtClean="0"/>
              <a:t>		</a:t>
            </a:r>
            <a:r>
              <a:rPr lang="cs-CZ" altLang="cs-CZ" sz="2400" i="1" smtClean="0">
                <a:latin typeface="Times New Roman" panose="02020603050405020304" pitchFamily="18" charset="0"/>
              </a:rPr>
              <a:t>x</a:t>
            </a:r>
            <a:r>
              <a:rPr lang="cs-CZ" altLang="cs-CZ" sz="2400" i="1" baseline="-25000" smtClean="0">
                <a:latin typeface="Times New Roman" panose="02020603050405020304" pitchFamily="18" charset="0"/>
              </a:rPr>
              <a:t>j</a:t>
            </a:r>
            <a:r>
              <a:rPr lang="cs-CZ" altLang="cs-CZ" sz="2400" i="1" smtClean="0">
                <a:latin typeface="Times New Roman" panose="02020603050405020304" pitchFamily="18" charset="0"/>
              </a:rPr>
              <a:t> </a:t>
            </a:r>
            <a:r>
              <a:rPr lang="cs-CZ" altLang="cs-CZ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≥ </a:t>
            </a:r>
            <a:r>
              <a:rPr lang="cs-CZ" altLang="cs-CZ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0 , </a:t>
            </a:r>
            <a:r>
              <a:rPr lang="cs-CZ" altLang="cs-CZ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 </a:t>
            </a:r>
            <a:r>
              <a:rPr lang="cs-CZ" altLang="cs-CZ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=1,2.</a:t>
            </a:r>
            <a:endParaRPr lang="cs-CZ" altLang="cs-CZ" sz="2400" i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endParaRPr lang="cs-CZ" altLang="cs-CZ" sz="2400" smtClean="0"/>
          </a:p>
          <a:p>
            <a:pPr eaLnBrk="1" hangingPunct="1">
              <a:buFontTx/>
              <a:buNone/>
            </a:pPr>
            <a:endParaRPr lang="cs-CZ" altLang="cs-CZ" smtClean="0"/>
          </a:p>
        </p:txBody>
      </p:sp>
      <p:sp>
        <p:nvSpPr>
          <p:cNvPr id="36870" name="Rectangle 6"/>
          <p:cNvSpPr>
            <a:spLocks noChangeArrowheads="1"/>
          </p:cNvSpPr>
          <p:nvPr/>
        </p:nvSpPr>
        <p:spPr bwMode="auto">
          <a:xfrm>
            <a:off x="827088" y="4221163"/>
            <a:ext cx="8137525" cy="1954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cs-CZ" altLang="cs-CZ" sz="2400" b="1" dirty="0"/>
              <a:t>K.T. </a:t>
            </a:r>
            <a:r>
              <a:rPr lang="cs-CZ" altLang="cs-CZ" sz="2400" b="1" dirty="0" err="1"/>
              <a:t>podm</a:t>
            </a:r>
            <a:r>
              <a:rPr lang="cs-CZ" altLang="cs-CZ" sz="2400" b="1" dirty="0"/>
              <a:t>.:</a:t>
            </a:r>
            <a:endParaRPr lang="cs-CZ" altLang="cs-CZ" sz="2800" b="1" dirty="0"/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cs-CZ" alt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cs-CZ" altLang="cs-CZ" sz="2800" dirty="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2400" dirty="0">
              <a:latin typeface="Times New Roman" panose="02020603050405020304" pitchFamily="18" charset="0"/>
            </a:endParaRPr>
          </a:p>
        </p:txBody>
      </p:sp>
      <p:graphicFrame>
        <p:nvGraphicFramePr>
          <p:cNvPr id="36871" name="Object 7"/>
          <p:cNvGraphicFramePr>
            <a:graphicFrameLocks noChangeAspect="1"/>
          </p:cNvGraphicFramePr>
          <p:nvPr/>
        </p:nvGraphicFramePr>
        <p:xfrm>
          <a:off x="755650" y="4652963"/>
          <a:ext cx="1079500" cy="684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77" name="Rovnice" r:id="rId3" imgW="761669" imgH="482391" progId="Equation.3">
                  <p:embed/>
                </p:oleObj>
              </mc:Choice>
              <mc:Fallback>
                <p:oleObj name="Rovnice" r:id="rId3" imgW="761669" imgH="482391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4652963"/>
                        <a:ext cx="1079500" cy="684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72" name="Object 8"/>
          <p:cNvGraphicFramePr>
            <a:graphicFrameLocks noChangeAspect="1"/>
          </p:cNvGraphicFramePr>
          <p:nvPr/>
        </p:nvGraphicFramePr>
        <p:xfrm>
          <a:off x="684213" y="5445125"/>
          <a:ext cx="1727200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78" name="Rovnice" r:id="rId5" imgW="1117115" imgH="215806" progId="Equation.3">
                  <p:embed/>
                </p:oleObj>
              </mc:Choice>
              <mc:Fallback>
                <p:oleObj name="Rovnice" r:id="rId5" imgW="1117115" imgH="215806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5445125"/>
                        <a:ext cx="1727200" cy="333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73" name="Object 9"/>
          <p:cNvGraphicFramePr>
            <a:graphicFrameLocks noChangeAspect="1"/>
          </p:cNvGraphicFramePr>
          <p:nvPr/>
        </p:nvGraphicFramePr>
        <p:xfrm>
          <a:off x="3851275" y="5516563"/>
          <a:ext cx="1649413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79" name="Rovnice" r:id="rId7" imgW="1066337" imgH="215806" progId="Equation.3">
                  <p:embed/>
                </p:oleObj>
              </mc:Choice>
              <mc:Fallback>
                <p:oleObj name="Rovnice" r:id="rId7" imgW="1066337" imgH="215806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1275" y="5516563"/>
                        <a:ext cx="1649413" cy="333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74" name="Object 10"/>
          <p:cNvGraphicFramePr>
            <a:graphicFrameLocks noChangeAspect="1"/>
          </p:cNvGraphicFramePr>
          <p:nvPr/>
        </p:nvGraphicFramePr>
        <p:xfrm>
          <a:off x="3851275" y="4868863"/>
          <a:ext cx="1020763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80" name="Rovnice" r:id="rId9" imgW="660113" imgH="215806" progId="Equation.3">
                  <p:embed/>
                </p:oleObj>
              </mc:Choice>
              <mc:Fallback>
                <p:oleObj name="Rovnice" r:id="rId9" imgW="660113" imgH="215806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1275" y="4868863"/>
                        <a:ext cx="1020763" cy="333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75" name="Object 11"/>
          <p:cNvGraphicFramePr>
            <a:graphicFrameLocks noChangeAspect="1"/>
          </p:cNvGraphicFramePr>
          <p:nvPr/>
        </p:nvGraphicFramePr>
        <p:xfrm>
          <a:off x="684213" y="5949950"/>
          <a:ext cx="1368425" cy="35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81" name="Rovnice" r:id="rId11" imgW="825142" imgH="215806" progId="Equation.3">
                  <p:embed/>
                </p:oleObj>
              </mc:Choice>
              <mc:Fallback>
                <p:oleObj name="Rovnice" r:id="rId11" imgW="825142" imgH="215806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5949950"/>
                        <a:ext cx="1368425" cy="357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76" name="Object 12"/>
          <p:cNvGraphicFramePr>
            <a:graphicFrameLocks noChangeAspect="1"/>
          </p:cNvGraphicFramePr>
          <p:nvPr/>
        </p:nvGraphicFramePr>
        <p:xfrm>
          <a:off x="3924300" y="5949950"/>
          <a:ext cx="576263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82" name="Rovnice" r:id="rId13" imgW="355292" imgH="203024" progId="Equation.3">
                  <p:embed/>
                </p:oleObj>
              </mc:Choice>
              <mc:Fallback>
                <p:oleObj name="Rovnice" r:id="rId13" imgW="355292" imgH="203024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4300" y="5949950"/>
                        <a:ext cx="576263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77" name="Object 13"/>
          <p:cNvGraphicFramePr>
            <a:graphicFrameLocks noChangeAspect="1"/>
          </p:cNvGraphicFramePr>
          <p:nvPr/>
        </p:nvGraphicFramePr>
        <p:xfrm>
          <a:off x="2339975" y="4724400"/>
          <a:ext cx="596900" cy="649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83" name="Rovnice" r:id="rId15" imgW="419100" imgH="457200" progId="Equation.3">
                  <p:embed/>
                </p:oleObj>
              </mc:Choice>
              <mc:Fallback>
                <p:oleObj name="Rovnice" r:id="rId15" imgW="419100" imgH="4572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975" y="4724400"/>
                        <a:ext cx="596900" cy="649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78" name="Text Box 14"/>
          <p:cNvSpPr txBox="1">
            <a:spLocks noChangeArrowheads="1"/>
          </p:cNvSpPr>
          <p:nvPr/>
        </p:nvSpPr>
        <p:spPr bwMode="auto">
          <a:xfrm>
            <a:off x="6300788" y="4868863"/>
            <a:ext cx="15113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/>
              <a:t>Řešení:</a:t>
            </a:r>
          </a:p>
        </p:txBody>
      </p:sp>
      <p:graphicFrame>
        <p:nvGraphicFramePr>
          <p:cNvPr id="36879" name="Object 15"/>
          <p:cNvGraphicFramePr>
            <a:graphicFrameLocks noChangeAspect="1"/>
          </p:cNvGraphicFramePr>
          <p:nvPr/>
        </p:nvGraphicFramePr>
        <p:xfrm>
          <a:off x="6227763" y="5373688"/>
          <a:ext cx="2160587" cy="893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84" name="Rovnice" r:id="rId17" imgW="1104900" imgH="457200" progId="Equation.3">
                  <p:embed/>
                </p:oleObj>
              </mc:Choice>
              <mc:Fallback>
                <p:oleObj name="Rovnice" r:id="rId17" imgW="1104900" imgH="45720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7763" y="5373688"/>
                        <a:ext cx="2160587" cy="893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80" name="Rectangle 4"/>
          <p:cNvSpPr>
            <a:spLocks noChangeArrowheads="1"/>
          </p:cNvSpPr>
          <p:nvPr/>
        </p:nvSpPr>
        <p:spPr bwMode="auto">
          <a:xfrm>
            <a:off x="6011863" y="4797425"/>
            <a:ext cx="2592387" cy="1439863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400" dirty="0" smtClean="0"/>
              <a:t>EMM4</a:t>
            </a:r>
          </a:p>
        </p:txBody>
      </p:sp>
      <p:sp>
        <p:nvSpPr>
          <p:cNvPr id="32771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B3CF1B0-CF7A-487C-8833-6780021BD752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33</a:t>
            </a:fld>
            <a:endParaRPr lang="cs-CZ" altLang="cs-CZ" sz="1400" smtClean="0"/>
          </a:p>
        </p:txBody>
      </p:sp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549275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cs-CZ" sz="3200" b="1" smtClean="0"/>
              <a:t>Kuhn-Tuckerovy podmínky </a:t>
            </a:r>
            <a:r>
              <a:rPr lang="cs-CZ" altLang="cs-CZ" sz="3200" b="1" smtClean="0"/>
              <a:t/>
            </a:r>
            <a:br>
              <a:rPr lang="cs-CZ" altLang="cs-CZ" sz="3200" b="1" smtClean="0"/>
            </a:br>
            <a:r>
              <a:rPr lang="en-US" altLang="cs-CZ" sz="3200" b="1" smtClean="0"/>
              <a:t>a dualita v LP</a:t>
            </a:r>
            <a:r>
              <a:rPr lang="cs-CZ" altLang="cs-CZ" sz="3200" b="1" smtClean="0"/>
              <a:t> …</a:t>
            </a:r>
          </a:p>
        </p:txBody>
      </p:sp>
      <p:sp>
        <p:nvSpPr>
          <p:cNvPr id="327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60575"/>
            <a:ext cx="8229600" cy="37734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smtClean="0"/>
              <a:t>	</a:t>
            </a:r>
            <a:r>
              <a:rPr lang="pl-PL" altLang="cs-CZ" sz="2000" b="1" smtClean="0"/>
              <a:t>Lagrangián k (P):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pl-PL" altLang="cs-CZ" sz="2000" b="1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smtClean="0"/>
              <a:t>		</a:t>
            </a:r>
            <a:r>
              <a:rPr lang="en-US" altLang="cs-CZ" sz="2400" i="1" smtClean="0">
                <a:latin typeface="Times New Roman" panose="02020603050405020304" pitchFamily="18" charset="0"/>
              </a:rPr>
              <a:t>F</a:t>
            </a:r>
            <a:r>
              <a:rPr lang="en-US" altLang="cs-CZ" sz="2400" smtClean="0">
                <a:latin typeface="Times New Roman" panose="02020603050405020304" pitchFamily="18" charset="0"/>
              </a:rPr>
              <a:t>(</a:t>
            </a:r>
            <a:r>
              <a:rPr lang="en-US" altLang="cs-CZ" sz="2400" i="1" smtClean="0">
                <a:latin typeface="Times New Roman" panose="02020603050405020304" pitchFamily="18" charset="0"/>
              </a:rPr>
              <a:t>x,y</a:t>
            </a:r>
            <a:r>
              <a:rPr lang="en-US" altLang="cs-CZ" sz="2400" smtClean="0">
                <a:latin typeface="Times New Roman" panose="02020603050405020304" pitchFamily="18" charset="0"/>
              </a:rPr>
              <a:t>)</a:t>
            </a:r>
            <a:r>
              <a:rPr lang="en-US" altLang="cs-CZ" sz="2400" i="1" smtClean="0">
                <a:latin typeface="Times New Roman" panose="02020603050405020304" pitchFamily="18" charset="0"/>
              </a:rPr>
              <a:t>  =    c</a:t>
            </a:r>
            <a:r>
              <a:rPr lang="en-US" altLang="cs-CZ" sz="2400" baseline="30000" smtClean="0">
                <a:latin typeface="Times New Roman" panose="02020603050405020304" pitchFamily="18" charset="0"/>
              </a:rPr>
              <a:t>T</a:t>
            </a:r>
            <a:r>
              <a:rPr lang="en-US" altLang="cs-CZ" sz="2400" i="1" smtClean="0">
                <a:latin typeface="Times New Roman" panose="02020603050405020304" pitchFamily="18" charset="0"/>
              </a:rPr>
              <a:t>x + y</a:t>
            </a:r>
            <a:r>
              <a:rPr lang="en-US" altLang="cs-CZ" sz="2400" baseline="30000" smtClean="0">
                <a:latin typeface="Times New Roman" panose="02020603050405020304" pitchFamily="18" charset="0"/>
              </a:rPr>
              <a:t>T</a:t>
            </a:r>
            <a:r>
              <a:rPr lang="en-US" altLang="cs-CZ" sz="2400" smtClean="0">
                <a:latin typeface="Times New Roman" panose="02020603050405020304" pitchFamily="18" charset="0"/>
              </a:rPr>
              <a:t>(</a:t>
            </a:r>
            <a:r>
              <a:rPr lang="en-US" altLang="cs-CZ" sz="2400" i="1" smtClean="0">
                <a:latin typeface="Times New Roman" panose="02020603050405020304" pitchFamily="18" charset="0"/>
              </a:rPr>
              <a:t>b</a:t>
            </a:r>
            <a:r>
              <a:rPr lang="en-US" altLang="cs-CZ" sz="2400" smtClean="0">
                <a:latin typeface="Times New Roman" panose="02020603050405020304" pitchFamily="18" charset="0"/>
              </a:rPr>
              <a:t> </a:t>
            </a:r>
            <a:r>
              <a:rPr lang="cs-CZ" altLang="cs-CZ" sz="2400" smtClean="0">
                <a:latin typeface="Times New Roman" panose="02020603050405020304" pitchFamily="18" charset="0"/>
              </a:rPr>
              <a:t>- </a:t>
            </a:r>
            <a:r>
              <a:rPr lang="en-US" altLang="cs-CZ" sz="2400" i="1" smtClean="0">
                <a:latin typeface="Times New Roman" panose="02020603050405020304" pitchFamily="18" charset="0"/>
              </a:rPr>
              <a:t>Ax</a:t>
            </a:r>
            <a:r>
              <a:rPr lang="en-US" altLang="cs-CZ" sz="2400" smtClean="0">
                <a:latin typeface="Times New Roman" panose="02020603050405020304" pitchFamily="18" charset="0"/>
              </a:rPr>
              <a:t>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cs-CZ" sz="20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smtClean="0"/>
              <a:t>	</a:t>
            </a:r>
            <a:r>
              <a:rPr lang="en-US" altLang="cs-CZ" sz="2000" b="1" smtClean="0"/>
              <a:t>K.T. podmínky</a:t>
            </a:r>
            <a:r>
              <a:rPr lang="cs-CZ" altLang="cs-CZ" sz="2000" b="1" smtClean="0"/>
              <a:t> (*) a (**)</a:t>
            </a:r>
            <a:r>
              <a:rPr lang="en-US" altLang="cs-CZ" sz="2000" b="1" smtClean="0"/>
              <a:t>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cs-CZ" sz="2000" b="1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smtClean="0">
                <a:sym typeface="Symbol" panose="05050102010706020507" pitchFamily="18" charset="2"/>
              </a:rPr>
              <a:t>		</a:t>
            </a:r>
            <a:r>
              <a:rPr lang="en-US" altLang="cs-CZ" sz="2000" smtClean="0">
                <a:latin typeface="Times New Roman" panose="02020603050405020304" pitchFamily="18" charset="0"/>
                <a:sym typeface="Symbol" panose="05050102010706020507" pitchFamily="18" charset="2"/>
              </a:rPr>
              <a:t></a:t>
            </a:r>
            <a:r>
              <a:rPr lang="en-US" altLang="cs-CZ" sz="2000" i="1" baseline="-25000" smtClean="0">
                <a:latin typeface="Times New Roman" panose="02020603050405020304" pitchFamily="18" charset="0"/>
              </a:rPr>
              <a:t>x</a:t>
            </a:r>
            <a:r>
              <a:rPr lang="en-US" altLang="cs-CZ" sz="2000" i="1" smtClean="0">
                <a:latin typeface="Times New Roman" panose="02020603050405020304" pitchFamily="18" charset="0"/>
              </a:rPr>
              <a:t>F</a:t>
            </a:r>
            <a:r>
              <a:rPr lang="en-US" altLang="cs-CZ" sz="2000" smtClean="0">
                <a:latin typeface="Times New Roman" panose="02020603050405020304" pitchFamily="18" charset="0"/>
              </a:rPr>
              <a:t>(</a:t>
            </a:r>
            <a:r>
              <a:rPr lang="en-US" altLang="cs-CZ" sz="2000" i="1" smtClean="0">
                <a:latin typeface="Times New Roman" panose="02020603050405020304" pitchFamily="18" charset="0"/>
              </a:rPr>
              <a:t>x,y</a:t>
            </a:r>
            <a:r>
              <a:rPr lang="en-US" altLang="cs-CZ" sz="2000" smtClean="0">
                <a:latin typeface="Times New Roman" panose="02020603050405020304" pitchFamily="18" charset="0"/>
              </a:rPr>
              <a:t>)</a:t>
            </a:r>
            <a:r>
              <a:rPr lang="en-US" altLang="cs-CZ" sz="2000" i="1" smtClean="0">
                <a:latin typeface="Times New Roman" panose="02020603050405020304" pitchFamily="18" charset="0"/>
              </a:rPr>
              <a:t> = c </a:t>
            </a:r>
            <a:r>
              <a:rPr lang="cs-CZ" altLang="cs-CZ" sz="2000" i="1" smtClean="0">
                <a:latin typeface="Times New Roman" panose="02020603050405020304" pitchFamily="18" charset="0"/>
              </a:rPr>
              <a:t>-</a:t>
            </a:r>
            <a:r>
              <a:rPr lang="en-US" altLang="cs-CZ" sz="2000" i="1" smtClean="0">
                <a:latin typeface="Times New Roman" panose="02020603050405020304" pitchFamily="18" charset="0"/>
              </a:rPr>
              <a:t> A</a:t>
            </a:r>
            <a:r>
              <a:rPr lang="en-US" altLang="cs-CZ" sz="2000" baseline="30000" smtClean="0">
                <a:latin typeface="Times New Roman" panose="02020603050405020304" pitchFamily="18" charset="0"/>
              </a:rPr>
              <a:t>T</a:t>
            </a:r>
            <a:r>
              <a:rPr lang="en-US" altLang="cs-CZ" sz="2000" i="1" smtClean="0">
                <a:latin typeface="Times New Roman" panose="02020603050405020304" pitchFamily="18" charset="0"/>
              </a:rPr>
              <a:t>y </a:t>
            </a:r>
            <a:r>
              <a:rPr lang="en-US" altLang="cs-CZ" sz="2000" smtClean="0">
                <a:latin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en-US" altLang="cs-CZ" sz="2000" i="1" smtClean="0">
                <a:latin typeface="Times New Roman" panose="02020603050405020304" pitchFamily="18" charset="0"/>
              </a:rPr>
              <a:t> </a:t>
            </a:r>
            <a:r>
              <a:rPr lang="en-US" altLang="cs-CZ" sz="2000" smtClean="0">
                <a:latin typeface="Times New Roman" panose="02020603050405020304" pitchFamily="18" charset="0"/>
              </a:rPr>
              <a:t>0</a:t>
            </a:r>
            <a:r>
              <a:rPr lang="en-US" altLang="cs-CZ" sz="2000" i="1" smtClean="0">
                <a:latin typeface="Times New Roman" panose="02020603050405020304" pitchFamily="18" charset="0"/>
              </a:rPr>
              <a:t>  </a:t>
            </a:r>
            <a:r>
              <a:rPr lang="en-US" altLang="cs-CZ" sz="2000" smtClean="0">
                <a:latin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lang="en-US" altLang="cs-CZ" sz="2000" i="1" smtClean="0">
                <a:latin typeface="Times New Roman" panose="02020603050405020304" pitchFamily="18" charset="0"/>
              </a:rPr>
              <a:t> 	 </a:t>
            </a:r>
            <a:r>
              <a:rPr lang="cs-CZ" altLang="cs-CZ" sz="2000" i="1" smtClean="0">
                <a:latin typeface="Times New Roman" panose="02020603050405020304" pitchFamily="18" charset="0"/>
              </a:rPr>
              <a:t> </a:t>
            </a:r>
            <a:r>
              <a:rPr lang="en-US" altLang="cs-CZ" sz="2000" i="1" smtClean="0">
                <a:latin typeface="Times New Roman" panose="02020603050405020304" pitchFamily="18" charset="0"/>
              </a:rPr>
              <a:t>A</a:t>
            </a:r>
            <a:r>
              <a:rPr lang="en-US" altLang="cs-CZ" sz="2000" baseline="30000" smtClean="0">
                <a:latin typeface="Times New Roman" panose="02020603050405020304" pitchFamily="18" charset="0"/>
              </a:rPr>
              <a:t>T</a:t>
            </a:r>
            <a:r>
              <a:rPr lang="en-US" altLang="cs-CZ" sz="2000" i="1" smtClean="0">
                <a:latin typeface="Times New Roman" panose="02020603050405020304" pitchFamily="18" charset="0"/>
              </a:rPr>
              <a:t>y </a:t>
            </a:r>
            <a:r>
              <a:rPr lang="en-US" altLang="cs-CZ" sz="2000" smtClean="0">
                <a:latin typeface="Times New Roman" panose="02020603050405020304" pitchFamily="18" charset="0"/>
                <a:sym typeface="Symbol" panose="05050102010706020507" pitchFamily="18" charset="2"/>
              </a:rPr>
              <a:t></a:t>
            </a:r>
            <a:r>
              <a:rPr lang="en-US" altLang="cs-CZ" sz="2000" i="1" smtClean="0">
                <a:latin typeface="Times New Roman" panose="02020603050405020304" pitchFamily="18" charset="0"/>
              </a:rPr>
              <a:t> c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i="1" smtClean="0">
                <a:latin typeface="Times New Roman" panose="02020603050405020304" pitchFamily="18" charset="0"/>
                <a:sym typeface="Symbol" panose="05050102010706020507" pitchFamily="18" charset="2"/>
              </a:rPr>
              <a:t>		</a:t>
            </a:r>
            <a:r>
              <a:rPr lang="en-US" altLang="cs-CZ" sz="2000" smtClean="0">
                <a:latin typeface="Times New Roman" panose="02020603050405020304" pitchFamily="18" charset="0"/>
                <a:sym typeface="Symbol" panose="05050102010706020507" pitchFamily="18" charset="2"/>
              </a:rPr>
              <a:t></a:t>
            </a:r>
            <a:r>
              <a:rPr lang="en-US" altLang="cs-CZ" sz="2000" i="1" baseline="-25000" smtClean="0">
                <a:latin typeface="Times New Roman" panose="02020603050405020304" pitchFamily="18" charset="0"/>
              </a:rPr>
              <a:t>y</a:t>
            </a:r>
            <a:r>
              <a:rPr lang="en-US" altLang="cs-CZ" sz="2000" i="1" smtClean="0">
                <a:latin typeface="Times New Roman" panose="02020603050405020304" pitchFamily="18" charset="0"/>
              </a:rPr>
              <a:t>F</a:t>
            </a:r>
            <a:r>
              <a:rPr lang="en-US" altLang="cs-CZ" sz="2000" smtClean="0">
                <a:latin typeface="Times New Roman" panose="02020603050405020304" pitchFamily="18" charset="0"/>
              </a:rPr>
              <a:t>(</a:t>
            </a:r>
            <a:r>
              <a:rPr lang="en-US" altLang="cs-CZ" sz="2000" i="1" smtClean="0">
                <a:latin typeface="Times New Roman" panose="02020603050405020304" pitchFamily="18" charset="0"/>
              </a:rPr>
              <a:t>x,y</a:t>
            </a:r>
            <a:r>
              <a:rPr lang="en-US" altLang="cs-CZ" sz="2000" smtClean="0">
                <a:latin typeface="Times New Roman" panose="02020603050405020304" pitchFamily="18" charset="0"/>
              </a:rPr>
              <a:t>)</a:t>
            </a:r>
            <a:r>
              <a:rPr lang="en-US" altLang="cs-CZ" sz="2000" i="1" smtClean="0">
                <a:latin typeface="Times New Roman" panose="02020603050405020304" pitchFamily="18" charset="0"/>
              </a:rPr>
              <a:t> =   b</a:t>
            </a:r>
            <a:r>
              <a:rPr lang="cs-CZ" altLang="cs-CZ" sz="2000" i="1" smtClean="0">
                <a:latin typeface="Times New Roman" panose="02020603050405020304" pitchFamily="18" charset="0"/>
              </a:rPr>
              <a:t> - </a:t>
            </a:r>
            <a:r>
              <a:rPr lang="en-US" altLang="cs-CZ" sz="2000" i="1" smtClean="0">
                <a:latin typeface="Times New Roman" panose="02020603050405020304" pitchFamily="18" charset="0"/>
              </a:rPr>
              <a:t>A x </a:t>
            </a:r>
            <a:r>
              <a:rPr lang="en-US" altLang="cs-CZ" sz="2000" smtClean="0">
                <a:latin typeface="Times New Roman" panose="02020603050405020304" pitchFamily="18" charset="0"/>
                <a:sym typeface="Symbol" panose="05050102010706020507" pitchFamily="18" charset="2"/>
              </a:rPr>
              <a:t></a:t>
            </a:r>
            <a:r>
              <a:rPr lang="en-US" altLang="cs-CZ" sz="2000" smtClean="0">
                <a:latin typeface="Times New Roman" panose="02020603050405020304" pitchFamily="18" charset="0"/>
              </a:rPr>
              <a:t> 0</a:t>
            </a:r>
            <a:r>
              <a:rPr lang="en-US" altLang="cs-CZ" sz="2000" i="1" smtClean="0">
                <a:latin typeface="Times New Roman" panose="02020603050405020304" pitchFamily="18" charset="0"/>
              </a:rPr>
              <a:t>  </a:t>
            </a:r>
            <a:r>
              <a:rPr lang="en-US" altLang="cs-CZ" sz="2000" smtClean="0">
                <a:latin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lang="cs-CZ" altLang="cs-CZ" sz="2000" i="1" smtClean="0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cs-CZ" sz="2000" i="1" smtClean="0">
                <a:latin typeface="Times New Roman" panose="02020603050405020304" pitchFamily="18" charset="0"/>
              </a:rPr>
              <a:t>A x  </a:t>
            </a:r>
            <a:r>
              <a:rPr lang="en-US" altLang="cs-CZ" sz="2000" smtClean="0">
                <a:latin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en-US" altLang="cs-CZ" sz="2000" i="1" smtClean="0">
                <a:latin typeface="Times New Roman" panose="02020603050405020304" pitchFamily="18" charset="0"/>
              </a:rPr>
              <a:t>  b</a:t>
            </a:r>
            <a:endParaRPr lang="cs-CZ" altLang="cs-CZ" sz="2000" i="1" smtClean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i="1" smtClean="0">
                <a:latin typeface="Times New Roman" panose="02020603050405020304" pitchFamily="18" charset="0"/>
              </a:rPr>
              <a:t>		x</a:t>
            </a:r>
            <a:r>
              <a:rPr lang="cs-CZ" altLang="cs-CZ" sz="2000" baseline="30000" smtClean="0">
                <a:latin typeface="Times New Roman" panose="02020603050405020304" pitchFamily="18" charset="0"/>
              </a:rPr>
              <a:t>T</a:t>
            </a:r>
            <a:r>
              <a:rPr lang="cs-CZ" altLang="cs-CZ" sz="2000" i="1" smtClean="0">
                <a:latin typeface="Times New Roman" panose="02020603050405020304" pitchFamily="18" charset="0"/>
              </a:rPr>
              <a:t> </a:t>
            </a:r>
            <a:r>
              <a:rPr lang="en-US" altLang="cs-CZ" sz="2000" smtClean="0">
                <a:latin typeface="Times New Roman" panose="02020603050405020304" pitchFamily="18" charset="0"/>
                <a:sym typeface="Symbol" panose="05050102010706020507" pitchFamily="18" charset="2"/>
              </a:rPr>
              <a:t></a:t>
            </a:r>
            <a:r>
              <a:rPr lang="en-US" altLang="cs-CZ" sz="2000" i="1" baseline="-25000" smtClean="0">
                <a:latin typeface="Times New Roman" panose="02020603050405020304" pitchFamily="18" charset="0"/>
              </a:rPr>
              <a:t>x</a:t>
            </a:r>
            <a:r>
              <a:rPr lang="en-US" altLang="cs-CZ" sz="2000" i="1" smtClean="0">
                <a:latin typeface="Times New Roman" panose="02020603050405020304" pitchFamily="18" charset="0"/>
              </a:rPr>
              <a:t>F</a:t>
            </a:r>
            <a:r>
              <a:rPr lang="en-US" altLang="cs-CZ" sz="2000" smtClean="0">
                <a:latin typeface="Times New Roman" panose="02020603050405020304" pitchFamily="18" charset="0"/>
              </a:rPr>
              <a:t>(</a:t>
            </a:r>
            <a:r>
              <a:rPr lang="en-US" altLang="cs-CZ" sz="2000" i="1" smtClean="0">
                <a:latin typeface="Times New Roman" panose="02020603050405020304" pitchFamily="18" charset="0"/>
              </a:rPr>
              <a:t>x,y</a:t>
            </a:r>
            <a:r>
              <a:rPr lang="en-US" altLang="cs-CZ" sz="2000" smtClean="0">
                <a:latin typeface="Times New Roman" panose="02020603050405020304" pitchFamily="18" charset="0"/>
              </a:rPr>
              <a:t>)</a:t>
            </a:r>
            <a:r>
              <a:rPr lang="en-US" altLang="cs-CZ" sz="2000" i="1" smtClean="0">
                <a:latin typeface="Times New Roman" panose="02020603050405020304" pitchFamily="18" charset="0"/>
              </a:rPr>
              <a:t> = </a:t>
            </a:r>
            <a:r>
              <a:rPr lang="cs-CZ" altLang="cs-CZ" sz="2000" i="1" smtClean="0">
                <a:latin typeface="Times New Roman" panose="02020603050405020304" pitchFamily="18" charset="0"/>
              </a:rPr>
              <a:t>x</a:t>
            </a:r>
            <a:r>
              <a:rPr lang="cs-CZ" altLang="cs-CZ" sz="2000" baseline="30000" smtClean="0">
                <a:latin typeface="Times New Roman" panose="02020603050405020304" pitchFamily="18" charset="0"/>
              </a:rPr>
              <a:t>T</a:t>
            </a:r>
            <a:r>
              <a:rPr lang="cs-CZ" altLang="cs-CZ" sz="2000" smtClean="0">
                <a:latin typeface="Times New Roman" panose="02020603050405020304" pitchFamily="18" charset="0"/>
              </a:rPr>
              <a:t>(</a:t>
            </a:r>
            <a:r>
              <a:rPr lang="en-US" altLang="cs-CZ" sz="2000" i="1" smtClean="0">
                <a:latin typeface="Times New Roman" panose="02020603050405020304" pitchFamily="18" charset="0"/>
              </a:rPr>
              <a:t>c </a:t>
            </a:r>
            <a:r>
              <a:rPr lang="cs-CZ" altLang="cs-CZ" sz="2000" i="1" smtClean="0">
                <a:latin typeface="Times New Roman" panose="02020603050405020304" pitchFamily="18" charset="0"/>
              </a:rPr>
              <a:t>-</a:t>
            </a:r>
            <a:r>
              <a:rPr lang="en-US" altLang="cs-CZ" sz="2000" i="1" smtClean="0">
                <a:latin typeface="Times New Roman" panose="02020603050405020304" pitchFamily="18" charset="0"/>
              </a:rPr>
              <a:t> A</a:t>
            </a:r>
            <a:r>
              <a:rPr lang="en-US" altLang="cs-CZ" sz="2000" baseline="30000" smtClean="0">
                <a:latin typeface="Times New Roman" panose="02020603050405020304" pitchFamily="18" charset="0"/>
              </a:rPr>
              <a:t>T</a:t>
            </a:r>
            <a:r>
              <a:rPr lang="en-US" altLang="cs-CZ" sz="2000" i="1" smtClean="0">
                <a:latin typeface="Times New Roman" panose="02020603050405020304" pitchFamily="18" charset="0"/>
              </a:rPr>
              <a:t>y</a:t>
            </a:r>
            <a:r>
              <a:rPr lang="cs-CZ" altLang="cs-CZ" sz="2000" smtClean="0">
                <a:latin typeface="Times New Roman" panose="02020603050405020304" pitchFamily="18" charset="0"/>
              </a:rPr>
              <a:t>)</a:t>
            </a:r>
            <a:r>
              <a:rPr lang="en-US" altLang="cs-CZ" sz="2000" i="1" smtClean="0">
                <a:latin typeface="Times New Roman" panose="02020603050405020304" pitchFamily="18" charset="0"/>
              </a:rPr>
              <a:t> </a:t>
            </a:r>
            <a:r>
              <a:rPr lang="cs-CZ" altLang="cs-CZ" sz="2000" smtClean="0">
                <a:latin typeface="Times New Roman" panose="02020603050405020304" pitchFamily="18" charset="0"/>
                <a:sym typeface="Symbol" panose="05050102010706020507" pitchFamily="18" charset="2"/>
              </a:rPr>
              <a:t>=</a:t>
            </a:r>
            <a:r>
              <a:rPr lang="en-US" altLang="cs-CZ" sz="2000" i="1" smtClean="0">
                <a:latin typeface="Times New Roman" panose="02020603050405020304" pitchFamily="18" charset="0"/>
              </a:rPr>
              <a:t> </a:t>
            </a:r>
            <a:r>
              <a:rPr lang="en-US" altLang="cs-CZ" sz="2000" smtClean="0">
                <a:latin typeface="Times New Roman" panose="02020603050405020304" pitchFamily="18" charset="0"/>
              </a:rPr>
              <a:t>0</a:t>
            </a:r>
            <a:r>
              <a:rPr lang="en-US" altLang="cs-CZ" sz="2000" i="1" smtClean="0">
                <a:latin typeface="Times New Roman" panose="02020603050405020304" pitchFamily="18" charset="0"/>
              </a:rPr>
              <a:t> </a:t>
            </a:r>
            <a:endParaRPr lang="cs-CZ" altLang="cs-CZ" sz="2000" i="1" smtClean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i="1" smtClean="0">
                <a:latin typeface="Times New Roman" panose="02020603050405020304" pitchFamily="18" charset="0"/>
              </a:rPr>
              <a:t>		 y</a:t>
            </a:r>
            <a:r>
              <a:rPr lang="cs-CZ" altLang="cs-CZ" sz="2000" baseline="30000" smtClean="0">
                <a:latin typeface="Times New Roman" panose="02020603050405020304" pitchFamily="18" charset="0"/>
              </a:rPr>
              <a:t>T</a:t>
            </a:r>
            <a:r>
              <a:rPr lang="cs-CZ" altLang="cs-CZ" sz="2000" i="1" smtClean="0">
                <a:latin typeface="Times New Roman" panose="02020603050405020304" pitchFamily="18" charset="0"/>
              </a:rPr>
              <a:t> </a:t>
            </a:r>
            <a:r>
              <a:rPr lang="en-US" altLang="cs-CZ" sz="2000" smtClean="0">
                <a:latin typeface="Times New Roman" panose="02020603050405020304" pitchFamily="18" charset="0"/>
                <a:sym typeface="Symbol" panose="05050102010706020507" pitchFamily="18" charset="2"/>
              </a:rPr>
              <a:t></a:t>
            </a:r>
            <a:r>
              <a:rPr lang="en-US" altLang="cs-CZ" sz="2000" i="1" baseline="-25000" smtClean="0">
                <a:latin typeface="Times New Roman" panose="02020603050405020304" pitchFamily="18" charset="0"/>
              </a:rPr>
              <a:t>y</a:t>
            </a:r>
            <a:r>
              <a:rPr lang="en-US" altLang="cs-CZ" sz="2000" i="1" smtClean="0">
                <a:latin typeface="Times New Roman" panose="02020603050405020304" pitchFamily="18" charset="0"/>
              </a:rPr>
              <a:t>F</a:t>
            </a:r>
            <a:r>
              <a:rPr lang="en-US" altLang="cs-CZ" sz="2000" smtClean="0">
                <a:latin typeface="Times New Roman" panose="02020603050405020304" pitchFamily="18" charset="0"/>
              </a:rPr>
              <a:t>(</a:t>
            </a:r>
            <a:r>
              <a:rPr lang="en-US" altLang="cs-CZ" sz="2000" i="1" smtClean="0">
                <a:latin typeface="Times New Roman" panose="02020603050405020304" pitchFamily="18" charset="0"/>
              </a:rPr>
              <a:t>x,y</a:t>
            </a:r>
            <a:r>
              <a:rPr lang="en-US" altLang="cs-CZ" sz="2000" smtClean="0">
                <a:latin typeface="Times New Roman" panose="02020603050405020304" pitchFamily="18" charset="0"/>
              </a:rPr>
              <a:t>)</a:t>
            </a:r>
            <a:r>
              <a:rPr lang="en-US" altLang="cs-CZ" sz="2000" i="1" smtClean="0">
                <a:latin typeface="Times New Roman" panose="02020603050405020304" pitchFamily="18" charset="0"/>
              </a:rPr>
              <a:t> = </a:t>
            </a:r>
            <a:r>
              <a:rPr lang="cs-CZ" altLang="cs-CZ" sz="2000" i="1" smtClean="0">
                <a:latin typeface="Times New Roman" panose="02020603050405020304" pitchFamily="18" charset="0"/>
              </a:rPr>
              <a:t>y</a:t>
            </a:r>
            <a:r>
              <a:rPr lang="cs-CZ" altLang="cs-CZ" sz="2000" baseline="30000" smtClean="0">
                <a:latin typeface="Times New Roman" panose="02020603050405020304" pitchFamily="18" charset="0"/>
              </a:rPr>
              <a:t>T</a:t>
            </a:r>
            <a:r>
              <a:rPr lang="en-US" altLang="cs-CZ" sz="2000" i="1" smtClean="0">
                <a:latin typeface="Times New Roman" panose="02020603050405020304" pitchFamily="18" charset="0"/>
              </a:rPr>
              <a:t> </a:t>
            </a:r>
            <a:r>
              <a:rPr lang="cs-CZ" altLang="cs-CZ" sz="2000" smtClean="0">
                <a:latin typeface="Times New Roman" panose="02020603050405020304" pitchFamily="18" charset="0"/>
              </a:rPr>
              <a:t>(</a:t>
            </a:r>
            <a:r>
              <a:rPr lang="en-US" altLang="cs-CZ" sz="2000" i="1" smtClean="0">
                <a:latin typeface="Times New Roman" panose="02020603050405020304" pitchFamily="18" charset="0"/>
              </a:rPr>
              <a:t>b</a:t>
            </a:r>
            <a:r>
              <a:rPr lang="cs-CZ" altLang="cs-CZ" sz="2000" i="1" smtClean="0">
                <a:latin typeface="Times New Roman" panose="02020603050405020304" pitchFamily="18" charset="0"/>
              </a:rPr>
              <a:t> </a:t>
            </a:r>
            <a:r>
              <a:rPr lang="en-US" altLang="cs-CZ" sz="2000" i="1" smtClean="0">
                <a:latin typeface="Times New Roman" panose="02020603050405020304" pitchFamily="18" charset="0"/>
              </a:rPr>
              <a:t>–</a:t>
            </a:r>
            <a:r>
              <a:rPr lang="cs-CZ" altLang="cs-CZ" sz="2000" i="1" smtClean="0">
                <a:latin typeface="Times New Roman" panose="02020603050405020304" pitchFamily="18" charset="0"/>
              </a:rPr>
              <a:t> </a:t>
            </a:r>
            <a:r>
              <a:rPr lang="en-US" altLang="cs-CZ" sz="2000" i="1" smtClean="0">
                <a:latin typeface="Times New Roman" panose="02020603050405020304" pitchFamily="18" charset="0"/>
              </a:rPr>
              <a:t>A x</a:t>
            </a:r>
            <a:r>
              <a:rPr lang="cs-CZ" altLang="cs-CZ" sz="2000" smtClean="0">
                <a:latin typeface="Times New Roman" panose="02020603050405020304" pitchFamily="18" charset="0"/>
              </a:rPr>
              <a:t>)</a:t>
            </a:r>
            <a:r>
              <a:rPr lang="en-US" altLang="cs-CZ" sz="2000" i="1" smtClean="0">
                <a:latin typeface="Times New Roman" panose="02020603050405020304" pitchFamily="18" charset="0"/>
              </a:rPr>
              <a:t> </a:t>
            </a:r>
            <a:r>
              <a:rPr lang="cs-CZ" altLang="cs-CZ" sz="2000" smtClean="0">
                <a:latin typeface="Times New Roman" panose="02020603050405020304" pitchFamily="18" charset="0"/>
                <a:sym typeface="Symbol" panose="05050102010706020507" pitchFamily="18" charset="2"/>
              </a:rPr>
              <a:t>=</a:t>
            </a:r>
            <a:r>
              <a:rPr lang="en-US" altLang="cs-CZ" sz="2000" smtClean="0">
                <a:latin typeface="Times New Roman" panose="02020603050405020304" pitchFamily="18" charset="0"/>
              </a:rPr>
              <a:t> 0</a:t>
            </a:r>
            <a:r>
              <a:rPr lang="en-US" altLang="cs-CZ" sz="2000" i="1" smtClean="0">
                <a:latin typeface="Times New Roman" panose="02020603050405020304" pitchFamily="18" charset="0"/>
              </a:rPr>
              <a:t> </a:t>
            </a:r>
            <a:endParaRPr lang="cs-CZ" altLang="cs-CZ" sz="2000" i="1" smtClean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i="1" smtClean="0">
                <a:latin typeface="Times New Roman" panose="02020603050405020304" pitchFamily="18" charset="0"/>
              </a:rPr>
              <a:t>			x </a:t>
            </a:r>
            <a:r>
              <a:rPr lang="cs-CZ" altLang="cs-CZ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≥ </a:t>
            </a:r>
            <a:r>
              <a:rPr lang="cs-CZ" altLang="cs-CZ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0 , </a:t>
            </a:r>
            <a:r>
              <a:rPr lang="cs-CZ" altLang="cs-CZ" sz="2000" i="1" smtClean="0">
                <a:latin typeface="Times New Roman" panose="02020603050405020304" pitchFamily="18" charset="0"/>
              </a:rPr>
              <a:t>y </a:t>
            </a:r>
            <a:r>
              <a:rPr lang="cs-CZ" altLang="cs-CZ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≥ </a:t>
            </a:r>
            <a:r>
              <a:rPr lang="cs-CZ" altLang="cs-CZ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</a:p>
        </p:txBody>
      </p:sp>
      <p:sp>
        <p:nvSpPr>
          <p:cNvPr id="32774" name="Rectangle 4"/>
          <p:cNvSpPr>
            <a:spLocks noChangeArrowheads="1"/>
          </p:cNvSpPr>
          <p:nvPr/>
        </p:nvSpPr>
        <p:spPr bwMode="auto">
          <a:xfrm>
            <a:off x="4229100" y="3860800"/>
            <a:ext cx="1223963" cy="8636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 anchorCtr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400" dirty="0" smtClean="0"/>
              <a:t>EMM4</a:t>
            </a:r>
          </a:p>
        </p:txBody>
      </p:sp>
      <p:sp>
        <p:nvSpPr>
          <p:cNvPr id="8195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4907428-E15D-4E08-BE66-D0F2ADA28D1D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cs-CZ" altLang="cs-CZ" sz="1400" smtClean="0"/>
          </a:p>
        </p:txBody>
      </p:sp>
      <p:pic>
        <p:nvPicPr>
          <p:cNvPr id="4915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2133600"/>
            <a:ext cx="7559675" cy="228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323850" y="4886325"/>
            <a:ext cx="8280400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 i="1"/>
              <a:t>				    </a:t>
            </a:r>
            <a:r>
              <a:rPr lang="en-US" altLang="cs-CZ" sz="1800" i="1"/>
              <a:t>x</a:t>
            </a:r>
            <a:r>
              <a:rPr lang="en-US" altLang="cs-CZ" sz="1800" baseline="30000"/>
              <a:t>(1)</a:t>
            </a:r>
            <a:r>
              <a:rPr lang="en-US" altLang="cs-CZ" sz="1800"/>
              <a:t>  </a:t>
            </a:r>
            <a:r>
              <a:rPr lang="cs-CZ" altLang="cs-CZ" sz="1800"/>
              <a:t>       </a:t>
            </a:r>
            <a:r>
              <a:rPr lang="cs-CZ" altLang="cs-CZ" sz="1800" i="1"/>
              <a:t>x = </a:t>
            </a:r>
            <a:r>
              <a:rPr lang="cs-CZ" altLang="cs-CZ" sz="1800" i="1">
                <a:sym typeface="Symbol" panose="05050102010706020507" pitchFamily="18" charset="2"/>
              </a:rPr>
              <a:t></a:t>
            </a:r>
            <a:r>
              <a:rPr lang="en-US" altLang="cs-CZ" sz="1800" i="1"/>
              <a:t>x</a:t>
            </a:r>
            <a:r>
              <a:rPr lang="en-US" altLang="cs-CZ" sz="1800" baseline="30000"/>
              <a:t>(1)</a:t>
            </a:r>
            <a:r>
              <a:rPr lang="cs-CZ" altLang="cs-CZ" sz="1800">
                <a:sym typeface="Symbol" panose="05050102010706020507" pitchFamily="18" charset="2"/>
              </a:rPr>
              <a:t> + (1-</a:t>
            </a:r>
            <a:r>
              <a:rPr lang="cs-CZ" altLang="cs-CZ" sz="1800" i="1">
                <a:sym typeface="Symbol" panose="05050102010706020507" pitchFamily="18" charset="2"/>
              </a:rPr>
              <a:t></a:t>
            </a:r>
            <a:r>
              <a:rPr lang="cs-CZ" altLang="cs-CZ" sz="1800">
                <a:sym typeface="Symbol" panose="05050102010706020507" pitchFamily="18" charset="2"/>
              </a:rPr>
              <a:t>)</a:t>
            </a:r>
            <a:r>
              <a:rPr lang="en-US" altLang="cs-CZ" sz="1800" i="1"/>
              <a:t>x</a:t>
            </a:r>
            <a:r>
              <a:rPr lang="en-US" altLang="cs-CZ" sz="1800" baseline="30000"/>
              <a:t>(2)</a:t>
            </a:r>
            <a:r>
              <a:rPr lang="cs-CZ" altLang="cs-CZ" sz="1800">
                <a:sym typeface="Symbol" panose="05050102010706020507" pitchFamily="18" charset="2"/>
              </a:rPr>
              <a:t> </a:t>
            </a:r>
            <a:r>
              <a:rPr lang="cs-CZ" altLang="cs-CZ" sz="1800" i="1"/>
              <a:t>	</a:t>
            </a:r>
            <a:r>
              <a:rPr lang="en-US" altLang="cs-CZ" sz="1800" i="1"/>
              <a:t>x</a:t>
            </a:r>
            <a:r>
              <a:rPr lang="en-US" altLang="cs-CZ" sz="1800" baseline="30000"/>
              <a:t>(2)</a:t>
            </a:r>
            <a:endParaRPr lang="cs-CZ" altLang="cs-CZ" sz="2200" b="1" baseline="30000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cs-CZ" sz="2200" b="1"/>
              <a:t>konkávní fce (nikoliv ryze!)   </a:t>
            </a:r>
            <a:r>
              <a:rPr lang="cs-CZ" altLang="cs-CZ" sz="2200" b="1"/>
              <a:t>	</a:t>
            </a:r>
            <a:r>
              <a:rPr lang="en-US" altLang="cs-CZ" sz="2200" b="1">
                <a:solidFill>
                  <a:schemeClr val="hlink"/>
                </a:solidFill>
              </a:rPr>
              <a:t>ryze</a:t>
            </a:r>
            <a:r>
              <a:rPr lang="en-US" altLang="cs-CZ" sz="2200" b="1"/>
              <a:t> konkávní funkce</a:t>
            </a:r>
            <a:endParaRPr lang="cs-CZ" altLang="cs-CZ" sz="2200" b="1"/>
          </a:p>
        </p:txBody>
      </p:sp>
      <p:sp>
        <p:nvSpPr>
          <p:cNvPr id="8198" name="Line 5"/>
          <p:cNvSpPr>
            <a:spLocks noChangeShapeType="1"/>
          </p:cNvSpPr>
          <p:nvPr/>
        </p:nvSpPr>
        <p:spPr bwMode="auto">
          <a:xfrm>
            <a:off x="395288" y="4797425"/>
            <a:ext cx="82089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199" name="Line 6"/>
          <p:cNvSpPr>
            <a:spLocks noChangeShapeType="1"/>
          </p:cNvSpPr>
          <p:nvPr/>
        </p:nvSpPr>
        <p:spPr bwMode="auto">
          <a:xfrm>
            <a:off x="468313" y="1700213"/>
            <a:ext cx="0" cy="3240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200" name="Line 7"/>
          <p:cNvSpPr>
            <a:spLocks noChangeShapeType="1"/>
          </p:cNvSpPr>
          <p:nvPr/>
        </p:nvSpPr>
        <p:spPr bwMode="auto">
          <a:xfrm flipH="1">
            <a:off x="4500563" y="2708275"/>
            <a:ext cx="3167062" cy="8651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201" name="Line 8"/>
          <p:cNvSpPr>
            <a:spLocks noChangeShapeType="1"/>
          </p:cNvSpPr>
          <p:nvPr/>
        </p:nvSpPr>
        <p:spPr bwMode="auto">
          <a:xfrm>
            <a:off x="4500563" y="3573463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202" name="Line 9"/>
          <p:cNvSpPr>
            <a:spLocks noChangeShapeType="1"/>
          </p:cNvSpPr>
          <p:nvPr/>
        </p:nvSpPr>
        <p:spPr bwMode="auto">
          <a:xfrm>
            <a:off x="7667625" y="2708275"/>
            <a:ext cx="0" cy="21605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203" name="Line 10"/>
          <p:cNvSpPr>
            <a:spLocks noChangeShapeType="1"/>
          </p:cNvSpPr>
          <p:nvPr/>
        </p:nvSpPr>
        <p:spPr bwMode="auto">
          <a:xfrm>
            <a:off x="5651500" y="2459038"/>
            <a:ext cx="0" cy="237648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204" name="Oval 12"/>
          <p:cNvSpPr>
            <a:spLocks noChangeArrowheads="1"/>
          </p:cNvSpPr>
          <p:nvPr/>
        </p:nvSpPr>
        <p:spPr bwMode="auto">
          <a:xfrm>
            <a:off x="5580063" y="2360613"/>
            <a:ext cx="144462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8205" name="Oval 13"/>
          <p:cNvSpPr>
            <a:spLocks noChangeArrowheads="1"/>
          </p:cNvSpPr>
          <p:nvPr/>
        </p:nvSpPr>
        <p:spPr bwMode="auto">
          <a:xfrm>
            <a:off x="5580063" y="3190875"/>
            <a:ext cx="144462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3919538" y="3175000"/>
            <a:ext cx="7921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 i="1"/>
              <a:t>f</a:t>
            </a:r>
            <a:r>
              <a:rPr lang="cs-CZ" altLang="cs-CZ" sz="1800"/>
              <a:t>(</a:t>
            </a:r>
            <a:r>
              <a:rPr lang="cs-CZ" altLang="cs-CZ" sz="1800" i="1"/>
              <a:t>x</a:t>
            </a:r>
            <a:r>
              <a:rPr lang="cs-CZ" altLang="cs-CZ" sz="1800" baseline="30000"/>
              <a:t>(1)</a:t>
            </a:r>
            <a:r>
              <a:rPr lang="cs-CZ" altLang="cs-CZ" sz="1800"/>
              <a:t>)</a:t>
            </a: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7712075" y="2420938"/>
            <a:ext cx="7921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 i="1"/>
              <a:t>f</a:t>
            </a:r>
            <a:r>
              <a:rPr lang="cs-CZ" altLang="cs-CZ" sz="1800"/>
              <a:t>(</a:t>
            </a:r>
            <a:r>
              <a:rPr lang="cs-CZ" altLang="cs-CZ" sz="1800" i="1"/>
              <a:t>x</a:t>
            </a:r>
            <a:r>
              <a:rPr lang="cs-CZ" altLang="cs-CZ" sz="1800" baseline="30000"/>
              <a:t>(2)</a:t>
            </a:r>
            <a:r>
              <a:rPr lang="cs-CZ" altLang="cs-CZ" sz="1800"/>
              <a:t>)</a:t>
            </a:r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5219700" y="1989138"/>
            <a:ext cx="7921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 i="1"/>
              <a:t>f</a:t>
            </a:r>
            <a:r>
              <a:rPr lang="cs-CZ" altLang="cs-CZ" sz="1800"/>
              <a:t>(</a:t>
            </a:r>
            <a:r>
              <a:rPr lang="cs-CZ" altLang="cs-CZ" sz="1800" i="1"/>
              <a:t>x</a:t>
            </a:r>
            <a:r>
              <a:rPr lang="cs-CZ" altLang="cs-CZ" sz="1800"/>
              <a:t>)</a:t>
            </a:r>
          </a:p>
        </p:txBody>
      </p:sp>
      <p:sp>
        <p:nvSpPr>
          <p:cNvPr id="8209" name="Line 17"/>
          <p:cNvSpPr>
            <a:spLocks noChangeShapeType="1"/>
          </p:cNvSpPr>
          <p:nvPr/>
        </p:nvSpPr>
        <p:spPr bwMode="auto">
          <a:xfrm>
            <a:off x="2124075" y="2133600"/>
            <a:ext cx="0" cy="28082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210" name="Line 18"/>
          <p:cNvSpPr>
            <a:spLocks noChangeShapeType="1"/>
          </p:cNvSpPr>
          <p:nvPr/>
        </p:nvSpPr>
        <p:spPr bwMode="auto">
          <a:xfrm>
            <a:off x="3132138" y="2708275"/>
            <a:ext cx="0" cy="21605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211" name="Text Box 19"/>
          <p:cNvSpPr txBox="1">
            <a:spLocks noChangeArrowheads="1"/>
          </p:cNvSpPr>
          <p:nvPr/>
        </p:nvSpPr>
        <p:spPr bwMode="auto">
          <a:xfrm>
            <a:off x="4919663" y="3328988"/>
            <a:ext cx="22320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 i="1">
                <a:sym typeface="Symbol" panose="05050102010706020507" pitchFamily="18" charset="2"/>
              </a:rPr>
              <a:t>f</a:t>
            </a:r>
            <a:r>
              <a:rPr lang="cs-CZ" altLang="cs-CZ" sz="1800">
                <a:sym typeface="Symbol" panose="05050102010706020507" pitchFamily="18" charset="2"/>
              </a:rPr>
              <a:t>(</a:t>
            </a:r>
            <a:r>
              <a:rPr lang="en-US" altLang="cs-CZ" sz="1800" i="1"/>
              <a:t>x</a:t>
            </a:r>
            <a:r>
              <a:rPr lang="en-US" altLang="cs-CZ" sz="1800" baseline="30000"/>
              <a:t>(1)</a:t>
            </a:r>
            <a:r>
              <a:rPr lang="cs-CZ" altLang="cs-CZ" sz="1800"/>
              <a:t>)</a:t>
            </a:r>
            <a:r>
              <a:rPr lang="cs-CZ" altLang="cs-CZ" sz="1800">
                <a:sym typeface="Symbol" panose="05050102010706020507" pitchFamily="18" charset="2"/>
              </a:rPr>
              <a:t> + (1-</a:t>
            </a:r>
            <a:r>
              <a:rPr lang="cs-CZ" altLang="cs-CZ" sz="1800" i="1">
                <a:sym typeface="Symbol" panose="05050102010706020507" pitchFamily="18" charset="2"/>
              </a:rPr>
              <a:t></a:t>
            </a:r>
            <a:r>
              <a:rPr lang="cs-CZ" altLang="cs-CZ" sz="1800">
                <a:sym typeface="Symbol" panose="05050102010706020507" pitchFamily="18" charset="2"/>
              </a:rPr>
              <a:t>)</a:t>
            </a:r>
            <a:r>
              <a:rPr lang="cs-CZ" altLang="cs-CZ" sz="1800" i="1">
                <a:sym typeface="Symbol" panose="05050102010706020507" pitchFamily="18" charset="2"/>
              </a:rPr>
              <a:t>f</a:t>
            </a:r>
            <a:r>
              <a:rPr lang="cs-CZ" altLang="cs-CZ" sz="1800">
                <a:sym typeface="Symbol" panose="05050102010706020507" pitchFamily="18" charset="2"/>
              </a:rPr>
              <a:t>(</a:t>
            </a:r>
            <a:r>
              <a:rPr lang="en-US" altLang="cs-CZ" sz="1800" i="1"/>
              <a:t>x</a:t>
            </a:r>
            <a:r>
              <a:rPr lang="en-US" altLang="cs-CZ" sz="1800" baseline="30000"/>
              <a:t>(2)</a:t>
            </a:r>
            <a:r>
              <a:rPr lang="cs-CZ" altLang="cs-CZ" sz="1800"/>
              <a:t>)</a:t>
            </a:r>
            <a:endParaRPr lang="cs-CZ" altLang="cs-CZ" sz="1800" baseline="30000"/>
          </a:p>
        </p:txBody>
      </p:sp>
      <p:sp>
        <p:nvSpPr>
          <p:cNvPr id="49173" name="Rectangle 21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512888"/>
          </a:xfrm>
          <a:noFill/>
        </p:spPr>
        <p:txBody>
          <a:bodyPr/>
          <a:lstStyle/>
          <a:p>
            <a:pPr eaLnBrk="1" hangingPunct="1"/>
            <a:r>
              <a:rPr lang="en-US" altLang="cs-CZ" sz="3600" b="1" smtClean="0"/>
              <a:t>Konvexní a konkávní funkce</a:t>
            </a:r>
            <a:r>
              <a:rPr lang="cs-CZ" altLang="cs-CZ" b="1" smtClean="0"/>
              <a:t/>
            </a:r>
            <a:br>
              <a:rPr lang="cs-CZ" altLang="cs-CZ" b="1" smtClean="0"/>
            </a:br>
            <a:r>
              <a:rPr lang="cs-CZ" altLang="cs-CZ" sz="2800" b="1" smtClean="0"/>
              <a:t>Jak to vyjádřit matematicky?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9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9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9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6" grpId="0"/>
      <p:bldP spid="4917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 anchorCtr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400" dirty="0" smtClean="0"/>
              <a:t>EMM4</a:t>
            </a:r>
          </a:p>
        </p:txBody>
      </p:sp>
      <p:sp>
        <p:nvSpPr>
          <p:cNvPr id="9219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8CE3752-5ED7-4854-8A5B-242B01AE3DB8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cs-CZ" altLang="cs-CZ" sz="1400" dirty="0" smtClean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512888"/>
          </a:xfrm>
        </p:spPr>
        <p:txBody>
          <a:bodyPr/>
          <a:lstStyle/>
          <a:p>
            <a:pPr eaLnBrk="1" hangingPunct="1"/>
            <a:r>
              <a:rPr lang="cs-CZ" altLang="cs-CZ" sz="3600" b="1" dirty="0" smtClean="0"/>
              <a:t>Konvexní a konkávní funkce</a:t>
            </a:r>
            <a:br>
              <a:rPr lang="cs-CZ" altLang="cs-CZ" sz="3600" b="1" dirty="0" smtClean="0"/>
            </a:br>
            <a:r>
              <a:rPr lang="cs-CZ" altLang="cs-CZ" sz="2800" b="1" dirty="0" smtClean="0"/>
              <a:t>Jak to vyjádřit matematicky?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276475"/>
            <a:ext cx="8207375" cy="40322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dirty="0" smtClean="0"/>
              <a:t>	Funkce  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f </a:t>
            </a:r>
            <a:r>
              <a:rPr lang="cs-CZ" altLang="cs-CZ" sz="2400" dirty="0" smtClean="0"/>
              <a:t>je</a:t>
            </a:r>
            <a:r>
              <a:rPr lang="cs-CZ" altLang="cs-CZ" sz="2400" i="1" dirty="0" smtClean="0"/>
              <a:t> </a:t>
            </a:r>
            <a:r>
              <a:rPr lang="cs-CZ" altLang="cs-CZ" sz="2400" b="1" i="1" dirty="0" smtClean="0"/>
              <a:t>konvexní</a:t>
            </a:r>
            <a:r>
              <a:rPr lang="cs-CZ" altLang="cs-CZ" sz="2400" dirty="0" smtClean="0"/>
              <a:t> na konvexní množině 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X</a:t>
            </a:r>
            <a:r>
              <a:rPr lang="cs-CZ" altLang="cs-CZ" sz="2400" dirty="0" smtClean="0"/>
              <a:t> </a:t>
            </a:r>
            <a:r>
              <a:rPr lang="cs-CZ" altLang="cs-CZ" sz="2400" dirty="0" smtClean="0">
                <a:sym typeface="Symbol" panose="05050102010706020507" pitchFamily="18" charset="2"/>
              </a:rPr>
              <a:t></a:t>
            </a:r>
            <a:r>
              <a:rPr lang="cs-CZ" altLang="cs-CZ" sz="2400" dirty="0" smtClean="0"/>
              <a:t> </a:t>
            </a:r>
            <a:r>
              <a:rPr lang="cs-CZ" altLang="cs-CZ" sz="2400" b="1" dirty="0" err="1" smtClean="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R</a:t>
            </a:r>
            <a:r>
              <a:rPr lang="cs-CZ" altLang="cs-CZ" sz="2400" b="1" i="1" baseline="30000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n</a:t>
            </a:r>
            <a:r>
              <a:rPr lang="cs-CZ" altLang="cs-CZ" sz="2400" dirty="0" smtClean="0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dirty="0" smtClean="0"/>
              <a:t>	jestliže pro každé dva body 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30000" dirty="0" smtClean="0">
                <a:latin typeface="Times New Roman" panose="02020603050405020304" pitchFamily="18" charset="0"/>
              </a:rPr>
              <a:t>(1)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 , 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30000" dirty="0" smtClean="0">
                <a:latin typeface="Times New Roman" panose="02020603050405020304" pitchFamily="18" charset="0"/>
              </a:rPr>
              <a:t>(2)</a:t>
            </a:r>
            <a:r>
              <a:rPr lang="cs-CZ" altLang="cs-CZ" sz="2400" dirty="0" smtClean="0"/>
              <a:t> z 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X</a:t>
            </a:r>
            <a:r>
              <a:rPr lang="cs-CZ" altLang="cs-CZ" sz="2400" dirty="0" smtClean="0"/>
              <a:t>   a pro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dirty="0" smtClean="0"/>
              <a:t>	každá dvě čísla </a:t>
            </a:r>
            <a:r>
              <a:rPr lang="cs-CZ" altLang="cs-CZ" sz="2400" i="1" dirty="0" smtClean="0">
                <a:sym typeface="Symbol" panose="05050102010706020507" pitchFamily="18" charset="2"/>
              </a:rPr>
              <a:t></a:t>
            </a:r>
            <a:r>
              <a:rPr lang="cs-CZ" altLang="cs-CZ" sz="2400" baseline="-25000" dirty="0" smtClean="0"/>
              <a:t>1</a:t>
            </a:r>
            <a:r>
              <a:rPr lang="cs-CZ" altLang="cs-CZ" sz="2400" dirty="0" smtClean="0">
                <a:sym typeface="Symbol" panose="05050102010706020507" pitchFamily="18" charset="2"/>
              </a:rPr>
              <a:t> 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0</a:t>
            </a:r>
            <a:r>
              <a:rPr lang="cs-CZ" altLang="cs-CZ" sz="2400" baseline="-25000" dirty="0" smtClean="0"/>
              <a:t> </a:t>
            </a:r>
            <a:r>
              <a:rPr lang="cs-CZ" altLang="cs-CZ" sz="2400" dirty="0" smtClean="0"/>
              <a:t>, </a:t>
            </a:r>
            <a:r>
              <a:rPr lang="cs-CZ" altLang="cs-CZ" sz="2400" i="1" dirty="0" smtClean="0">
                <a:sym typeface="Symbol" panose="05050102010706020507" pitchFamily="18" charset="2"/>
              </a:rPr>
              <a:t></a:t>
            </a:r>
            <a:r>
              <a:rPr lang="cs-CZ" altLang="cs-CZ" sz="2400" baseline="-25000" dirty="0" smtClean="0"/>
              <a:t>2 </a:t>
            </a:r>
            <a:r>
              <a:rPr lang="cs-CZ" altLang="cs-CZ" sz="2400" dirty="0" smtClean="0">
                <a:sym typeface="Symbol" panose="05050102010706020507" pitchFamily="18" charset="2"/>
              </a:rPr>
              <a:t> 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0</a:t>
            </a:r>
            <a:r>
              <a:rPr lang="cs-CZ" altLang="cs-CZ" sz="2400" dirty="0" smtClean="0"/>
              <a:t> taková že  </a:t>
            </a:r>
            <a:r>
              <a:rPr lang="cs-CZ" altLang="cs-CZ" sz="2400" i="1" dirty="0" smtClean="0">
                <a:sym typeface="Symbol" panose="05050102010706020507" pitchFamily="18" charset="2"/>
              </a:rPr>
              <a:t></a:t>
            </a:r>
            <a:r>
              <a:rPr lang="cs-CZ" altLang="cs-CZ" sz="2400" baseline="-25000" dirty="0" smtClean="0"/>
              <a:t>1 </a:t>
            </a:r>
            <a:r>
              <a:rPr lang="cs-CZ" altLang="cs-CZ" sz="2400" dirty="0" smtClean="0"/>
              <a:t>+ </a:t>
            </a:r>
            <a:r>
              <a:rPr lang="cs-CZ" altLang="cs-CZ" sz="2400" i="1" dirty="0" smtClean="0">
                <a:sym typeface="Symbol" panose="05050102010706020507" pitchFamily="18" charset="2"/>
              </a:rPr>
              <a:t></a:t>
            </a:r>
            <a:r>
              <a:rPr lang="cs-CZ" altLang="cs-CZ" sz="2400" baseline="-25000" dirty="0" smtClean="0"/>
              <a:t>2 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= 1</a:t>
            </a:r>
            <a:r>
              <a:rPr lang="cs-CZ" altLang="cs-CZ" sz="2400" dirty="0" smtClean="0"/>
              <a:t> platí: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dirty="0" smtClean="0"/>
              <a:t>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dirty="0" smtClean="0"/>
              <a:t>		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f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(</a:t>
            </a:r>
            <a:r>
              <a:rPr lang="cs-CZ" altLang="cs-CZ" sz="2400" i="1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cs-CZ" altLang="cs-CZ" sz="2400" baseline="-25000" dirty="0" smtClean="0">
                <a:latin typeface="Times New Roman" panose="02020603050405020304" pitchFamily="18" charset="0"/>
              </a:rPr>
              <a:t>1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30000" dirty="0" smtClean="0">
                <a:latin typeface="Times New Roman" panose="02020603050405020304" pitchFamily="18" charset="0"/>
              </a:rPr>
              <a:t>(1)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 + </a:t>
            </a:r>
            <a:r>
              <a:rPr lang="cs-CZ" altLang="cs-CZ" sz="2400" i="1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cs-CZ" altLang="cs-CZ" sz="2400" baseline="-25000" dirty="0" smtClean="0">
                <a:latin typeface="Times New Roman" panose="02020603050405020304" pitchFamily="18" charset="0"/>
              </a:rPr>
              <a:t>2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30000" dirty="0" smtClean="0">
                <a:latin typeface="Times New Roman" panose="02020603050405020304" pitchFamily="18" charset="0"/>
              </a:rPr>
              <a:t>(2)</a:t>
            </a:r>
            <a:r>
              <a:rPr lang="cs-CZ" altLang="cs-CZ" sz="2400" baseline="-25000" dirty="0" smtClean="0">
                <a:latin typeface="Times New Roman" panose="02020603050405020304" pitchFamily="18" charset="0"/>
              </a:rPr>
              <a:t> 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) </a:t>
            </a:r>
            <a:r>
              <a:rPr lang="cs-CZ" altLang="cs-CZ" sz="2400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 </a:t>
            </a:r>
            <a:r>
              <a:rPr lang="cs-CZ" altLang="cs-CZ" sz="2400" i="1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cs-CZ" altLang="cs-CZ" sz="2400" baseline="-25000" dirty="0" smtClean="0">
                <a:latin typeface="Times New Roman" panose="02020603050405020304" pitchFamily="18" charset="0"/>
              </a:rPr>
              <a:t>1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 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f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(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30000" dirty="0" smtClean="0">
                <a:latin typeface="Times New Roman" panose="02020603050405020304" pitchFamily="18" charset="0"/>
              </a:rPr>
              <a:t>(1)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 ) + </a:t>
            </a:r>
            <a:r>
              <a:rPr lang="cs-CZ" altLang="cs-CZ" sz="2400" i="1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cs-CZ" altLang="cs-CZ" sz="2400" baseline="-25000" dirty="0" smtClean="0">
                <a:latin typeface="Times New Roman" panose="02020603050405020304" pitchFamily="18" charset="0"/>
              </a:rPr>
              <a:t>2 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f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(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30000" dirty="0" smtClean="0">
                <a:latin typeface="Times New Roman" panose="02020603050405020304" pitchFamily="18" charset="0"/>
              </a:rPr>
              <a:t>(2)</a:t>
            </a:r>
            <a:r>
              <a:rPr lang="cs-CZ" altLang="cs-CZ" sz="2400" baseline="-25000" dirty="0" smtClean="0">
                <a:latin typeface="Times New Roman" panose="02020603050405020304" pitchFamily="18" charset="0"/>
              </a:rPr>
              <a:t> 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).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400" dirty="0" smtClean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b="1" dirty="0" smtClean="0"/>
              <a:t>Anebo ekvivalentně: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dirty="0" smtClean="0"/>
              <a:t>… pro každé číslo 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0 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≤</a:t>
            </a:r>
            <a:r>
              <a:rPr lang="cs-CZ" altLang="cs-CZ" sz="2400" i="1" dirty="0" smtClean="0">
                <a:sym typeface="Symbol" panose="05050102010706020507" pitchFamily="18" charset="2"/>
              </a:rPr>
              <a:t> 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≤</a:t>
            </a:r>
            <a:r>
              <a:rPr lang="cs-CZ" altLang="cs-CZ" sz="2400" dirty="0" smtClean="0">
                <a:sym typeface="Symbol" panose="05050102010706020507" pitchFamily="18" charset="2"/>
              </a:rPr>
              <a:t> 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1</a:t>
            </a:r>
            <a:r>
              <a:rPr lang="cs-CZ" altLang="cs-CZ" sz="2400" baseline="-25000" dirty="0" smtClean="0"/>
              <a:t> </a:t>
            </a:r>
            <a:r>
              <a:rPr lang="cs-CZ" altLang="cs-CZ" sz="2400" dirty="0" smtClean="0"/>
              <a:t>, platí: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dirty="0" smtClean="0"/>
              <a:t>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dirty="0" smtClean="0"/>
              <a:t>		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f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(</a:t>
            </a:r>
            <a:r>
              <a:rPr lang="cs-CZ" altLang="cs-CZ" sz="2400" i="1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30000" dirty="0" smtClean="0">
                <a:latin typeface="Times New Roman" panose="02020603050405020304" pitchFamily="18" charset="0"/>
              </a:rPr>
              <a:t>(1)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 + (1-</a:t>
            </a:r>
            <a:r>
              <a:rPr lang="cs-CZ" altLang="cs-CZ" sz="2400" i="1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cs-CZ" altLang="cs-CZ" sz="2400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30000" dirty="0" smtClean="0">
                <a:latin typeface="Times New Roman" panose="02020603050405020304" pitchFamily="18" charset="0"/>
              </a:rPr>
              <a:t>(2)</a:t>
            </a:r>
            <a:r>
              <a:rPr lang="cs-CZ" altLang="cs-CZ" sz="2400" baseline="-25000" dirty="0" smtClean="0">
                <a:latin typeface="Times New Roman" panose="02020603050405020304" pitchFamily="18" charset="0"/>
              </a:rPr>
              <a:t> 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) </a:t>
            </a:r>
            <a:r>
              <a:rPr lang="cs-CZ" altLang="cs-CZ" sz="2400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 </a:t>
            </a:r>
            <a:r>
              <a:rPr lang="cs-CZ" altLang="cs-CZ" sz="2400" i="1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 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f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(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30000" dirty="0" smtClean="0">
                <a:latin typeface="Times New Roman" panose="02020603050405020304" pitchFamily="18" charset="0"/>
              </a:rPr>
              <a:t>(1)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 ) + (1-</a:t>
            </a:r>
            <a:r>
              <a:rPr lang="cs-CZ" altLang="cs-CZ" sz="2400" i="1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cs-CZ" altLang="cs-CZ" sz="2400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cs-CZ" altLang="cs-CZ" sz="2400" baseline="-25000" dirty="0" smtClean="0">
                <a:latin typeface="Times New Roman" panose="02020603050405020304" pitchFamily="18" charset="0"/>
              </a:rPr>
              <a:t> 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f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(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30000" dirty="0" smtClean="0">
                <a:latin typeface="Times New Roman" panose="02020603050405020304" pitchFamily="18" charset="0"/>
              </a:rPr>
              <a:t>(2)</a:t>
            </a:r>
            <a:r>
              <a:rPr lang="cs-CZ" altLang="cs-CZ" sz="2400" baseline="-25000" dirty="0" smtClean="0">
                <a:latin typeface="Times New Roman" panose="02020603050405020304" pitchFamily="18" charset="0"/>
              </a:rPr>
              <a:t> 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).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400" dirty="0" smtClean="0">
              <a:latin typeface="Times New Roman" panose="02020603050405020304" pitchFamily="18" charset="0"/>
            </a:endParaRPr>
          </a:p>
        </p:txBody>
      </p:sp>
      <p:sp>
        <p:nvSpPr>
          <p:cNvPr id="9222" name="Text Box 4"/>
          <p:cNvSpPr txBox="1">
            <a:spLocks noChangeArrowheads="1"/>
          </p:cNvSpPr>
          <p:nvPr/>
        </p:nvSpPr>
        <p:spPr bwMode="auto">
          <a:xfrm>
            <a:off x="2555875" y="1844675"/>
            <a:ext cx="20875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 b="1" i="1" dirty="0">
                <a:solidFill>
                  <a:schemeClr val="accent2"/>
                </a:solidFill>
              </a:rPr>
              <a:t>(konkávní)</a:t>
            </a:r>
          </a:p>
        </p:txBody>
      </p:sp>
      <p:sp>
        <p:nvSpPr>
          <p:cNvPr id="9223" name="Text Box 6"/>
          <p:cNvSpPr txBox="1">
            <a:spLocks noChangeArrowheads="1"/>
          </p:cNvSpPr>
          <p:nvPr/>
        </p:nvSpPr>
        <p:spPr bwMode="auto">
          <a:xfrm>
            <a:off x="3275856" y="4014665"/>
            <a:ext cx="9366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 b="1" dirty="0" smtClean="0">
                <a:solidFill>
                  <a:schemeClr val="accent2"/>
                </a:solidFill>
                <a:sym typeface="Symbol" panose="05050102010706020507" pitchFamily="18" charset="2"/>
              </a:rPr>
              <a:t>()</a:t>
            </a:r>
            <a:endParaRPr lang="cs-CZ" altLang="cs-CZ" sz="2400" b="1" dirty="0">
              <a:solidFill>
                <a:schemeClr val="accent2"/>
              </a:solidFill>
              <a:sym typeface="Symbol" panose="05050102010706020507" pitchFamily="18" charset="2"/>
            </a:endParaRPr>
          </a:p>
        </p:txBody>
      </p:sp>
      <p:sp>
        <p:nvSpPr>
          <p:cNvPr id="9224" name="Text Box 7"/>
          <p:cNvSpPr txBox="1">
            <a:spLocks noChangeArrowheads="1"/>
          </p:cNvSpPr>
          <p:nvPr/>
        </p:nvSpPr>
        <p:spPr bwMode="auto">
          <a:xfrm>
            <a:off x="3572499" y="5851525"/>
            <a:ext cx="9366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 b="1" dirty="0" smtClean="0">
                <a:solidFill>
                  <a:schemeClr val="accent2"/>
                </a:solidFill>
                <a:sym typeface="Symbol" panose="05050102010706020507" pitchFamily="18" charset="2"/>
              </a:rPr>
              <a:t>()</a:t>
            </a:r>
            <a:endParaRPr lang="cs-CZ" altLang="cs-CZ" sz="2400" b="1" dirty="0">
              <a:solidFill>
                <a:schemeClr val="accent2"/>
              </a:solidFill>
              <a:sym typeface="Symbol" panose="05050102010706020507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 anchorCtr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400" dirty="0" smtClean="0"/>
              <a:t>EMM4</a:t>
            </a:r>
          </a:p>
        </p:txBody>
      </p:sp>
      <p:sp>
        <p:nvSpPr>
          <p:cNvPr id="10243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C9C690E-C033-442F-8100-0B5C868599E1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cs-CZ" altLang="cs-CZ" sz="1400" dirty="0" smtClean="0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b="1" dirty="0" smtClean="0"/>
              <a:t>Konvexní a konkávní funkce …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628775"/>
            <a:ext cx="8713788" cy="49291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dirty="0" smtClean="0"/>
              <a:t>	Funkce  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f</a:t>
            </a:r>
            <a:r>
              <a:rPr lang="cs-CZ" altLang="cs-CZ" sz="2400" dirty="0" smtClean="0"/>
              <a:t> je</a:t>
            </a:r>
            <a:r>
              <a:rPr lang="cs-CZ" altLang="cs-CZ" sz="2400" i="1" dirty="0" smtClean="0"/>
              <a:t>  </a:t>
            </a:r>
            <a:r>
              <a:rPr lang="cs-CZ" altLang="cs-CZ" sz="2400" b="1" i="1" dirty="0" smtClean="0"/>
              <a:t>ryze konvexní</a:t>
            </a:r>
            <a:r>
              <a:rPr lang="cs-CZ" altLang="cs-CZ" sz="2400" dirty="0" smtClean="0"/>
              <a:t> na konvexní množině 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X </a:t>
            </a:r>
            <a:r>
              <a:rPr lang="cs-CZ" altLang="cs-CZ" sz="2400" dirty="0" smtClean="0">
                <a:sym typeface="Symbol" panose="05050102010706020507" pitchFamily="18" charset="2"/>
              </a:rPr>
              <a:t></a:t>
            </a:r>
            <a:r>
              <a:rPr lang="cs-CZ" altLang="cs-CZ" sz="2400" dirty="0" smtClean="0"/>
              <a:t> </a:t>
            </a:r>
            <a:r>
              <a:rPr lang="cs-CZ" altLang="cs-CZ" sz="2400" b="1" dirty="0" err="1" smtClean="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R</a:t>
            </a:r>
            <a:r>
              <a:rPr lang="cs-CZ" altLang="cs-CZ" sz="2400" b="1" i="1" baseline="30000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n</a:t>
            </a:r>
            <a:r>
              <a:rPr lang="cs-CZ" altLang="cs-CZ" sz="2400" dirty="0" smtClean="0"/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dirty="0" smtClean="0"/>
              <a:t>	jestliže pro každé dva body 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30000" dirty="0" smtClean="0">
                <a:latin typeface="Times New Roman" panose="02020603050405020304" pitchFamily="18" charset="0"/>
              </a:rPr>
              <a:t>(1)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 , 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30000" dirty="0" smtClean="0">
                <a:latin typeface="Times New Roman" panose="02020603050405020304" pitchFamily="18" charset="0"/>
              </a:rPr>
              <a:t>(2)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 </a:t>
            </a:r>
            <a:r>
              <a:rPr lang="cs-CZ" altLang="cs-CZ" sz="2400" dirty="0" smtClean="0"/>
              <a:t>z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 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X</a:t>
            </a:r>
            <a:r>
              <a:rPr lang="cs-CZ" altLang="cs-CZ" sz="2400" dirty="0" smtClean="0"/>
              <a:t>   a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dirty="0" smtClean="0"/>
              <a:t>	každá dvě čísla </a:t>
            </a:r>
            <a:r>
              <a:rPr lang="cs-CZ" altLang="cs-CZ" sz="2400" i="1" dirty="0" smtClean="0">
                <a:sym typeface="Symbol" panose="05050102010706020507" pitchFamily="18" charset="2"/>
              </a:rPr>
              <a:t></a:t>
            </a:r>
            <a:r>
              <a:rPr lang="cs-CZ" altLang="cs-CZ" sz="2400" baseline="-25000" dirty="0" smtClean="0"/>
              <a:t>1</a:t>
            </a:r>
            <a:r>
              <a:rPr lang="cs-CZ" altLang="cs-CZ" sz="2400" dirty="0" smtClean="0">
                <a:sym typeface="Symbol" panose="05050102010706020507" pitchFamily="18" charset="2"/>
              </a:rPr>
              <a:t>&gt;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0</a:t>
            </a:r>
            <a:r>
              <a:rPr lang="cs-CZ" altLang="cs-CZ" sz="2400" baseline="-25000" dirty="0" smtClean="0"/>
              <a:t> </a:t>
            </a:r>
            <a:r>
              <a:rPr lang="cs-CZ" altLang="cs-CZ" sz="2400" dirty="0" smtClean="0"/>
              <a:t>, </a:t>
            </a:r>
            <a:r>
              <a:rPr lang="cs-CZ" altLang="cs-CZ" sz="2400" i="1" dirty="0" smtClean="0">
                <a:sym typeface="Symbol" panose="05050102010706020507" pitchFamily="18" charset="2"/>
              </a:rPr>
              <a:t></a:t>
            </a:r>
            <a:r>
              <a:rPr lang="cs-CZ" altLang="cs-CZ" sz="2400" baseline="-25000" dirty="0" smtClean="0"/>
              <a:t>2 </a:t>
            </a:r>
            <a:r>
              <a:rPr lang="cs-CZ" altLang="cs-CZ" sz="2400" dirty="0" smtClean="0">
                <a:sym typeface="Symbol" panose="05050102010706020507" pitchFamily="18" charset="2"/>
              </a:rPr>
              <a:t>&gt;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0</a:t>
            </a:r>
            <a:r>
              <a:rPr lang="cs-CZ" altLang="cs-CZ" sz="2400" dirty="0" smtClean="0"/>
              <a:t> taková že  </a:t>
            </a:r>
            <a:r>
              <a:rPr lang="cs-CZ" altLang="cs-CZ" sz="2400" i="1" dirty="0" smtClean="0">
                <a:sym typeface="Symbol" panose="05050102010706020507" pitchFamily="18" charset="2"/>
              </a:rPr>
              <a:t></a:t>
            </a:r>
            <a:r>
              <a:rPr lang="cs-CZ" altLang="cs-CZ" sz="2400" baseline="-25000" dirty="0" smtClean="0"/>
              <a:t>1 </a:t>
            </a:r>
            <a:r>
              <a:rPr lang="cs-CZ" altLang="cs-CZ" sz="2400" dirty="0" smtClean="0"/>
              <a:t>+ </a:t>
            </a:r>
            <a:r>
              <a:rPr lang="cs-CZ" altLang="cs-CZ" sz="2400" i="1" dirty="0" smtClean="0">
                <a:sym typeface="Symbol" panose="05050102010706020507" pitchFamily="18" charset="2"/>
              </a:rPr>
              <a:t></a:t>
            </a:r>
            <a:r>
              <a:rPr lang="cs-CZ" altLang="cs-CZ" sz="2400" baseline="-25000" dirty="0" smtClean="0"/>
              <a:t>2 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= 1</a:t>
            </a:r>
            <a:r>
              <a:rPr lang="cs-CZ" altLang="cs-CZ" sz="2400" dirty="0" smtClean="0"/>
              <a:t> platí: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4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dirty="0" smtClean="0"/>
              <a:t>		 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f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(</a:t>
            </a:r>
            <a:r>
              <a:rPr lang="cs-CZ" altLang="cs-CZ" sz="2400" i="1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cs-CZ" altLang="cs-CZ" sz="2400" baseline="-25000" dirty="0" smtClean="0">
                <a:latin typeface="Times New Roman" panose="02020603050405020304" pitchFamily="18" charset="0"/>
              </a:rPr>
              <a:t>1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30000" dirty="0" smtClean="0">
                <a:latin typeface="Times New Roman" panose="02020603050405020304" pitchFamily="18" charset="0"/>
              </a:rPr>
              <a:t>(1)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 + </a:t>
            </a:r>
            <a:r>
              <a:rPr lang="cs-CZ" altLang="cs-CZ" sz="2400" i="1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cs-CZ" altLang="cs-CZ" sz="2400" baseline="-25000" dirty="0" smtClean="0">
                <a:latin typeface="Times New Roman" panose="02020603050405020304" pitchFamily="18" charset="0"/>
              </a:rPr>
              <a:t>2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30000" dirty="0" smtClean="0">
                <a:latin typeface="Times New Roman" panose="02020603050405020304" pitchFamily="18" charset="0"/>
              </a:rPr>
              <a:t>(2)</a:t>
            </a:r>
            <a:r>
              <a:rPr lang="cs-CZ" altLang="cs-CZ" sz="2400" baseline="-25000" dirty="0" smtClean="0">
                <a:latin typeface="Times New Roman" panose="02020603050405020304" pitchFamily="18" charset="0"/>
              </a:rPr>
              <a:t> 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) </a:t>
            </a:r>
            <a:r>
              <a:rPr lang="cs-CZ" altLang="cs-CZ" sz="2400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&lt;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 </a:t>
            </a:r>
            <a:r>
              <a:rPr lang="cs-CZ" altLang="cs-CZ" sz="2400" i="1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cs-CZ" altLang="cs-CZ" sz="2400" baseline="-25000" dirty="0" smtClean="0">
                <a:latin typeface="Times New Roman" panose="02020603050405020304" pitchFamily="18" charset="0"/>
              </a:rPr>
              <a:t>1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 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f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(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30000" dirty="0" smtClean="0">
                <a:latin typeface="Times New Roman" panose="02020603050405020304" pitchFamily="18" charset="0"/>
              </a:rPr>
              <a:t>(1)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 ) + </a:t>
            </a:r>
            <a:r>
              <a:rPr lang="cs-CZ" altLang="cs-CZ" sz="2400" i="1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cs-CZ" altLang="cs-CZ" sz="2400" baseline="-25000" dirty="0" smtClean="0">
                <a:latin typeface="Times New Roman" panose="02020603050405020304" pitchFamily="18" charset="0"/>
              </a:rPr>
              <a:t>2 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f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(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30000" dirty="0" smtClean="0">
                <a:latin typeface="Times New Roman" panose="02020603050405020304" pitchFamily="18" charset="0"/>
              </a:rPr>
              <a:t>(2)</a:t>
            </a:r>
            <a:r>
              <a:rPr lang="cs-CZ" altLang="cs-CZ" sz="2400" baseline="-25000" dirty="0" smtClean="0">
                <a:latin typeface="Times New Roman" panose="02020603050405020304" pitchFamily="18" charset="0"/>
              </a:rPr>
              <a:t> 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)</a:t>
            </a:r>
            <a:endParaRPr lang="cs-CZ" altLang="cs-CZ" sz="24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4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dirty="0" smtClean="0"/>
              <a:t>	</a:t>
            </a:r>
            <a:r>
              <a:rPr lang="cs-CZ" altLang="cs-CZ" sz="2400" b="1" dirty="0" smtClean="0"/>
              <a:t>Zřejmě platí:</a:t>
            </a:r>
            <a:r>
              <a:rPr lang="cs-CZ" altLang="cs-CZ" sz="2400" dirty="0" smtClean="0"/>
              <a:t> </a:t>
            </a:r>
            <a:r>
              <a:rPr lang="cs-CZ" altLang="cs-CZ" sz="2400" dirty="0" smtClean="0">
                <a:solidFill>
                  <a:srgbClr val="0000CC"/>
                </a:solidFill>
              </a:rPr>
              <a:t>Funkce </a:t>
            </a:r>
            <a:r>
              <a:rPr lang="cs-CZ" altLang="cs-CZ" sz="2400" i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f</a:t>
            </a:r>
            <a:r>
              <a:rPr lang="cs-CZ" altLang="cs-CZ" sz="2400" dirty="0" smtClean="0">
                <a:solidFill>
                  <a:srgbClr val="0000CC"/>
                </a:solidFill>
              </a:rPr>
              <a:t> je na </a:t>
            </a:r>
            <a:r>
              <a:rPr lang="cs-CZ" altLang="cs-CZ" sz="2400" i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X</a:t>
            </a:r>
            <a:r>
              <a:rPr lang="cs-CZ" altLang="cs-CZ" sz="2400" dirty="0" smtClean="0">
                <a:solidFill>
                  <a:srgbClr val="0000CC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</a:t>
            </a:r>
            <a:r>
              <a:rPr lang="cs-CZ" altLang="cs-CZ" sz="2400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cs-CZ" altLang="cs-CZ" sz="2400" i="1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R</a:t>
            </a:r>
            <a:r>
              <a:rPr lang="cs-CZ" altLang="cs-CZ" sz="2400" i="1" baseline="30000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n</a:t>
            </a:r>
            <a:r>
              <a:rPr lang="cs-CZ" altLang="cs-CZ" sz="2400" dirty="0" smtClean="0">
                <a:solidFill>
                  <a:srgbClr val="0000CC"/>
                </a:solidFill>
              </a:rPr>
              <a:t> konkávní                   (resp. ryze konkávní)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dirty="0" smtClean="0">
                <a:solidFill>
                  <a:srgbClr val="0000CC"/>
                </a:solidFill>
              </a:rPr>
              <a:t>	jestliže je funkce </a:t>
            </a:r>
            <a:r>
              <a:rPr lang="cs-CZ" altLang="cs-CZ" sz="2400" b="1" dirty="0" smtClean="0">
                <a:solidFill>
                  <a:srgbClr val="FF0000"/>
                </a:solidFill>
              </a:rPr>
              <a:t>-</a:t>
            </a:r>
            <a:r>
              <a:rPr lang="cs-CZ" altLang="cs-CZ" sz="2400" dirty="0" smtClean="0">
                <a:solidFill>
                  <a:srgbClr val="FF0000"/>
                </a:solidFill>
              </a:rPr>
              <a:t> </a:t>
            </a:r>
            <a:r>
              <a:rPr lang="cs-CZ" altLang="cs-CZ" sz="2400" i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f</a:t>
            </a:r>
            <a:r>
              <a:rPr lang="cs-CZ" altLang="cs-CZ" sz="2400" i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cs-CZ" altLang="cs-CZ" sz="2400" dirty="0" smtClean="0">
                <a:solidFill>
                  <a:srgbClr val="0000CC"/>
                </a:solidFill>
              </a:rPr>
              <a:t> konvexní (resp. ryze konvexní)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400" dirty="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dirty="0" smtClean="0"/>
              <a:t>	</a:t>
            </a:r>
            <a:r>
              <a:rPr lang="cs-CZ" altLang="cs-CZ" sz="2400" b="1" dirty="0" smtClean="0"/>
              <a:t>Poznámka:</a:t>
            </a:r>
            <a:r>
              <a:rPr lang="cs-CZ" altLang="cs-CZ" sz="2400" dirty="0" smtClean="0"/>
              <a:t>   Zobecnění pro funkce </a:t>
            </a:r>
            <a:r>
              <a:rPr lang="cs-CZ" altLang="cs-CZ" sz="3600" i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n</a:t>
            </a:r>
            <a:r>
              <a:rPr lang="cs-CZ" altLang="cs-CZ" sz="2400" dirty="0" smtClean="0"/>
              <a:t> proměnných</a:t>
            </a:r>
          </a:p>
        </p:txBody>
      </p:sp>
      <p:sp>
        <p:nvSpPr>
          <p:cNvPr id="10246" name="Text Box 4"/>
          <p:cNvSpPr txBox="1">
            <a:spLocks noChangeArrowheads="1"/>
          </p:cNvSpPr>
          <p:nvPr/>
        </p:nvSpPr>
        <p:spPr bwMode="auto">
          <a:xfrm>
            <a:off x="2335213" y="1277938"/>
            <a:ext cx="27368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 b="1" i="1" dirty="0">
                <a:solidFill>
                  <a:schemeClr val="accent2"/>
                </a:solidFill>
              </a:rPr>
              <a:t>(ryze konkávní)</a:t>
            </a:r>
          </a:p>
        </p:txBody>
      </p:sp>
      <p:sp>
        <p:nvSpPr>
          <p:cNvPr id="10247" name="Text Box 5"/>
          <p:cNvSpPr txBox="1">
            <a:spLocks noChangeArrowheads="1"/>
          </p:cNvSpPr>
          <p:nvPr/>
        </p:nvSpPr>
        <p:spPr bwMode="auto">
          <a:xfrm>
            <a:off x="3150241" y="3532981"/>
            <a:ext cx="9366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 b="1" dirty="0" smtClean="0">
                <a:solidFill>
                  <a:schemeClr val="accent2"/>
                </a:solidFill>
                <a:sym typeface="Symbol" panose="05050102010706020507" pitchFamily="18" charset="2"/>
              </a:rPr>
              <a:t>(&gt;)</a:t>
            </a:r>
            <a:endParaRPr lang="cs-CZ" altLang="cs-CZ" sz="2400" b="1" dirty="0">
              <a:solidFill>
                <a:schemeClr val="accent2"/>
              </a:solidFill>
              <a:sym typeface="Symbol" panose="05050102010706020507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5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zápatí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400" dirty="0" smtClean="0"/>
              <a:t>EMM4</a:t>
            </a:r>
          </a:p>
        </p:txBody>
      </p:sp>
      <p:sp>
        <p:nvSpPr>
          <p:cNvPr id="11267" name="Zástupný symbol pro číslo snímku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37D161A-C542-4012-94F9-DAE8B5870D16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cs-CZ" altLang="cs-CZ" sz="1400" smtClean="0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3600" b="1" smtClean="0"/>
              <a:t>Konvexní a konkávní funkce</a:t>
            </a:r>
            <a:r>
              <a:rPr lang="cs-CZ" altLang="cs-CZ" sz="3600" b="1" smtClean="0"/>
              <a:t> v R</a:t>
            </a:r>
            <a:r>
              <a:rPr lang="cs-CZ" altLang="cs-CZ" sz="3600" b="1" baseline="30000" smtClean="0"/>
              <a:t>2</a:t>
            </a:r>
          </a:p>
        </p:txBody>
      </p:sp>
      <p:graphicFrame>
        <p:nvGraphicFramePr>
          <p:cNvPr id="11269" name="Object 7"/>
          <p:cNvGraphicFramePr>
            <a:graphicFrameLocks noGrp="1" noChangeAspect="1"/>
          </p:cNvGraphicFramePr>
          <p:nvPr>
            <p:ph sz="half" idx="1"/>
          </p:nvPr>
        </p:nvGraphicFramePr>
        <p:xfrm>
          <a:off x="1182688" y="4292600"/>
          <a:ext cx="2309812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8" name="Rovnice" r:id="rId3" imgW="1002865" imgH="241195" progId="Equation.3">
                  <p:embed/>
                </p:oleObj>
              </mc:Choice>
              <mc:Fallback>
                <p:oleObj name="Rovnice" r:id="rId3" imgW="1002865" imgH="241195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2688" y="4292600"/>
                        <a:ext cx="2309812" cy="555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323850" y="4941888"/>
            <a:ext cx="828040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cs-CZ" sz="2200" b="1"/>
              <a:t>konkávní fce (nikoliv ryze!)   </a:t>
            </a:r>
            <a:r>
              <a:rPr lang="cs-CZ" altLang="cs-CZ" sz="2200" b="1"/>
              <a:t>	</a:t>
            </a:r>
            <a:r>
              <a:rPr lang="en-US" altLang="cs-CZ" sz="2200" b="1"/>
              <a:t>ryze konkávní funkce</a:t>
            </a:r>
            <a:endParaRPr lang="cs-CZ" altLang="cs-CZ" sz="2200" b="1"/>
          </a:p>
        </p:txBody>
      </p:sp>
      <p:pic>
        <p:nvPicPr>
          <p:cNvPr id="11271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5688" y="1341438"/>
            <a:ext cx="5407025" cy="345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2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341438"/>
            <a:ext cx="4464050" cy="2976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1273" name="Object 11"/>
          <p:cNvGraphicFramePr>
            <a:graphicFrameLocks noGrp="1" noChangeAspect="1"/>
          </p:cNvGraphicFramePr>
          <p:nvPr>
            <p:ph sz="half" idx="2"/>
          </p:nvPr>
        </p:nvGraphicFramePr>
        <p:xfrm>
          <a:off x="5148263" y="4292600"/>
          <a:ext cx="2952750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9" name="Rovnice" r:id="rId7" imgW="1282700" imgH="241300" progId="Equation.3">
                  <p:embed/>
                </p:oleObj>
              </mc:Choice>
              <mc:Fallback>
                <p:oleObj name="Rovnice" r:id="rId7" imgW="1282700" imgH="2413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263" y="4292600"/>
                        <a:ext cx="2952750" cy="555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/>
      <p:bldP spid="389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 anchorCtr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400" dirty="0" smtClean="0"/>
              <a:t>EMM4</a:t>
            </a:r>
          </a:p>
        </p:txBody>
      </p:sp>
      <p:sp>
        <p:nvSpPr>
          <p:cNvPr id="12291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BFC60A1-6FDC-40EF-85B3-0FB6725A349C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cs-CZ" altLang="cs-CZ" sz="1400" dirty="0" smtClean="0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549275"/>
            <a:ext cx="8229600" cy="993775"/>
          </a:xfrm>
        </p:spPr>
        <p:txBody>
          <a:bodyPr/>
          <a:lstStyle/>
          <a:p>
            <a:pPr eaLnBrk="1" hangingPunct="1"/>
            <a:r>
              <a:rPr lang="cs-CZ" altLang="cs-CZ" sz="3600" b="1" dirty="0" smtClean="0"/>
              <a:t>Konvexní a konkávní funkce …</a:t>
            </a:r>
            <a:br>
              <a:rPr lang="cs-CZ" altLang="cs-CZ" sz="3600" b="1" dirty="0" smtClean="0"/>
            </a:br>
            <a:r>
              <a:rPr lang="cs-CZ" altLang="cs-CZ" sz="2800" b="1" dirty="0" smtClean="0">
                <a:solidFill>
                  <a:schemeClr val="accent2"/>
                </a:solidFill>
              </a:rPr>
              <a:t>„</a:t>
            </a:r>
            <a:r>
              <a:rPr lang="cs-CZ" altLang="cs-CZ" sz="2800" b="1" dirty="0" smtClean="0">
                <a:solidFill>
                  <a:srgbClr val="FF0000"/>
                </a:solidFill>
              </a:rPr>
              <a:t>Lokální extrémy jsou zároveň globální!!!</a:t>
            </a:r>
            <a:r>
              <a:rPr lang="cs-CZ" altLang="cs-CZ" sz="2800" b="1" dirty="0" smtClean="0">
                <a:solidFill>
                  <a:schemeClr val="accent2"/>
                </a:solidFill>
              </a:rPr>
              <a:t>“</a:t>
            </a:r>
            <a:endParaRPr lang="cs-CZ" altLang="cs-CZ" sz="3600" b="1" dirty="0" smtClean="0">
              <a:solidFill>
                <a:schemeClr val="accent2"/>
              </a:solidFill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773238"/>
            <a:ext cx="8569325" cy="46799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dirty="0" smtClean="0"/>
              <a:t>	</a:t>
            </a:r>
            <a:r>
              <a:rPr lang="cs-CZ" altLang="cs-CZ" sz="2400" b="1" u="sng" dirty="0" smtClean="0"/>
              <a:t>Věta 3:</a:t>
            </a:r>
            <a:r>
              <a:rPr lang="cs-CZ" altLang="cs-CZ" sz="2400" dirty="0" smtClean="0"/>
              <a:t>	Jestliže 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30000" dirty="0" smtClean="0"/>
              <a:t>0 </a:t>
            </a:r>
            <a:r>
              <a:rPr lang="cs-CZ" altLang="cs-CZ" sz="2400" dirty="0" smtClean="0"/>
              <a:t>je </a:t>
            </a:r>
            <a:r>
              <a:rPr lang="cs-CZ" altLang="cs-CZ" sz="2400" b="1" dirty="0" smtClean="0">
                <a:solidFill>
                  <a:srgbClr val="0000CC"/>
                </a:solidFill>
              </a:rPr>
              <a:t>lokální</a:t>
            </a:r>
            <a:r>
              <a:rPr lang="cs-CZ" altLang="cs-CZ" sz="2400" dirty="0" smtClean="0"/>
              <a:t> maximum funkce 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f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(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x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)</a:t>
            </a:r>
            <a:r>
              <a:rPr lang="cs-CZ" altLang="cs-CZ" sz="2400" dirty="0" smtClean="0"/>
              <a:t> na 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X</a:t>
            </a:r>
            <a:endParaRPr lang="cs-CZ" altLang="cs-CZ" sz="24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dirty="0" smtClean="0"/>
              <a:t>			a funkce 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f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(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x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)</a:t>
            </a:r>
            <a:r>
              <a:rPr lang="cs-CZ" altLang="cs-CZ" sz="2400" dirty="0" smtClean="0"/>
              <a:t> je </a:t>
            </a:r>
            <a:r>
              <a:rPr lang="cs-CZ" altLang="cs-CZ" sz="2400" b="1" dirty="0" smtClean="0"/>
              <a:t>konkávní</a:t>
            </a:r>
            <a:r>
              <a:rPr lang="cs-CZ" altLang="cs-CZ" sz="2400" dirty="0" smtClean="0"/>
              <a:t> na 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X</a:t>
            </a:r>
            <a:r>
              <a:rPr lang="cs-CZ" altLang="cs-CZ" sz="2400" dirty="0" smtClean="0"/>
              <a:t>,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dirty="0" smtClean="0"/>
              <a:t>			potom 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30000" dirty="0" smtClean="0"/>
              <a:t>0</a:t>
            </a:r>
            <a:r>
              <a:rPr lang="cs-CZ" altLang="cs-CZ" sz="2400" dirty="0" smtClean="0"/>
              <a:t> je </a:t>
            </a:r>
            <a:r>
              <a:rPr lang="cs-CZ" altLang="cs-CZ" sz="2400" b="1" dirty="0" smtClean="0">
                <a:solidFill>
                  <a:srgbClr val="0000CC"/>
                </a:solidFill>
              </a:rPr>
              <a:t>globálním</a:t>
            </a:r>
            <a:r>
              <a:rPr lang="cs-CZ" altLang="cs-CZ" sz="2400" dirty="0" smtClean="0"/>
              <a:t> maximem funkce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dirty="0" smtClean="0"/>
              <a:t>			 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f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(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x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)</a:t>
            </a:r>
            <a:r>
              <a:rPr lang="cs-CZ" altLang="cs-CZ" sz="2400" dirty="0" smtClean="0"/>
              <a:t> na 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X</a:t>
            </a:r>
            <a:r>
              <a:rPr lang="cs-CZ" altLang="cs-CZ" sz="2400" dirty="0" smtClean="0"/>
              <a:t>,   tj.	 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30000" dirty="0" smtClean="0"/>
              <a:t>0</a:t>
            </a:r>
            <a:r>
              <a:rPr lang="cs-CZ" altLang="cs-CZ" sz="2400" dirty="0" smtClean="0"/>
              <a:t> 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= </a:t>
            </a:r>
            <a:r>
              <a:rPr lang="cs-CZ" altLang="cs-CZ" sz="2400" dirty="0" err="1" smtClean="0">
                <a:latin typeface="Times New Roman" panose="02020603050405020304" pitchFamily="18" charset="0"/>
              </a:rPr>
              <a:t>arg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latin typeface="Times New Roman" panose="02020603050405020304" pitchFamily="18" charset="0"/>
              </a:rPr>
              <a:t>max</a:t>
            </a:r>
            <a:r>
              <a:rPr lang="cs-CZ" altLang="cs-CZ" sz="2400" dirty="0" smtClean="0"/>
              <a:t> 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f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(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x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)</a:t>
            </a:r>
            <a:r>
              <a:rPr lang="cs-CZ" altLang="cs-CZ" sz="2400" dirty="0" smtClean="0"/>
              <a:t> 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cs-CZ" altLang="cs-CZ" sz="2400" dirty="0" smtClean="0"/>
              <a:t>					  	   </a:t>
            </a:r>
            <a:r>
              <a:rPr lang="cs-CZ" altLang="cs-CZ" sz="2400" baseline="30000" dirty="0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30000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lang="cs-CZ" altLang="cs-CZ" sz="2400" baseline="30000" dirty="0" smtClean="0">
                <a:latin typeface="Times New Roman" panose="02020603050405020304" pitchFamily="18" charset="0"/>
              </a:rPr>
              <a:t> X</a:t>
            </a:r>
            <a:endParaRPr lang="cs-CZ" altLang="cs-CZ" sz="24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dirty="0" smtClean="0"/>
              <a:t>			Je-li 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f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(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x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)</a:t>
            </a:r>
            <a:r>
              <a:rPr lang="cs-CZ" altLang="cs-CZ" sz="2400" dirty="0" smtClean="0"/>
              <a:t> navíc </a:t>
            </a:r>
            <a:r>
              <a:rPr lang="cs-CZ" altLang="cs-CZ" sz="2400" b="1" dirty="0" smtClean="0">
                <a:solidFill>
                  <a:srgbClr val="0000CC"/>
                </a:solidFill>
              </a:rPr>
              <a:t>ryze</a:t>
            </a:r>
            <a:r>
              <a:rPr lang="cs-CZ" altLang="cs-CZ" sz="2400" dirty="0" smtClean="0"/>
              <a:t> konkávní na 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X</a:t>
            </a:r>
            <a:r>
              <a:rPr lang="cs-CZ" altLang="cs-CZ" sz="2400" dirty="0" smtClean="0"/>
              <a:t>, 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cs-CZ" altLang="cs-CZ" sz="2400" dirty="0" smtClean="0"/>
              <a:t>			potom 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30000" dirty="0" smtClean="0"/>
              <a:t>0</a:t>
            </a:r>
            <a:r>
              <a:rPr lang="cs-CZ" altLang="cs-CZ" sz="2400" dirty="0" smtClean="0"/>
              <a:t> je</a:t>
            </a:r>
            <a:r>
              <a:rPr lang="cs-CZ" altLang="cs-CZ" sz="2400" i="1" dirty="0" smtClean="0"/>
              <a:t> </a:t>
            </a:r>
            <a:r>
              <a:rPr lang="cs-CZ" altLang="cs-CZ" sz="2400" b="1" i="1" dirty="0" smtClean="0">
                <a:solidFill>
                  <a:srgbClr val="0000CC"/>
                </a:solidFill>
              </a:rPr>
              <a:t>jediným</a:t>
            </a:r>
            <a:r>
              <a:rPr lang="cs-CZ" altLang="cs-CZ" sz="2400" dirty="0" smtClean="0"/>
              <a:t> globálním maximem.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endParaRPr lang="cs-CZ" altLang="cs-CZ" sz="2400" dirty="0" smtClean="0"/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cs-CZ" altLang="cs-CZ" sz="2400" b="1" dirty="0" smtClean="0"/>
              <a:t>Poznámka 1:</a:t>
            </a:r>
            <a:r>
              <a:rPr lang="cs-CZ" altLang="cs-CZ" sz="2400" dirty="0" smtClean="0"/>
              <a:t> Analogicky pro lokální minimum a konvexní 			funkci…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b="1" dirty="0" smtClean="0"/>
              <a:t>Poznámka 2:</a:t>
            </a:r>
            <a:r>
              <a:rPr lang="cs-CZ" altLang="cs-CZ" sz="2400" dirty="0" smtClean="0"/>
              <a:t> Pozor, neplatí pro lokální </a:t>
            </a:r>
            <a:r>
              <a:rPr lang="cs-CZ" altLang="cs-CZ" sz="2400" b="1" dirty="0" smtClean="0"/>
              <a:t>maximum</a:t>
            </a:r>
            <a:r>
              <a:rPr lang="cs-CZ" altLang="cs-CZ" sz="2400" dirty="0" smtClean="0"/>
              <a:t>                  a </a:t>
            </a:r>
            <a:r>
              <a:rPr lang="cs-CZ" altLang="cs-CZ" sz="2400" b="1" dirty="0" smtClean="0"/>
              <a:t>konvexní</a:t>
            </a:r>
            <a:r>
              <a:rPr lang="cs-CZ" altLang="cs-CZ" sz="2400" dirty="0" smtClean="0"/>
              <a:t> funkci, resp. lok. </a:t>
            </a:r>
            <a:r>
              <a:rPr lang="cs-CZ" altLang="cs-CZ" sz="2400" b="1" dirty="0" smtClean="0"/>
              <a:t>minimum</a:t>
            </a:r>
            <a:r>
              <a:rPr lang="cs-CZ" altLang="cs-CZ" sz="2400" dirty="0" smtClean="0"/>
              <a:t> a </a:t>
            </a:r>
            <a:r>
              <a:rPr lang="cs-CZ" altLang="cs-CZ" sz="2400" b="1" dirty="0" smtClean="0"/>
              <a:t>konkávní</a:t>
            </a:r>
            <a:r>
              <a:rPr lang="cs-CZ" altLang="cs-CZ" sz="2400" dirty="0" smtClean="0"/>
              <a:t> funkci!!!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endParaRPr lang="cs-CZ" alt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63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63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6387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400" dirty="0" smtClean="0"/>
              <a:t>EMM4</a:t>
            </a:r>
          </a:p>
        </p:txBody>
      </p:sp>
      <p:sp>
        <p:nvSpPr>
          <p:cNvPr id="13315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1B6F7B9-8EE6-42D9-9DEA-6BA855CAA273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cs-CZ" altLang="cs-CZ" sz="1400" smtClean="0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620713"/>
            <a:ext cx="8229600" cy="922337"/>
          </a:xfrm>
        </p:spPr>
        <p:txBody>
          <a:bodyPr/>
          <a:lstStyle/>
          <a:p>
            <a:pPr eaLnBrk="1" hangingPunct="1"/>
            <a:r>
              <a:rPr lang="cs-CZ" altLang="cs-CZ" sz="2800" b="1" smtClean="0"/>
              <a:t>Příklad k Větě 3:</a:t>
            </a:r>
            <a:endParaRPr lang="cs-CZ" altLang="cs-CZ" sz="2800" b="1" baseline="30000" smtClean="0"/>
          </a:p>
        </p:txBody>
      </p:sp>
      <p:sp>
        <p:nvSpPr>
          <p:cNvPr id="48132" name="Text Box 4"/>
          <p:cNvSpPr txBox="1">
            <a:spLocks noChangeArrowheads="1"/>
          </p:cNvSpPr>
          <p:nvPr/>
        </p:nvSpPr>
        <p:spPr bwMode="auto">
          <a:xfrm>
            <a:off x="323850" y="5157788"/>
            <a:ext cx="856932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200" b="1"/>
              <a:t>není konkávní             </a:t>
            </a:r>
            <a:r>
              <a:rPr lang="en-US" altLang="cs-CZ" sz="2200" b="1"/>
              <a:t>konkávní fce </a:t>
            </a:r>
            <a:r>
              <a:rPr lang="cs-CZ" altLang="cs-CZ" sz="2200" b="1"/>
              <a:t>	r</a:t>
            </a:r>
            <a:r>
              <a:rPr lang="en-US" altLang="cs-CZ" sz="2200" b="1"/>
              <a:t>yze konkávní </a:t>
            </a:r>
            <a:r>
              <a:rPr lang="cs-CZ" altLang="cs-CZ" sz="2200" b="1"/>
              <a:t> fce </a:t>
            </a:r>
            <a:r>
              <a:rPr lang="en-US" altLang="cs-CZ" sz="2200" b="1"/>
              <a:t>funkce</a:t>
            </a:r>
            <a:endParaRPr lang="cs-CZ" altLang="cs-CZ" sz="2200" b="1"/>
          </a:p>
        </p:txBody>
      </p:sp>
      <p:sp>
        <p:nvSpPr>
          <p:cNvPr id="13318" name="Freeform 5"/>
          <p:cNvSpPr>
            <a:spLocks/>
          </p:cNvSpPr>
          <p:nvPr/>
        </p:nvSpPr>
        <p:spPr bwMode="auto">
          <a:xfrm>
            <a:off x="250825" y="2060575"/>
            <a:ext cx="2808288" cy="2568575"/>
          </a:xfrm>
          <a:custGeom>
            <a:avLst/>
            <a:gdLst>
              <a:gd name="T0" fmla="*/ 0 w 1769"/>
              <a:gd name="T1" fmla="*/ 2147483646 h 1618"/>
              <a:gd name="T2" fmla="*/ 914817675 w 1769"/>
              <a:gd name="T3" fmla="*/ 1446569688 h 1618"/>
              <a:gd name="T4" fmla="*/ 1943041608 w 1769"/>
              <a:gd name="T5" fmla="*/ 1562496875 h 1618"/>
              <a:gd name="T6" fmla="*/ 2147483646 w 1769"/>
              <a:gd name="T7" fmla="*/ 418345938 h 1618"/>
              <a:gd name="T8" fmla="*/ 2147483646 w 1769"/>
              <a:gd name="T9" fmla="*/ 2147483646 h 16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769"/>
              <a:gd name="T16" fmla="*/ 0 h 1618"/>
              <a:gd name="T17" fmla="*/ 1769 w 1769"/>
              <a:gd name="T18" fmla="*/ 1618 h 16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769" h="1618">
                <a:moveTo>
                  <a:pt x="0" y="1572"/>
                </a:moveTo>
                <a:cubicBezTo>
                  <a:pt x="117" y="1152"/>
                  <a:pt x="235" y="733"/>
                  <a:pt x="363" y="574"/>
                </a:cubicBezTo>
                <a:cubicBezTo>
                  <a:pt x="491" y="415"/>
                  <a:pt x="620" y="688"/>
                  <a:pt x="771" y="620"/>
                </a:cubicBezTo>
                <a:cubicBezTo>
                  <a:pt x="922" y="552"/>
                  <a:pt x="1104" y="0"/>
                  <a:pt x="1270" y="166"/>
                </a:cubicBezTo>
                <a:cubicBezTo>
                  <a:pt x="1436" y="332"/>
                  <a:pt x="1686" y="1376"/>
                  <a:pt x="1769" y="1618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19" name="Freeform 6"/>
          <p:cNvSpPr>
            <a:spLocks/>
          </p:cNvSpPr>
          <p:nvPr/>
        </p:nvSpPr>
        <p:spPr bwMode="auto">
          <a:xfrm>
            <a:off x="5867400" y="1989138"/>
            <a:ext cx="3025775" cy="2819400"/>
          </a:xfrm>
          <a:custGeom>
            <a:avLst/>
            <a:gdLst>
              <a:gd name="T0" fmla="*/ 0 w 1906"/>
              <a:gd name="T1" fmla="*/ 2147483646 h 1776"/>
              <a:gd name="T2" fmla="*/ 688003450 w 1906"/>
              <a:gd name="T3" fmla="*/ 1617940313 h 1776"/>
              <a:gd name="T4" fmla="*/ 2147483646 w 1906"/>
              <a:gd name="T5" fmla="*/ 476310325 h 1776"/>
              <a:gd name="T6" fmla="*/ 2147483646 w 1906"/>
              <a:gd name="T7" fmla="*/ 2147483646 h 1776"/>
              <a:gd name="T8" fmla="*/ 0 60000 65536"/>
              <a:gd name="T9" fmla="*/ 0 60000 65536"/>
              <a:gd name="T10" fmla="*/ 0 60000 65536"/>
              <a:gd name="T11" fmla="*/ 0 60000 65536"/>
              <a:gd name="T12" fmla="*/ 0 w 1906"/>
              <a:gd name="T13" fmla="*/ 0 h 1776"/>
              <a:gd name="T14" fmla="*/ 1906 w 1906"/>
              <a:gd name="T15" fmla="*/ 1776 h 177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906" h="1776">
                <a:moveTo>
                  <a:pt x="0" y="1731"/>
                </a:moveTo>
                <a:cubicBezTo>
                  <a:pt x="61" y="1315"/>
                  <a:pt x="122" y="899"/>
                  <a:pt x="273" y="642"/>
                </a:cubicBezTo>
                <a:cubicBezTo>
                  <a:pt x="424" y="385"/>
                  <a:pt x="636" y="0"/>
                  <a:pt x="908" y="189"/>
                </a:cubicBezTo>
                <a:cubicBezTo>
                  <a:pt x="1180" y="378"/>
                  <a:pt x="1740" y="1511"/>
                  <a:pt x="1906" y="1776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20" name="Freeform 8"/>
          <p:cNvSpPr>
            <a:spLocks/>
          </p:cNvSpPr>
          <p:nvPr/>
        </p:nvSpPr>
        <p:spPr bwMode="auto">
          <a:xfrm>
            <a:off x="3276600" y="2036763"/>
            <a:ext cx="1954213" cy="2616200"/>
          </a:xfrm>
          <a:custGeom>
            <a:avLst/>
            <a:gdLst>
              <a:gd name="T0" fmla="*/ 0 w 1231"/>
              <a:gd name="T1" fmla="*/ 2147483646 h 1648"/>
              <a:gd name="T2" fmla="*/ 456149192 w 1231"/>
              <a:gd name="T3" fmla="*/ 1524695325 h 1648"/>
              <a:gd name="T4" fmla="*/ 1484373205 w 1231"/>
              <a:gd name="T5" fmla="*/ 267136563 h 1648"/>
              <a:gd name="T6" fmla="*/ 2147483646 w 1231"/>
              <a:gd name="T7" fmla="*/ 37803138 h 1648"/>
              <a:gd name="T8" fmla="*/ 2147483646 w 1231"/>
              <a:gd name="T9" fmla="*/ 37803138 h 1648"/>
              <a:gd name="T10" fmla="*/ 2147483646 w 1231"/>
              <a:gd name="T11" fmla="*/ 37803138 h 1648"/>
              <a:gd name="T12" fmla="*/ 2147483646 w 1231"/>
              <a:gd name="T13" fmla="*/ 37803138 h 164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231"/>
              <a:gd name="T22" fmla="*/ 0 h 1648"/>
              <a:gd name="T23" fmla="*/ 1231 w 1231"/>
              <a:gd name="T24" fmla="*/ 1648 h 164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231" h="1648">
                <a:moveTo>
                  <a:pt x="0" y="1648"/>
                </a:moveTo>
                <a:cubicBezTo>
                  <a:pt x="41" y="1255"/>
                  <a:pt x="83" y="862"/>
                  <a:pt x="181" y="605"/>
                </a:cubicBezTo>
                <a:cubicBezTo>
                  <a:pt x="279" y="348"/>
                  <a:pt x="461" y="204"/>
                  <a:pt x="589" y="106"/>
                </a:cubicBezTo>
                <a:cubicBezTo>
                  <a:pt x="717" y="8"/>
                  <a:pt x="846" y="30"/>
                  <a:pt x="952" y="15"/>
                </a:cubicBezTo>
                <a:cubicBezTo>
                  <a:pt x="1058" y="0"/>
                  <a:pt x="1217" y="15"/>
                  <a:pt x="1224" y="15"/>
                </a:cubicBezTo>
                <a:cubicBezTo>
                  <a:pt x="1231" y="15"/>
                  <a:pt x="1012" y="15"/>
                  <a:pt x="997" y="15"/>
                </a:cubicBezTo>
                <a:cubicBezTo>
                  <a:pt x="982" y="15"/>
                  <a:pt x="1058" y="15"/>
                  <a:pt x="1134" y="15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5219700" y="2060575"/>
            <a:ext cx="431800" cy="2663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128588" y="4462463"/>
            <a:ext cx="87137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23" name="Line 11"/>
          <p:cNvSpPr>
            <a:spLocks noChangeShapeType="1"/>
          </p:cNvSpPr>
          <p:nvPr/>
        </p:nvSpPr>
        <p:spPr bwMode="auto">
          <a:xfrm>
            <a:off x="946150" y="2878138"/>
            <a:ext cx="0" cy="165576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24" name="Line 12"/>
          <p:cNvSpPr>
            <a:spLocks noChangeShapeType="1"/>
          </p:cNvSpPr>
          <p:nvPr/>
        </p:nvSpPr>
        <p:spPr bwMode="auto">
          <a:xfrm>
            <a:off x="2157413" y="2276475"/>
            <a:ext cx="0" cy="22320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25" name="Line 13"/>
          <p:cNvSpPr>
            <a:spLocks noChangeShapeType="1"/>
          </p:cNvSpPr>
          <p:nvPr/>
        </p:nvSpPr>
        <p:spPr bwMode="auto">
          <a:xfrm>
            <a:off x="4859338" y="206057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26" name="Line 14"/>
          <p:cNvSpPr>
            <a:spLocks noChangeShapeType="1"/>
          </p:cNvSpPr>
          <p:nvPr/>
        </p:nvSpPr>
        <p:spPr bwMode="auto">
          <a:xfrm>
            <a:off x="4859338" y="2060575"/>
            <a:ext cx="0" cy="24479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27" name="Line 15"/>
          <p:cNvSpPr>
            <a:spLocks noChangeShapeType="1"/>
          </p:cNvSpPr>
          <p:nvPr/>
        </p:nvSpPr>
        <p:spPr bwMode="auto">
          <a:xfrm>
            <a:off x="5202238" y="2047875"/>
            <a:ext cx="0" cy="24479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28" name="Line 16"/>
          <p:cNvSpPr>
            <a:spLocks noChangeShapeType="1"/>
          </p:cNvSpPr>
          <p:nvPr/>
        </p:nvSpPr>
        <p:spPr bwMode="auto">
          <a:xfrm>
            <a:off x="7070725" y="2212975"/>
            <a:ext cx="0" cy="24479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29" name="Text Box 17"/>
          <p:cNvSpPr txBox="1">
            <a:spLocks noChangeArrowheads="1"/>
          </p:cNvSpPr>
          <p:nvPr/>
        </p:nvSpPr>
        <p:spPr bwMode="auto">
          <a:xfrm>
            <a:off x="179388" y="1401763"/>
            <a:ext cx="345598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/>
              <a:t>lokální max        globální max</a:t>
            </a:r>
          </a:p>
        </p:txBody>
      </p:sp>
      <p:sp>
        <p:nvSpPr>
          <p:cNvPr id="13330" name="Line 18"/>
          <p:cNvSpPr>
            <a:spLocks noChangeShapeType="1"/>
          </p:cNvSpPr>
          <p:nvPr/>
        </p:nvSpPr>
        <p:spPr bwMode="auto">
          <a:xfrm flipH="1">
            <a:off x="950913" y="1844675"/>
            <a:ext cx="142875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31" name="Line 19"/>
          <p:cNvSpPr>
            <a:spLocks noChangeShapeType="1"/>
          </p:cNvSpPr>
          <p:nvPr/>
        </p:nvSpPr>
        <p:spPr bwMode="auto">
          <a:xfrm flipH="1">
            <a:off x="2195513" y="1773238"/>
            <a:ext cx="144462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cxnSp>
        <p:nvCxnSpPr>
          <p:cNvPr id="21" name="Přímá spojovací čára 20"/>
          <p:cNvCxnSpPr/>
          <p:nvPr/>
        </p:nvCxnSpPr>
        <p:spPr>
          <a:xfrm>
            <a:off x="8101013" y="3357563"/>
            <a:ext cx="0" cy="115093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Levá složená závorka 21"/>
          <p:cNvSpPr/>
          <p:nvPr/>
        </p:nvSpPr>
        <p:spPr>
          <a:xfrm rot="16200000">
            <a:off x="6811169" y="3555206"/>
            <a:ext cx="395288" cy="2232025"/>
          </a:xfrm>
          <a:prstGeom prst="lef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13334" name="TextovéPole 22"/>
          <p:cNvSpPr txBox="1">
            <a:spLocks noChangeArrowheads="1"/>
          </p:cNvSpPr>
          <p:nvPr/>
        </p:nvSpPr>
        <p:spPr bwMode="auto">
          <a:xfrm>
            <a:off x="6875463" y="4868863"/>
            <a:ext cx="3603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X</a:t>
            </a:r>
          </a:p>
        </p:txBody>
      </p:sp>
      <p:sp>
        <p:nvSpPr>
          <p:cNvPr id="24" name="Elipsa 23"/>
          <p:cNvSpPr/>
          <p:nvPr/>
        </p:nvSpPr>
        <p:spPr>
          <a:xfrm>
            <a:off x="8064500" y="3368675"/>
            <a:ext cx="73025" cy="730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8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8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0" grpId="0"/>
      <p:bldP spid="48132" grpId="0"/>
    </p:bld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Směsice">
  <a:themeElements>
    <a:clrScheme name="Směsice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měsic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měsic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ce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ce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5323</TotalTime>
  <Words>602</Words>
  <Application>Microsoft Office PowerPoint</Application>
  <PresentationFormat>Předvádění na obrazovce (4:3)</PresentationFormat>
  <Paragraphs>380</Paragraphs>
  <Slides>33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6</vt:i4>
      </vt:variant>
      <vt:variant>
        <vt:lpstr>Motiv</vt:lpstr>
      </vt:variant>
      <vt:variant>
        <vt:i4>2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42" baseType="lpstr">
      <vt:lpstr>Arial</vt:lpstr>
      <vt:lpstr>Cambria Math</vt:lpstr>
      <vt:lpstr>Symbol</vt:lpstr>
      <vt:lpstr>Tahoma</vt:lpstr>
      <vt:lpstr>Times New Roman</vt:lpstr>
      <vt:lpstr>Wingdings</vt:lpstr>
      <vt:lpstr>Výchozí návrh</vt:lpstr>
      <vt:lpstr>Směsice</vt:lpstr>
      <vt:lpstr>Rovnice</vt:lpstr>
      <vt:lpstr>Ekonomicko-matematické metody 4</vt:lpstr>
      <vt:lpstr>Konvexní a konkávní funkce v R1… grafy</vt:lpstr>
      <vt:lpstr>Konvexní a konkávní funkce v R1</vt:lpstr>
      <vt:lpstr>Konvexní a konkávní funkce Jak to vyjádřit matematicky?</vt:lpstr>
      <vt:lpstr>Konvexní a konkávní funkce Jak to vyjádřit matematicky?</vt:lpstr>
      <vt:lpstr>Konvexní a konkávní funkce …</vt:lpstr>
      <vt:lpstr>Konvexní a konkávní funkce v R2</vt:lpstr>
      <vt:lpstr>Konvexní a konkávní funkce … „Lokální extrémy jsou zároveň globální!!!“</vt:lpstr>
      <vt:lpstr>Příklad k Větě 3:</vt:lpstr>
      <vt:lpstr>Konvexní a konkávní funkce …</vt:lpstr>
      <vt:lpstr> Jak poznáme, že je  funkce konvexní v X ?</vt:lpstr>
      <vt:lpstr>Konvexní a konkávní funkce …</vt:lpstr>
      <vt:lpstr>Příklad 1: </vt:lpstr>
      <vt:lpstr>Příklad 1 – pokrač.</vt:lpstr>
      <vt:lpstr>Úloha matematického programování tzv. úloha (1) , (2)  </vt:lpstr>
      <vt:lpstr>Maximalizace užitku spotřebitele při důchodovém omezení</vt:lpstr>
      <vt:lpstr>Příklad: Maximalizace užitku spotřebitele při důchodovém omezení</vt:lpstr>
      <vt:lpstr>Úloha matematického programování ...</vt:lpstr>
      <vt:lpstr>Teorie sedlových bodů</vt:lpstr>
      <vt:lpstr>Teorie sedlových bodů Sedlový bod funkce f(x,y) = -x2y2</vt:lpstr>
      <vt:lpstr>Teorie sedlových bodů</vt:lpstr>
      <vt:lpstr>Teorie sedlových bodů Postačující podmínka pro existenci sedlového bodu</vt:lpstr>
      <vt:lpstr>Teorie sedlových bodů (tzv. Kuhn-Tuckerův teorém )</vt:lpstr>
      <vt:lpstr>Příklad 2: Výroba „racio“ pokrmů (úloha lineárního/kvadratického programování)</vt:lpstr>
      <vt:lpstr>Příklad 2 - pokrač.1:  (úloha nelineárního - kvadratického programování) </vt:lpstr>
      <vt:lpstr>Příklad 2 - pokrač.2: </vt:lpstr>
      <vt:lpstr>Příklad 2 - pokrač. 3: </vt:lpstr>
      <vt:lpstr>Příklad 2 - pokrač. 4: </vt:lpstr>
      <vt:lpstr>Maximalizace užitku spotřebitele při důchodovém omezení</vt:lpstr>
      <vt:lpstr>Maximalizace užitku spotřebitele Kuhn-Tuckerovy podmínky</vt:lpstr>
      <vt:lpstr>Příklad: Maximalizace užitku spotřebitele při důchodovém omezení</vt:lpstr>
      <vt:lpstr>Příklad: Maximalizace užitku spotřebitele při důchodovém omezení</vt:lpstr>
      <vt:lpstr>Kuhn-Tuckerovy podmínky  a dualita v LP …</vt:lpstr>
    </vt:vector>
  </TitlesOfParts>
  <Company>TP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Matematické metody pro ekonomy č. 4</dc:title>
  <dc:creator>Deni</dc:creator>
  <cp:lastModifiedBy>Jirka</cp:lastModifiedBy>
  <cp:revision>68</cp:revision>
  <dcterms:created xsi:type="dcterms:W3CDTF">2005-02-11T19:17:33Z</dcterms:created>
  <dcterms:modified xsi:type="dcterms:W3CDTF">2023-09-30T12:40:36Z</dcterms:modified>
</cp:coreProperties>
</file>