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58" r:id="rId2"/>
  </p:sldMasterIdLst>
  <p:notesMasterIdLst>
    <p:notesMasterId r:id="rId34"/>
  </p:notesMasterIdLst>
  <p:sldIdLst>
    <p:sldId id="257" r:id="rId3"/>
    <p:sldId id="283" r:id="rId4"/>
    <p:sldId id="284" r:id="rId5"/>
    <p:sldId id="285" r:id="rId6"/>
    <p:sldId id="277" r:id="rId7"/>
    <p:sldId id="287" r:id="rId8"/>
    <p:sldId id="286" r:id="rId9"/>
    <p:sldId id="282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9" r:id="rId30"/>
    <p:sldId id="281" r:id="rId31"/>
    <p:sldId id="280" r:id="rId32"/>
    <p:sldId id="278" r:id="rId3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37" autoAdjust="0"/>
    <p:restoredTop sz="94670" autoAdjust="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6A7159F-C1F5-4C83-8AD7-D7E4519EC4F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204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049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120204E-A7E2-48C9-9204-4659E8290A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1345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B088D-CA46-4DC9-ABA7-F55B5BBA325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492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7935E-03BB-4AD4-AF4F-7104816CAB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5434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BE3A7-48B0-46DE-BDBE-7D7D0402ED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6089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E2F4B-91FD-430D-AFCC-4C7E6EECD52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2812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1CFC4-C3A6-45B8-A035-362AE88CB3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5288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A6267-562C-4BF7-991E-E615251DD3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0514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B4999-C15A-4D85-968E-D437767A71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75745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E0BB1-D576-42AA-AE22-8DB603A5DC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50460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C9E35-D90D-4709-BB6D-6827678D69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3863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21ABA-A446-4BFE-BE3A-8714505E50F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141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84F97-A353-44CC-8DCE-1E2F7F8F294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4890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72846-1905-443A-890C-7CFF3FDDED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42554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932AD-6893-4CC5-A141-CBA04A95AB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28396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6B79D-D8C4-4D27-8F7E-F11660BE21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45684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14F89-E377-4A70-85A0-F9896D5349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5267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387D0-C91C-4571-8E29-F888765FF1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022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EDEBB-A1E6-4C96-9D8C-73AC65C6A7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66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26BC9-CC84-4307-ADB6-C364FF8891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593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09282-33F4-4D0F-B220-C508424B17F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978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DCB4C-0EDA-4D31-BB99-478037249D4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3687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5239E-45B2-4D6B-A9D5-493B453F509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0830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DD43B-6D4D-4CB3-8729-1C7421EF2E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1625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94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194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97BA294-3820-40CE-9814-123EC5BAD01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D1400D7-49F9-468D-AD2E-3655EF11DBB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s.slu.cz/auth/el/opf/zima2022/INMNPEMM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5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dirty="0" err="1" smtClean="0">
                <a:solidFill>
                  <a:schemeClr val="bg2"/>
                </a:solidFill>
              </a:rPr>
              <a:t>EMM1</a:t>
            </a:r>
            <a:endParaRPr lang="cs-CZ" altLang="cs-CZ" sz="1400" dirty="0" smtClean="0">
              <a:solidFill>
                <a:schemeClr val="bg2"/>
              </a:solidFill>
            </a:endParaRPr>
          </a:p>
        </p:txBody>
      </p:sp>
      <p:sp>
        <p:nvSpPr>
          <p:cNvPr id="5123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090602-19B8-4EA0-B8D1-E49CBA91AFB4}" type="slidenum">
              <a:rPr lang="cs-CZ" altLang="cs-CZ" sz="1400" smtClean="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cs-CZ" altLang="cs-CZ" sz="1400" dirty="0" smtClean="0">
              <a:solidFill>
                <a:schemeClr val="bg2"/>
              </a:solidFill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Ekonomicko-matematické metody 1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Prof. RNDr. Jaroslav </a:t>
            </a:r>
            <a:r>
              <a:rPr lang="cs-CZ" altLang="cs-CZ" dirty="0" err="1" smtClean="0"/>
              <a:t>Ramík</a:t>
            </a:r>
            <a:r>
              <a:rPr lang="cs-CZ" altLang="cs-CZ" dirty="0" smtClean="0"/>
              <a:t>, CSc.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přednáší</a:t>
            </a:r>
          </a:p>
          <a:p>
            <a:pPr eaLnBrk="1" hangingPunct="1"/>
            <a:r>
              <a:rPr lang="cs-CZ" altLang="cs-CZ" dirty="0" smtClean="0"/>
              <a:t>doc. RNDr. David Bartl, Ph.D.</a:t>
            </a:r>
            <a:endParaRPr lang="cs-CZ" altLang="cs-CZ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1433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975256-F9C8-4DE9-B609-47785C437A3F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cs-CZ" altLang="cs-CZ" sz="1400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Výrobní program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052513"/>
            <a:ext cx="8578850" cy="17287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mtClean="0"/>
              <a:t>		</a:t>
            </a:r>
            <a:r>
              <a:rPr lang="cs-CZ" altLang="cs-CZ" sz="2400" smtClean="0"/>
              <a:t>Výrobkový seznam (</a:t>
            </a:r>
            <a:r>
              <a:rPr lang="cs-CZ" altLang="cs-CZ" sz="2400" i="1" smtClean="0">
                <a:latin typeface="Times New Roman" panose="02020603050405020304" pitchFamily="18" charset="0"/>
              </a:rPr>
              <a:t>n</a:t>
            </a:r>
            <a:r>
              <a:rPr lang="cs-CZ" altLang="cs-CZ" sz="2400" smtClean="0"/>
              <a:t> výrobků: </a:t>
            </a:r>
            <a:r>
              <a:rPr lang="cs-CZ" altLang="cs-CZ" sz="2400" smtClean="0">
                <a:latin typeface="Times New Roman" panose="02020603050405020304" pitchFamily="18" charset="0"/>
              </a:rPr>
              <a:t>1, 2,…,</a:t>
            </a:r>
            <a:r>
              <a:rPr lang="cs-CZ" altLang="cs-CZ" sz="2400" i="1" smtClean="0">
                <a:latin typeface="Times New Roman" panose="02020603050405020304" pitchFamily="18" charset="0"/>
              </a:rPr>
              <a:t>n</a:t>
            </a:r>
            <a:r>
              <a:rPr lang="cs-CZ" altLang="cs-CZ" sz="2400" smtClean="0"/>
              <a:t>)</a:t>
            </a:r>
          </a:p>
          <a:p>
            <a:pPr algn="just"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cs-CZ" altLang="cs-CZ" sz="2400" smtClean="0"/>
              <a:t>		Objem výroby jednotlivých výrobků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	množství, kusy (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smtClean="0">
                <a:latin typeface="Times New Roman" panose="02020603050405020304" pitchFamily="18" charset="0"/>
              </a:rPr>
              <a:t> , … ,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n </a:t>
            </a:r>
            <a:r>
              <a:rPr lang="cs-CZ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cs-CZ" altLang="cs-CZ" sz="2400" smtClean="0">
                <a:latin typeface="Times New Roman" panose="02020603050405020304" pitchFamily="18" charset="0"/>
              </a:rPr>
              <a:t> 0</a:t>
            </a:r>
            <a:r>
              <a:rPr lang="cs-CZ" altLang="cs-CZ" sz="2400" smtClean="0"/>
              <a:t> ) 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	předem neznámý rozsah výroby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50825" y="2781300"/>
            <a:ext cx="8713788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>
                <a:solidFill>
                  <a:schemeClr val="tx2"/>
                </a:solidFill>
              </a:rPr>
              <a:t>Jednotlivé zisky a celkový zisk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581" name="Text Box 5"/>
              <p:cNvSpPr txBox="1">
                <a:spLocks noChangeArrowheads="1"/>
              </p:cNvSpPr>
              <p:nvPr/>
            </p:nvSpPr>
            <p:spPr bwMode="auto">
              <a:xfrm>
                <a:off x="468313" y="3860800"/>
                <a:ext cx="8496300" cy="2241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just"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cs-CZ" altLang="cs-CZ" sz="240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altLang="cs-CZ" sz="2400" i="1" baseline="-25000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cs-CZ" altLang="cs-CZ" sz="2400" dirty="0" smtClean="0"/>
                  <a:t> – </a:t>
                </a:r>
                <a:r>
                  <a:rPr lang="cs-CZ" altLang="cs-CZ" sz="2400" dirty="0"/>
                  <a:t>zisk z výroby jednotky výrobku </a:t>
                </a:r>
                <a14:m>
                  <m:oMath xmlns:m="http://schemas.openxmlformats.org/officeDocument/2006/math">
                    <m:r>
                      <a:rPr lang="cs-CZ" altLang="cs-CZ" sz="240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endParaRPr lang="cs-CZ" altLang="cs-CZ" sz="2400" i="1" dirty="0">
                  <a:latin typeface="Times New Roman" panose="02020603050405020304" pitchFamily="18" charset="0"/>
                </a:endParaRPr>
              </a:p>
              <a:p>
                <a:pPr algn="just"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cs-CZ" altLang="cs-CZ" sz="2400" dirty="0"/>
                  <a:t>	</a:t>
                </a:r>
                <a:r>
                  <a:rPr lang="cs-CZ" altLang="cs-CZ" sz="2400" dirty="0">
                    <a:latin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cs-CZ" altLang="cs-CZ" sz="240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cs-CZ" altLang="cs-CZ" sz="2400" i="1">
                        <a:latin typeface="Cambria Math" panose="02040503050406030204" pitchFamily="18" charset="0"/>
                      </a:rPr>
                      <m:t>=1,</m:t>
                    </m:r>
                    <m:r>
                      <a:rPr lang="cs-CZ" altLang="cs-CZ" sz="2400" b="0" i="1" smtClean="0">
                        <a:latin typeface="Cambria Math" panose="02040503050406030204" pitchFamily="18" charset="0"/>
                      </a:rPr>
                      <m:t> 2,…</m:t>
                    </m:r>
                    <m:r>
                      <a:rPr lang="cs-CZ" altLang="cs-CZ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altLang="cs-CZ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cs-CZ" altLang="cs-CZ" sz="2400" dirty="0">
                    <a:latin typeface="Times New Roman" panose="02020603050405020304" pitchFamily="18" charset="0"/>
                  </a:rPr>
                  <a:t>)</a:t>
                </a:r>
                <a:r>
                  <a:rPr lang="cs-CZ" altLang="cs-CZ" sz="2400" dirty="0"/>
                  <a:t> 	</a:t>
                </a:r>
              </a:p>
              <a:p>
                <a:pPr algn="just"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cs-CZ" altLang="cs-CZ" sz="240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altLang="cs-CZ" sz="2400" b="0" i="1" baseline="-2500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cs-CZ" alt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400" b="0" i="1" baseline="-25000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cs-CZ" altLang="cs-CZ" sz="2400" dirty="0"/>
                  <a:t> </a:t>
                </a:r>
                <a:r>
                  <a:rPr lang="cs-CZ" altLang="cs-CZ" sz="2400" dirty="0" smtClean="0"/>
                  <a:t>– </a:t>
                </a:r>
                <a:r>
                  <a:rPr lang="cs-CZ" altLang="cs-CZ" sz="2400" dirty="0"/>
                  <a:t>zisk z </a:t>
                </a:r>
                <a:r>
                  <a:rPr lang="cs-CZ" altLang="cs-CZ" sz="2400" dirty="0" smtClean="0"/>
                  <a:t>výroby množství  </a:t>
                </a:r>
                <a14:m>
                  <m:oMath xmlns:m="http://schemas.openxmlformats.org/officeDocument/2006/math">
                    <m:r>
                      <a:rPr lang="cs-CZ" altLang="cs-CZ" sz="24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400" b="0" i="1" baseline="-25000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cs-CZ" altLang="cs-CZ" sz="2400" baseline="-25000" dirty="0" smtClean="0"/>
                  <a:t> </a:t>
                </a:r>
                <a:r>
                  <a:rPr lang="cs-CZ" altLang="cs-CZ" sz="2400" dirty="0" smtClean="0"/>
                  <a:t> výrobku</a:t>
                </a:r>
                <a:r>
                  <a:rPr lang="en-US" altLang="cs-CZ" sz="2400" dirty="0" smtClean="0"/>
                  <a:t> </a:t>
                </a:r>
                <a:r>
                  <a:rPr lang="cs-CZ" altLang="cs-CZ" sz="2400" dirty="0" smtClean="0"/>
                  <a:t> </a:t>
                </a:r>
                <a14:m>
                  <m:oMath xmlns:m="http://schemas.openxmlformats.org/officeDocument/2006/math">
                    <m:r>
                      <a:rPr lang="cs-CZ" altLang="cs-CZ" sz="240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endParaRPr lang="cs-CZ" altLang="cs-CZ" sz="2400" i="1" dirty="0">
                  <a:latin typeface="Times New Roman" panose="02020603050405020304" pitchFamily="18" charset="0"/>
                </a:endParaRPr>
              </a:p>
              <a:p>
                <a:pPr algn="just" eaLnBrk="1" hangingPunct="1">
                  <a:lnSpc>
                    <a:spcPct val="70000"/>
                  </a:lnSpc>
                  <a:spcBef>
                    <a:spcPct val="5000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cs-CZ" altLang="cs-CZ" sz="240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altLang="cs-CZ" sz="2400" i="1" baseline="-25000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400" i="1" baseline="-25000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altLang="cs-CZ" sz="2400" i="1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400" i="1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+…+</m:t>
                    </m:r>
                    <m:r>
                      <a:rPr lang="cs-CZ" altLang="cs-CZ" sz="2400" i="1" dirty="0" err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altLang="cs-CZ" sz="2400" i="1" baseline="-25000" dirty="0" err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altLang="cs-CZ" sz="2400" i="1" dirty="0" err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400" i="1" baseline="-25000" dirty="0" err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cs-CZ" altLang="cs-CZ" sz="2400" dirty="0"/>
                  <a:t> </a:t>
                </a:r>
                <a:r>
                  <a:rPr lang="cs-CZ" altLang="cs-CZ" sz="2400" dirty="0" smtClean="0"/>
                  <a:t>– </a:t>
                </a:r>
                <a:r>
                  <a:rPr lang="cs-CZ" altLang="cs-CZ" sz="2400" dirty="0"/>
                  <a:t>celkový zisk výrobního</a:t>
                </a:r>
              </a:p>
              <a:p>
                <a:pPr algn="just" eaLnBrk="1" hangingPunct="1">
                  <a:lnSpc>
                    <a:spcPct val="7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cs-CZ" altLang="cs-CZ" sz="2400" dirty="0"/>
                  <a:t>		</a:t>
                </a:r>
                <a:r>
                  <a:rPr lang="en-US" altLang="cs-CZ" sz="2400" dirty="0" smtClean="0"/>
                  <a:t>	</a:t>
                </a:r>
                <a:r>
                  <a:rPr lang="en-US" altLang="cs-CZ" sz="2400" dirty="0"/>
                  <a:t> </a:t>
                </a:r>
                <a:r>
                  <a:rPr lang="en-US" altLang="cs-CZ" sz="2400" dirty="0" smtClean="0"/>
                  <a:t>     </a:t>
                </a:r>
                <a:r>
                  <a:rPr lang="cs-CZ" altLang="cs-CZ" sz="2400" dirty="0" smtClean="0"/>
                  <a:t>program</a:t>
                </a:r>
                <a:r>
                  <a:rPr lang="en-US" altLang="cs-CZ" sz="2400" dirty="0" smtClean="0"/>
                  <a:t>u </a:t>
                </a:r>
                <a:r>
                  <a:rPr lang="cs-CZ" altLang="cs-CZ" sz="2400" dirty="0" smtClean="0"/>
                  <a:t> </a:t>
                </a:r>
                <a14:m>
                  <m:oMath xmlns:m="http://schemas.openxmlformats.org/officeDocument/2006/math">
                    <m:r>
                      <a:rPr lang="cs-CZ" altLang="cs-CZ" sz="24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cs-CZ" altLang="cs-CZ" sz="2400" i="1" dirty="0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cs-CZ" altLang="cs-CZ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400" i="1" baseline="-25000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400" i="1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cs-CZ" altLang="cs-CZ" sz="2400" i="1" dirty="0" smtClean="0">
                        <a:latin typeface="Cambria Math" panose="02040503050406030204" pitchFamily="18" charset="0"/>
                      </a:rPr>
                      <m:t>,…, </m:t>
                    </m:r>
                    <m:r>
                      <a:rPr lang="cs-CZ" altLang="cs-CZ" sz="2400" i="1" dirty="0" err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400" i="1" baseline="-25000" dirty="0" err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cs-CZ" altLang="cs-CZ" sz="2400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581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8313" y="3860800"/>
                <a:ext cx="8496300" cy="2241576"/>
              </a:xfrm>
              <a:prstGeom prst="rect">
                <a:avLst/>
              </a:prstGeom>
              <a:blipFill>
                <a:blip r:embed="rId2"/>
                <a:stretch>
                  <a:fillRect t="-5435" b="-543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44" name="Text Box 6"/>
          <p:cNvSpPr txBox="1">
            <a:spLocks noChangeArrowheads="1"/>
          </p:cNvSpPr>
          <p:nvPr/>
        </p:nvSpPr>
        <p:spPr bwMode="auto">
          <a:xfrm>
            <a:off x="766763" y="1477963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4345" name="Text Box 7"/>
          <p:cNvSpPr txBox="1">
            <a:spLocks noChangeArrowheads="1"/>
          </p:cNvSpPr>
          <p:nvPr/>
        </p:nvSpPr>
        <p:spPr bwMode="auto">
          <a:xfrm>
            <a:off x="766763" y="1084263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4346" name="Text Box 8"/>
          <p:cNvSpPr txBox="1">
            <a:spLocks noChangeArrowheads="1"/>
          </p:cNvSpPr>
          <p:nvPr/>
        </p:nvSpPr>
        <p:spPr bwMode="auto">
          <a:xfrm>
            <a:off x="250825" y="3860800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4347" name="Text Box 9"/>
          <p:cNvSpPr txBox="1">
            <a:spLocks noChangeArrowheads="1"/>
          </p:cNvSpPr>
          <p:nvPr/>
        </p:nvSpPr>
        <p:spPr bwMode="auto">
          <a:xfrm>
            <a:off x="250825" y="4797425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4348" name="Text Box 10"/>
          <p:cNvSpPr txBox="1">
            <a:spLocks noChangeArrowheads="1"/>
          </p:cNvSpPr>
          <p:nvPr/>
        </p:nvSpPr>
        <p:spPr bwMode="auto">
          <a:xfrm>
            <a:off x="250825" y="5222875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1536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6B7475-8BF4-4CED-AE96-B3C1B7CF5CA8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140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Omezené zdroje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05038"/>
            <a:ext cx="8229600" cy="25923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smtClean="0"/>
              <a:t>	Seznam omezených zdrojů (</a:t>
            </a:r>
            <a:r>
              <a:rPr lang="cs-CZ" altLang="cs-CZ" sz="2400" i="1" smtClean="0">
                <a:latin typeface="Times New Roman" panose="02020603050405020304" pitchFamily="18" charset="0"/>
              </a:rPr>
              <a:t>m</a:t>
            </a:r>
            <a:r>
              <a:rPr lang="cs-CZ" altLang="cs-CZ" sz="2400" smtClean="0"/>
              <a:t> zdrojů: </a:t>
            </a:r>
            <a:r>
              <a:rPr lang="cs-CZ" altLang="cs-CZ" sz="2400" smtClean="0">
                <a:latin typeface="Times New Roman" panose="02020603050405020304" pitchFamily="18" charset="0"/>
              </a:rPr>
              <a:t>1, 2,…,</a:t>
            </a:r>
            <a:r>
              <a:rPr lang="cs-CZ" altLang="cs-CZ" sz="2400" i="1" smtClean="0">
                <a:latin typeface="Times New Roman" panose="02020603050405020304" pitchFamily="18" charset="0"/>
              </a:rPr>
              <a:t>m</a:t>
            </a:r>
            <a:r>
              <a:rPr lang="cs-CZ" altLang="cs-CZ" sz="2400" smtClean="0"/>
              <a:t>)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cs-CZ" altLang="cs-CZ" sz="2400" smtClean="0"/>
              <a:t>	Disponibilní množství zdrojů </a:t>
            </a:r>
          </a:p>
          <a:p>
            <a:pPr eaLnBrk="1" hangingPunct="1"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smtClean="0">
                <a:latin typeface="Times New Roman" panose="02020603050405020304" pitchFamily="18" charset="0"/>
              </a:rPr>
              <a:t>(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b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b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smtClean="0">
                <a:latin typeface="Times New Roman" panose="02020603050405020304" pitchFamily="18" charset="0"/>
              </a:rPr>
              <a:t>, … ,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b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m</a:t>
            </a:r>
            <a:r>
              <a:rPr lang="cs-CZ" altLang="cs-CZ" sz="2400" smtClean="0">
                <a:latin typeface="Times New Roman" panose="02020603050405020304" pitchFamily="18" charset="0"/>
              </a:rPr>
              <a:t> </a:t>
            </a:r>
            <a:r>
              <a:rPr lang="cs-CZ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cs-CZ" altLang="cs-CZ" sz="2400" smtClean="0">
                <a:latin typeface="Times New Roman" panose="02020603050405020304" pitchFamily="18" charset="0"/>
              </a:rPr>
              <a:t> 0 )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cs-CZ" altLang="cs-CZ" sz="2400" smtClean="0"/>
              <a:t>	Volný nákup zdrojů z celkové omezené částky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cs-CZ" altLang="cs-CZ" sz="2400" smtClean="0"/>
              <a:t>	</a:t>
            </a: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611188" y="2232025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611188" y="3544888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5368" name="Text Box 6"/>
          <p:cNvSpPr txBox="1">
            <a:spLocks noChangeArrowheads="1"/>
          </p:cNvSpPr>
          <p:nvPr/>
        </p:nvSpPr>
        <p:spPr bwMode="auto">
          <a:xfrm>
            <a:off x="611188" y="2668588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1638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28720A-3405-41E6-B2F6-0103E64FBC73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1400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Technologické (strukturní) koeficienty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5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a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ij</a:t>
            </a:r>
            <a:r>
              <a:rPr lang="cs-CZ" altLang="cs-CZ" sz="2400" smtClean="0"/>
              <a:t> - technologický koeficient zdroje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i</a:t>
            </a:r>
            <a:r>
              <a:rPr lang="cs-CZ" altLang="cs-CZ" sz="2400" smtClean="0"/>
              <a:t> na výrobek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j</a:t>
            </a:r>
            <a:r>
              <a:rPr lang="cs-CZ" altLang="cs-CZ" sz="2400" smtClean="0"/>
              <a:t>   		(množství zdroje "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i</a:t>
            </a:r>
            <a:r>
              <a:rPr lang="cs-CZ" altLang="cs-CZ" sz="2400" smtClean="0"/>
              <a:t> " potřebného k výrobě   	jednotky výrobku "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j</a:t>
            </a:r>
            <a:r>
              <a:rPr lang="cs-CZ" altLang="cs-CZ" sz="2400" smtClean="0"/>
              <a:t> " )</a:t>
            </a:r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cs-CZ" altLang="cs-CZ" sz="2400" smtClean="0"/>
              <a:t>	</a:t>
            </a:r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a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ij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cs-CZ" altLang="cs-CZ" sz="2400" smtClean="0"/>
              <a:t> - množství zdroje "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i</a:t>
            </a:r>
            <a:r>
              <a:rPr lang="cs-CZ" altLang="cs-CZ" sz="2400" smtClean="0"/>
              <a:t> " potřebného k výrobě              	</a:t>
            </a:r>
            <a:r>
              <a:rPr lang="cs-CZ" altLang="cs-CZ" sz="2400" smtClean="0">
                <a:latin typeface="Times New Roman" panose="02020603050405020304" pitchFamily="18" charset="0"/>
              </a:rPr>
              <a:t>	  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cs-CZ" altLang="cs-CZ" sz="2400" smtClean="0"/>
              <a:t> jednotek výrobku "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j</a:t>
            </a:r>
            <a:r>
              <a:rPr lang="cs-CZ" altLang="cs-CZ" sz="2400" smtClean="0"/>
              <a:t> " </a:t>
            </a:r>
          </a:p>
          <a:p>
            <a:pPr eaLnBrk="1" hangingPunct="1">
              <a:lnSpc>
                <a:spcPct val="95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a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+ a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+ … + a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in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n</a:t>
            </a:r>
            <a:r>
              <a:rPr lang="cs-CZ" altLang="cs-CZ" sz="2400" smtClean="0"/>
              <a:t> - množství zdroje "</a:t>
            </a:r>
            <a:r>
              <a:rPr lang="cs-CZ" altLang="cs-CZ" sz="2400" i="1" smtClean="0">
                <a:latin typeface="Times New Roman" panose="02020603050405020304" pitchFamily="18" charset="0"/>
              </a:rPr>
              <a:t>i</a:t>
            </a:r>
            <a:r>
              <a:rPr lang="cs-CZ" altLang="cs-CZ" sz="2400" smtClean="0"/>
              <a:t>" </a:t>
            </a:r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cs-CZ" altLang="cs-CZ" sz="2400" smtClean="0"/>
              <a:t>		potřebného k výrobě výrobního programu                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 = </a:t>
            </a:r>
            <a:r>
              <a:rPr lang="cs-CZ" altLang="cs-CZ" sz="240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, 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,…, 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n</a:t>
            </a:r>
            <a:r>
              <a:rPr lang="cs-CZ" altLang="cs-CZ" sz="2400" smtClean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endParaRPr lang="cs-CZ" altLang="cs-CZ" sz="2400" smtClean="0"/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468313" y="4357688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468313" y="3162300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468313" y="1628775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1741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00BEAD-37E0-4515-AFEE-FA065CBFEEB2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Omezení odbytu</a:t>
            </a:r>
            <a:r>
              <a:rPr lang="cs-CZ" altLang="cs-CZ" smtClean="0"/>
              <a:t>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196975"/>
            <a:ext cx="7488238" cy="17573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h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</a:t>
            </a:r>
            <a:r>
              <a:rPr lang="cs-CZ" altLang="cs-CZ" sz="2400" smtClean="0"/>
              <a:t> - horní omezení odbytu výrobku "</a:t>
            </a:r>
            <a:r>
              <a:rPr lang="cs-CZ" altLang="cs-CZ" sz="2400" i="1" smtClean="0">
                <a:latin typeface="Times New Roman" panose="02020603050405020304" pitchFamily="18" charset="0"/>
              </a:rPr>
              <a:t>i</a:t>
            </a:r>
            <a:r>
              <a:rPr lang="cs-CZ" altLang="cs-CZ" sz="2400" smtClean="0"/>
              <a:t>"</a:t>
            </a:r>
          </a:p>
          <a:p>
            <a:pPr eaLnBrk="1" hangingPunct="1">
              <a:lnSpc>
                <a:spcPct val="3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smtClean="0">
                <a:latin typeface="Times New Roman" panose="02020603050405020304" pitchFamily="18" charset="0"/>
              </a:rPr>
              <a:t>0 </a:t>
            </a:r>
            <a:r>
              <a:rPr lang="cs-CZ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</a:t>
            </a:r>
            <a:r>
              <a:rPr lang="cs-CZ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h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cs-CZ" altLang="cs-CZ" sz="2400" smtClean="0"/>
              <a:t>  - objem výroby výrobku "</a:t>
            </a:r>
            <a:r>
              <a:rPr lang="cs-CZ" altLang="cs-CZ" sz="2400" i="1" smtClean="0">
                <a:latin typeface="Times New Roman" panose="02020603050405020304" pitchFamily="18" charset="0"/>
              </a:rPr>
              <a:t>j</a:t>
            </a:r>
            <a:r>
              <a:rPr lang="cs-CZ" altLang="cs-CZ" sz="2400" smtClean="0"/>
              <a:t>" nesmí 			 překročit odbytové možnosti</a:t>
            </a:r>
          </a:p>
          <a:p>
            <a:pPr eaLnBrk="1" hangingPunct="1">
              <a:buFontTx/>
              <a:buNone/>
            </a:pPr>
            <a:endParaRPr lang="cs-CZ" altLang="cs-CZ" sz="2400" smtClean="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50825" y="2781300"/>
            <a:ext cx="8662988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>
                <a:solidFill>
                  <a:schemeClr val="tx2"/>
                </a:solidFill>
              </a:rPr>
              <a:t>Přípustné výrobní programy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31800" y="3644900"/>
            <a:ext cx="87122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2400" i="1"/>
              <a:t>   </a:t>
            </a:r>
            <a:r>
              <a:rPr lang="cs-CZ" altLang="cs-CZ" sz="2400"/>
              <a:t>PVP  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>
                <a:latin typeface="Times New Roman" panose="02020603050405020304" pitchFamily="18" charset="0"/>
              </a:rPr>
              <a:t> = (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</a:rPr>
              <a:t>1</a:t>
            </a:r>
            <a:r>
              <a:rPr lang="cs-CZ" altLang="cs-CZ" sz="2400">
                <a:latin typeface="Times New Roman" panose="02020603050405020304" pitchFamily="18" charset="0"/>
              </a:rPr>
              <a:t> , 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</a:rPr>
              <a:t>2</a:t>
            </a:r>
            <a:r>
              <a:rPr lang="cs-CZ" altLang="cs-CZ" sz="2400">
                <a:latin typeface="Times New Roman" panose="02020603050405020304" pitchFamily="18" charset="0"/>
              </a:rPr>
              <a:t>,…, 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n</a:t>
            </a:r>
            <a:r>
              <a:rPr lang="cs-CZ" altLang="cs-CZ" sz="2400">
                <a:latin typeface="Times New Roman" panose="02020603050405020304" pitchFamily="18" charset="0"/>
              </a:rPr>
              <a:t>)</a:t>
            </a:r>
            <a:r>
              <a:rPr lang="cs-CZ" altLang="cs-CZ" sz="2400"/>
              <a:t> splňuje:</a:t>
            </a:r>
            <a:r>
              <a:rPr lang="cs-CZ" altLang="cs-CZ" sz="2400" i="1"/>
              <a:t>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cs-CZ" altLang="cs-CZ" sz="2400"/>
              <a:t>	podmínky disponibilních zdrojů: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2400"/>
              <a:t>		</a:t>
            </a:r>
            <a:r>
              <a:rPr lang="cs-CZ" altLang="cs-CZ" sz="2400" i="1">
                <a:latin typeface="Times New Roman" panose="02020603050405020304" pitchFamily="18" charset="0"/>
              </a:rPr>
              <a:t>a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i</a:t>
            </a:r>
            <a:r>
              <a:rPr lang="cs-CZ" altLang="cs-CZ" sz="2400" baseline="-25000">
                <a:latin typeface="Times New Roman" panose="02020603050405020304" pitchFamily="18" charset="0"/>
              </a:rPr>
              <a:t>1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</a:rPr>
              <a:t>1</a:t>
            </a:r>
            <a:r>
              <a:rPr lang="cs-CZ" altLang="cs-CZ" sz="2400">
                <a:latin typeface="Times New Roman" panose="02020603050405020304" pitchFamily="18" charset="0"/>
              </a:rPr>
              <a:t> + </a:t>
            </a:r>
            <a:r>
              <a:rPr lang="cs-CZ" altLang="cs-CZ" sz="2400" i="1">
                <a:latin typeface="Times New Roman" panose="02020603050405020304" pitchFamily="18" charset="0"/>
              </a:rPr>
              <a:t>a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i</a:t>
            </a:r>
            <a:r>
              <a:rPr lang="cs-CZ" altLang="cs-CZ" sz="2400" baseline="-25000">
                <a:latin typeface="Times New Roman" panose="02020603050405020304" pitchFamily="18" charset="0"/>
              </a:rPr>
              <a:t>2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</a:rPr>
              <a:t>2</a:t>
            </a:r>
            <a:r>
              <a:rPr lang="cs-CZ" altLang="cs-CZ" sz="2400">
                <a:latin typeface="Times New Roman" panose="02020603050405020304" pitchFamily="18" charset="0"/>
              </a:rPr>
              <a:t> + … + </a:t>
            </a:r>
            <a:r>
              <a:rPr lang="cs-CZ" altLang="cs-CZ" sz="2400" i="1">
                <a:latin typeface="Times New Roman" panose="02020603050405020304" pitchFamily="18" charset="0"/>
              </a:rPr>
              <a:t>a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in</a:t>
            </a:r>
            <a:r>
              <a:rPr lang="cs-CZ" altLang="cs-CZ" sz="2400" i="1">
                <a:latin typeface="Times New Roman" panose="02020603050405020304" pitchFamily="18" charset="0"/>
              </a:rPr>
              <a:t> x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n</a:t>
            </a:r>
            <a:r>
              <a:rPr lang="cs-CZ" altLang="cs-CZ" sz="2400" baseline="-25000">
                <a:latin typeface="Times New Roman" panose="02020603050405020304" pitchFamily="18" charset="0"/>
              </a:rPr>
              <a:t> </a:t>
            </a:r>
            <a:r>
              <a:rPr lang="cs-CZ" altLang="cs-CZ" sz="240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cs-CZ" altLang="cs-CZ" sz="2400" i="1">
                <a:latin typeface="Times New Roman" panose="02020603050405020304" pitchFamily="18" charset="0"/>
              </a:rPr>
              <a:t>b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i</a:t>
            </a:r>
            <a:r>
              <a:rPr lang="cs-CZ" altLang="cs-CZ" sz="2400">
                <a:latin typeface="Times New Roman" panose="02020603050405020304" pitchFamily="18" charset="0"/>
              </a:rPr>
              <a:t>     </a:t>
            </a:r>
            <a:r>
              <a:rPr lang="cs-CZ" altLang="cs-CZ" sz="2400" i="1">
                <a:latin typeface="Times New Roman" panose="02020603050405020304" pitchFamily="18" charset="0"/>
              </a:rPr>
              <a:t>i</a:t>
            </a:r>
            <a:r>
              <a:rPr lang="cs-CZ" altLang="cs-CZ" sz="2400">
                <a:latin typeface="Times New Roman" panose="02020603050405020304" pitchFamily="18" charset="0"/>
              </a:rPr>
              <a:t> = 1,2,…, </a:t>
            </a:r>
            <a:r>
              <a:rPr lang="cs-CZ" altLang="cs-CZ" sz="2400" i="1">
                <a:latin typeface="Times New Roman" panose="02020603050405020304" pitchFamily="18" charset="0"/>
              </a:rPr>
              <a:t>m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2400"/>
              <a:t>	podmínky odbytových možností: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2400"/>
              <a:t>		</a:t>
            </a:r>
            <a:r>
              <a:rPr lang="cs-CZ" altLang="cs-CZ" sz="2400">
                <a:latin typeface="Times New Roman" panose="02020603050405020304" pitchFamily="18" charset="0"/>
              </a:rPr>
              <a:t>0 </a:t>
            </a:r>
            <a:r>
              <a:rPr lang="cs-CZ" altLang="cs-CZ" sz="240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j</a:t>
            </a:r>
            <a:r>
              <a:rPr lang="cs-CZ" altLang="cs-CZ" sz="2400" i="1">
                <a:latin typeface="Times New Roman" panose="02020603050405020304" pitchFamily="18" charset="0"/>
              </a:rPr>
              <a:t> </a:t>
            </a:r>
            <a:r>
              <a:rPr lang="cs-CZ" altLang="cs-CZ" sz="240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cs-CZ" altLang="cs-CZ" sz="2400" i="1">
                <a:latin typeface="Times New Roman" panose="02020603050405020304" pitchFamily="18" charset="0"/>
              </a:rPr>
              <a:t>h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j</a:t>
            </a:r>
            <a:r>
              <a:rPr lang="cs-CZ" altLang="cs-CZ" sz="2400" i="1">
                <a:latin typeface="Times New Roman" panose="02020603050405020304" pitchFamily="18" charset="0"/>
              </a:rPr>
              <a:t>     j</a:t>
            </a:r>
            <a:r>
              <a:rPr lang="cs-CZ" altLang="cs-CZ" sz="2400">
                <a:latin typeface="Times New Roman" panose="02020603050405020304" pitchFamily="18" charset="0"/>
              </a:rPr>
              <a:t> = 1,2,…,</a:t>
            </a:r>
            <a:r>
              <a:rPr lang="cs-CZ" altLang="cs-CZ" sz="2400" i="1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17416" name="Text Box 6"/>
          <p:cNvSpPr txBox="1">
            <a:spLocks noChangeArrowheads="1"/>
          </p:cNvSpPr>
          <p:nvPr/>
        </p:nvSpPr>
        <p:spPr bwMode="auto">
          <a:xfrm>
            <a:off x="684213" y="1225550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7417" name="Text Box 7"/>
          <p:cNvSpPr txBox="1">
            <a:spLocks noChangeArrowheads="1"/>
          </p:cNvSpPr>
          <p:nvPr/>
        </p:nvSpPr>
        <p:spPr bwMode="auto">
          <a:xfrm>
            <a:off x="684213" y="1844675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7418" name="Text Box 8"/>
          <p:cNvSpPr txBox="1">
            <a:spLocks noChangeArrowheads="1"/>
          </p:cNvSpPr>
          <p:nvPr/>
        </p:nvSpPr>
        <p:spPr bwMode="auto">
          <a:xfrm>
            <a:off x="1116013" y="5056188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7419" name="Text Box 9"/>
          <p:cNvSpPr txBox="1">
            <a:spLocks noChangeArrowheads="1"/>
          </p:cNvSpPr>
          <p:nvPr/>
        </p:nvSpPr>
        <p:spPr bwMode="auto">
          <a:xfrm>
            <a:off x="1116013" y="4076700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  <p:bldP spid="27652" grpId="0"/>
      <p:bldP spid="2765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1843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0C16D8-FC04-406B-A8C1-0A9305BC7D08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400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smtClean="0"/>
              <a:t>Optimální výrobní program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mtClean="0"/>
              <a:t>	</a:t>
            </a:r>
            <a:r>
              <a:rPr lang="cs-CZ" altLang="cs-CZ" sz="2400" smtClean="0"/>
              <a:t>Takový přípustný výrobní program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smtClean="0">
                <a:latin typeface="Times New Roman" panose="02020603050405020304" pitchFamily="18" charset="0"/>
              </a:rPr>
              <a:t> = (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smtClean="0">
                <a:latin typeface="Times New Roman" panose="02020603050405020304" pitchFamily="18" charset="0"/>
              </a:rPr>
              <a:t>,…,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n</a:t>
            </a:r>
            <a:r>
              <a:rPr lang="cs-CZ" altLang="cs-CZ" sz="2400" smtClean="0">
                <a:latin typeface="Times New Roman" panose="02020603050405020304" pitchFamily="18" charset="0"/>
              </a:rPr>
              <a:t>)</a:t>
            </a:r>
            <a:r>
              <a:rPr lang="cs-CZ" altLang="cs-CZ" sz="2400" smtClean="0"/>
              <a:t>  který </a:t>
            </a:r>
            <a:r>
              <a:rPr lang="cs-CZ" altLang="cs-CZ" sz="2400" u="sng" smtClean="0"/>
              <a:t>maximalizuje</a:t>
            </a:r>
            <a:r>
              <a:rPr lang="cs-CZ" altLang="cs-CZ" sz="2400" smtClean="0"/>
              <a:t> celkový zisk: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2400" smtClean="0"/>
              <a:t>		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2400" smtClean="0"/>
              <a:t>	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c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+ c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+ … + c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n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n</a:t>
            </a:r>
            <a:endParaRPr lang="cs-CZ" altLang="cs-CZ" sz="2400" i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cs-CZ" altLang="cs-CZ" sz="24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2400" smtClean="0"/>
              <a:t>	Pro nalezení OVP musíme shromáždit :</a:t>
            </a:r>
          </a:p>
          <a:p>
            <a:pPr eaLnBrk="1" hangingPunct="1">
              <a:lnSpc>
                <a:spcPct val="70000"/>
              </a:lnSpc>
              <a:buFont typeface="Symbol" panose="05050102010706020507" pitchFamily="18" charset="2"/>
              <a:buChar char="·"/>
            </a:pPr>
            <a:r>
              <a:rPr lang="cs-CZ" altLang="cs-CZ" sz="2400" smtClean="0"/>
              <a:t>výrobkový seznam</a:t>
            </a:r>
          </a:p>
          <a:p>
            <a:pPr eaLnBrk="1" hangingPunct="1">
              <a:lnSpc>
                <a:spcPct val="70000"/>
              </a:lnSpc>
              <a:buFont typeface="Symbol" panose="05050102010706020507" pitchFamily="18" charset="2"/>
              <a:buChar char="·"/>
            </a:pPr>
            <a:r>
              <a:rPr lang="cs-CZ" altLang="cs-CZ" sz="2400" smtClean="0"/>
              <a:t>jednotkové zisky</a:t>
            </a:r>
          </a:p>
          <a:p>
            <a:pPr eaLnBrk="1" hangingPunct="1">
              <a:lnSpc>
                <a:spcPct val="70000"/>
              </a:lnSpc>
              <a:buFont typeface="Symbol" panose="05050102010706020507" pitchFamily="18" charset="2"/>
              <a:buChar char="·"/>
            </a:pPr>
            <a:r>
              <a:rPr lang="cs-CZ" altLang="cs-CZ" sz="2400" smtClean="0"/>
              <a:t>disponibilní množství zdrojů</a:t>
            </a:r>
          </a:p>
          <a:p>
            <a:pPr eaLnBrk="1" hangingPunct="1">
              <a:lnSpc>
                <a:spcPct val="70000"/>
              </a:lnSpc>
              <a:buFont typeface="Symbol" panose="05050102010706020507" pitchFamily="18" charset="2"/>
              <a:buChar char="·"/>
            </a:pPr>
            <a:r>
              <a:rPr lang="cs-CZ" altLang="cs-CZ" sz="2400" smtClean="0"/>
              <a:t>technologické koeficienty</a:t>
            </a:r>
          </a:p>
          <a:p>
            <a:pPr eaLnBrk="1" hangingPunct="1">
              <a:lnSpc>
                <a:spcPct val="70000"/>
              </a:lnSpc>
              <a:buFont typeface="Symbol" panose="05050102010706020507" pitchFamily="18" charset="2"/>
              <a:buChar char="·"/>
            </a:pPr>
            <a:r>
              <a:rPr lang="cs-CZ" altLang="cs-CZ" sz="2400" smtClean="0"/>
              <a:t>omezení odbytu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1945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CCC99D-7397-451E-BAA0-48146DC2DFDF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1400" smtClean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smtClean="0"/>
              <a:t>Optimální výrobní program …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		</a:t>
            </a:r>
            <a:r>
              <a:rPr lang="cs-CZ" altLang="cs-CZ" sz="2400" smtClean="0"/>
              <a:t>			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altLang="cs-CZ" sz="2400" smtClean="0"/>
              <a:t>						sestavení modelu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altLang="cs-CZ" sz="2400" smtClean="0"/>
              <a:t>				</a:t>
            </a:r>
            <a:r>
              <a:rPr lang="cs-CZ" altLang="cs-CZ" sz="2400" smtClean="0">
                <a:solidFill>
                  <a:schemeClr val="hlink"/>
                </a:solidFill>
              </a:rPr>
              <a:t>matematický model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cs-CZ" altLang="cs-CZ" sz="24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altLang="cs-CZ" sz="2400" smtClean="0"/>
              <a:t>						řešení (počítač)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b="1" smtClean="0"/>
              <a:t>optimální výrobní program </a:t>
            </a:r>
            <a:r>
              <a:rPr lang="cs-CZ" altLang="cs-CZ" sz="2400" b="1" smtClean="0">
                <a:latin typeface="Times New Roman" panose="02020603050405020304" pitchFamily="18" charset="0"/>
              </a:rPr>
              <a:t>X* = (x*</a:t>
            </a:r>
            <a:r>
              <a:rPr lang="cs-CZ" altLang="cs-CZ" sz="2400" b="1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b="1" smtClean="0">
                <a:latin typeface="Times New Roman" panose="02020603050405020304" pitchFamily="18" charset="0"/>
              </a:rPr>
              <a:t> , x*</a:t>
            </a:r>
            <a:r>
              <a:rPr lang="cs-CZ" altLang="cs-CZ" sz="2400" b="1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b="1" smtClean="0">
                <a:latin typeface="Times New Roman" panose="02020603050405020304" pitchFamily="18" charset="0"/>
              </a:rPr>
              <a:t>,…, x*</a:t>
            </a:r>
            <a:r>
              <a:rPr lang="cs-CZ" altLang="cs-CZ" sz="2400" b="1" baseline="-25000" smtClean="0">
                <a:latin typeface="Times New Roman" panose="02020603050405020304" pitchFamily="18" charset="0"/>
              </a:rPr>
              <a:t>n</a:t>
            </a:r>
            <a:r>
              <a:rPr lang="cs-CZ" altLang="cs-CZ" sz="2400" b="1" smtClean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4140200" y="1851025"/>
            <a:ext cx="863600" cy="1368425"/>
          </a:xfrm>
          <a:prstGeom prst="downArrow">
            <a:avLst>
              <a:gd name="adj1" fmla="val 50000"/>
              <a:gd name="adj2" fmla="val 396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4140200" y="3860800"/>
            <a:ext cx="863600" cy="1368425"/>
          </a:xfrm>
          <a:prstGeom prst="downArrow">
            <a:avLst>
              <a:gd name="adj1" fmla="val 50000"/>
              <a:gd name="adj2" fmla="val 396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9464" name="Rectangle 6"/>
          <p:cNvSpPr>
            <a:spLocks noChangeArrowheads="1"/>
          </p:cNvSpPr>
          <p:nvPr/>
        </p:nvSpPr>
        <p:spPr bwMode="auto">
          <a:xfrm>
            <a:off x="3132138" y="3284538"/>
            <a:ext cx="2879725" cy="431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9465" name="Text Box 7"/>
          <p:cNvSpPr txBox="1">
            <a:spLocks noChangeArrowheads="1"/>
          </p:cNvSpPr>
          <p:nvPr/>
        </p:nvSpPr>
        <p:spPr bwMode="auto">
          <a:xfrm>
            <a:off x="3563938" y="1341438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latin typeface="Tahoma" panose="020B0604030504040204" pitchFamily="34" charset="0"/>
              </a:rPr>
              <a:t>      Data</a:t>
            </a:r>
          </a:p>
        </p:txBody>
      </p:sp>
      <p:sp>
        <p:nvSpPr>
          <p:cNvPr id="19466" name="Rectangle 8"/>
          <p:cNvSpPr>
            <a:spLocks noChangeArrowheads="1"/>
          </p:cNvSpPr>
          <p:nvPr/>
        </p:nvSpPr>
        <p:spPr bwMode="auto">
          <a:xfrm>
            <a:off x="4067175" y="1341438"/>
            <a:ext cx="936625" cy="431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9467" name="Rectangle 9"/>
          <p:cNvSpPr>
            <a:spLocks noChangeArrowheads="1"/>
          </p:cNvSpPr>
          <p:nvPr/>
        </p:nvSpPr>
        <p:spPr bwMode="auto">
          <a:xfrm>
            <a:off x="684213" y="5300663"/>
            <a:ext cx="7200900" cy="431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  <p:bldP spid="29700" grpId="0" animBg="1"/>
      <p:bldP spid="2970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2048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AB39371-88C3-4C92-9598-F2AAEA4BDF1A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400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Optimalizace</a:t>
            </a:r>
            <a:br>
              <a:rPr lang="cs-CZ" altLang="cs-CZ" sz="3600" b="1" smtClean="0"/>
            </a:br>
            <a:r>
              <a:rPr lang="cs-CZ" altLang="cs-CZ" sz="3600" b="1" smtClean="0"/>
              <a:t>výrobního programu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05038"/>
            <a:ext cx="8229600" cy="3844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	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c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+ c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+ … + c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n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n   </a:t>
            </a:r>
            <a:r>
              <a:rPr lang="cs-CZ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cs-CZ" altLang="cs-CZ" sz="2400" smtClean="0">
                <a:latin typeface="Times New Roman" panose="02020603050405020304" pitchFamily="18" charset="0"/>
              </a:rPr>
              <a:t>  MAX</a:t>
            </a:r>
            <a:r>
              <a:rPr lang="en-US" altLang="cs-CZ" sz="2400" smtClean="0">
                <a:latin typeface="Times New Roman" panose="02020603050405020304" pitchFamily="18" charset="0"/>
              </a:rPr>
              <a:t>;</a:t>
            </a:r>
            <a:endParaRPr lang="cs-CZ" altLang="cs-CZ" sz="24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cs-CZ" altLang="cs-CZ" sz="2400" smtClean="0"/>
          </a:p>
          <a:p>
            <a:pPr eaLnBrk="1" hangingPunct="1">
              <a:buFontTx/>
              <a:buNone/>
            </a:pPr>
            <a:r>
              <a:rPr lang="cs-CZ" altLang="cs-CZ" sz="2400" smtClean="0"/>
              <a:t>	za omezení</a:t>
            </a:r>
          </a:p>
          <a:p>
            <a:pPr eaLnBrk="1" hangingPunct="1">
              <a:buFontTx/>
              <a:buNone/>
            </a:pPr>
            <a:endParaRPr lang="cs-CZ" altLang="cs-CZ" sz="2400" smtClean="0"/>
          </a:p>
          <a:p>
            <a:pPr eaLnBrk="1" hangingPunct="1">
              <a:buFontTx/>
              <a:buNone/>
            </a:pPr>
            <a:r>
              <a:rPr lang="cs-CZ" altLang="cs-CZ" sz="2400" smtClean="0"/>
              <a:t>	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a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+ a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+ … + a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in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n </a:t>
            </a:r>
            <a:r>
              <a:rPr lang="cs-CZ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b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    i</a:t>
            </a:r>
            <a:r>
              <a:rPr lang="cs-CZ" altLang="cs-CZ" sz="2400" smtClean="0">
                <a:latin typeface="Times New Roman" panose="02020603050405020304" pitchFamily="18" charset="0"/>
              </a:rPr>
              <a:t> = 1,2,…,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m</a:t>
            </a:r>
          </a:p>
          <a:p>
            <a:pPr eaLnBrk="1" hangingPunct="1">
              <a:buFontTx/>
              <a:buNone/>
            </a:pPr>
            <a:endParaRPr lang="cs-CZ" altLang="cs-CZ" sz="24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z="2400" smtClean="0">
                <a:latin typeface="Times New Roman" panose="02020603050405020304" pitchFamily="18" charset="0"/>
              </a:rPr>
              <a:t>				0 </a:t>
            </a:r>
            <a:r>
              <a:rPr lang="cs-CZ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</a:t>
            </a:r>
            <a:r>
              <a:rPr lang="cs-CZ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h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     j</a:t>
            </a:r>
            <a:r>
              <a:rPr lang="cs-CZ" altLang="cs-CZ" sz="2400" smtClean="0">
                <a:latin typeface="Times New Roman" panose="02020603050405020304" pitchFamily="18" charset="0"/>
              </a:rPr>
              <a:t> = 1,2,…,</a:t>
            </a:r>
            <a:r>
              <a:rPr lang="cs-CZ" altLang="cs-CZ" sz="2400" i="1" smtClean="0">
                <a:latin typeface="Times New Roman" panose="02020603050405020304" pitchFamily="18" charset="0"/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2" grpId="1"/>
      <p:bldP spid="30723" grpId="0"/>
      <p:bldP spid="30723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21507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71F9E6-5C2B-43E5-BEDE-8535030B4936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cs-CZ" altLang="cs-CZ" sz="1400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sz="3400" b="1" smtClean="0"/>
              <a:t>Příklad:</a:t>
            </a:r>
            <a:r>
              <a:rPr lang="cs-CZ" altLang="cs-CZ" sz="3400" smtClean="0"/>
              <a:t/>
            </a:r>
            <a:br>
              <a:rPr lang="cs-CZ" altLang="cs-CZ" sz="3400" smtClean="0"/>
            </a:br>
            <a:endParaRPr lang="cs-CZ" altLang="cs-CZ" sz="3400" smtClean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1052513"/>
            <a:ext cx="7777162" cy="5327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Výrobce tzv. „racio“ pokrmů plánuje výrobu dvou typů směsí. Na jejich výrobu má na jedno plánovací období k dispozici rýži o kapacitě 270 tun,  pšenici o kapacitě 100 tun a ovesné vločky o kapacitě 60 tun. Při výrobě dvou typů směsí je třeba dodržovat složení daných směsí podle následující tabulky.</a:t>
            </a:r>
          </a:p>
          <a:p>
            <a:pPr eaLnBrk="1" hangingPunct="1">
              <a:lnSpc>
                <a:spcPct val="90000"/>
              </a:lnSpc>
            </a:pPr>
            <a:endParaRPr lang="cs-CZ" altLang="cs-CZ" sz="2100" b="1" smtClean="0"/>
          </a:p>
          <a:p>
            <a:pPr eaLnBrk="1" hangingPunct="1">
              <a:lnSpc>
                <a:spcPct val="90000"/>
              </a:lnSpc>
            </a:pPr>
            <a:endParaRPr lang="cs-CZ" altLang="cs-CZ" sz="2100" b="1" smtClean="0"/>
          </a:p>
          <a:p>
            <a:pPr eaLnBrk="1" hangingPunct="1">
              <a:lnSpc>
                <a:spcPct val="90000"/>
              </a:lnSpc>
            </a:pPr>
            <a:endParaRPr lang="cs-CZ" altLang="cs-CZ" sz="2100" b="1" smtClean="0"/>
          </a:p>
          <a:p>
            <a:pPr eaLnBrk="1" hangingPunct="1">
              <a:lnSpc>
                <a:spcPct val="90000"/>
              </a:lnSpc>
            </a:pPr>
            <a:endParaRPr lang="cs-CZ" altLang="cs-CZ" sz="2100" smtClean="0"/>
          </a:p>
          <a:p>
            <a:pPr eaLnBrk="1" hangingPunct="1">
              <a:lnSpc>
                <a:spcPct val="90000"/>
              </a:lnSpc>
            </a:pPr>
            <a:endParaRPr lang="cs-CZ" altLang="cs-CZ" sz="2100" smtClean="0"/>
          </a:p>
          <a:p>
            <a:pPr eaLnBrk="1" hangingPunct="1">
              <a:lnSpc>
                <a:spcPct val="90000"/>
              </a:lnSpc>
            </a:pPr>
            <a:endParaRPr lang="cs-CZ" altLang="cs-CZ" sz="2100" smtClean="0"/>
          </a:p>
          <a:p>
            <a:pPr eaLnBrk="1" hangingPunct="1">
              <a:lnSpc>
                <a:spcPct val="90000"/>
              </a:lnSpc>
            </a:pPr>
            <a:endParaRPr lang="cs-CZ" altLang="cs-CZ" sz="21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Na základě všech nákladů souvisejících s výrobou a dle předpokládané prodejní ceny obou směsí byl vykalkulován zisk 2000 Kč za 1 tunu směsi typu I a 3000 Kč/t směsi typu II. Jak má firma naplánovat výrobu, aby byl celkový zisk maximální?</a:t>
            </a:r>
          </a:p>
        </p:txBody>
      </p:sp>
      <p:graphicFrame>
        <p:nvGraphicFramePr>
          <p:cNvPr id="31748" name="Group 4"/>
          <p:cNvGraphicFramePr>
            <a:graphicFrameLocks noGrp="1"/>
          </p:cNvGraphicFramePr>
          <p:nvPr>
            <p:ph sz="half" idx="2"/>
          </p:nvPr>
        </p:nvGraphicFramePr>
        <p:xfrm>
          <a:off x="1835150" y="2708275"/>
          <a:ext cx="4824413" cy="2089149"/>
        </p:xfrm>
        <a:graphic>
          <a:graphicData uri="http://schemas.openxmlformats.org/drawingml/2006/table">
            <a:tbl>
              <a:tblPr/>
              <a:tblGrid>
                <a:gridCol w="1403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3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36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Surovina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Racio směs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Kapacita surovin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99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Směs I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Směs II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9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Rýže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90%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30%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9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Pšenice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50%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9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Vločky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10%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20%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60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2253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A01668-0DD4-4805-9971-951DA93493B7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cs-CZ" altLang="cs-CZ" sz="1400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5138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400" smtClean="0">
                <a:cs typeface="Times New Roman" panose="02020603050405020304" pitchFamily="18" charset="0"/>
              </a:rPr>
              <a:t>Transformace ekonomického modelu na model matematický</a:t>
            </a:r>
            <a:r>
              <a:rPr lang="cs-CZ" altLang="cs-CZ" smtClean="0"/>
              <a:t> </a:t>
            </a: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1143000" y="4038600"/>
            <a:ext cx="6607175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2 procesy: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1.výroba směsi typu I v množství </a:t>
            </a:r>
            <a:r>
              <a:rPr lang="cs-CZ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2400" b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1 </a:t>
            </a:r>
            <a:r>
              <a:rPr lang="cs-CZ" altLang="cs-CZ" sz="2400" b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 0</a:t>
            </a:r>
            <a:endParaRPr lang="cs-CZ" altLang="cs-CZ" sz="2400" b="1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2.výroba směsi typu II v množství </a:t>
            </a:r>
            <a:r>
              <a:rPr lang="cs-CZ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2400" b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2 </a:t>
            </a:r>
            <a:r>
              <a:rPr lang="cs-CZ" altLang="cs-CZ" sz="2400" b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 0</a:t>
            </a:r>
            <a:endParaRPr lang="cs-CZ" altLang="cs-CZ" sz="2400" b="1" baseline="-2500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3 činitelé (zdroje):</a:t>
            </a:r>
            <a:r>
              <a:rPr lang="cs-CZ" altLang="cs-CZ" sz="2400">
                <a:latin typeface="Times New Roman" panose="02020603050405020304" pitchFamily="18" charset="0"/>
              </a:rPr>
              <a:t> Rýže, pšenice, ovesné vločky</a:t>
            </a:r>
            <a:endParaRPr lang="cs-CZ" altLang="cs-CZ" sz="2400" b="1">
              <a:latin typeface="Times New Roman" panose="02020603050405020304" pitchFamily="18" charset="0"/>
            </a:endParaRPr>
          </a:p>
        </p:txBody>
      </p:sp>
      <p:pic>
        <p:nvPicPr>
          <p:cNvPr id="22534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371600" y="2209800"/>
            <a:ext cx="11658600" cy="21669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2355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A591E6-F436-4BA3-8EC3-81F1A8C32C20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cs-CZ" altLang="cs-CZ" sz="1400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Efektivnost procesů: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1 </a:t>
            </a:r>
            <a:r>
              <a:rPr lang="cs-CZ" altLang="cs-CZ" smtClean="0">
                <a:cs typeface="Times New Roman" panose="02020603050405020304" pitchFamily="18" charset="0"/>
              </a:rPr>
              <a:t>tuna směsi typu I přináší </a:t>
            </a:r>
            <a:r>
              <a:rPr lang="cs-CZ" altLang="cs-CZ" smtClean="0"/>
              <a:t> </a:t>
            </a:r>
            <a:r>
              <a:rPr lang="cs-CZ" altLang="cs-CZ" smtClean="0">
                <a:cs typeface="Times New Roman" panose="02020603050405020304" pitchFamily="18" charset="0"/>
              </a:rPr>
              <a:t>zisk </a:t>
            </a:r>
            <a:r>
              <a:rPr lang="cs-CZ" altLang="cs-CZ" smtClean="0">
                <a:solidFill>
                  <a:schemeClr val="accent2"/>
                </a:solidFill>
                <a:cs typeface="Times New Roman" panose="02020603050405020304" pitchFamily="18" charset="0"/>
              </a:rPr>
              <a:t>2000</a:t>
            </a:r>
            <a:r>
              <a:rPr lang="cs-CZ" altLang="cs-CZ" smtClean="0"/>
              <a:t> Kč</a:t>
            </a:r>
          </a:p>
          <a:p>
            <a:pPr eaLnBrk="1" hangingPunct="1"/>
            <a:r>
              <a:rPr lang="cs-CZ" altLang="cs-CZ" smtClean="0"/>
              <a:t>1 </a:t>
            </a:r>
            <a:r>
              <a:rPr lang="cs-CZ" altLang="cs-CZ" smtClean="0">
                <a:cs typeface="Times New Roman" panose="02020603050405020304" pitchFamily="18" charset="0"/>
              </a:rPr>
              <a:t>tuna směsi typu I</a:t>
            </a:r>
            <a:r>
              <a:rPr lang="cs-CZ" altLang="cs-CZ" smtClean="0"/>
              <a:t>I</a:t>
            </a:r>
            <a:r>
              <a:rPr lang="cs-CZ" altLang="cs-CZ" smtClean="0">
                <a:cs typeface="Times New Roman" panose="02020603050405020304" pitchFamily="18" charset="0"/>
              </a:rPr>
              <a:t> přináší zisk </a:t>
            </a:r>
            <a:r>
              <a:rPr lang="cs-CZ" altLang="cs-CZ" smtClean="0">
                <a:solidFill>
                  <a:schemeClr val="accent2"/>
                </a:solidFill>
              </a:rPr>
              <a:t>3</a:t>
            </a:r>
            <a:r>
              <a:rPr lang="cs-CZ" altLang="cs-CZ" smtClean="0">
                <a:solidFill>
                  <a:schemeClr val="accent2"/>
                </a:solidFill>
                <a:cs typeface="Times New Roman" panose="02020603050405020304" pitchFamily="18" charset="0"/>
              </a:rPr>
              <a:t>000</a:t>
            </a:r>
            <a:r>
              <a:rPr lang="cs-CZ" altLang="cs-CZ" smtClean="0"/>
              <a:t> Kč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2000</a:t>
            </a:r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+ 3000</a:t>
            </a:r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/>
              <a:t>- zisk z produkce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	-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baseline="-30000" smtClean="0"/>
              <a:t> </a:t>
            </a:r>
            <a:r>
              <a:rPr lang="cs-CZ" altLang="cs-CZ" smtClean="0"/>
              <a:t>tun </a:t>
            </a:r>
            <a:r>
              <a:rPr lang="cs-CZ" altLang="cs-CZ" smtClean="0">
                <a:cs typeface="Times New Roman" panose="02020603050405020304" pitchFamily="18" charset="0"/>
              </a:rPr>
              <a:t>směsi typu I </a:t>
            </a:r>
            <a:endParaRPr lang="cs-CZ" altLang="cs-CZ" smtClean="0"/>
          </a:p>
          <a:p>
            <a:pPr eaLnBrk="1" hangingPunct="1">
              <a:buFontTx/>
              <a:buNone/>
            </a:pPr>
            <a:r>
              <a:rPr lang="cs-CZ" altLang="cs-CZ" smtClean="0"/>
              <a:t>	-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baseline="-30000" smtClean="0"/>
              <a:t> </a:t>
            </a:r>
            <a:r>
              <a:rPr lang="cs-CZ" altLang="cs-CZ" smtClean="0"/>
              <a:t>tun </a:t>
            </a:r>
            <a:r>
              <a:rPr lang="cs-CZ" altLang="cs-CZ" smtClean="0">
                <a:cs typeface="Times New Roman" panose="02020603050405020304" pitchFamily="18" charset="0"/>
              </a:rPr>
              <a:t>směsi typu I</a:t>
            </a:r>
            <a:r>
              <a:rPr lang="cs-CZ" altLang="cs-CZ" smtClean="0"/>
              <a:t>I</a:t>
            </a:r>
            <a:r>
              <a:rPr lang="cs-CZ" altLang="cs-CZ" smtClean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4953000" y="4318000"/>
            <a:ext cx="3352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chemeClr val="accent2"/>
                </a:solidFill>
                <a:latin typeface="Times New Roman" panose="02020603050405020304" pitchFamily="18" charset="0"/>
              </a:rPr>
              <a:t>Účelová funkce</a:t>
            </a:r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863600" y="3390900"/>
            <a:ext cx="3779838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23560" name="Line 6"/>
          <p:cNvSpPr>
            <a:spLocks noChangeShapeType="1"/>
          </p:cNvSpPr>
          <p:nvPr/>
        </p:nvSpPr>
        <p:spPr bwMode="auto">
          <a:xfrm>
            <a:off x="4495800" y="3911600"/>
            <a:ext cx="4572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61" name="Rectangle 7"/>
          <p:cNvSpPr>
            <a:spLocks noChangeArrowheads="1"/>
          </p:cNvSpPr>
          <p:nvPr/>
        </p:nvSpPr>
        <p:spPr bwMode="auto">
          <a:xfrm>
            <a:off x="6616700" y="1714500"/>
            <a:ext cx="9144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23562" name="Text Box 8"/>
          <p:cNvSpPr txBox="1">
            <a:spLocks noChangeArrowheads="1"/>
          </p:cNvSpPr>
          <p:nvPr/>
        </p:nvSpPr>
        <p:spPr bwMode="auto">
          <a:xfrm>
            <a:off x="1403350" y="2852738"/>
            <a:ext cx="365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solidFill>
                  <a:schemeClr val="accent2"/>
                </a:solidFill>
                <a:latin typeface="Times New Roman" panose="02020603050405020304" pitchFamily="18" charset="0"/>
              </a:rPr>
              <a:t>Cenové koeficienty</a:t>
            </a:r>
          </a:p>
        </p:txBody>
      </p:sp>
      <p:sp>
        <p:nvSpPr>
          <p:cNvPr id="23563" name="Line 9"/>
          <p:cNvSpPr>
            <a:spLocks noChangeShapeType="1"/>
          </p:cNvSpPr>
          <p:nvPr/>
        </p:nvSpPr>
        <p:spPr bwMode="auto">
          <a:xfrm flipH="1">
            <a:off x="5753100" y="2717800"/>
            <a:ext cx="990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EMM1</a:t>
            </a:r>
            <a:endParaRPr lang="cs-CZ" dirty="0"/>
          </a:p>
        </p:txBody>
      </p:sp>
      <p:sp>
        <p:nvSpPr>
          <p:cNvPr id="614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905E929-6630-4F4D-A8DC-E990A3FAD5E6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400" dirty="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smtClean="0"/>
              <a:t>Předmět </a:t>
            </a:r>
            <a:r>
              <a:rPr lang="cs-CZ" altLang="cs-CZ" sz="3200" b="1" dirty="0" smtClean="0">
                <a:solidFill>
                  <a:schemeClr val="accent2"/>
                </a:solidFill>
              </a:rPr>
              <a:t>Ekonomicko-matematické metody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/>
              <a:t>Kód studijního předmětu: </a:t>
            </a:r>
            <a:r>
              <a:rPr lang="cs-CZ" altLang="cs-CZ" sz="2800" dirty="0" err="1" smtClean="0"/>
              <a:t>INM</a:t>
            </a:r>
            <a:r>
              <a:rPr lang="cs-CZ" altLang="cs-CZ" sz="2800" dirty="0" smtClean="0"/>
              <a:t>/</a:t>
            </a:r>
            <a:r>
              <a:rPr lang="cs-CZ" altLang="cs-CZ" sz="2800" dirty="0" err="1" smtClean="0"/>
              <a:t>NPEMM</a:t>
            </a:r>
            <a:r>
              <a:rPr lang="cs-CZ" altLang="cs-CZ" sz="28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/>
              <a:t>Garant:	</a:t>
            </a:r>
            <a:r>
              <a:rPr lang="cs-CZ" altLang="cs-CZ" sz="2800" dirty="0" smtClean="0"/>
              <a:t>prof. RNDr. Jaroslav </a:t>
            </a:r>
            <a:r>
              <a:rPr lang="cs-CZ" altLang="cs-CZ" sz="2800" dirty="0" err="1" smtClean="0"/>
              <a:t>Ramík</a:t>
            </a:r>
            <a:r>
              <a:rPr lang="cs-CZ" altLang="cs-CZ" sz="2800" dirty="0" smtClean="0"/>
              <a:t>, CSc.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/>
              <a:t>Vyučující:</a:t>
            </a:r>
            <a:r>
              <a:rPr lang="cs-CZ" altLang="cs-CZ" sz="2800" dirty="0" smtClean="0"/>
              <a:t>	doc. RNDr. David Bartl, Ph.D.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/>
              <a:t>Rozsah studijního předmětu: </a:t>
            </a:r>
            <a:r>
              <a:rPr lang="cs-CZ" altLang="cs-CZ" sz="2800" dirty="0" smtClean="0"/>
              <a:t>2+1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/>
              <a:t>Počet kreditů: </a:t>
            </a:r>
            <a:r>
              <a:rPr lang="cs-CZ" altLang="cs-CZ" sz="2800" dirty="0" smtClean="0"/>
              <a:t>5 </a:t>
            </a:r>
            <a:r>
              <a:rPr lang="cs-CZ" altLang="cs-CZ" sz="2800" dirty="0" err="1" smtClean="0"/>
              <a:t>ECTS</a:t>
            </a:r>
            <a:r>
              <a:rPr lang="cs-CZ" altLang="cs-CZ" sz="28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/>
              <a:t>Způsob zakončení: </a:t>
            </a:r>
            <a:r>
              <a:rPr lang="cs-CZ" altLang="cs-CZ" sz="2800" dirty="0" smtClean="0"/>
              <a:t>zkouška (písemná + ústní)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/>
              <a:t>Forma výuky: </a:t>
            </a:r>
            <a:r>
              <a:rPr lang="cs-CZ" altLang="cs-CZ" sz="2800" dirty="0" smtClean="0"/>
              <a:t>přednáška, seminář v PC učebně</a:t>
            </a: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2457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EC67B5-B415-4C7D-A062-3840F289A61E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cs-CZ" altLang="cs-CZ" sz="14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Omezující podmínky: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>
                <a:solidFill>
                  <a:schemeClr val="accent2"/>
                </a:solidFill>
              </a:rPr>
              <a:t>	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0,9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0,3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270</a:t>
            </a:r>
            <a:r>
              <a:rPr lang="cs-CZ" altLang="cs-CZ" smtClean="0">
                <a:latin typeface="Times New Roman" panose="02020603050405020304" pitchFamily="18" charset="0"/>
              </a:rPr>
              <a:t>	 </a:t>
            </a:r>
            <a:r>
              <a:rPr lang="cs-CZ" altLang="cs-CZ" smtClean="0"/>
              <a:t>rýže</a:t>
            </a:r>
          </a:p>
          <a:p>
            <a:pPr eaLnBrk="1" hangingPunct="1">
              <a:buFontTx/>
              <a:buNone/>
            </a:pPr>
            <a:r>
              <a:rPr lang="cs-CZ" altLang="cs-CZ" smtClean="0">
                <a:latin typeface="Times New Roman" panose="02020603050405020304" pitchFamily="18" charset="0"/>
              </a:rPr>
              <a:t>	            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5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10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mtClean="0">
                <a:latin typeface="Times New Roman" panose="02020603050405020304" pitchFamily="18" charset="0"/>
              </a:rPr>
              <a:t>	 </a:t>
            </a:r>
            <a:r>
              <a:rPr lang="cs-CZ" altLang="cs-CZ" smtClean="0"/>
              <a:t>pšenice</a:t>
            </a:r>
          </a:p>
          <a:p>
            <a:pPr eaLnBrk="1" hangingPunct="1">
              <a:buFontTx/>
              <a:buNone/>
            </a:pP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	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6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mtClean="0"/>
              <a:t>  	 vločky </a:t>
            </a:r>
          </a:p>
          <a:p>
            <a:pPr eaLnBrk="1" hangingPunct="1"/>
            <a:endParaRPr lang="cs-CZ" altLang="cs-CZ" smtClean="0"/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3635375" y="1701800"/>
            <a:ext cx="792163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3924300" y="4149725"/>
            <a:ext cx="5040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/>
              <a:t>Kapacitní koeficienty (pravé strany</a:t>
            </a:r>
            <a:r>
              <a:rPr lang="cs-CZ" altLang="cs-CZ" sz="240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4584" name="Line 6"/>
          <p:cNvSpPr>
            <a:spLocks noChangeShapeType="1"/>
          </p:cNvSpPr>
          <p:nvPr/>
        </p:nvSpPr>
        <p:spPr bwMode="auto">
          <a:xfrm>
            <a:off x="4419600" y="3378200"/>
            <a:ext cx="657225" cy="698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5" name="Text Box 7"/>
          <p:cNvSpPr txBox="1">
            <a:spLocks noChangeArrowheads="1"/>
          </p:cNvSpPr>
          <p:nvPr/>
        </p:nvSpPr>
        <p:spPr bwMode="auto">
          <a:xfrm>
            <a:off x="609600" y="41910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Strukturní koeficienty</a:t>
            </a:r>
          </a:p>
        </p:txBody>
      </p:sp>
      <p:sp>
        <p:nvSpPr>
          <p:cNvPr id="24586" name="Rectangle 8"/>
          <p:cNvSpPr>
            <a:spLocks noChangeArrowheads="1"/>
          </p:cNvSpPr>
          <p:nvPr/>
        </p:nvSpPr>
        <p:spPr bwMode="auto">
          <a:xfrm>
            <a:off x="887413" y="1717675"/>
            <a:ext cx="2316162" cy="1676400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24587" name="Line 9"/>
          <p:cNvSpPr>
            <a:spLocks noChangeShapeType="1"/>
          </p:cNvSpPr>
          <p:nvPr/>
        </p:nvSpPr>
        <p:spPr bwMode="auto">
          <a:xfrm>
            <a:off x="1905000" y="3378200"/>
            <a:ext cx="3175" cy="8429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Text Box 10"/>
          <p:cNvSpPr txBox="1">
            <a:spLocks noChangeArrowheads="1"/>
          </p:cNvSpPr>
          <p:nvPr/>
        </p:nvSpPr>
        <p:spPr bwMode="auto">
          <a:xfrm>
            <a:off x="685800" y="12954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/>
              <a:t>Vlastní omezení:</a:t>
            </a:r>
          </a:p>
        </p:txBody>
      </p:sp>
      <p:sp>
        <p:nvSpPr>
          <p:cNvPr id="24589" name="Text Box 11"/>
          <p:cNvSpPr txBox="1">
            <a:spLocks noChangeArrowheads="1"/>
          </p:cNvSpPr>
          <p:nvPr/>
        </p:nvSpPr>
        <p:spPr bwMode="auto">
          <a:xfrm>
            <a:off x="1066800" y="5029200"/>
            <a:ext cx="7162800" cy="122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/>
              <a:t>Podmínky nezápornosti</a:t>
            </a:r>
            <a:r>
              <a:rPr lang="cs-CZ" altLang="cs-CZ" sz="2400">
                <a:latin typeface="Times New Roman" panose="02020603050405020304" pitchFamily="18" charset="0"/>
              </a:rPr>
              <a:t>:</a:t>
            </a:r>
            <a:r>
              <a:rPr lang="cs-CZ" altLang="cs-CZ">
                <a:latin typeface="Times New Roman" panose="02020603050405020304" pitchFamily="18" charset="0"/>
              </a:rPr>
              <a:t>  </a:t>
            </a:r>
            <a:r>
              <a:rPr lang="cs-CZ" altLang="cs-CZ" sz="2800" i="1">
                <a:latin typeface="Times New Roman" panose="02020603050405020304" pitchFamily="18" charset="0"/>
              </a:rPr>
              <a:t>x</a:t>
            </a:r>
            <a:r>
              <a:rPr lang="cs-CZ" altLang="cs-CZ" sz="2800" baseline="-25000">
                <a:latin typeface="Times New Roman" panose="02020603050405020304" pitchFamily="18" charset="0"/>
              </a:rPr>
              <a:t>1 </a:t>
            </a:r>
            <a:r>
              <a:rPr lang="cs-CZ" altLang="cs-CZ" sz="2800">
                <a:latin typeface="Times New Roman" panose="02020603050405020304" pitchFamily="18" charset="0"/>
                <a:sym typeface="Symbol" panose="05050102010706020507" pitchFamily="18" charset="2"/>
              </a:rPr>
              <a:t> 0, </a:t>
            </a:r>
            <a:r>
              <a:rPr lang="cs-CZ" altLang="cs-CZ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 0</a:t>
            </a:r>
            <a:endParaRPr lang="cs-CZ" altLang="cs-CZ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  <p:sp>
        <p:nvSpPr>
          <p:cNvPr id="24590" name="AutoShape 12"/>
          <p:cNvSpPr>
            <a:spLocks/>
          </p:cNvSpPr>
          <p:nvPr/>
        </p:nvSpPr>
        <p:spPr bwMode="auto">
          <a:xfrm>
            <a:off x="6943725" y="1892300"/>
            <a:ext cx="219075" cy="1295400"/>
          </a:xfrm>
          <a:prstGeom prst="rightBrace">
            <a:avLst>
              <a:gd name="adj1" fmla="val 4927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24591" name="Text Box 13"/>
          <p:cNvSpPr txBox="1">
            <a:spLocks noChangeArrowheads="1"/>
          </p:cNvSpPr>
          <p:nvPr/>
        </p:nvSpPr>
        <p:spPr bwMode="auto">
          <a:xfrm>
            <a:off x="7308850" y="2276475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/>
              <a:t>3 zdroje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2560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A348809-D055-47A9-A97C-641A02D0B6C8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cs-CZ" altLang="cs-CZ" sz="1400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Matematický model LP:</a:t>
            </a:r>
            <a:br>
              <a:rPr lang="cs-CZ" altLang="cs-CZ" smtClean="0"/>
            </a:br>
            <a:r>
              <a:rPr lang="cs-CZ" altLang="cs-CZ" sz="2400" smtClean="0"/>
              <a:t>2 procesy, 3 zdroje (činitele)</a:t>
            </a:r>
            <a:endParaRPr lang="cs-CZ" altLang="cs-CZ" smtClean="0"/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	 </a:t>
            </a:r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2000</a:t>
            </a:r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+ 3000</a:t>
            </a:r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mtClean="0"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cs-CZ" altLang="cs-CZ" smtClean="0"/>
              <a:t>max(imalizovat)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za podmínek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	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0,9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0,3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270</a:t>
            </a:r>
            <a:endParaRPr lang="cs-CZ" altLang="cs-CZ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mtClean="0">
                <a:latin typeface="Times New Roman" panose="02020603050405020304" pitchFamily="18" charset="0"/>
              </a:rPr>
              <a:t>	            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5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10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cs-CZ" altLang="cs-CZ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mtClean="0">
                <a:latin typeface="Times New Roman" panose="02020603050405020304" pitchFamily="18" charset="0"/>
              </a:rPr>
              <a:t>	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6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cs-CZ" altLang="cs-CZ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mtClean="0">
                <a:latin typeface="Times New Roman" panose="02020603050405020304" pitchFamily="18" charset="0"/>
              </a:rPr>
              <a:t> 			 </a:t>
            </a:r>
            <a:r>
              <a:rPr lang="cs-CZ" altLang="cs-CZ" i="1" smtClean="0">
                <a:latin typeface="Times New Roman" panose="02020603050405020304" pitchFamily="18" charset="0"/>
              </a:rPr>
              <a:t>x</a:t>
            </a:r>
            <a:r>
              <a:rPr lang="cs-CZ" altLang="cs-CZ" baseline="-25000" smtClean="0">
                <a:latin typeface="Times New Roman" panose="02020603050405020304" pitchFamily="18" charset="0"/>
              </a:rPr>
              <a:t>1 </a:t>
            </a:r>
            <a:r>
              <a:rPr lang="cs-CZ" altLang="cs-CZ" smtClean="0">
                <a:latin typeface="Times New Roman" panose="02020603050405020304" pitchFamily="18" charset="0"/>
                <a:sym typeface="Symbol" panose="05050102010706020507" pitchFamily="18" charset="2"/>
              </a:rPr>
              <a:t> 0, </a:t>
            </a:r>
            <a:r>
              <a:rPr lang="cs-CZ" altLang="cs-CZ" i="1" smtClean="0">
                <a:latin typeface="Times New Roman" panose="02020603050405020304" pitchFamily="18" charset="0"/>
              </a:rPr>
              <a:t>x</a:t>
            </a:r>
            <a:r>
              <a:rPr lang="cs-CZ" altLang="cs-CZ" baseline="-25000" smtClean="0">
                <a:latin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sym typeface="Symbol" panose="05050102010706020507" pitchFamily="18" charset="2"/>
              </a:rPr>
              <a:t>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2662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95F75A-ED7B-4F61-B183-8A53DA91D3AD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cs-CZ" altLang="cs-CZ" sz="1400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Některá přípustná a nepřípustná řešení úlohy LP:</a:t>
            </a:r>
          </a:p>
        </p:txBody>
      </p:sp>
      <p:pic>
        <p:nvPicPr>
          <p:cNvPr id="26629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2286000"/>
            <a:ext cx="8915400" cy="3292475"/>
          </a:xfrm>
          <a:noFill/>
        </p:spPr>
      </p:pic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539750" y="5589588"/>
            <a:ext cx="75612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Tahoma" panose="020B0604030504040204" pitchFamily="34" charset="0"/>
              </a:rPr>
              <a:t>Jaké je optimální řešení úlohy, tj. takové x</a:t>
            </a:r>
            <a:r>
              <a:rPr lang="cs-CZ" altLang="cs-CZ" sz="1800" baseline="-25000">
                <a:latin typeface="Tahoma" panose="020B0604030504040204" pitchFamily="34" charset="0"/>
              </a:rPr>
              <a:t>1</a:t>
            </a:r>
            <a:r>
              <a:rPr lang="cs-CZ" altLang="cs-CZ" sz="1800">
                <a:latin typeface="Tahoma" panose="020B0604030504040204" pitchFamily="34" charset="0"/>
              </a:rPr>
              <a:t> a x</a:t>
            </a:r>
            <a:r>
              <a:rPr lang="cs-CZ" altLang="cs-CZ" sz="1800" baseline="-25000">
                <a:latin typeface="Tahoma" panose="020B0604030504040204" pitchFamily="34" charset="0"/>
              </a:rPr>
              <a:t>2</a:t>
            </a:r>
            <a:r>
              <a:rPr lang="cs-CZ" altLang="cs-CZ" sz="1800">
                <a:latin typeface="Tahoma" panose="020B0604030504040204" pitchFamily="34" charset="0"/>
              </a:rPr>
              <a:t>, které dávají max zisk?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2765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4E6126-C206-4364-8901-02F62D7EC834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cs-CZ" altLang="cs-CZ" sz="1400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Grafické znázornění podmínky:</a:t>
            </a:r>
            <a:br>
              <a:rPr lang="cs-CZ" altLang="cs-CZ" sz="3200" smtClean="0"/>
            </a:br>
            <a:r>
              <a:rPr lang="cs-CZ" altLang="cs-CZ" sz="3200" smtClean="0"/>
              <a:t> 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0,9</a:t>
            </a:r>
            <a:r>
              <a:rPr lang="cs-CZ" altLang="cs-CZ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32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0,3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32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270</a:t>
            </a:r>
            <a:r>
              <a:rPr lang="cs-CZ" altLang="cs-CZ" sz="3200" smtClean="0">
                <a:latin typeface="Times New Roman" panose="02020603050405020304" pitchFamily="18" charset="0"/>
              </a:rPr>
              <a:t>, (</a:t>
            </a:r>
            <a:r>
              <a:rPr lang="cs-CZ" altLang="cs-CZ" sz="3200" i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3200" baseline="-250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cs-CZ" altLang="cs-CZ" sz="3200" baseline="-25000" smtClean="0">
                <a:latin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sym typeface="Symbol" panose="05050102010706020507" pitchFamily="18" charset="2"/>
              </a:rPr>
              <a:t> 0, </a:t>
            </a:r>
            <a:r>
              <a:rPr lang="cs-CZ" altLang="cs-CZ" sz="3200" i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3200" baseline="-250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</a:t>
            </a:r>
            <a:r>
              <a:rPr lang="cs-CZ" altLang="cs-CZ" sz="3200" baseline="-25000" smtClean="0">
                <a:latin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sym typeface="Symbol" panose="05050102010706020507" pitchFamily="18" charset="2"/>
              </a:rPr>
              <a:t> 0</a:t>
            </a:r>
            <a:r>
              <a:rPr lang="cs-CZ" altLang="cs-CZ" sz="3200" smtClean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7653" name="Rectangle 3"/>
          <p:cNvSpPr>
            <a:spLocks noChangeArrowheads="1"/>
          </p:cNvSpPr>
          <p:nvPr/>
        </p:nvSpPr>
        <p:spPr bwMode="auto">
          <a:xfrm>
            <a:off x="2738438" y="22240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graphicFrame>
        <p:nvGraphicFramePr>
          <p:cNvPr id="27654" name="Object 4"/>
          <p:cNvGraphicFramePr>
            <a:graphicFrameLocks noChangeAspect="1"/>
          </p:cNvGraphicFramePr>
          <p:nvPr/>
        </p:nvGraphicFramePr>
        <p:xfrm>
          <a:off x="1219200" y="1752600"/>
          <a:ext cx="6705600" cy="440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" r:id="rId3" imgW="3669792" imgH="2404872" progId="Word.Picture.8">
                  <p:embed/>
                </p:oleObj>
              </mc:Choice>
              <mc:Fallback>
                <p:oleObj r:id="rId3" imgW="3669792" imgH="2404872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752600"/>
                        <a:ext cx="6705600" cy="440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286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AED3D1-124B-47B7-8913-FE6C487E2065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cs-CZ" altLang="cs-CZ" sz="1400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Grafické znázornění podmínky:</a:t>
            </a:r>
            <a:br>
              <a:rPr lang="cs-CZ" altLang="cs-CZ" sz="3200" smtClean="0"/>
            </a:br>
            <a:r>
              <a:rPr lang="cs-CZ" altLang="cs-CZ" sz="3200" smtClean="0"/>
              <a:t> 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5 </a:t>
            </a:r>
            <a:r>
              <a:rPr lang="cs-CZ" altLang="cs-CZ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32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</a:rPr>
              <a:t>10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3200" smtClean="0">
                <a:latin typeface="Times New Roman" panose="02020603050405020304" pitchFamily="18" charset="0"/>
              </a:rPr>
              <a:t>, (</a:t>
            </a:r>
            <a:r>
              <a:rPr lang="cs-CZ" altLang="cs-CZ" sz="3200" i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3200" baseline="-250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cs-CZ" altLang="cs-CZ" sz="3200" baseline="-25000" smtClean="0">
                <a:latin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sym typeface="Symbol" panose="05050102010706020507" pitchFamily="18" charset="2"/>
              </a:rPr>
              <a:t> 0, </a:t>
            </a:r>
            <a:r>
              <a:rPr lang="cs-CZ" altLang="cs-CZ" sz="3200" i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3200" baseline="-250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</a:t>
            </a:r>
            <a:r>
              <a:rPr lang="cs-CZ" altLang="cs-CZ" sz="3200" baseline="-25000" smtClean="0">
                <a:latin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sym typeface="Symbol" panose="05050102010706020507" pitchFamily="18" charset="2"/>
              </a:rPr>
              <a:t> 0</a:t>
            </a:r>
            <a:r>
              <a:rPr lang="cs-CZ" altLang="cs-CZ" sz="3200" smtClean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2738438" y="22240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pic>
        <p:nvPicPr>
          <p:cNvPr id="2867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752600"/>
            <a:ext cx="6781800" cy="425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2969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D70105-B3FD-48F5-9A69-49EA4D8F7E4E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cs-CZ" altLang="cs-CZ" sz="1400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Grafické znázornění podmínky:</a:t>
            </a:r>
            <a:br>
              <a:rPr lang="cs-CZ" altLang="cs-CZ" sz="3200" smtClean="0"/>
            </a:br>
            <a:r>
              <a:rPr lang="cs-CZ" altLang="cs-CZ" sz="3200" smtClean="0"/>
              <a:t> 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cs-CZ" altLang="cs-CZ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32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 </a:t>
            </a:r>
            <a:r>
              <a:rPr lang="cs-CZ" altLang="cs-CZ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32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</a:rPr>
              <a:t> 6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3200" smtClean="0">
                <a:latin typeface="Times New Roman" panose="02020603050405020304" pitchFamily="18" charset="0"/>
              </a:rPr>
              <a:t>, (</a:t>
            </a:r>
            <a:r>
              <a:rPr lang="cs-CZ" altLang="cs-CZ" sz="3200" i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3200" baseline="-250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cs-CZ" altLang="cs-CZ" sz="3200" baseline="-25000" smtClean="0">
                <a:latin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sym typeface="Symbol" panose="05050102010706020507" pitchFamily="18" charset="2"/>
              </a:rPr>
              <a:t> 0, </a:t>
            </a:r>
            <a:r>
              <a:rPr lang="cs-CZ" altLang="cs-CZ" sz="3200" i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3200" baseline="-250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</a:t>
            </a:r>
            <a:r>
              <a:rPr lang="cs-CZ" altLang="cs-CZ" sz="3200" baseline="-25000" smtClean="0">
                <a:latin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sym typeface="Symbol" panose="05050102010706020507" pitchFamily="18" charset="2"/>
              </a:rPr>
              <a:t> 0</a:t>
            </a:r>
            <a:r>
              <a:rPr lang="cs-CZ" altLang="cs-CZ" sz="3200" smtClean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9701" name="Rectangle 3"/>
          <p:cNvSpPr>
            <a:spLocks noChangeArrowheads="1"/>
          </p:cNvSpPr>
          <p:nvPr/>
        </p:nvSpPr>
        <p:spPr bwMode="auto">
          <a:xfrm>
            <a:off x="2738438" y="22240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pic>
        <p:nvPicPr>
          <p:cNvPr id="2970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28800"/>
            <a:ext cx="6553200" cy="426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307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1C049F-1506-4353-9115-D97A87D7CD4F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cs-CZ" altLang="cs-CZ" sz="1400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Grafické znázornění výsledné množiny všech přípustných řešení:</a:t>
            </a:r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2738438" y="22240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pic>
        <p:nvPicPr>
          <p:cNvPr id="3072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7391400" cy="447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7" name="Line 5"/>
          <p:cNvSpPr>
            <a:spLocks noChangeShapeType="1"/>
          </p:cNvSpPr>
          <p:nvPr/>
        </p:nvSpPr>
        <p:spPr bwMode="auto">
          <a:xfrm>
            <a:off x="8077200" y="1905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3174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AD2BEB-B42D-4202-8393-C44C3345C36F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cs-CZ" altLang="cs-CZ" sz="1400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Grafické řešení úlohy LP:</a:t>
            </a:r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auto">
          <a:xfrm>
            <a:off x="2738438" y="22240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pic>
        <p:nvPicPr>
          <p:cNvPr id="3175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05000"/>
            <a:ext cx="67056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6019800" y="30480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>
                <a:latin typeface="Times New Roman" panose="02020603050405020304" pitchFamily="18" charset="0"/>
              </a:rPr>
              <a:t>opt</a:t>
            </a: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31752" name="Line 6"/>
          <p:cNvSpPr>
            <a:spLocks noChangeShapeType="1"/>
          </p:cNvSpPr>
          <p:nvPr/>
        </p:nvSpPr>
        <p:spPr bwMode="auto">
          <a:xfrm flipH="1">
            <a:off x="6324600" y="3797300"/>
            <a:ext cx="609600" cy="152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3" name="Oval 7"/>
          <p:cNvSpPr>
            <a:spLocks noChangeArrowheads="1"/>
          </p:cNvSpPr>
          <p:nvPr/>
        </p:nvSpPr>
        <p:spPr bwMode="auto">
          <a:xfrm>
            <a:off x="5900738" y="33813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31754" name="Text Box 8"/>
          <p:cNvSpPr txBox="1">
            <a:spLocks noChangeArrowheads="1"/>
          </p:cNvSpPr>
          <p:nvPr/>
        </p:nvSpPr>
        <p:spPr bwMode="auto">
          <a:xfrm>
            <a:off x="1619250" y="1341438"/>
            <a:ext cx="676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</a:rPr>
              <a:t>1</a:t>
            </a:r>
            <a:r>
              <a:rPr lang="cs-CZ" altLang="cs-CZ" sz="2400">
                <a:latin typeface="Times New Roman" panose="02020603050405020304" pitchFamily="18" charset="0"/>
              </a:rPr>
              <a:t> = 240     x</a:t>
            </a:r>
            <a:r>
              <a:rPr lang="cs-CZ" altLang="cs-CZ" sz="2400" baseline="-25000">
                <a:latin typeface="Times New Roman" panose="02020603050405020304" pitchFamily="18" charset="0"/>
              </a:rPr>
              <a:t>2</a:t>
            </a:r>
            <a:r>
              <a:rPr lang="cs-CZ" altLang="cs-CZ" sz="2400">
                <a:latin typeface="Times New Roman" panose="02020603050405020304" pitchFamily="18" charset="0"/>
              </a:rPr>
              <a:t> = 180   z =  1 020 000</a:t>
            </a:r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4572000" y="2251075"/>
            <a:ext cx="2808288" cy="2376488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3419475" y="3000375"/>
            <a:ext cx="4392613" cy="576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7cípá hvězda 17"/>
          <p:cNvSpPr/>
          <p:nvPr/>
        </p:nvSpPr>
        <p:spPr>
          <a:xfrm>
            <a:off x="5483225" y="3221038"/>
            <a:ext cx="155575" cy="169862"/>
          </a:xfrm>
          <a:prstGeom prst="star7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3277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F7789B-6017-44BD-AB1E-9D916E3F8996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cs-CZ" altLang="cs-CZ" sz="1400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Modifikace modelu:</a:t>
            </a:r>
            <a:br>
              <a:rPr lang="cs-CZ" altLang="cs-CZ" sz="4000" smtClean="0"/>
            </a:br>
            <a:r>
              <a:rPr lang="cs-CZ" altLang="cs-CZ" sz="2800" smtClean="0"/>
              <a:t>rizikovost procesů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1 </a:t>
            </a:r>
            <a:r>
              <a:rPr lang="cs-CZ" altLang="cs-CZ" sz="2400" smtClean="0">
                <a:cs typeface="Times New Roman" panose="02020603050405020304" pitchFamily="18" charset="0"/>
              </a:rPr>
              <a:t>tuna směsi typu I přináší </a:t>
            </a:r>
            <a:r>
              <a:rPr lang="cs-CZ" altLang="cs-CZ" sz="2400" smtClean="0"/>
              <a:t> očekávaný (průměrný) </a:t>
            </a:r>
            <a:r>
              <a:rPr lang="cs-CZ" altLang="cs-CZ" sz="2400" smtClean="0">
                <a:cs typeface="Times New Roman" panose="02020603050405020304" pitchFamily="18" charset="0"/>
              </a:rPr>
              <a:t>zisk 							</a:t>
            </a:r>
            <a:r>
              <a:rPr lang="cs-CZ" altLang="cs-CZ" sz="2400" smtClean="0">
                <a:solidFill>
                  <a:schemeClr val="accent2"/>
                </a:solidFill>
                <a:cs typeface="Times New Roman" panose="02020603050405020304" pitchFamily="18" charset="0"/>
              </a:rPr>
              <a:t>2000</a:t>
            </a:r>
            <a:r>
              <a:rPr lang="cs-CZ" altLang="cs-CZ" sz="2400" smtClean="0"/>
              <a:t> Kč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1 </a:t>
            </a:r>
            <a:r>
              <a:rPr lang="cs-CZ" altLang="cs-CZ" sz="2400" smtClean="0">
                <a:cs typeface="Times New Roman" panose="02020603050405020304" pitchFamily="18" charset="0"/>
              </a:rPr>
              <a:t>tuna směsi typu I</a:t>
            </a:r>
            <a:r>
              <a:rPr lang="cs-CZ" altLang="cs-CZ" sz="2400" smtClean="0"/>
              <a:t>I</a:t>
            </a:r>
            <a:r>
              <a:rPr lang="cs-CZ" altLang="cs-CZ" sz="2400" smtClean="0">
                <a:cs typeface="Times New Roman" panose="02020603050405020304" pitchFamily="18" charset="0"/>
              </a:rPr>
              <a:t> přináší </a:t>
            </a:r>
            <a:r>
              <a:rPr lang="cs-CZ" altLang="cs-CZ" sz="2400" smtClean="0"/>
              <a:t>očekávaný (průměrný) </a:t>
            </a:r>
            <a:r>
              <a:rPr lang="cs-CZ" altLang="cs-CZ" sz="2400" smtClean="0">
                <a:cs typeface="Times New Roman" panose="02020603050405020304" pitchFamily="18" charset="0"/>
              </a:rPr>
              <a:t>zisk 							</a:t>
            </a:r>
            <a:r>
              <a:rPr lang="cs-CZ" altLang="cs-CZ" sz="2400" smtClean="0">
                <a:solidFill>
                  <a:schemeClr val="accent2"/>
                </a:solidFill>
              </a:rPr>
              <a:t>3</a:t>
            </a:r>
            <a:r>
              <a:rPr lang="cs-CZ" altLang="cs-CZ" sz="2400" smtClean="0">
                <a:solidFill>
                  <a:schemeClr val="accent2"/>
                </a:solidFill>
                <a:cs typeface="Times New Roman" panose="02020603050405020304" pitchFamily="18" charset="0"/>
              </a:rPr>
              <a:t>000</a:t>
            </a:r>
            <a:r>
              <a:rPr lang="cs-CZ" altLang="cs-CZ" sz="2400" smtClean="0"/>
              <a:t> Kč</a:t>
            </a:r>
          </a:p>
          <a:p>
            <a:pPr eaLnBrk="1" hangingPunct="1">
              <a:lnSpc>
                <a:spcPct val="90000"/>
              </a:lnSpc>
            </a:pPr>
            <a:endParaRPr lang="cs-CZ" altLang="cs-CZ" smtClean="0"/>
          </a:p>
          <a:p>
            <a:pPr eaLnBrk="1" hangingPunct="1">
              <a:lnSpc>
                <a:spcPct val="90000"/>
              </a:lnSpc>
            </a:pPr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2000</a:t>
            </a:r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+ 3000</a:t>
            </a:r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mtClean="0">
                <a:cs typeface="Times New Roman" panose="02020603050405020304" pitchFamily="18" charset="0"/>
              </a:rPr>
              <a:t> </a:t>
            </a:r>
            <a:r>
              <a:rPr lang="cs-CZ" altLang="cs-CZ" smtClean="0"/>
              <a:t>- </a:t>
            </a:r>
            <a:r>
              <a:rPr lang="cs-CZ" altLang="cs-CZ" sz="2400" smtClean="0"/>
              <a:t>očekávaný (průměrný) zisk z 							produkce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	- 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resp.</a:t>
            </a:r>
            <a:r>
              <a:rPr lang="cs-CZ" altLang="cs-CZ" sz="24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smtClean="0">
                <a:latin typeface="Times New Roman" panose="02020603050405020304" pitchFamily="18" charset="0"/>
              </a:rPr>
              <a:t>2</a:t>
            </a:r>
            <a:r>
              <a:rPr lang="cs-CZ" altLang="cs-CZ" sz="2400" baseline="-30000" smtClean="0"/>
              <a:t> </a:t>
            </a:r>
            <a:r>
              <a:rPr lang="cs-CZ" altLang="cs-CZ" sz="2400" smtClean="0"/>
              <a:t>tun </a:t>
            </a:r>
            <a:r>
              <a:rPr lang="cs-CZ" altLang="cs-CZ" sz="2400" smtClean="0">
                <a:cs typeface="Times New Roman" panose="02020603050405020304" pitchFamily="18" charset="0"/>
              </a:rPr>
              <a:t>směsi typu I, resp. typu II</a:t>
            </a:r>
            <a:endParaRPr lang="cs-CZ" altLang="cs-CZ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	Jednotkové zisky jsou náhodné veličiny s diskrétním nebo spojitým rozdělením pravděpodobnosti </a:t>
            </a:r>
            <a:r>
              <a:rPr lang="cs-CZ" altLang="cs-CZ" sz="2400" smtClean="0">
                <a:cs typeface="Arial" panose="020B0604020202020204" pitchFamily="34" charset="0"/>
              </a:rPr>
              <a:t>→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>
                <a:cs typeface="Arial" panose="020B0604020202020204" pitchFamily="34" charset="0"/>
              </a:rPr>
              <a:t>	celkový zisk z produkce je ROVNĚŽ náhodná veličina!</a:t>
            </a:r>
            <a:r>
              <a:rPr lang="cs-CZ" altLang="cs-CZ" sz="2400" smtClean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827088" y="3660775"/>
            <a:ext cx="338455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3379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8CB76D-A9EC-4F46-A040-30A231106EF3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cs-CZ" altLang="cs-CZ" sz="140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Příklad:</a:t>
            </a:r>
            <a:br>
              <a:rPr lang="cs-CZ" altLang="cs-CZ" sz="4000" smtClean="0"/>
            </a:br>
            <a:r>
              <a:rPr lang="cs-CZ" altLang="cs-CZ" sz="2800" smtClean="0"/>
              <a:t>náhodný zisk (diskrétní rozdělení náh. vel.)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smtClean="0"/>
              <a:t>1 </a:t>
            </a:r>
            <a:r>
              <a:rPr lang="cs-CZ" altLang="cs-CZ" sz="2000" smtClean="0">
                <a:cs typeface="Times New Roman" panose="02020603050405020304" pitchFamily="18" charset="0"/>
              </a:rPr>
              <a:t>tuna směsi typu I přináší </a:t>
            </a:r>
            <a:r>
              <a:rPr lang="cs-CZ" altLang="cs-CZ" sz="2000" smtClean="0"/>
              <a:t> očekávaný (průměrný) </a:t>
            </a:r>
            <a:r>
              <a:rPr lang="cs-CZ" altLang="cs-CZ" sz="2000" smtClean="0">
                <a:cs typeface="Times New Roman" panose="02020603050405020304" pitchFamily="18" charset="0"/>
              </a:rPr>
              <a:t>zisk: </a:t>
            </a:r>
          </a:p>
          <a:p>
            <a:pPr eaLnBrk="1" hangingPunct="1">
              <a:buFontTx/>
              <a:buNone/>
            </a:pPr>
            <a:r>
              <a:rPr lang="cs-CZ" altLang="cs-CZ" sz="2000" smtClean="0">
                <a:cs typeface="Times New Roman" panose="02020603050405020304" pitchFamily="18" charset="0"/>
              </a:rPr>
              <a:t>	</a:t>
            </a:r>
            <a:r>
              <a:rPr lang="cs-CZ" altLang="cs-CZ" sz="2000" smtClean="0">
                <a:solidFill>
                  <a:schemeClr val="accent2"/>
                </a:solidFill>
                <a:cs typeface="Times New Roman" panose="02020603050405020304" pitchFamily="18" charset="0"/>
              </a:rPr>
              <a:t>1500</a:t>
            </a:r>
            <a:r>
              <a:rPr lang="cs-CZ" altLang="cs-CZ" sz="2000" smtClean="0"/>
              <a:t> Kč s pravděpodobností 0,2</a:t>
            </a:r>
          </a:p>
          <a:p>
            <a:pPr eaLnBrk="1" hangingPunct="1">
              <a:buFontTx/>
              <a:buNone/>
            </a:pPr>
            <a:r>
              <a:rPr lang="cs-CZ" altLang="cs-CZ" sz="2000" smtClean="0"/>
              <a:t>	</a:t>
            </a:r>
            <a:r>
              <a:rPr lang="cs-CZ" altLang="cs-CZ" sz="2000" smtClean="0">
                <a:solidFill>
                  <a:schemeClr val="accent2"/>
                </a:solidFill>
                <a:cs typeface="Times New Roman" panose="02020603050405020304" pitchFamily="18" charset="0"/>
              </a:rPr>
              <a:t>2000</a:t>
            </a:r>
            <a:r>
              <a:rPr lang="cs-CZ" altLang="cs-CZ" sz="2000" smtClean="0"/>
              <a:t> Kč s pravděpodobností 0,6</a:t>
            </a:r>
          </a:p>
          <a:p>
            <a:pPr eaLnBrk="1" hangingPunct="1">
              <a:buFontTx/>
              <a:buNone/>
            </a:pPr>
            <a:r>
              <a:rPr lang="cs-CZ" altLang="cs-CZ" sz="2000" smtClean="0"/>
              <a:t>	</a:t>
            </a:r>
            <a:r>
              <a:rPr lang="cs-CZ" altLang="cs-CZ" sz="2000" smtClean="0">
                <a:solidFill>
                  <a:schemeClr val="accent2"/>
                </a:solidFill>
                <a:cs typeface="Times New Roman" panose="02020603050405020304" pitchFamily="18" charset="0"/>
              </a:rPr>
              <a:t>2500</a:t>
            </a:r>
            <a:r>
              <a:rPr lang="cs-CZ" altLang="cs-CZ" sz="2000" smtClean="0"/>
              <a:t> Kč s pravděpodobností 0,2</a:t>
            </a:r>
          </a:p>
          <a:p>
            <a:pPr eaLnBrk="1" hangingPunct="1">
              <a:buFontTx/>
              <a:buNone/>
            </a:pPr>
            <a:r>
              <a:rPr lang="cs-CZ" altLang="cs-CZ" sz="2000" smtClean="0"/>
              <a:t>Očekávaný (průměrný) zisk (střední hodnota):</a:t>
            </a:r>
          </a:p>
          <a:p>
            <a:pPr eaLnBrk="1" hangingPunct="1">
              <a:buFontTx/>
              <a:buNone/>
            </a:pPr>
            <a:r>
              <a:rPr lang="cs-CZ" altLang="cs-CZ" sz="2000" i="1" smtClean="0"/>
              <a:t>E</a:t>
            </a:r>
            <a:r>
              <a:rPr lang="cs-CZ" altLang="cs-CZ" sz="2000" smtClean="0"/>
              <a:t>(jednot. zisk2) = 1500*0,2 + 2000*0,6 + 2500*0,2 = </a:t>
            </a:r>
            <a:r>
              <a:rPr lang="cs-CZ" altLang="cs-CZ" sz="2000" smtClean="0">
                <a:solidFill>
                  <a:srgbClr val="CC3300"/>
                </a:solidFill>
              </a:rPr>
              <a:t>2000 Kč</a:t>
            </a:r>
          </a:p>
          <a:p>
            <a:pPr eaLnBrk="1" hangingPunct="1">
              <a:buFontTx/>
              <a:buNone/>
            </a:pPr>
            <a:r>
              <a:rPr lang="cs-CZ" altLang="cs-CZ" sz="2000" smtClean="0"/>
              <a:t>1 </a:t>
            </a:r>
            <a:r>
              <a:rPr lang="cs-CZ" altLang="cs-CZ" sz="2000" smtClean="0">
                <a:cs typeface="Times New Roman" panose="02020603050405020304" pitchFamily="18" charset="0"/>
              </a:rPr>
              <a:t>tuna směsi typu II přináší </a:t>
            </a:r>
            <a:r>
              <a:rPr lang="cs-CZ" altLang="cs-CZ" sz="2000" smtClean="0"/>
              <a:t> očekávaný (průměrný) </a:t>
            </a:r>
            <a:r>
              <a:rPr lang="cs-CZ" altLang="cs-CZ" sz="2000" smtClean="0">
                <a:cs typeface="Times New Roman" panose="02020603050405020304" pitchFamily="18" charset="0"/>
              </a:rPr>
              <a:t>zisk: </a:t>
            </a:r>
          </a:p>
          <a:p>
            <a:pPr eaLnBrk="1" hangingPunct="1">
              <a:buFontTx/>
              <a:buNone/>
            </a:pPr>
            <a:r>
              <a:rPr lang="cs-CZ" altLang="cs-CZ" sz="2000" smtClean="0">
                <a:cs typeface="Times New Roman" panose="02020603050405020304" pitchFamily="18" charset="0"/>
              </a:rPr>
              <a:t>	</a:t>
            </a:r>
            <a:r>
              <a:rPr lang="cs-CZ" altLang="cs-CZ" sz="2000" smtClean="0">
                <a:solidFill>
                  <a:schemeClr val="accent2"/>
                </a:solidFill>
                <a:cs typeface="Times New Roman" panose="02020603050405020304" pitchFamily="18" charset="0"/>
              </a:rPr>
              <a:t>2000</a:t>
            </a:r>
            <a:r>
              <a:rPr lang="cs-CZ" altLang="cs-CZ" sz="2000" smtClean="0"/>
              <a:t> Kč s pravděpodobností 0,2</a:t>
            </a:r>
          </a:p>
          <a:p>
            <a:pPr eaLnBrk="1" hangingPunct="1">
              <a:buFontTx/>
              <a:buNone/>
            </a:pPr>
            <a:r>
              <a:rPr lang="cs-CZ" altLang="cs-CZ" sz="2000" smtClean="0"/>
              <a:t>	</a:t>
            </a:r>
            <a:r>
              <a:rPr lang="cs-CZ" altLang="cs-CZ" sz="2000" smtClean="0">
                <a:solidFill>
                  <a:schemeClr val="accent2"/>
                </a:solidFill>
                <a:cs typeface="Times New Roman" panose="02020603050405020304" pitchFamily="18" charset="0"/>
              </a:rPr>
              <a:t>3000</a:t>
            </a:r>
            <a:r>
              <a:rPr lang="cs-CZ" altLang="cs-CZ" sz="2000" smtClean="0"/>
              <a:t> Kč s pravděpodobností 0,6</a:t>
            </a:r>
          </a:p>
          <a:p>
            <a:pPr eaLnBrk="1" hangingPunct="1">
              <a:buFontTx/>
              <a:buNone/>
            </a:pPr>
            <a:r>
              <a:rPr lang="cs-CZ" altLang="cs-CZ" sz="2000" smtClean="0"/>
              <a:t>	</a:t>
            </a:r>
            <a:r>
              <a:rPr lang="cs-CZ" altLang="cs-CZ" sz="2000" smtClean="0">
                <a:solidFill>
                  <a:schemeClr val="accent2"/>
                </a:solidFill>
                <a:cs typeface="Times New Roman" panose="02020603050405020304" pitchFamily="18" charset="0"/>
              </a:rPr>
              <a:t>4000</a:t>
            </a:r>
            <a:r>
              <a:rPr lang="cs-CZ" altLang="cs-CZ" sz="2000" smtClean="0"/>
              <a:t> Kč s pravděpodobností 0,2</a:t>
            </a:r>
          </a:p>
          <a:p>
            <a:pPr eaLnBrk="1" hangingPunct="1">
              <a:buFontTx/>
              <a:buNone/>
            </a:pPr>
            <a:r>
              <a:rPr lang="cs-CZ" altLang="cs-CZ" sz="2000" smtClean="0"/>
              <a:t>Očekávaný (průměrný) zisk (střední hodnota):</a:t>
            </a:r>
          </a:p>
          <a:p>
            <a:pPr eaLnBrk="1" hangingPunct="1">
              <a:buFontTx/>
              <a:buNone/>
            </a:pPr>
            <a:r>
              <a:rPr lang="cs-CZ" altLang="cs-CZ" sz="2000" i="1" smtClean="0"/>
              <a:t>E</a:t>
            </a:r>
            <a:r>
              <a:rPr lang="cs-CZ" altLang="cs-CZ" sz="2000" smtClean="0"/>
              <a:t>(jednot. zisk1) = 2000*0,2 + 3000*0,6 + 4000*0,2 = </a:t>
            </a:r>
            <a:r>
              <a:rPr lang="cs-CZ" altLang="cs-CZ" sz="2000" smtClean="0">
                <a:solidFill>
                  <a:srgbClr val="CC3300"/>
                </a:solidFill>
              </a:rPr>
              <a:t>3000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EMM1</a:t>
            </a:r>
            <a:endParaRPr lang="cs-CZ" dirty="0"/>
          </a:p>
        </p:txBody>
      </p:sp>
      <p:sp>
        <p:nvSpPr>
          <p:cNvPr id="717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9CCAA4-9DEF-4F95-98A1-590A0A87C549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400" dirty="0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smtClean="0"/>
              <a:t>Předmět Ekonomicko-matematické metody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Podmínky absolvování předmětu: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smtClean="0"/>
              <a:t>Aktivní účast na seminářích alespoň 70%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	−3 body za každou neomluvenou neúčast pod 70%; </a:t>
            </a:r>
            <a:br>
              <a:rPr lang="cs-CZ" altLang="cs-CZ" sz="1800" b="1" dirty="0" smtClean="0"/>
            </a:br>
            <a:r>
              <a:rPr lang="cs-CZ" altLang="cs-CZ" sz="1800" b="1" dirty="0" smtClean="0"/>
              <a:t>+3 body za každou účast nad 70%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b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smtClean="0"/>
              <a:t>Seminární práce max. 30 b. (seminární práce musí být odevzdána nejpozději 3 dny před absolvováním zkouškového testu)</a:t>
            </a:r>
            <a:br>
              <a:rPr lang="cs-CZ" altLang="cs-CZ" sz="1800" b="1" dirty="0" smtClean="0"/>
            </a:br>
            <a:endParaRPr lang="cs-CZ" altLang="cs-CZ" sz="1800" b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smtClean="0"/>
              <a:t>Zkouškový test max. 70 b.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smtClean="0"/>
              <a:t>Celkem max. 100 b.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Klasifikace: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000" b="1" dirty="0" smtClean="0"/>
              <a:t>0 až 59 b. F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000" b="1" dirty="0" smtClean="0"/>
              <a:t>60 až 64 b 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000" b="1" dirty="0" smtClean="0"/>
              <a:t>65 až 69 b. 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000" b="1" dirty="0" smtClean="0"/>
              <a:t>70 až 79 b. C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000" b="1" dirty="0" smtClean="0"/>
              <a:t>80 až 89 b. 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000" b="1" dirty="0" smtClean="0"/>
              <a:t>90 až 100 b. A</a:t>
            </a:r>
            <a:r>
              <a:rPr lang="cs-CZ" altLang="cs-CZ" sz="1000" dirty="0" smtClean="0"/>
              <a:t> </a:t>
            </a:r>
            <a:endParaRPr lang="cs-CZ" altLang="cs-CZ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3481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41099A-6D77-49BA-9B1E-90025CE76265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cs-CZ" altLang="cs-CZ" sz="1400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Omezující podmínky: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>
                <a:solidFill>
                  <a:schemeClr val="accent2"/>
                </a:solidFill>
              </a:rPr>
              <a:t>	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0,9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0,3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270</a:t>
            </a:r>
            <a:r>
              <a:rPr lang="cs-CZ" altLang="cs-CZ" smtClean="0">
                <a:latin typeface="Times New Roman" panose="02020603050405020304" pitchFamily="18" charset="0"/>
              </a:rPr>
              <a:t>	 </a:t>
            </a:r>
            <a:r>
              <a:rPr lang="cs-CZ" altLang="cs-CZ" smtClean="0"/>
              <a:t>rýže</a:t>
            </a:r>
          </a:p>
          <a:p>
            <a:pPr eaLnBrk="1" hangingPunct="1">
              <a:buFontTx/>
              <a:buNone/>
            </a:pPr>
            <a:r>
              <a:rPr lang="cs-CZ" altLang="cs-CZ" smtClean="0">
                <a:latin typeface="Times New Roman" panose="02020603050405020304" pitchFamily="18" charset="0"/>
              </a:rPr>
              <a:t>	            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5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10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mtClean="0">
                <a:latin typeface="Times New Roman" panose="02020603050405020304" pitchFamily="18" charset="0"/>
              </a:rPr>
              <a:t>	 </a:t>
            </a:r>
            <a:r>
              <a:rPr lang="cs-CZ" altLang="cs-CZ" smtClean="0"/>
              <a:t>pšenice</a:t>
            </a:r>
          </a:p>
          <a:p>
            <a:pPr eaLnBrk="1" hangingPunct="1">
              <a:buFontTx/>
              <a:buNone/>
            </a:pP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	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6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mtClean="0"/>
              <a:t>  	 vločky </a:t>
            </a:r>
          </a:p>
          <a:p>
            <a:pPr eaLnBrk="1" hangingPunct="1"/>
            <a:endParaRPr lang="cs-CZ" altLang="cs-CZ" smtClean="0"/>
          </a:p>
        </p:txBody>
      </p:sp>
      <p:sp>
        <p:nvSpPr>
          <p:cNvPr id="34822" name="Rectangle 4"/>
          <p:cNvSpPr>
            <a:spLocks noChangeArrowheads="1"/>
          </p:cNvSpPr>
          <p:nvPr/>
        </p:nvSpPr>
        <p:spPr bwMode="auto">
          <a:xfrm>
            <a:off x="3635375" y="1701800"/>
            <a:ext cx="792163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3924300" y="4149725"/>
            <a:ext cx="5040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/>
              <a:t>Kapacitní koeficienty (pravé strany</a:t>
            </a:r>
            <a:r>
              <a:rPr lang="cs-CZ" altLang="cs-CZ" sz="240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34824" name="Line 6"/>
          <p:cNvSpPr>
            <a:spLocks noChangeShapeType="1"/>
          </p:cNvSpPr>
          <p:nvPr/>
        </p:nvSpPr>
        <p:spPr bwMode="auto">
          <a:xfrm>
            <a:off x="4419600" y="3378200"/>
            <a:ext cx="657225" cy="698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5" name="Text Box 7"/>
          <p:cNvSpPr txBox="1">
            <a:spLocks noChangeArrowheads="1"/>
          </p:cNvSpPr>
          <p:nvPr/>
        </p:nvSpPr>
        <p:spPr bwMode="auto">
          <a:xfrm>
            <a:off x="609600" y="41910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Strukturní koeficienty</a:t>
            </a:r>
          </a:p>
        </p:txBody>
      </p:sp>
      <p:sp>
        <p:nvSpPr>
          <p:cNvPr id="34826" name="Rectangle 8"/>
          <p:cNvSpPr>
            <a:spLocks noChangeArrowheads="1"/>
          </p:cNvSpPr>
          <p:nvPr/>
        </p:nvSpPr>
        <p:spPr bwMode="auto">
          <a:xfrm>
            <a:off x="887413" y="1717675"/>
            <a:ext cx="515937" cy="1676400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34827" name="Line 9"/>
          <p:cNvSpPr>
            <a:spLocks noChangeShapeType="1"/>
          </p:cNvSpPr>
          <p:nvPr/>
        </p:nvSpPr>
        <p:spPr bwMode="auto">
          <a:xfrm>
            <a:off x="1758950" y="3749675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8" name="Text Box 10"/>
          <p:cNvSpPr txBox="1">
            <a:spLocks noChangeArrowheads="1"/>
          </p:cNvSpPr>
          <p:nvPr/>
        </p:nvSpPr>
        <p:spPr bwMode="auto">
          <a:xfrm>
            <a:off x="685800" y="12954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/>
              <a:t>Vlastní omezení:</a:t>
            </a:r>
          </a:p>
        </p:txBody>
      </p:sp>
      <p:sp>
        <p:nvSpPr>
          <p:cNvPr id="34829" name="Text Box 11"/>
          <p:cNvSpPr txBox="1">
            <a:spLocks noChangeArrowheads="1"/>
          </p:cNvSpPr>
          <p:nvPr/>
        </p:nvSpPr>
        <p:spPr bwMode="auto">
          <a:xfrm>
            <a:off x="611188" y="4652963"/>
            <a:ext cx="8137525" cy="161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/>
              <a:t>Strukturní, resp. kapacitní koeficienty mohou být rovněž rizikové (tj. náhodné veličiny)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Optimalizační úlohy s náhodnými koeficienty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se řeší pomocí metod </a:t>
            </a:r>
            <a:r>
              <a:rPr lang="cs-CZ" altLang="cs-CZ" sz="2400" b="1">
                <a:solidFill>
                  <a:srgbClr val="CC3300"/>
                </a:solidFill>
              </a:rPr>
              <a:t>matematického programování</a:t>
            </a:r>
            <a:r>
              <a:rPr lang="cs-CZ" altLang="cs-CZ" sz="2800" b="1">
                <a:solidFill>
                  <a:srgbClr val="CC3300"/>
                </a:solidFill>
              </a:rPr>
              <a:t> </a:t>
            </a:r>
          </a:p>
        </p:txBody>
      </p:sp>
      <p:sp>
        <p:nvSpPr>
          <p:cNvPr id="34830" name="AutoShape 12"/>
          <p:cNvSpPr>
            <a:spLocks/>
          </p:cNvSpPr>
          <p:nvPr/>
        </p:nvSpPr>
        <p:spPr bwMode="auto">
          <a:xfrm>
            <a:off x="6943725" y="1892300"/>
            <a:ext cx="219075" cy="1295400"/>
          </a:xfrm>
          <a:prstGeom prst="rightBrace">
            <a:avLst>
              <a:gd name="adj1" fmla="val 4927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34831" name="Text Box 13"/>
          <p:cNvSpPr txBox="1">
            <a:spLocks noChangeArrowheads="1"/>
          </p:cNvSpPr>
          <p:nvPr/>
        </p:nvSpPr>
        <p:spPr bwMode="auto">
          <a:xfrm>
            <a:off x="7308850" y="2276475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/>
              <a:t>3 zdroje</a:t>
            </a:r>
          </a:p>
        </p:txBody>
      </p:sp>
      <p:sp>
        <p:nvSpPr>
          <p:cNvPr id="34832" name="Rectangle 14"/>
          <p:cNvSpPr>
            <a:spLocks noChangeArrowheads="1"/>
          </p:cNvSpPr>
          <p:nvPr/>
        </p:nvSpPr>
        <p:spPr bwMode="auto">
          <a:xfrm>
            <a:off x="2124075" y="1706563"/>
            <a:ext cx="576263" cy="1676400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34833" name="AutoShape 15"/>
          <p:cNvSpPr>
            <a:spLocks/>
          </p:cNvSpPr>
          <p:nvPr/>
        </p:nvSpPr>
        <p:spPr bwMode="auto">
          <a:xfrm rot="-5400000">
            <a:off x="1614488" y="3141663"/>
            <a:ext cx="288925" cy="720725"/>
          </a:xfrm>
          <a:prstGeom prst="leftBrace">
            <a:avLst>
              <a:gd name="adj1" fmla="val 2078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3584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AE0F7B-6004-4B25-B082-540CE17F0D60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cs-CZ" altLang="cs-CZ" sz="1400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Závěry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Ekonomický model – reálná situace (pojmy, 					teorie, data…)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Matematický model – přibližný (symbolický) 					model reality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Řešení matemat. modelu – slouží pro 							podporu rozhodnutí 						– DSS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Rozhodnutí pro reálnou akci – provádí vždy 					člověk!!!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EMM1</a:t>
            </a:r>
            <a:endParaRPr lang="cs-CZ" dirty="0"/>
          </a:p>
        </p:txBody>
      </p:sp>
      <p:sp>
        <p:nvSpPr>
          <p:cNvPr id="819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A202CF-4583-4B48-9F45-F672775BD474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1400" dirty="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smtClean="0"/>
              <a:t>Předmět </a:t>
            </a:r>
            <a:r>
              <a:rPr lang="cs-CZ" altLang="cs-CZ" sz="3200" b="1" dirty="0" smtClean="0">
                <a:solidFill>
                  <a:schemeClr val="accent2"/>
                </a:solidFill>
              </a:rPr>
              <a:t>Ekonomicko-matematické metody</a:t>
            </a:r>
            <a:r>
              <a:rPr lang="cs-CZ" altLang="cs-CZ" sz="3200" b="1" dirty="0" smtClean="0"/>
              <a:t> </a:t>
            </a:r>
            <a:r>
              <a:rPr lang="cs-CZ" altLang="cs-CZ" sz="3200" b="1" dirty="0" smtClean="0">
                <a:solidFill>
                  <a:srgbClr val="CC3300"/>
                </a:solidFill>
              </a:rPr>
              <a:t>v </a:t>
            </a:r>
            <a:r>
              <a:rPr lang="cs-CZ" altLang="cs-CZ" sz="3200" b="1" dirty="0" err="1" smtClean="0">
                <a:solidFill>
                  <a:srgbClr val="CC3300"/>
                </a:solidFill>
              </a:rPr>
              <a:t>eLearningu</a:t>
            </a:r>
            <a:endParaRPr lang="cs-CZ" altLang="cs-CZ" sz="3200" b="1" dirty="0" smtClean="0">
              <a:solidFill>
                <a:srgbClr val="CC3300"/>
              </a:solidFill>
            </a:endParaRP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 smtClean="0"/>
              <a:t>Kurs a interaktivní osnova v </a:t>
            </a:r>
            <a:r>
              <a:rPr lang="cs-CZ" altLang="cs-CZ" sz="2800" b="1" dirty="0" err="1" smtClean="0"/>
              <a:t>IS</a:t>
            </a:r>
            <a:r>
              <a:rPr lang="cs-CZ" altLang="cs-CZ" sz="2800" b="1" dirty="0" smtClean="0"/>
              <a:t> </a:t>
            </a:r>
            <a:r>
              <a:rPr lang="cs-CZ" altLang="cs-CZ" sz="2800" b="1" dirty="0" err="1" smtClean="0"/>
              <a:t>SU</a:t>
            </a:r>
            <a:endParaRPr lang="cs-CZ" altLang="cs-CZ" sz="2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>
                <a:hlinkClick r:id="rId2"/>
              </a:rPr>
              <a:t>https://is.slu.cz/auth/el/opf/zima2022/INMNPEMM/</a:t>
            </a:r>
            <a:endParaRPr lang="cs-CZ" altLang="cs-CZ" sz="2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 smtClean="0"/>
              <a:t>Adresář „public“ na disku L: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 smtClean="0"/>
              <a:t>L:\bartl\public\N_EMM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Obsahuje všechny materiály:</a:t>
            </a:r>
            <a:r>
              <a:rPr lang="cs-CZ" altLang="cs-CZ" sz="2000" b="1" dirty="0" smtClean="0"/>
              <a:t> distanční studijní oporu (texty), </a:t>
            </a:r>
            <a:r>
              <a:rPr lang="cs-CZ" altLang="cs-CZ" sz="2000" b="1" dirty="0" err="1" smtClean="0"/>
              <a:t>excelovské</a:t>
            </a:r>
            <a:r>
              <a:rPr lang="cs-CZ" altLang="cs-CZ" sz="2000" b="1" dirty="0" smtClean="0"/>
              <a:t> soubory s příklady ze seminářů, doplňkové soubory, studijní literaturu, SW, odkazy na jiné weby apod.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b="1" dirty="0" smtClean="0"/>
              <a:t>Pozor: musíte mít v pořádku přístup do fakultní počítačové sítě !!!</a:t>
            </a:r>
            <a:endParaRPr lang="cs-CZ" alt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EMM1</a:t>
            </a:r>
          </a:p>
        </p:txBody>
      </p:sp>
      <p:sp>
        <p:nvSpPr>
          <p:cNvPr id="921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8764FB-E57E-44C6-A8B8-8F174B42257E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400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Trocha historie o matematickém modelování v ekonomii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000" dirty="0" smtClean="0"/>
              <a:t>Matematika se do ekonomie začala prosazovat ve 30. letech minulého století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000" dirty="0" smtClean="0"/>
              <a:t>K</a:t>
            </a:r>
            <a:r>
              <a:rPr lang="en-US" altLang="cs-CZ" sz="2000" dirty="0" smtClean="0"/>
              <a:t>e </a:t>
            </a:r>
            <a:r>
              <a:rPr lang="cs-CZ" altLang="cs-CZ" sz="2000" dirty="0" smtClean="0"/>
              <a:t>skutečné</a:t>
            </a:r>
            <a:r>
              <a:rPr lang="en-US" altLang="cs-CZ" sz="2000" dirty="0" smtClean="0"/>
              <a:t>mu</a:t>
            </a:r>
            <a:r>
              <a:rPr lang="cs-CZ" altLang="cs-CZ" sz="2000" dirty="0" smtClean="0"/>
              <a:t> boom</a:t>
            </a:r>
            <a:r>
              <a:rPr lang="en-US" altLang="cs-CZ" sz="2000" dirty="0" smtClean="0"/>
              <a:t>u</a:t>
            </a:r>
            <a:r>
              <a:rPr lang="cs-CZ" altLang="cs-CZ" sz="2000" dirty="0" smtClean="0"/>
              <a:t> </a:t>
            </a:r>
            <a:r>
              <a:rPr lang="en-US" altLang="cs-CZ" sz="2000" dirty="0" smtClean="0"/>
              <a:t>do</a:t>
            </a:r>
            <a:r>
              <a:rPr lang="cs-CZ" altLang="cs-CZ" sz="2000" dirty="0" smtClean="0"/>
              <a:t>šlo až s nástupem počítačů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000" b="1" dirty="0" err="1" smtClean="0"/>
              <a:t>Rhind-Ahmesův</a:t>
            </a:r>
            <a:r>
              <a:rPr lang="cs-CZ" altLang="cs-CZ" sz="2000" b="1" dirty="0" smtClean="0"/>
              <a:t> papyrus</a:t>
            </a:r>
            <a:r>
              <a:rPr lang="cs-CZ" altLang="cs-CZ" sz="2000" dirty="0" smtClean="0"/>
              <a:t> ze 17. stol. 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př. n. l. </a:t>
            </a:r>
            <a:r>
              <a:rPr lang="cs-CZ" altLang="cs-CZ" sz="2000" dirty="0" smtClean="0"/>
              <a:t>obsahuje některé hospodářské úlohy, které lze při troše tolerance považovat za matematické aplikace v ekonomii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000" dirty="0" smtClean="0"/>
              <a:t>V novověké historii se lze setkat s matematickým modelováním již v klasických pracích o politické ekonomii, např. v díle </a:t>
            </a:r>
            <a:r>
              <a:rPr lang="cs-CZ" altLang="cs-CZ" sz="2000" b="1" dirty="0" err="1" smtClean="0"/>
              <a:t>Political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arithmetics</a:t>
            </a:r>
            <a:r>
              <a:rPr lang="cs-CZ" altLang="cs-CZ" sz="2000" dirty="0" smtClean="0"/>
              <a:t> od anglického filosofa </a:t>
            </a:r>
            <a:r>
              <a:rPr lang="cs-CZ" altLang="cs-CZ" sz="2000" b="1" dirty="0" smtClean="0"/>
              <a:t>W. </a:t>
            </a:r>
            <a:r>
              <a:rPr lang="cs-CZ" altLang="cs-CZ" sz="2000" b="1" dirty="0" err="1" smtClean="0"/>
              <a:t>Pettyho</a:t>
            </a:r>
            <a:r>
              <a:rPr lang="cs-CZ" altLang="cs-CZ" sz="2000" dirty="0" smtClean="0"/>
              <a:t> (1623 – 1687)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000" dirty="0" smtClean="0"/>
              <a:t>Švýcarský ekonom </a:t>
            </a:r>
            <a:r>
              <a:rPr lang="cs-CZ" altLang="cs-CZ" sz="2000" b="1" dirty="0" smtClean="0"/>
              <a:t>L</a:t>
            </a:r>
            <a:r>
              <a:rPr lang="en-US" altLang="cs-CZ" sz="2000" b="1" dirty="0" smtClean="0"/>
              <a:t>e</a:t>
            </a:r>
            <a:r>
              <a:rPr lang="cs-CZ" altLang="cs-CZ" sz="2000" b="1" dirty="0" smtClean="0"/>
              <a:t>ó</a:t>
            </a:r>
            <a:r>
              <a:rPr lang="en-US" altLang="cs-CZ" sz="2000" b="1" dirty="0" smtClean="0"/>
              <a:t>n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Walras</a:t>
            </a:r>
            <a:r>
              <a:rPr lang="cs-CZ" altLang="cs-CZ" sz="2000" dirty="0" smtClean="0"/>
              <a:t> (1834 – 1910) jako první používal matematický aparát jako nedílnou součást svých ekonomických úvah o marginální teorii užitku a v teorii ekonomické rovnováhy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000" b="1" dirty="0" err="1" smtClean="0"/>
              <a:t>Vilfredo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Pareto</a:t>
            </a:r>
            <a:r>
              <a:rPr lang="cs-CZ" altLang="cs-CZ" sz="2000" dirty="0" smtClean="0"/>
              <a:t> (1848 – 1923) - žák L. </a:t>
            </a:r>
            <a:r>
              <a:rPr lang="cs-CZ" altLang="cs-CZ" sz="2000" dirty="0" err="1" smtClean="0"/>
              <a:t>Walrase</a:t>
            </a:r>
            <a:r>
              <a:rPr lang="cs-CZ" altLang="cs-CZ" sz="2000" dirty="0" smtClean="0"/>
              <a:t> - dovedl používání matematiky v ekonomii k dnešním standardům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cs-CZ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smtClean="0"/>
              <a:t>Rhind-Ahmesův papyrus 1</a:t>
            </a:r>
            <a:endParaRPr lang="cs-CZ" alt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EMM1</a:t>
            </a:r>
            <a:endParaRPr lang="cs-CZ"/>
          </a:p>
        </p:txBody>
      </p:sp>
      <p:sp>
        <p:nvSpPr>
          <p:cNvPr id="10244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B545D0-20BB-4D41-9687-FAA970AC61F7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400" smtClean="0"/>
          </a:p>
        </p:txBody>
      </p:sp>
      <p:pic>
        <p:nvPicPr>
          <p:cNvPr id="1024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57575" y="1628775"/>
            <a:ext cx="2228850" cy="42481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smtClean="0"/>
              <a:t>Rhind-Ahmesův papyrus 2</a:t>
            </a:r>
            <a:endParaRPr lang="cs-CZ" altLang="cs-CZ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r>
              <a:rPr lang="cs-CZ" altLang="cs-CZ" sz="2400" smtClean="0"/>
              <a:t>Asi 1600 let před naším letopočtem byl na dvoře faraóna Amenemhata III. jako královský písař a matematik zaměstnán Ahmes. V roce 1853 objevil Angličan Rhind   v blízkosti chrámu Ramsese II. v Thébách jeden Ahmesův papyrus. Papyrus má tvar pásku širokého 33 cm a dlouhého více než 5 m. Obsahuje mimo jiné i následující úlohu:</a:t>
            </a:r>
          </a:p>
          <a:p>
            <a:r>
              <a:rPr lang="cs-CZ" altLang="cs-CZ" sz="2400" b="1" smtClean="0"/>
              <a:t>Sto měr zrní je třeba rozdělit pěti dělníkům tak, aby druhý dělník dostal o tolik měr více než první, o kolik třetí dostal více než druhý, čtvrtý než třetí a pátý než čtvrtý. První dva dělníci mají dohromady dostat sedmkrát méně měr zrní než ostatní tři dohromady.</a:t>
            </a:r>
            <a:br>
              <a:rPr lang="cs-CZ" altLang="cs-CZ" sz="2400" b="1" smtClean="0"/>
            </a:br>
            <a:r>
              <a:rPr lang="cs-CZ" altLang="cs-CZ" sz="2400" b="1" smtClean="0"/>
              <a:t>Kolik měr zrní dostal každý dělník?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EMM1</a:t>
            </a:r>
            <a:endParaRPr lang="cs-CZ"/>
          </a:p>
        </p:txBody>
      </p:sp>
      <p:sp>
        <p:nvSpPr>
          <p:cNvPr id="11269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C8CFA3-9BBE-4FAF-A408-58626585CF56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1229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7C2280-A6FE-47F6-AD41-8E2B9AFF4DCC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1400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smtClean="0"/>
              <a:t>Matematické metody v ekonomii</a:t>
            </a:r>
            <a:br>
              <a:rPr lang="cs-CZ" altLang="cs-CZ" sz="3400" b="1" smtClean="0"/>
            </a:br>
            <a:r>
              <a:rPr lang="cs-CZ" altLang="cs-CZ" sz="2400" b="1" smtClean="0"/>
              <a:t>zahrnují tyto oblasti: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2125" y="1333500"/>
            <a:ext cx="8229600" cy="499586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Matematické programování a jeho aplikace v ekonomických disciplínách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Lineární programování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Vícekriteriální optimalizace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Cílové programování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Modely analýzy obalu dat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Modely optimalizace portfolia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Optimalizační úlohy na grafech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Řízení projektů: Časová analýza: CPM, PERT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Software k řešení optimalizačních úloh na PC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Operační výzkum (operační analýza)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Operační management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1331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6B7B265-F3E4-4F24-A09D-139A027B3F93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1400" smtClean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 smtClean="0">
                <a:solidFill>
                  <a:schemeClr val="accent6"/>
                </a:solidFill>
              </a:rPr>
              <a:t>Příklad tvorby matematického modelu: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Maximalizace zisku podnikatele při omezených výrobních zdrojích a omezeném odbytu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	</a:t>
            </a:r>
            <a:r>
              <a:rPr lang="cs-CZ" altLang="cs-CZ" sz="2200" b="1" i="1" smtClean="0">
                <a:solidFill>
                  <a:srgbClr val="CC3300"/>
                </a:solidFill>
              </a:rPr>
              <a:t>Název disciplíny:</a:t>
            </a:r>
            <a:r>
              <a:rPr lang="cs-CZ" altLang="cs-CZ" sz="2200" b="1" i="1" smtClean="0"/>
              <a:t>  </a:t>
            </a:r>
            <a:r>
              <a:rPr lang="cs-CZ" altLang="cs-CZ" sz="2200" b="1" smtClean="0"/>
              <a:t>Operační management</a:t>
            </a:r>
          </a:p>
          <a:p>
            <a:pPr algn="ctr" eaLnBrk="1" hangingPunct="1">
              <a:buFontTx/>
              <a:buNone/>
            </a:pPr>
            <a:r>
              <a:rPr lang="cs-CZ" altLang="cs-CZ" sz="2200" b="1" i="1" smtClean="0"/>
              <a:t>	</a:t>
            </a:r>
          </a:p>
          <a:p>
            <a:pPr algn="ctr" eaLnBrk="1" hangingPunct="1">
              <a:buFontTx/>
              <a:buNone/>
            </a:pPr>
            <a:r>
              <a:rPr lang="cs-CZ" altLang="cs-CZ" sz="2200" b="1" i="1" smtClean="0">
                <a:solidFill>
                  <a:schemeClr val="bg2"/>
                </a:solidFill>
              </a:rPr>
              <a:t>Teoretické schéma:</a:t>
            </a: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744538" y="2963863"/>
            <a:ext cx="1947862" cy="2570162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042988" y="3357563"/>
            <a:ext cx="2376487" cy="215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Suroviny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Polotovary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Výrobní zaříz.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Pracovní síla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Kapitál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      …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059113" y="3141663"/>
            <a:ext cx="5545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u="sng">
                <a:latin typeface="Tahoma" panose="020B0604030504040204" pitchFamily="34" charset="0"/>
              </a:rPr>
              <a:t>Výrobce</a:t>
            </a:r>
            <a:r>
              <a:rPr lang="cs-CZ" altLang="cs-CZ" sz="2000">
                <a:latin typeface="Tahoma" panose="020B0604030504040204" pitchFamily="34" charset="0"/>
              </a:rPr>
              <a:t> – organizátor (manažér, plánovač aj.)</a:t>
            </a:r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4311650" y="3644900"/>
            <a:ext cx="4248150" cy="8636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427538" y="3860800"/>
            <a:ext cx="3744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Výrobky (nositele užit. hodnot)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5076825" y="4581525"/>
            <a:ext cx="2016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solidFill>
                  <a:schemeClr val="accent2"/>
                </a:solidFill>
                <a:latin typeface="Tahoma" panose="020B0604030504040204" pitchFamily="34" charset="0"/>
              </a:rPr>
              <a:t>Omezený odbyt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900113" y="5589588"/>
            <a:ext cx="2016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solidFill>
                  <a:schemeClr val="accent2"/>
                </a:solidFill>
                <a:latin typeface="Tahoma" panose="020B0604030504040204" pitchFamily="34" charset="0"/>
              </a:rPr>
              <a:t>Omezené zdroje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3563938" y="5876925"/>
            <a:ext cx="2592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Výrobní program</a:t>
            </a:r>
          </a:p>
        </p:txBody>
      </p:sp>
      <p:sp>
        <p:nvSpPr>
          <p:cNvPr id="15373" name="AutoShape 13"/>
          <p:cNvSpPr>
            <a:spLocks noChangeArrowheads="1"/>
          </p:cNvSpPr>
          <p:nvPr/>
        </p:nvSpPr>
        <p:spPr bwMode="auto">
          <a:xfrm>
            <a:off x="2771775" y="3789363"/>
            <a:ext cx="1439863" cy="6477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5374" name="AutoShape 14"/>
          <p:cNvSpPr>
            <a:spLocks noChangeArrowheads="1"/>
          </p:cNvSpPr>
          <p:nvPr/>
        </p:nvSpPr>
        <p:spPr bwMode="auto">
          <a:xfrm>
            <a:off x="4140200" y="4505325"/>
            <a:ext cx="720725" cy="1081088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3328" name="AutoShape 15"/>
          <p:cNvSpPr>
            <a:spLocks noChangeArrowheads="1"/>
          </p:cNvSpPr>
          <p:nvPr/>
        </p:nvSpPr>
        <p:spPr bwMode="auto">
          <a:xfrm>
            <a:off x="4602163" y="5549900"/>
            <a:ext cx="1008062" cy="360363"/>
          </a:xfrm>
          <a:prstGeom prst="leftArrow">
            <a:avLst>
              <a:gd name="adj1" fmla="val 50000"/>
              <a:gd name="adj2" fmla="val 699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5651500" y="5516563"/>
            <a:ext cx="2736850" cy="406400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>
                <a:solidFill>
                  <a:schemeClr val="hlink"/>
                </a:solidFill>
                <a:latin typeface="Tahoma" panose="020B0604030504040204" pitchFamily="34" charset="0"/>
              </a:rPr>
              <a:t>Matematický model</a:t>
            </a:r>
          </a:p>
        </p:txBody>
      </p:sp>
      <p:sp>
        <p:nvSpPr>
          <p:cNvPr id="13330" name="Oval 18"/>
          <p:cNvSpPr>
            <a:spLocks noChangeArrowheads="1"/>
          </p:cNvSpPr>
          <p:nvPr/>
        </p:nvSpPr>
        <p:spPr bwMode="auto">
          <a:xfrm>
            <a:off x="3143250" y="5911850"/>
            <a:ext cx="2735263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  <p:bldP spid="15364" grpId="0" animBg="1"/>
      <p:bldP spid="15366" grpId="0"/>
      <p:bldP spid="15367" grpId="0"/>
      <p:bldP spid="15368" grpId="0" animBg="1"/>
      <p:bldP spid="15369" grpId="0"/>
      <p:bldP spid="15370" grpId="0"/>
      <p:bldP spid="15371" grpId="0"/>
      <p:bldP spid="15372" grpId="0"/>
      <p:bldP spid="15374" grpId="0" animBg="1"/>
      <p:bldP spid="15377" grpId="0" animBg="1"/>
    </p:bldLst>
  </p:timing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2140</TotalTime>
  <Words>2026</Words>
  <Application>Microsoft Office PowerPoint</Application>
  <PresentationFormat>Předvádění na obrazovce (4:3)</PresentationFormat>
  <Paragraphs>321</Paragraphs>
  <Slides>31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40" baseType="lpstr">
      <vt:lpstr>Arial</vt:lpstr>
      <vt:lpstr>Cambria Math</vt:lpstr>
      <vt:lpstr>Symbol</vt:lpstr>
      <vt:lpstr>Tahoma</vt:lpstr>
      <vt:lpstr>Times New Roman</vt:lpstr>
      <vt:lpstr>Wingdings</vt:lpstr>
      <vt:lpstr>Směsice</vt:lpstr>
      <vt:lpstr>Výchozí návrh</vt:lpstr>
      <vt:lpstr>Microsoft Word Picture</vt:lpstr>
      <vt:lpstr>Ekonomicko-matematické metody 1</vt:lpstr>
      <vt:lpstr>Předmět Ekonomicko-matematické metody</vt:lpstr>
      <vt:lpstr>Předmět Ekonomicko-matematické metody</vt:lpstr>
      <vt:lpstr>Předmět Ekonomicko-matematické metody v eLearningu</vt:lpstr>
      <vt:lpstr>Trocha historie o matematickém modelování v ekonomii</vt:lpstr>
      <vt:lpstr>Rhind-Ahmesův papyrus 1</vt:lpstr>
      <vt:lpstr>Rhind-Ahmesův papyrus 2</vt:lpstr>
      <vt:lpstr>Matematické metody v ekonomii zahrnují tyto oblasti:</vt:lpstr>
      <vt:lpstr>Příklad tvorby matematického modelu: Maximalizace zisku podnikatele při omezených výrobních zdrojích a omezeném odbytu</vt:lpstr>
      <vt:lpstr>Výrobní program</vt:lpstr>
      <vt:lpstr>Omezené zdroje</vt:lpstr>
      <vt:lpstr>Technologické (strukturní) koeficienty</vt:lpstr>
      <vt:lpstr>Omezení odbytu </vt:lpstr>
      <vt:lpstr>Optimální výrobní program</vt:lpstr>
      <vt:lpstr>Optimální výrobní program …</vt:lpstr>
      <vt:lpstr>Optimalizace výrobního programu</vt:lpstr>
      <vt:lpstr>Příklad: </vt:lpstr>
      <vt:lpstr>Transformace ekonomického modelu na model matematický </vt:lpstr>
      <vt:lpstr>Efektivnost procesů:</vt:lpstr>
      <vt:lpstr>Omezující podmínky:</vt:lpstr>
      <vt:lpstr>Matematický model LP: 2 procesy, 3 zdroje (činitele)</vt:lpstr>
      <vt:lpstr>Některá přípustná a nepřípustná řešení úlohy LP:</vt:lpstr>
      <vt:lpstr>Grafické znázornění podmínky:  0,9x1 + 0,3 x2    270, (x1  0, x2  0)</vt:lpstr>
      <vt:lpstr>Grafické znázornění podmínky:  0,5 x2   100, (x1  0, x2  0)</vt:lpstr>
      <vt:lpstr>Grafické znázornění podmínky:  0,1x1 + 0,2 x2     60, (x1  0, x2  0)</vt:lpstr>
      <vt:lpstr>Grafické znázornění výsledné množiny všech přípustných řešení:</vt:lpstr>
      <vt:lpstr>Grafické řešení úlohy LP:</vt:lpstr>
      <vt:lpstr>Modifikace modelu: rizikovost procesů</vt:lpstr>
      <vt:lpstr>Příklad: náhodný zisk (diskrétní rozdělení náh. vel.)</vt:lpstr>
      <vt:lpstr>Omezující podmínky:</vt:lpstr>
      <vt:lpstr>Závěry</vt:lpstr>
    </vt:vector>
  </TitlesOfParts>
  <Company>TP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Matematické metody pro ekonomy č. 1</dc:title>
  <dc:creator/>
  <cp:lastModifiedBy>bar0245</cp:lastModifiedBy>
  <cp:revision>45</cp:revision>
  <dcterms:created xsi:type="dcterms:W3CDTF">2005-02-10T08:52:03Z</dcterms:created>
  <dcterms:modified xsi:type="dcterms:W3CDTF">2022-09-19T09:15:52Z</dcterms:modified>
</cp:coreProperties>
</file>