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4"/>
  </p:notesMasterIdLst>
  <p:sldIdLst>
    <p:sldId id="256" r:id="rId3"/>
    <p:sldId id="286" r:id="rId4"/>
    <p:sldId id="304" r:id="rId5"/>
    <p:sldId id="287" r:id="rId6"/>
    <p:sldId id="288" r:id="rId7"/>
    <p:sldId id="289" r:id="rId8"/>
    <p:sldId id="290" r:id="rId9"/>
    <p:sldId id="301" r:id="rId10"/>
    <p:sldId id="302" r:id="rId11"/>
    <p:sldId id="303" r:id="rId12"/>
    <p:sldId id="291" r:id="rId13"/>
    <p:sldId id="294" r:id="rId14"/>
    <p:sldId id="305" r:id="rId15"/>
    <p:sldId id="292" r:id="rId16"/>
    <p:sldId id="293" r:id="rId17"/>
    <p:sldId id="300" r:id="rId18"/>
    <p:sldId id="295" r:id="rId19"/>
    <p:sldId id="296" r:id="rId20"/>
    <p:sldId id="297" r:id="rId21"/>
    <p:sldId id="298" r:id="rId22"/>
    <p:sldId id="299" r:id="rId2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3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8E4B0AD-21B5-4D13-BA1F-20397CCEC6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C6F5829-43E9-44BB-BED0-A553C9BAFF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6690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15ECA-B17D-40FB-B3E5-B8589EDC23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045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0A881-F641-4CEF-B1FE-6C1E561436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004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5324C-3C9A-4E93-A84C-BBBB6C333A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9459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7EB70-B015-4716-B80C-5E4B781288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8606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65938-8186-45E4-BF76-B901AB043A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2268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BAB83-BED6-4784-BACB-2A93E0157A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0157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BD857-6F02-4D91-BCE2-C0097C171B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44380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0935F-B835-4334-B3D0-AC441D787D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6243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41897-3E83-4C97-843B-25A3295C38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8941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284D3-DBBB-41C6-BE6F-CC59E13D0B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328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7BD33-C582-422F-9F53-5755A5BD29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266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2DEC4-7499-4945-8C17-AFF9164FEC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399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232A7-AA2B-4AD0-AF14-EC17A447A4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3740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A5F1D-DC94-422A-9657-4A1E47C331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4157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903D8-70F4-4693-A1E7-4FC69330B8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59187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88770-4FE0-45AD-AD49-8BDC3262C1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509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41DA1-B490-4415-93AE-FB2AB95B3D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14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242AA-8EE5-4EE1-83A9-1AF37A0E34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157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5ECBA-781D-4B4F-9256-C222DF34DD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049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634CB-020C-436E-AFB4-4480A783D5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341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2248-A70E-4D2C-BEE2-7014E6A58B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795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02FB6-09A0-47F7-91DB-D991B0F588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460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616E4-DB42-48BC-A647-F2FC0C9D67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103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cs-CZ" altLang="cs-CZ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cs-CZ" altLang="cs-CZ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cs-CZ" altLang="cs-CZ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cs-CZ" altLang="cs-CZ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cs-CZ" altLang="cs-CZ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cs-CZ" altLang="cs-CZ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cs-CZ" altLang="cs-CZ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7C4221D-6BC9-4384-BD08-803A95427E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9A4425-4E52-446A-A760-2E07A11B0B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upload.wikimedia.org/wikipedia/en/9/95/MaximumCounterexample.png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d/d4/Parcialni_derivace_graf_vyznam.svg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6/62/MaximumParaboloid.png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bg2"/>
                </a:solidFill>
              </a:rPr>
              <a:t>EMM3</a:t>
            </a:r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EC3831-5F95-4741-BFA4-DA58A6B9A42E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smtClean="0"/>
              <a:t>Ekonomicko-matematické metody</a:t>
            </a:r>
            <a:r>
              <a:rPr lang="cs-CZ" altLang="cs-CZ" smtClean="0"/>
              <a:t> </a:t>
            </a:r>
            <a:r>
              <a:rPr lang="cs-CZ" altLang="cs-CZ" b="1" smtClean="0"/>
              <a:t>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2712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Prof. RNDr. Jaroslav </a:t>
            </a:r>
            <a:r>
              <a:rPr lang="cs-CZ" altLang="cs-CZ" dirty="0" err="1" smtClean="0"/>
              <a:t>Ramík</a:t>
            </a:r>
            <a:r>
              <a:rPr lang="cs-CZ" altLang="cs-CZ" dirty="0" smtClean="0"/>
              <a:t>,</a:t>
            </a:r>
            <a:r>
              <a:rPr lang="en-US" altLang="cs-CZ" smtClean="0"/>
              <a:t> </a:t>
            </a:r>
            <a:r>
              <a:rPr lang="cs-CZ" altLang="cs-CZ" smtClean="0"/>
              <a:t>CSc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 eaLnBrk="1" hangingPunct="1"/>
            <a:endParaRPr lang="en-US" altLang="cs-CZ" dirty="0" smtClean="0"/>
          </a:p>
          <a:p>
            <a:pPr eaLnBrk="1" hangingPunct="1"/>
            <a:r>
              <a:rPr lang="cs-CZ" altLang="cs-CZ" dirty="0" smtClean="0"/>
              <a:t>přednáší</a:t>
            </a:r>
            <a:endParaRPr lang="cs-CZ" altLang="cs-CZ" dirty="0"/>
          </a:p>
          <a:p>
            <a:pPr eaLnBrk="1" hangingPunct="1"/>
            <a:r>
              <a:rPr lang="cs-CZ" altLang="cs-CZ" dirty="0"/>
              <a:t>doc. RNDr. David Bartl, Ph.D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43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C96E00-78F4-4AED-8D26-C07E279499E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smtClean="0"/>
              <a:t>Grafické znázornění „obecné“</a:t>
            </a:r>
            <a:br>
              <a:rPr lang="cs-CZ" altLang="cs-CZ" sz="2400" b="1" smtClean="0"/>
            </a:br>
            <a:r>
              <a:rPr lang="cs-CZ" altLang="cs-CZ" sz="2400" b="1" smtClean="0"/>
              <a:t>funkce 2 proměnných</a:t>
            </a:r>
          </a:p>
        </p:txBody>
      </p:sp>
      <p:pic>
        <p:nvPicPr>
          <p:cNvPr id="14341" name="Picture 7" descr="File:MaximumCounterexampl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6604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Line 7"/>
          <p:cNvSpPr>
            <a:spLocks noChangeShapeType="1"/>
          </p:cNvSpPr>
          <p:nvPr/>
        </p:nvSpPr>
        <p:spPr bwMode="auto">
          <a:xfrm flipH="1" flipV="1">
            <a:off x="1187450" y="2492375"/>
            <a:ext cx="20161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323850" y="1900238"/>
            <a:ext cx="1584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lokální minimum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5363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E70C19-B843-4159-A4CE-66CBAC1BEAE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b="1" smtClean="0"/>
              <a:t>Existence řešení</a:t>
            </a:r>
            <a:r>
              <a:rPr lang="cs-CZ" altLang="cs-CZ" sz="3600" b="1" smtClean="0"/>
              <a:t> …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45259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dirty="0" smtClean="0"/>
              <a:t>	Prostor</a:t>
            </a:r>
            <a:r>
              <a:rPr lang="en-US" altLang="cs-CZ" sz="2000" dirty="0" smtClean="0"/>
              <a:t> </a:t>
            </a:r>
            <a:r>
              <a:rPr lang="en-US" altLang="cs-CZ" sz="2400" b="1" dirty="0" smtClean="0"/>
              <a:t>R</a:t>
            </a:r>
            <a:r>
              <a:rPr lang="en-US" altLang="cs-CZ" sz="2400" b="1" i="1" baseline="30000" dirty="0" smtClean="0"/>
              <a:t>n</a:t>
            </a:r>
            <a:r>
              <a:rPr lang="en-US" altLang="cs-CZ" sz="2000" dirty="0" smtClean="0"/>
              <a:t> :  </a:t>
            </a:r>
            <a:r>
              <a:rPr lang="en-US" altLang="cs-CZ" sz="2000" dirty="0" err="1" smtClean="0">
                <a:solidFill>
                  <a:srgbClr val="FF0000"/>
                </a:solidFill>
              </a:rPr>
              <a:t>pozor</a:t>
            </a:r>
            <a:r>
              <a:rPr lang="en-US" altLang="cs-CZ" sz="2000" dirty="0" smtClean="0">
                <a:solidFill>
                  <a:srgbClr val="FF0000"/>
                </a:solidFill>
              </a:rPr>
              <a:t>!!!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parciální</a:t>
            </a:r>
            <a:r>
              <a:rPr lang="en-US" altLang="cs-CZ" sz="2000" dirty="0" smtClean="0"/>
              <a:t> </a:t>
            </a:r>
            <a:r>
              <a:rPr lang="en-US" altLang="cs-CZ" sz="2000" dirty="0" err="1" smtClean="0"/>
              <a:t>derivace</a:t>
            </a:r>
            <a:r>
              <a:rPr lang="en-US" altLang="cs-CZ" sz="2000" dirty="0" smtClean="0"/>
              <a:t>:</a:t>
            </a:r>
            <a:endParaRPr lang="cs-CZ" altLang="cs-CZ" sz="2000" dirty="0" smtClean="0"/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	 	</a:t>
            </a:r>
            <a:r>
              <a:rPr lang="en-US" altLang="cs-CZ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i="1" dirty="0" smtClean="0">
                <a:latin typeface="Times New Roman" panose="02020603050405020304" pitchFamily="18" charset="0"/>
              </a:rPr>
              <a:t>f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(</a:t>
            </a:r>
            <a:r>
              <a:rPr lang="en-US" altLang="cs-CZ" sz="20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000" baseline="30000" dirty="0" smtClean="0">
                <a:latin typeface="Times New Roman" panose="02020603050405020304" pitchFamily="18" charset="0"/>
              </a:rPr>
              <a:t>0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 =</a:t>
            </a:r>
            <a:r>
              <a:rPr lang="en-US" altLang="cs-CZ" sz="2000" dirty="0" smtClean="0"/>
              <a:t> </a:t>
            </a:r>
            <a:endParaRPr lang="cs-CZ" altLang="cs-CZ" sz="2000" dirty="0" smtClean="0"/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	</a:t>
            </a:r>
            <a:r>
              <a:rPr lang="cs-CZ" altLang="cs-CZ" sz="2000" b="1" dirty="0" smtClean="0"/>
              <a:t>Gradient</a:t>
            </a:r>
            <a:r>
              <a:rPr lang="cs-CZ" altLang="cs-CZ" sz="2000" dirty="0" smtClean="0"/>
              <a:t> funkce (vektor parciálních derivací) v bodě </a:t>
            </a:r>
            <a:r>
              <a:rPr lang="en-US" altLang="cs-CZ" sz="20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000" baseline="300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=(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000" baseline="-25000" dirty="0" smtClean="0">
                <a:latin typeface="Times New Roman" panose="02020603050405020304" pitchFamily="18" charset="0"/>
              </a:rPr>
              <a:t>1</a:t>
            </a:r>
            <a:r>
              <a:rPr lang="cs-CZ" altLang="cs-CZ" sz="2000" baseline="300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,…, 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smtClean="0">
                <a:latin typeface="Times New Roman" panose="02020603050405020304" pitchFamily="18" charset="0"/>
              </a:rPr>
              <a:t>n</a:t>
            </a:r>
            <a:r>
              <a:rPr lang="cs-CZ" altLang="cs-CZ" sz="2000" baseline="300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cs-CZ" altLang="cs-CZ" sz="2000" b="1" dirty="0" err="1" smtClean="0">
                <a:sym typeface="Symbol" panose="05050102010706020507" pitchFamily="18" charset="2"/>
              </a:rPr>
              <a:t>R</a:t>
            </a:r>
            <a:r>
              <a:rPr lang="cs-CZ" altLang="cs-CZ" sz="2000" i="1" baseline="30000" dirty="0" err="1" smtClean="0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endParaRPr lang="cs-CZ" altLang="cs-CZ" sz="2000" i="1" baseline="30000" dirty="0" smtClean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en-US" altLang="cs-CZ" sz="2000" dirty="0" smtClean="0"/>
          </a:p>
          <a:p>
            <a:pPr eaLnBrk="1" hangingPunct="1">
              <a:buFontTx/>
              <a:buNone/>
            </a:pPr>
            <a:r>
              <a:rPr lang="en-US" altLang="cs-CZ" sz="2000" dirty="0" smtClean="0"/>
              <a:t>		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H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  = 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	    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  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         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= {</a:t>
            </a:r>
            <a:r>
              <a:rPr lang="en-US" altLang="cs-CZ" sz="20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000" baseline="30000" dirty="0" smtClean="0">
                <a:latin typeface="Times New Roman" panose="02020603050405020304" pitchFamily="18" charset="0"/>
              </a:rPr>
              <a:t>2</a:t>
            </a:r>
            <a:r>
              <a:rPr lang="en-US" altLang="cs-CZ" sz="2000" i="1" dirty="0" smtClean="0">
                <a:latin typeface="Times New Roman" panose="02020603050405020304" pitchFamily="18" charset="0"/>
              </a:rPr>
              <a:t>f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(</a:t>
            </a:r>
            <a:r>
              <a:rPr lang="en-US" altLang="cs-CZ" sz="20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000" baseline="30000" dirty="0" smtClean="0">
                <a:latin typeface="Times New Roman" panose="02020603050405020304" pitchFamily="18" charset="0"/>
              </a:rPr>
              <a:t>0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)}</a:t>
            </a:r>
            <a:r>
              <a:rPr lang="en-US" altLang="cs-CZ" sz="2000" dirty="0" smtClean="0"/>
              <a:t>  </a:t>
            </a:r>
          </a:p>
          <a:p>
            <a:pPr eaLnBrk="1" hangingPunct="1">
              <a:buFontTx/>
              <a:buNone/>
            </a:pPr>
            <a:endParaRPr lang="cs-CZ" altLang="cs-CZ" sz="2000" i="1" dirty="0" smtClean="0"/>
          </a:p>
          <a:p>
            <a:pPr eaLnBrk="1" hangingPunct="1">
              <a:buFontTx/>
              <a:buNone/>
            </a:pPr>
            <a:r>
              <a:rPr lang="cs-CZ" altLang="cs-CZ" sz="2000" i="1" dirty="0" smtClean="0"/>
              <a:t>	</a:t>
            </a:r>
            <a:r>
              <a:rPr lang="en-US" altLang="cs-CZ" sz="2000" b="1" dirty="0" err="1" smtClean="0"/>
              <a:t>Hessova</a:t>
            </a:r>
            <a:r>
              <a:rPr lang="en-US" altLang="cs-CZ" sz="2000" b="1" dirty="0" smtClean="0"/>
              <a:t> </a:t>
            </a:r>
            <a:r>
              <a:rPr lang="en-US" altLang="cs-CZ" sz="2000" b="1" dirty="0" err="1" smtClean="0"/>
              <a:t>matice</a:t>
            </a:r>
            <a:r>
              <a:rPr lang="en-US" altLang="cs-CZ" sz="2000" dirty="0" smtClean="0"/>
              <a:t> (</a:t>
            </a:r>
            <a:r>
              <a:rPr lang="en-US" altLang="cs-CZ" sz="2000" b="1" dirty="0" err="1" smtClean="0"/>
              <a:t>Hessián</a:t>
            </a:r>
            <a:r>
              <a:rPr lang="en-US" altLang="cs-CZ" sz="2000" dirty="0" smtClean="0"/>
              <a:t>)</a:t>
            </a:r>
            <a:r>
              <a:rPr lang="cs-CZ" altLang="cs-CZ" sz="2000" dirty="0" smtClean="0"/>
              <a:t> v bodě </a:t>
            </a:r>
            <a:r>
              <a:rPr lang="en-US" altLang="cs-CZ" sz="20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000" baseline="30000" dirty="0" smtClean="0">
                <a:latin typeface="Times New Roman" panose="02020603050405020304" pitchFamily="18" charset="0"/>
              </a:rPr>
              <a:t>0</a:t>
            </a:r>
            <a:endParaRPr lang="cs-CZ" altLang="cs-CZ" sz="2000" dirty="0" smtClean="0"/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eaLnBrk="1" hangingPunct="1">
              <a:buFontTx/>
              <a:buNone/>
            </a:pPr>
            <a:r>
              <a:rPr lang="cs-CZ" altLang="cs-CZ" sz="2000" dirty="0" smtClean="0"/>
              <a:t>    </a:t>
            </a:r>
            <a:r>
              <a:rPr lang="en-US" altLang="cs-CZ" sz="2000" dirty="0" smtClean="0"/>
              <a:t>v </a:t>
            </a:r>
            <a:r>
              <a:rPr lang="en-US" altLang="cs-CZ" sz="2000" b="1" dirty="0" smtClean="0"/>
              <a:t>R</a:t>
            </a:r>
            <a:r>
              <a:rPr lang="en-US" altLang="cs-CZ" sz="2000" baseline="30000" dirty="0" smtClean="0"/>
              <a:t>1</a:t>
            </a:r>
            <a:r>
              <a:rPr lang="en-US" altLang="cs-CZ" sz="2000" dirty="0" smtClean="0"/>
              <a:t> (</a:t>
            </a:r>
            <a:r>
              <a:rPr lang="en-US" altLang="cs-CZ" sz="2000" dirty="0" err="1" smtClean="0"/>
              <a:t>matematika</a:t>
            </a:r>
            <a:r>
              <a:rPr lang="en-US" altLang="cs-CZ" sz="2000" dirty="0" smtClean="0"/>
              <a:t> 1. </a:t>
            </a:r>
            <a:r>
              <a:rPr lang="en-US" altLang="cs-CZ" sz="2000" dirty="0" err="1" smtClean="0"/>
              <a:t>ročník</a:t>
            </a:r>
            <a:r>
              <a:rPr lang="en-US" altLang="cs-CZ" sz="2000" dirty="0" smtClean="0"/>
              <a:t>) : </a:t>
            </a:r>
            <a:r>
              <a:rPr lang="cs-CZ" altLang="cs-CZ" sz="2000" i="1" dirty="0" smtClean="0">
                <a:latin typeface="Times New Roman" panose="02020603050405020304" pitchFamily="18" charset="0"/>
              </a:rPr>
              <a:t>H =</a:t>
            </a:r>
            <a:r>
              <a:rPr lang="en-US" altLang="cs-CZ" sz="2000" dirty="0" smtClean="0"/>
              <a:t> </a:t>
            </a:r>
            <a:r>
              <a:rPr lang="en-US" altLang="cs-CZ" sz="2000" i="1" dirty="0" smtClean="0">
                <a:latin typeface="Times New Roman" panose="02020603050405020304" pitchFamily="18" charset="0"/>
              </a:rPr>
              <a:t>f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 ´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´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(</a:t>
            </a:r>
            <a:r>
              <a:rPr lang="en-US" altLang="cs-CZ" sz="20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cs-CZ" sz="2000" baseline="30000" dirty="0" smtClean="0">
                <a:latin typeface="Times New Roman" panose="02020603050405020304" pitchFamily="18" charset="0"/>
              </a:rPr>
              <a:t>0</a:t>
            </a:r>
            <a:r>
              <a:rPr lang="en-US" altLang="cs-CZ" sz="20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000" dirty="0" smtClean="0">
                <a:latin typeface="Times New Roman" panose="02020603050405020304" pitchFamily="18" charset="0"/>
              </a:rPr>
              <a:t> – „matice“ (1</a:t>
            </a:r>
            <a:r>
              <a:rPr lang="en-US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endParaRPr lang="en-US" alt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36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484438" y="2211388"/>
          <a:ext cx="227171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Rovnice" r:id="rId3" imgW="1206360" imgH="457200" progId="Equation.3">
                  <p:embed/>
                </p:oleObj>
              </mc:Choice>
              <mc:Fallback>
                <p:oleObj name="Rovnice" r:id="rId3" imgW="12063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211388"/>
                        <a:ext cx="2271712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15369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43113" y="3643313"/>
          <a:ext cx="130492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Rovnice" r:id="rId5" imgW="736560" imgH="507960" progId="Equation.3">
                  <p:embed/>
                </p:oleObj>
              </mc:Choice>
              <mc:Fallback>
                <p:oleObj name="Rovnice" r:id="rId5" imgW="736560" imgH="507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3643313"/>
                        <a:ext cx="1304925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638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F9ECB6-4025-4AD2-BF2A-C1EEC23C8A9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1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	</a:t>
            </a:r>
            <a:endParaRPr lang="en-US" altLang="cs-CZ" sz="2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16392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900113" y="1341438"/>
          <a:ext cx="40386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Rovnice" r:id="rId3" imgW="1905000" imgH="241300" progId="Equation.3">
                  <p:embed/>
                </p:oleObj>
              </mc:Choice>
              <mc:Fallback>
                <p:oleObj name="Rovnice" r:id="rId3" imgW="19050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341438"/>
                        <a:ext cx="40386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971550" y="1989138"/>
            <a:ext cx="273685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Gradient 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/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/>
          </a:p>
        </p:txBody>
      </p:sp>
      <p:graphicFrame>
        <p:nvGraphicFramePr>
          <p:cNvPr id="16394" name="Object 9"/>
          <p:cNvGraphicFramePr>
            <a:graphicFrameLocks noChangeAspect="1"/>
          </p:cNvGraphicFramePr>
          <p:nvPr/>
        </p:nvGraphicFramePr>
        <p:xfrm>
          <a:off x="1187450" y="2400300"/>
          <a:ext cx="6553200" cy="292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Rovnice" r:id="rId5" imgW="2844800" imgH="1270000" progId="Equation.3">
                  <p:embed/>
                </p:oleObj>
              </mc:Choice>
              <mc:Fallback>
                <p:oleObj name="Rovnice" r:id="rId5" imgW="2844800" imgH="1270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400300"/>
                        <a:ext cx="6553200" cy="292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741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1BE1B3-113F-4415-9C1F-AA8CD57792D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Extrémy a znaménko derivace</a:t>
            </a:r>
            <a:br>
              <a:rPr lang="cs-CZ" altLang="cs-CZ" sz="3200" b="1" smtClean="0"/>
            </a:br>
            <a:r>
              <a:rPr lang="cs-CZ" altLang="cs-CZ" sz="2400" b="1" smtClean="0"/>
              <a:t>(schéma)</a:t>
            </a:r>
          </a:p>
        </p:txBody>
      </p:sp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989138"/>
            <a:ext cx="6408738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ál 1"/>
          <p:cNvSpPr/>
          <p:nvPr/>
        </p:nvSpPr>
        <p:spPr>
          <a:xfrm>
            <a:off x="4718050" y="1989138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979613" y="4318000"/>
            <a:ext cx="144462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6577013" y="4411663"/>
            <a:ext cx="142875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8435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92BFF7-F39D-48CA-B223-322206E2BA9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Existence řešení</a:t>
            </a:r>
            <a:r>
              <a:rPr lang="cs-CZ" altLang="cs-CZ" sz="3600" b="1" smtClean="0"/>
              <a:t> …</a:t>
            </a:r>
            <a:br>
              <a:rPr lang="cs-CZ" altLang="cs-CZ" sz="3600" b="1" smtClean="0"/>
            </a:br>
            <a:r>
              <a:rPr lang="cs-CZ" altLang="cs-CZ" sz="2800" b="1" smtClean="0"/>
              <a:t>Postačující podmínka existence </a:t>
            </a:r>
            <a:br>
              <a:rPr lang="cs-CZ" altLang="cs-CZ" sz="2800" b="1" smtClean="0"/>
            </a:br>
            <a:r>
              <a:rPr lang="cs-CZ" altLang="cs-CZ" sz="2800" b="1" smtClean="0"/>
              <a:t>lokálního minima funkce v </a:t>
            </a:r>
            <a:r>
              <a:rPr lang="cs-CZ" altLang="cs-CZ" sz="2800" b="1" smtClean="0">
                <a:solidFill>
                  <a:srgbClr val="0070C0"/>
                </a:solidFill>
              </a:rPr>
              <a:t>R</a:t>
            </a:r>
            <a:r>
              <a:rPr lang="cs-CZ" altLang="cs-CZ" sz="3600" b="1" smtClean="0"/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4000" smtClean="0"/>
              <a:t>	</a:t>
            </a:r>
            <a:endParaRPr lang="en-US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endParaRPr lang="en-US" altLang="cs-CZ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042988" y="2349500"/>
            <a:ext cx="7561262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 u="sng"/>
              <a:t>Věta </a:t>
            </a:r>
            <a:r>
              <a:rPr lang="cs-CZ" altLang="cs-CZ" sz="2400" b="1" u="sng"/>
              <a:t>3 </a:t>
            </a:r>
            <a:r>
              <a:rPr lang="cs-CZ" altLang="cs-CZ" sz="2400" b="1" u="sng">
                <a:solidFill>
                  <a:schemeClr val="hlink"/>
                </a:solidFill>
              </a:rPr>
              <a:t>„1“</a:t>
            </a:r>
            <a:r>
              <a:rPr lang="cs-CZ" altLang="cs-CZ" sz="2400" b="1" u="sng"/>
              <a:t>.</a:t>
            </a:r>
            <a:r>
              <a:rPr lang="cs-CZ" altLang="cs-CZ" sz="2000"/>
              <a:t>  </a:t>
            </a:r>
            <a:r>
              <a:rPr lang="cs-CZ" altLang="cs-CZ" sz="2400"/>
              <a:t>Jestliže</a:t>
            </a:r>
            <a:r>
              <a:rPr lang="en-US" altLang="cs-CZ" sz="2400"/>
              <a:t> funkce </a:t>
            </a:r>
            <a:r>
              <a:rPr lang="en-US" altLang="cs-CZ" sz="2400" i="1">
                <a:latin typeface="Times New Roman" panose="02020603050405020304" pitchFamily="18" charset="0"/>
              </a:rPr>
              <a:t>f</a:t>
            </a:r>
            <a:r>
              <a:rPr lang="en-US" altLang="cs-CZ" sz="2400">
                <a:latin typeface="Times New Roman" panose="02020603050405020304" pitchFamily="18" charset="0"/>
              </a:rPr>
              <a:t>(</a:t>
            </a:r>
            <a:r>
              <a:rPr lang="en-US" altLang="cs-CZ" sz="2400" i="1">
                <a:latin typeface="Times New Roman" panose="02020603050405020304" pitchFamily="18" charset="0"/>
              </a:rPr>
              <a:t>x</a:t>
            </a:r>
            <a:r>
              <a:rPr lang="en-US" altLang="cs-CZ" sz="2400">
                <a:latin typeface="Times New Roman" panose="02020603050405020304" pitchFamily="18" charset="0"/>
              </a:rPr>
              <a:t>)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/>
              <a:t>má </a:t>
            </a:r>
            <a:r>
              <a:rPr lang="cs-CZ" altLang="cs-CZ" sz="2400" b="1" i="1"/>
              <a:t>spojitou prvou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/>
              <a:t>a druhou derivaci v okolí bodu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en-US" altLang="cs-CZ" sz="2400" b="1" i="1">
                <a:latin typeface="Times New Roman" panose="02020603050405020304" pitchFamily="18" charset="0"/>
              </a:rPr>
              <a:t>x</a:t>
            </a:r>
            <a:r>
              <a:rPr lang="en-US" altLang="cs-CZ" sz="2400" b="1" baseline="30000">
                <a:latin typeface="Times New Roman" panose="02020603050405020304" pitchFamily="18" charset="0"/>
              </a:rPr>
              <a:t>0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 </a:t>
            </a:r>
            <a:r>
              <a:rPr lang="cs-CZ" altLang="cs-CZ" sz="2400" b="1">
                <a:sym typeface="Symbol" panose="05050102010706020507" pitchFamily="18" charset="2"/>
              </a:rPr>
              <a:t>R</a:t>
            </a:r>
            <a:r>
              <a:rPr lang="cs-CZ" altLang="cs-CZ" sz="2400" b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 i="1"/>
              <a:t>první derivace je nulová</a:t>
            </a:r>
            <a:r>
              <a:rPr lang="cs-CZ" altLang="cs-CZ" sz="2400"/>
              <a:t>, tj.  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´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 baseline="30000">
                <a:solidFill>
                  <a:schemeClr val="accent2"/>
                </a:solidFill>
                <a:latin typeface="Times New Roman" panose="02020603050405020304" pitchFamily="18" charset="0"/>
              </a:rPr>
              <a:t>0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= 0</a:t>
            </a:r>
            <a:r>
              <a:rPr lang="cs-CZ" altLang="cs-CZ" sz="2400">
                <a:latin typeface="Times New Roman" panose="02020603050405020304" pitchFamily="18" charset="0"/>
              </a:rPr>
              <a:t>     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a zároveň </a:t>
            </a:r>
            <a:r>
              <a:rPr lang="cs-CZ" altLang="cs-CZ" sz="2400" b="1" i="1"/>
              <a:t>druhá derivace je kladná</a:t>
            </a:r>
            <a:r>
              <a:rPr lang="cs-CZ" altLang="cs-CZ" sz="2400"/>
              <a:t>, tj.</a:t>
            </a:r>
            <a:r>
              <a:rPr lang="cs-CZ" altLang="cs-CZ" sz="2400">
                <a:latin typeface="Times New Roman" panose="02020603050405020304" pitchFamily="18" charset="0"/>
              </a:rPr>
              <a:t>  </a:t>
            </a:r>
            <a:r>
              <a:rPr lang="cs-CZ" altLang="cs-CZ" sz="2400"/>
              <a:t> 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´´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 baseline="30000">
                <a:solidFill>
                  <a:schemeClr val="accent2"/>
                </a:solidFill>
                <a:latin typeface="Times New Roman" panose="02020603050405020304" pitchFamily="18" charset="0"/>
              </a:rPr>
              <a:t>0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&gt;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0</a:t>
            </a:r>
            <a:r>
              <a:rPr lang="cs-CZ" altLang="cs-CZ" sz="2400">
                <a:latin typeface="Times New Roman" panose="02020603050405020304" pitchFamily="18" charset="0"/>
              </a:rPr>
              <a:t>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0070C0"/>
                </a:solidFill>
              </a:rPr>
              <a:t>pak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cs-CZ" altLang="cs-CZ" sz="2400" b="1">
                <a:solidFill>
                  <a:srgbClr val="FF0000"/>
                </a:solidFill>
                <a:sym typeface="Symbol" panose="05050102010706020507" pitchFamily="18" charset="2"/>
              </a:rPr>
              <a:t>R</a:t>
            </a:r>
            <a:r>
              <a:rPr lang="en-US" altLang="cs-CZ" sz="2400" b="1" baseline="30000">
                <a:solidFill>
                  <a:srgbClr val="FF0000"/>
                </a:solidFill>
              </a:rPr>
              <a:t> </a:t>
            </a:r>
            <a:r>
              <a:rPr lang="en-US" altLang="cs-CZ" sz="2400" b="1">
                <a:solidFill>
                  <a:srgbClr val="FF0000"/>
                </a:solidFill>
              </a:rPr>
              <a:t>je </a:t>
            </a:r>
            <a:r>
              <a:rPr lang="cs-CZ" altLang="cs-CZ" sz="2400" b="1">
                <a:solidFill>
                  <a:srgbClr val="FF0000"/>
                </a:solidFill>
              </a:rPr>
              <a:t>bodem </a:t>
            </a:r>
            <a:r>
              <a:rPr lang="en-US" altLang="cs-CZ" sz="2400" b="1">
                <a:solidFill>
                  <a:srgbClr val="FF0000"/>
                </a:solidFill>
              </a:rPr>
              <a:t>lokální</a:t>
            </a:r>
            <a:r>
              <a:rPr lang="cs-CZ" altLang="cs-CZ" sz="2400" b="1">
                <a:solidFill>
                  <a:srgbClr val="FF0000"/>
                </a:solidFill>
              </a:rPr>
              <a:t>ho</a:t>
            </a:r>
            <a:r>
              <a:rPr lang="en-US" altLang="cs-CZ" sz="2400" b="1">
                <a:solidFill>
                  <a:srgbClr val="FF0000"/>
                </a:solidFill>
              </a:rPr>
              <a:t> </a:t>
            </a:r>
            <a:r>
              <a:rPr lang="en-US" altLang="cs-CZ" b="1" i="1">
                <a:solidFill>
                  <a:srgbClr val="FF0000"/>
                </a:solidFill>
              </a:rPr>
              <a:t>m</a:t>
            </a:r>
            <a:r>
              <a:rPr lang="cs-CZ" altLang="cs-CZ" b="1" i="1">
                <a:solidFill>
                  <a:srgbClr val="FF0000"/>
                </a:solidFill>
              </a:rPr>
              <a:t>inima</a:t>
            </a:r>
            <a:r>
              <a:rPr lang="en-US" altLang="cs-CZ" sz="2400" b="1">
                <a:solidFill>
                  <a:srgbClr val="FF0000"/>
                </a:solidFill>
              </a:rPr>
              <a:t> funkce </a:t>
            </a:r>
            <a:r>
              <a:rPr lang="en-US" altLang="cs-CZ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cs-CZ" sz="24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 i="1">
                <a:solidFill>
                  <a:schemeClr val="hlink"/>
                </a:solidFill>
              </a:rPr>
              <a:t>Pozn</a:t>
            </a:r>
            <a:r>
              <a:rPr lang="cs-CZ" altLang="cs-CZ" sz="2400" b="1" i="1">
                <a:solidFill>
                  <a:schemeClr val="hlink"/>
                </a:solidFill>
              </a:rPr>
              <a:t>ámka:</a:t>
            </a:r>
            <a:r>
              <a:rPr lang="cs-CZ" altLang="cs-CZ" sz="2400"/>
              <a:t> pro </a:t>
            </a:r>
            <a:r>
              <a:rPr lang="cs-CZ" altLang="cs-CZ" sz="2400" b="1" i="1"/>
              <a:t>maximum</a:t>
            </a:r>
            <a:r>
              <a:rPr lang="cs-CZ" altLang="cs-CZ" sz="2400"/>
              <a:t> je 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´´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 baseline="30000">
                <a:solidFill>
                  <a:schemeClr val="accent2"/>
                </a:solidFill>
                <a:latin typeface="Times New Roman" panose="02020603050405020304" pitchFamily="18" charset="0"/>
              </a:rPr>
              <a:t>0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&lt;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0</a:t>
            </a:r>
            <a:r>
              <a:rPr lang="cs-CZ" altLang="cs-CZ" sz="2400">
                <a:latin typeface="Times New Roman" panose="02020603050405020304" pitchFamily="18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9459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DC8829-FBE2-47DD-909D-58A4350A7F5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Existence řešení</a:t>
            </a:r>
            <a:r>
              <a:rPr lang="cs-CZ" altLang="cs-CZ" sz="3600" b="1" smtClean="0"/>
              <a:t> …</a:t>
            </a:r>
            <a:br>
              <a:rPr lang="cs-CZ" altLang="cs-CZ" sz="3600" b="1" smtClean="0"/>
            </a:br>
            <a:r>
              <a:rPr lang="cs-CZ" altLang="cs-CZ" sz="2800" b="1" smtClean="0"/>
              <a:t>Postačující podmínka existence </a:t>
            </a:r>
            <a:br>
              <a:rPr lang="cs-CZ" altLang="cs-CZ" sz="2800" b="1" smtClean="0"/>
            </a:br>
            <a:r>
              <a:rPr lang="cs-CZ" altLang="cs-CZ" sz="2800" b="1" smtClean="0"/>
              <a:t>lokálního minima funkce v </a:t>
            </a:r>
            <a:r>
              <a:rPr lang="cs-CZ" altLang="cs-CZ" sz="2800" b="1" smtClean="0">
                <a:solidFill>
                  <a:srgbClr val="FF0000"/>
                </a:solidFill>
              </a:rPr>
              <a:t>R</a:t>
            </a:r>
            <a:r>
              <a:rPr lang="cs-CZ" altLang="cs-CZ" sz="2800" b="1" i="1" baseline="30000" smtClean="0">
                <a:solidFill>
                  <a:srgbClr val="FF0000"/>
                </a:solidFill>
              </a:rPr>
              <a:t>n</a:t>
            </a:r>
            <a:r>
              <a:rPr lang="cs-CZ" altLang="cs-CZ" sz="3600" b="1" smtClean="0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4000" smtClean="0"/>
              <a:t>	</a:t>
            </a:r>
            <a:endParaRPr lang="en-US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endParaRPr lang="en-US" altLang="cs-CZ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993775" y="2149475"/>
            <a:ext cx="7921625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 u="sng"/>
              <a:t>Věta </a:t>
            </a:r>
            <a:r>
              <a:rPr lang="cs-CZ" altLang="cs-CZ" sz="2400" b="1" u="sng"/>
              <a:t>3 </a:t>
            </a:r>
            <a:r>
              <a:rPr lang="cs-CZ" altLang="cs-CZ" sz="2400" b="1" u="sng">
                <a:solidFill>
                  <a:schemeClr val="hlink"/>
                </a:solidFill>
              </a:rPr>
              <a:t>„n“</a:t>
            </a:r>
            <a:r>
              <a:rPr lang="cs-CZ" altLang="cs-CZ" sz="2400" b="1" u="sng"/>
              <a:t>: (</a:t>
            </a:r>
            <a:r>
              <a:rPr lang="cs-CZ" altLang="cs-CZ" sz="2400" b="1" u="sng">
                <a:solidFill>
                  <a:schemeClr val="hlink"/>
                </a:solidFill>
              </a:rPr>
              <a:t>Sylvestrovo kritérium</a:t>
            </a:r>
            <a:r>
              <a:rPr lang="cs-CZ" altLang="cs-CZ" sz="2400" b="1" u="sng"/>
              <a:t>)	</a:t>
            </a:r>
            <a:r>
              <a:rPr lang="en-US" altLang="cs-CZ" sz="2000"/>
              <a:t>	</a:t>
            </a:r>
            <a:r>
              <a:rPr lang="cs-CZ" altLang="cs-CZ" sz="2000"/>
              <a:t>     </a:t>
            </a:r>
            <a:r>
              <a:rPr lang="cs-CZ" altLang="cs-CZ" sz="2400"/>
              <a:t>Jestliže</a:t>
            </a:r>
            <a:r>
              <a:rPr lang="en-US" altLang="cs-CZ" sz="2400"/>
              <a:t> funkce 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/>
              <a:t>má </a:t>
            </a:r>
            <a:r>
              <a:rPr lang="cs-CZ" altLang="cs-CZ" sz="2400" b="1" i="1"/>
              <a:t>spojité všechny parciální derivace v okolí bodu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en-US" altLang="cs-CZ" sz="2400" b="1" i="1">
                <a:latin typeface="Times New Roman" panose="02020603050405020304" pitchFamily="18" charset="0"/>
              </a:rPr>
              <a:t>x</a:t>
            </a:r>
            <a:r>
              <a:rPr lang="en-US" altLang="cs-CZ" sz="2400" baseline="30000">
                <a:latin typeface="Times New Roman" panose="02020603050405020304" pitchFamily="18" charset="0"/>
              </a:rPr>
              <a:t>0</a:t>
            </a:r>
            <a:r>
              <a:rPr lang="cs-CZ" altLang="cs-CZ" sz="2400">
                <a:latin typeface="Times New Roman" panose="02020603050405020304" pitchFamily="18" charset="0"/>
              </a:rPr>
              <a:t>=(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 baseline="30000">
                <a:latin typeface="Times New Roman" panose="02020603050405020304" pitchFamily="18" charset="0"/>
              </a:rPr>
              <a:t>0</a:t>
            </a:r>
            <a:r>
              <a:rPr lang="cs-CZ" altLang="cs-CZ" sz="2400">
                <a:latin typeface="Times New Roman" panose="02020603050405020304" pitchFamily="18" charset="0"/>
              </a:rPr>
              <a:t>,…,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i="1" baseline="-25000">
                <a:latin typeface="Times New Roman" panose="02020603050405020304" pitchFamily="18" charset="0"/>
              </a:rPr>
              <a:t>n</a:t>
            </a:r>
            <a:r>
              <a:rPr lang="cs-CZ" altLang="cs-CZ" sz="2400" baseline="30000">
                <a:latin typeface="Times New Roman" panose="02020603050405020304" pitchFamily="18" charset="0"/>
              </a:rPr>
              <a:t>0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cs-CZ" altLang="cs-CZ" sz="2400" b="1">
                <a:sym typeface="Symbol" panose="05050102010706020507" pitchFamily="18" charset="2"/>
              </a:rPr>
              <a:t>R</a:t>
            </a:r>
            <a:r>
              <a:rPr lang="cs-CZ" altLang="cs-CZ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cs-CZ" altLang="cs-CZ" sz="2400">
                <a:latin typeface="Times New Roman" panose="02020603050405020304" pitchFamily="18" charset="0"/>
              </a:rPr>
              <a:t>,               </a:t>
            </a:r>
            <a:r>
              <a:rPr lang="cs-CZ" altLang="cs-CZ" sz="2400"/>
              <a:t>gradient 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 baseline="30000">
                <a:solidFill>
                  <a:schemeClr val="accent2"/>
                </a:solidFill>
                <a:latin typeface="Times New Roman" panose="02020603050405020304" pitchFamily="18" charset="0"/>
              </a:rPr>
              <a:t>0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= 0</a:t>
            </a:r>
            <a:r>
              <a:rPr lang="cs-CZ" altLang="cs-CZ" sz="2400">
                <a:latin typeface="Times New Roman" panose="02020603050405020304" pitchFamily="18" charset="0"/>
              </a:rPr>
              <a:t>  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a </a:t>
            </a:r>
            <a:r>
              <a:rPr lang="cs-CZ" altLang="cs-CZ" sz="2400" b="1" i="1"/>
              <a:t>všechny hlavní subdeterminanty Hessiánu</a:t>
            </a:r>
            <a:r>
              <a:rPr lang="cs-CZ" altLang="cs-CZ" sz="2400" b="1" i="1">
                <a:latin typeface="Times New Roman" panose="02020603050405020304" pitchFamily="18" charset="0"/>
              </a:rPr>
              <a:t> 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{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b="1" baseline="3000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 baseline="30000">
                <a:solidFill>
                  <a:schemeClr val="accent2"/>
                </a:solidFill>
                <a:latin typeface="Times New Roman" panose="02020603050405020304" pitchFamily="18" charset="0"/>
              </a:rPr>
              <a:t>0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)}</a:t>
            </a:r>
            <a:r>
              <a:rPr lang="en-US" altLang="cs-CZ" sz="2400" b="1"/>
              <a:t> </a:t>
            </a:r>
            <a:r>
              <a:rPr lang="en-US" altLang="cs-CZ" sz="2400" b="1" i="1"/>
              <a:t>jsou kladn</a:t>
            </a:r>
            <a:r>
              <a:rPr lang="cs-CZ" altLang="cs-CZ" sz="2400" b="1" i="1"/>
              <a:t>é</a:t>
            </a:r>
            <a:r>
              <a:rPr lang="cs-CZ" altLang="cs-CZ" sz="2400"/>
              <a:t> (tj. </a:t>
            </a:r>
            <a:r>
              <a:rPr lang="en-US" altLang="cs-CZ" sz="2400"/>
              <a:t>&gt; 0)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rgbClr val="0070C0"/>
                </a:solidFill>
              </a:rPr>
              <a:t>pak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cs-CZ" altLang="cs-CZ" sz="2400" b="1">
                <a:solidFill>
                  <a:srgbClr val="FF0000"/>
                </a:solidFill>
                <a:sym typeface="Symbol" panose="05050102010706020507" pitchFamily="18" charset="2"/>
              </a:rPr>
              <a:t>R</a:t>
            </a:r>
            <a:r>
              <a:rPr lang="en-US" altLang="cs-CZ" sz="2400" b="1" baseline="30000">
                <a:solidFill>
                  <a:srgbClr val="FF0000"/>
                </a:solidFill>
              </a:rPr>
              <a:t> </a:t>
            </a:r>
            <a:r>
              <a:rPr lang="en-US" altLang="cs-CZ" sz="2400" b="1">
                <a:solidFill>
                  <a:srgbClr val="FF0000"/>
                </a:solidFill>
              </a:rPr>
              <a:t>je </a:t>
            </a:r>
            <a:r>
              <a:rPr lang="cs-CZ" altLang="cs-CZ" sz="2400" b="1">
                <a:solidFill>
                  <a:srgbClr val="FF0000"/>
                </a:solidFill>
              </a:rPr>
              <a:t>bodem </a:t>
            </a:r>
            <a:r>
              <a:rPr lang="en-US" altLang="cs-CZ" sz="2400" b="1">
                <a:solidFill>
                  <a:srgbClr val="FF0000"/>
                </a:solidFill>
              </a:rPr>
              <a:t>lokální</a:t>
            </a:r>
            <a:r>
              <a:rPr lang="cs-CZ" altLang="cs-CZ" sz="2400" b="1">
                <a:solidFill>
                  <a:srgbClr val="FF0000"/>
                </a:solidFill>
              </a:rPr>
              <a:t>ho</a:t>
            </a:r>
            <a:r>
              <a:rPr lang="en-US" altLang="cs-CZ" sz="2400" b="1">
                <a:solidFill>
                  <a:srgbClr val="FF0000"/>
                </a:solidFill>
              </a:rPr>
              <a:t> </a:t>
            </a:r>
            <a:r>
              <a:rPr lang="en-US" altLang="cs-CZ" b="1" i="1">
                <a:solidFill>
                  <a:srgbClr val="FF0000"/>
                </a:solidFill>
              </a:rPr>
              <a:t>m</a:t>
            </a:r>
            <a:r>
              <a:rPr lang="cs-CZ" altLang="cs-CZ" b="1" i="1">
                <a:solidFill>
                  <a:srgbClr val="FF0000"/>
                </a:solidFill>
              </a:rPr>
              <a:t>inima</a:t>
            </a:r>
            <a:r>
              <a:rPr lang="en-US" altLang="cs-CZ" sz="2400" b="1">
                <a:solidFill>
                  <a:srgbClr val="FF0000"/>
                </a:solidFill>
              </a:rPr>
              <a:t> funkce </a:t>
            </a:r>
            <a:r>
              <a:rPr lang="en-US" altLang="cs-CZ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cs-CZ" sz="24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cs-CZ" sz="2400" b="1" i="1">
                <a:solidFill>
                  <a:schemeClr val="hlink"/>
                </a:solidFill>
              </a:rPr>
              <a:t>Pozn</a:t>
            </a:r>
            <a:r>
              <a:rPr lang="cs-CZ" altLang="cs-CZ" sz="2400" b="1" i="1">
                <a:solidFill>
                  <a:schemeClr val="hlink"/>
                </a:solidFill>
              </a:rPr>
              <a:t>ámka:</a:t>
            </a:r>
            <a:r>
              <a:rPr lang="cs-CZ" altLang="cs-CZ" sz="2400"/>
              <a:t> pro </a:t>
            </a:r>
            <a:r>
              <a:rPr lang="cs-CZ" altLang="cs-CZ" sz="2400" b="1" i="1"/>
              <a:t>maximum</a:t>
            </a:r>
            <a:r>
              <a:rPr lang="cs-CZ" altLang="cs-CZ" sz="2400"/>
              <a:t> jsou všechny hlavní subdeterminanty Hessiánu</a:t>
            </a:r>
            <a:r>
              <a:rPr lang="cs-CZ" altLang="cs-CZ" sz="2400">
                <a:latin typeface="Times New Roman" panose="02020603050405020304" pitchFamily="18" charset="0"/>
              </a:rPr>
              <a:t> f</a:t>
            </a:r>
            <a:r>
              <a:rPr lang="cs-CZ" altLang="cs-CZ" sz="2400"/>
              <a:t>unkce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b="1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en-US" altLang="cs-CZ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b="1" i="1"/>
              <a:t>kladné!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2048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5E4EE-F42A-4430-8ED3-8FED1140FA3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1 pokrač.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	</a:t>
            </a:r>
            <a:endParaRPr lang="en-US" altLang="cs-CZ" sz="2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373063" y="2708275"/>
          <a:ext cx="8256587" cy="268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Rovnice" r:id="rId3" imgW="4063680" imgH="1320480" progId="Equation.3">
                  <p:embed/>
                </p:oleObj>
              </mc:Choice>
              <mc:Fallback>
                <p:oleObj name="Rovnice" r:id="rId3" imgW="4063680" imgH="1320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708275"/>
                        <a:ext cx="8256587" cy="268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20489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900113" y="1341438"/>
          <a:ext cx="40386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Rovnice" r:id="rId5" imgW="1905000" imgH="241300" progId="Equation.3">
                  <p:embed/>
                </p:oleObj>
              </mc:Choice>
              <mc:Fallback>
                <p:oleObj name="Rovnice" r:id="rId5" imgW="19050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341438"/>
                        <a:ext cx="40386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971550" y="1989138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Hessián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/>
              <a:t>:</a:t>
            </a:r>
          </a:p>
        </p:txBody>
      </p:sp>
      <p:graphicFrame>
        <p:nvGraphicFramePr>
          <p:cNvPr id="20491" name="Object 9"/>
          <p:cNvGraphicFramePr>
            <a:graphicFrameLocks noChangeAspect="1"/>
          </p:cNvGraphicFramePr>
          <p:nvPr/>
        </p:nvGraphicFramePr>
        <p:xfrm>
          <a:off x="5364163" y="1003300"/>
          <a:ext cx="3227387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Rovnice" r:id="rId7" imgW="1790700" imgH="736600" progId="Equation.3">
                  <p:embed/>
                </p:oleObj>
              </mc:Choice>
              <mc:Fallback>
                <p:oleObj name="Rovnice" r:id="rId7" imgW="1790700" imgH="736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003300"/>
                        <a:ext cx="3227387" cy="13271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2" name="TextovéPole 1"/>
          <p:cNvSpPr txBox="1">
            <a:spLocks noChangeArrowheads="1"/>
          </p:cNvSpPr>
          <p:nvPr/>
        </p:nvSpPr>
        <p:spPr bwMode="auto">
          <a:xfrm>
            <a:off x="457200" y="5575300"/>
            <a:ext cx="8486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cs-CZ" b="1" i="1">
                <a:solidFill>
                  <a:srgbClr val="0070C0"/>
                </a:solidFill>
              </a:rPr>
              <a:t>Hlavn</a:t>
            </a:r>
            <a:r>
              <a:rPr lang="cs-CZ" altLang="cs-CZ" b="1" i="1">
                <a:solidFill>
                  <a:srgbClr val="0070C0"/>
                </a:solidFill>
              </a:rPr>
              <a:t>í s</a:t>
            </a:r>
            <a:r>
              <a:rPr lang="en-US" altLang="cs-CZ" b="1" i="1">
                <a:solidFill>
                  <a:srgbClr val="0070C0"/>
                </a:solidFill>
              </a:rPr>
              <a:t>ubdeterminant</a:t>
            </a:r>
            <a:r>
              <a:rPr lang="cs-CZ" altLang="cs-CZ" b="1" i="1">
                <a:solidFill>
                  <a:srgbClr val="0070C0"/>
                </a:solidFill>
              </a:rPr>
              <a:t> </a:t>
            </a:r>
            <a:r>
              <a:rPr lang="cs-CZ" altLang="cs-CZ"/>
              <a:t>= determinant matice, která vznikne z původní matice </a:t>
            </a:r>
          </a:p>
          <a:p>
            <a:pPr eaLnBrk="1" hangingPunct="1"/>
            <a:r>
              <a:rPr lang="cs-CZ" altLang="cs-CZ"/>
              <a:t>Vypuštěním postupně </a:t>
            </a:r>
            <a:r>
              <a:rPr lang="cs-CZ" altLang="cs-CZ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/>
              <a:t>-tého, </a:t>
            </a:r>
            <a:r>
              <a:rPr lang="cs-CZ" altLang="cs-CZ" i="1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/>
              <a:t>-ho,…,2-ho řádků a zároveň stejných sloupců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2268538" y="2446338"/>
            <a:ext cx="0" cy="11985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492500" y="2446338"/>
            <a:ext cx="0" cy="20621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4572000" y="2446338"/>
            <a:ext cx="0" cy="2946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>
            <a:off x="900113" y="3636963"/>
            <a:ext cx="1368425" cy="158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>
            <a:off x="836613" y="4513263"/>
            <a:ext cx="2655887" cy="79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H="1">
            <a:off x="836613" y="5424488"/>
            <a:ext cx="3757612" cy="127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2150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AE61FD-1F88-41A1-8A88-3BA2E835DCB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2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	</a:t>
            </a:r>
            <a:endParaRPr lang="en-US" altLang="cs-CZ" sz="2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2227263" y="3675063"/>
          <a:ext cx="4484687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Rovnice" r:id="rId3" imgW="2514600" imgH="1206500" progId="Equation.3">
                  <p:embed/>
                </p:oleObj>
              </mc:Choice>
              <mc:Fallback>
                <p:oleObj name="Rovnice" r:id="rId3" imgW="2514600" imgH="1206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3" y="3675063"/>
                        <a:ext cx="4484687" cy="215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21513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1073150" y="1262063"/>
          <a:ext cx="62817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Rovnice" r:id="rId5" imgW="3060700" imgH="241300" progId="Equation.3">
                  <p:embed/>
                </p:oleObj>
              </mc:Choice>
              <mc:Fallback>
                <p:oleObj name="Rovnice" r:id="rId5" imgW="30607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1262063"/>
                        <a:ext cx="628173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Text Box 8"/>
          <p:cNvSpPr txBox="1">
            <a:spLocks noChangeArrowheads="1"/>
          </p:cNvSpPr>
          <p:nvPr/>
        </p:nvSpPr>
        <p:spPr bwMode="auto">
          <a:xfrm>
            <a:off x="971550" y="1989138"/>
            <a:ext cx="74882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Gradient</a:t>
            </a:r>
            <a:r>
              <a:rPr lang="cs-CZ" altLang="cs-CZ" sz="2400"/>
              <a:t>     </a:t>
            </a:r>
            <a:r>
              <a:rPr lang="en-US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en-US" altLang="cs-CZ" sz="2400" i="1">
                <a:latin typeface="Times New Roman" panose="02020603050405020304" pitchFamily="18" charset="0"/>
              </a:rPr>
              <a:t>f</a:t>
            </a:r>
            <a:r>
              <a:rPr lang="en-US" altLang="cs-CZ" sz="2400">
                <a:latin typeface="Times New Roman" panose="02020603050405020304" pitchFamily="18" charset="0"/>
              </a:rPr>
              <a:t>(</a:t>
            </a:r>
            <a:r>
              <a:rPr lang="en-US" altLang="cs-CZ" sz="2400" b="1" i="1">
                <a:latin typeface="Times New Roman" panose="02020603050405020304" pitchFamily="18" charset="0"/>
              </a:rPr>
              <a:t>x</a:t>
            </a:r>
            <a:r>
              <a:rPr lang="en-US" altLang="cs-CZ" sz="2400">
                <a:latin typeface="Times New Roman" panose="02020603050405020304" pitchFamily="18" charset="0"/>
              </a:rPr>
              <a:t>)</a:t>
            </a:r>
            <a:r>
              <a:rPr lang="cs-CZ" altLang="cs-CZ" sz="2000">
                <a:latin typeface="Times New Roman" panose="02020603050405020304" pitchFamily="18" charset="0"/>
              </a:rPr>
              <a:t> </a:t>
            </a:r>
            <a:r>
              <a:rPr lang="cs-CZ" altLang="cs-CZ" sz="2400"/>
              <a:t>= (</a:t>
            </a:r>
            <a:r>
              <a:rPr lang="cs-CZ" altLang="cs-CZ" sz="2400">
                <a:latin typeface="Times New Roman" panose="02020603050405020304" pitchFamily="18" charset="0"/>
              </a:rPr>
              <a:t>2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- 4, 8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- 8,</a:t>
            </a:r>
            <a:r>
              <a:rPr lang="cs-CZ" altLang="cs-CZ" sz="2400" baseline="-25000">
                <a:latin typeface="Times New Roman" panose="02020603050405020304" pitchFamily="18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</a:rPr>
              <a:t>4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3</a:t>
            </a:r>
            <a:r>
              <a:rPr lang="cs-CZ" altLang="cs-CZ" sz="2400">
                <a:latin typeface="Times New Roman" panose="02020603050405020304" pitchFamily="18" charset="0"/>
              </a:rPr>
              <a:t>+8) …= (0,0,0)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právě když platí: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= 2,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 = 1, </a:t>
            </a:r>
            <a:r>
              <a:rPr lang="cs-CZ" altLang="cs-CZ" sz="2400" baseline="-250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3</a:t>
            </a:r>
            <a:r>
              <a:rPr lang="cs-CZ" altLang="cs-CZ" sz="2400">
                <a:latin typeface="Times New Roman" panose="02020603050405020304" pitchFamily="18" charset="0"/>
              </a:rPr>
              <a:t> = -2</a:t>
            </a:r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>
            <a:off x="6015038" y="402748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6" name="Line 10"/>
          <p:cNvSpPr>
            <a:spLocks noChangeShapeType="1"/>
          </p:cNvSpPr>
          <p:nvPr/>
        </p:nvSpPr>
        <p:spPr bwMode="auto">
          <a:xfrm flipH="1">
            <a:off x="5568950" y="4541838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7" name="Line 11"/>
          <p:cNvSpPr>
            <a:spLocks noChangeShapeType="1"/>
          </p:cNvSpPr>
          <p:nvPr/>
        </p:nvSpPr>
        <p:spPr bwMode="auto">
          <a:xfrm>
            <a:off x="6294438" y="400526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8" name="Line 12"/>
          <p:cNvSpPr>
            <a:spLocks noChangeShapeType="1"/>
          </p:cNvSpPr>
          <p:nvPr/>
        </p:nvSpPr>
        <p:spPr bwMode="auto">
          <a:xfrm flipH="1">
            <a:off x="5724525" y="4868863"/>
            <a:ext cx="5810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19" name="Text Box 13"/>
          <p:cNvSpPr txBox="1">
            <a:spLocks noChangeArrowheads="1"/>
          </p:cNvSpPr>
          <p:nvPr/>
        </p:nvSpPr>
        <p:spPr bwMode="auto">
          <a:xfrm>
            <a:off x="971550" y="2997200"/>
            <a:ext cx="273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b="1"/>
              <a:t>Hessián</a:t>
            </a:r>
            <a:r>
              <a:rPr lang="cs-CZ" altLang="cs-CZ" sz="2400"/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/>
              <a:t>:</a:t>
            </a:r>
          </a:p>
        </p:txBody>
      </p:sp>
      <p:graphicFrame>
        <p:nvGraphicFramePr>
          <p:cNvPr id="21520" name="Object 1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Rovnice" r:id="rId7" imgW="114151" imgH="215619" progId="Equation.3">
                  <p:embed/>
                </p:oleObj>
              </mc:Choice>
              <mc:Fallback>
                <p:oleObj name="Rovnice" r:id="rId7" imgW="114151" imgH="21561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1" name="Line 15"/>
          <p:cNvSpPr>
            <a:spLocks noChangeShapeType="1"/>
          </p:cNvSpPr>
          <p:nvPr/>
        </p:nvSpPr>
        <p:spPr bwMode="auto">
          <a:xfrm flipV="1">
            <a:off x="3708400" y="24209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22" name="Line 16"/>
          <p:cNvSpPr>
            <a:spLocks noChangeShapeType="1"/>
          </p:cNvSpPr>
          <p:nvPr/>
        </p:nvSpPr>
        <p:spPr bwMode="auto">
          <a:xfrm flipV="1">
            <a:off x="4572000" y="243681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23" name="Line 17"/>
          <p:cNvSpPr>
            <a:spLocks noChangeShapeType="1"/>
          </p:cNvSpPr>
          <p:nvPr/>
        </p:nvSpPr>
        <p:spPr bwMode="auto">
          <a:xfrm flipV="1">
            <a:off x="5508625" y="24209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2253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BD7B28-6AC3-46C9-99A7-92C69AE257C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2 pokrač.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smtClean="0"/>
              <a:t>	</a:t>
            </a:r>
            <a:endParaRPr lang="en-US" altLang="cs-CZ" sz="2000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395288" y="2852738"/>
            <a:ext cx="8748712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det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 = 2, det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= 2.8 = 16, det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 baseline="-25000">
                <a:latin typeface="Times New Roman" panose="02020603050405020304" pitchFamily="18" charset="0"/>
              </a:rPr>
              <a:t>3</a:t>
            </a:r>
            <a:r>
              <a:rPr lang="cs-CZ" altLang="cs-CZ" sz="2400">
                <a:latin typeface="Times New Roman" panose="02020603050405020304" pitchFamily="18" charset="0"/>
              </a:rPr>
              <a:t> = det </a:t>
            </a:r>
            <a:r>
              <a:rPr lang="cs-CZ" altLang="cs-CZ" sz="2400" i="1">
                <a:latin typeface="Times New Roman" panose="02020603050405020304" pitchFamily="18" charset="0"/>
              </a:rPr>
              <a:t>H</a:t>
            </a:r>
            <a:r>
              <a:rPr lang="cs-CZ" altLang="cs-CZ" sz="2400">
                <a:latin typeface="Times New Roman" panose="02020603050405020304" pitchFamily="18" charset="0"/>
              </a:rPr>
              <a:t> = 2.8.4 = 64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Výpočet determinantu matice</a:t>
            </a:r>
            <a:r>
              <a:rPr lang="cs-CZ" altLang="cs-CZ" sz="2400">
                <a:latin typeface="Times New Roman" panose="02020603050405020304" pitchFamily="18" charset="0"/>
              </a:rPr>
              <a:t> 3x3 – </a:t>
            </a:r>
            <a:r>
              <a:rPr lang="cs-CZ" altLang="cs-CZ" sz="2400" b="1"/>
              <a:t>Sarrusovo pravidlo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Hlavní subdeterminanty jsou </a:t>
            </a:r>
            <a:r>
              <a:rPr lang="cs-CZ" altLang="cs-CZ" sz="2400" b="1"/>
              <a:t>kladné</a:t>
            </a:r>
            <a:r>
              <a:rPr lang="cs-CZ" altLang="cs-CZ" sz="2400"/>
              <a:t>: postačující podmínka </a:t>
            </a:r>
            <a:r>
              <a:rPr lang="en-US" altLang="cs-CZ" sz="2400"/>
              <a:t>minima </a:t>
            </a:r>
            <a:r>
              <a:rPr lang="cs-CZ" altLang="cs-CZ" sz="2400"/>
              <a:t>je splněna v bodě </a:t>
            </a:r>
            <a:r>
              <a:rPr lang="en-US" altLang="cs-CZ" sz="2400" i="1">
                <a:latin typeface="Times New Roman" panose="02020603050405020304" pitchFamily="18" charset="0"/>
              </a:rPr>
              <a:t>x</a:t>
            </a:r>
            <a:r>
              <a:rPr lang="en-US" altLang="cs-CZ" sz="2400" baseline="30000">
                <a:latin typeface="Times New Roman" panose="02020603050405020304" pitchFamily="18" charset="0"/>
              </a:rPr>
              <a:t>0</a:t>
            </a:r>
            <a:r>
              <a:rPr lang="cs-CZ" altLang="cs-CZ" sz="2400"/>
              <a:t> = </a:t>
            </a:r>
            <a:r>
              <a:rPr lang="cs-CZ" altLang="cs-CZ" sz="2400">
                <a:latin typeface="Times New Roman" panose="02020603050405020304" pitchFamily="18" charset="0"/>
              </a:rPr>
              <a:t>(</a:t>
            </a:r>
            <a:r>
              <a:rPr lang="en-US" altLang="cs-CZ" sz="24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,</a:t>
            </a:r>
            <a:r>
              <a:rPr lang="en-US" altLang="cs-CZ" sz="24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,</a:t>
            </a:r>
            <a:r>
              <a:rPr lang="en-US" altLang="cs-CZ" sz="2400">
                <a:latin typeface="Times New Roman" panose="02020603050405020304" pitchFamily="18" charset="0"/>
              </a:rPr>
              <a:t>-2</a:t>
            </a:r>
            <a:r>
              <a:rPr lang="cs-CZ" altLang="cs-CZ" sz="2400">
                <a:latin typeface="Times New Roman" panose="02020603050405020304" pitchFamily="18" charset="0"/>
              </a:rPr>
              <a:t>) 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cs-CZ" altLang="cs-CZ" sz="2400" i="1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cs-CZ" altLang="cs-CZ" sz="2400">
                <a:latin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cs-CZ" altLang="cs-CZ" sz="2400">
                <a:sym typeface="Symbol" panose="05050102010706020507" pitchFamily="18" charset="2"/>
              </a:rPr>
              <a:t>nabývá v tomto  bodě </a:t>
            </a:r>
            <a:r>
              <a:rPr lang="cs-CZ" altLang="cs-CZ" sz="2400" b="1">
                <a:solidFill>
                  <a:schemeClr val="hlink"/>
                </a:solidFill>
                <a:sym typeface="Symbol" panose="05050102010706020507" pitchFamily="18" charset="2"/>
              </a:rPr>
              <a:t>lokální minimum</a:t>
            </a:r>
            <a:r>
              <a:rPr lang="cs-CZ" altLang="cs-CZ" sz="2400">
                <a:sym typeface="Symbol" panose="05050102010706020507" pitchFamily="18" charset="2"/>
              </a:rPr>
              <a:t> (je to zároveň globální minimum na </a:t>
            </a:r>
            <a:r>
              <a:rPr lang="cs-CZ" altLang="cs-CZ" sz="2400" b="1">
                <a:sym typeface="Symbol" panose="05050102010706020507" pitchFamily="18" charset="2"/>
              </a:rPr>
              <a:t>R</a:t>
            </a:r>
            <a:r>
              <a:rPr lang="cs-CZ" altLang="cs-CZ" sz="2400" baseline="30000">
                <a:sym typeface="Symbol" panose="05050102010706020507" pitchFamily="18" charset="2"/>
              </a:rPr>
              <a:t>3</a:t>
            </a:r>
            <a:r>
              <a:rPr lang="cs-CZ" altLang="cs-CZ" sz="2400"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  </a:t>
            </a:r>
            <a:r>
              <a:rPr lang="cs-CZ" altLang="cs-CZ" sz="2400">
                <a:latin typeface="Times New Roman" panose="02020603050405020304" pitchFamily="18" charset="0"/>
              </a:rPr>
              <a:t>min </a:t>
            </a:r>
            <a:r>
              <a:rPr lang="cs-CZ" altLang="cs-CZ" sz="2400" i="1">
                <a:latin typeface="Times New Roman" panose="02020603050405020304" pitchFamily="18" charset="0"/>
              </a:rPr>
              <a:t>f</a:t>
            </a:r>
            <a:r>
              <a:rPr lang="cs-CZ" altLang="cs-CZ" sz="2400">
                <a:latin typeface="Times New Roman" panose="02020603050405020304" pitchFamily="18" charset="0"/>
              </a:rPr>
              <a:t>(</a:t>
            </a:r>
            <a:r>
              <a:rPr lang="cs-CZ" altLang="cs-CZ" sz="2400" b="1" i="1">
                <a:latin typeface="Times New Roman" panose="02020603050405020304" pitchFamily="18" charset="0"/>
              </a:rPr>
              <a:t>x</a:t>
            </a:r>
            <a:r>
              <a:rPr lang="cs-CZ" altLang="cs-CZ" sz="2400">
                <a:latin typeface="Times New Roman" panose="02020603050405020304" pitchFamily="18" charset="0"/>
              </a:rPr>
              <a:t>) = 0	</a:t>
            </a:r>
            <a:r>
              <a:rPr lang="en-US" altLang="cs-CZ" sz="2400">
                <a:latin typeface="Times New Roman" panose="02020603050405020304" pitchFamily="18" charset="0"/>
              </a:rPr>
              <a:t>	</a:t>
            </a:r>
            <a:r>
              <a:rPr lang="cs-CZ" altLang="cs-CZ" sz="2400">
                <a:latin typeface="Times New Roman" panose="02020603050405020304" pitchFamily="18" charset="0"/>
              </a:rPr>
              <a:t>argmin </a:t>
            </a:r>
            <a:r>
              <a:rPr lang="cs-CZ" altLang="cs-CZ" sz="2400" i="1">
                <a:latin typeface="Times New Roman" panose="02020603050405020304" pitchFamily="18" charset="0"/>
              </a:rPr>
              <a:t>f</a:t>
            </a:r>
            <a:r>
              <a:rPr lang="cs-CZ" altLang="cs-CZ" sz="2400">
                <a:latin typeface="Times New Roman" panose="02020603050405020304" pitchFamily="18" charset="0"/>
              </a:rPr>
              <a:t>(</a:t>
            </a:r>
            <a:r>
              <a:rPr lang="cs-CZ" altLang="cs-CZ" sz="2400" b="1" i="1">
                <a:latin typeface="Times New Roman" panose="02020603050405020304" pitchFamily="18" charset="0"/>
              </a:rPr>
              <a:t>x</a:t>
            </a:r>
            <a:r>
              <a:rPr lang="cs-CZ" altLang="cs-CZ" sz="2400">
                <a:latin typeface="Times New Roman" panose="02020603050405020304" pitchFamily="18" charset="0"/>
              </a:rPr>
              <a:t>) = </a:t>
            </a:r>
            <a:r>
              <a:rPr lang="en-US" altLang="cs-CZ" sz="2400">
                <a:latin typeface="Times New Roman" panose="02020603050405020304" pitchFamily="18" charset="0"/>
              </a:rPr>
              <a:t>{</a:t>
            </a:r>
            <a:r>
              <a:rPr lang="cs-CZ" altLang="cs-CZ" sz="2400">
                <a:latin typeface="Times New Roman" panose="02020603050405020304" pitchFamily="18" charset="0"/>
              </a:rPr>
              <a:t>(</a:t>
            </a:r>
            <a:r>
              <a:rPr lang="en-US" altLang="cs-CZ" sz="24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,</a:t>
            </a:r>
            <a:r>
              <a:rPr lang="en-US" altLang="cs-CZ" sz="24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,</a:t>
            </a:r>
            <a:r>
              <a:rPr lang="en-US" altLang="cs-CZ" sz="2400">
                <a:latin typeface="Times New Roman" panose="02020603050405020304" pitchFamily="18" charset="0"/>
              </a:rPr>
              <a:t>-2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  <a:r>
              <a:rPr lang="en-US" altLang="cs-CZ" sz="2400">
                <a:latin typeface="Times New Roman" panose="02020603050405020304" pitchFamily="18" charset="0"/>
              </a:rPr>
              <a:t>}</a:t>
            </a:r>
            <a:endParaRPr lang="cs-CZ" altLang="cs-CZ" sz="2400">
              <a:latin typeface="Times New Roman" panose="02020603050405020304" pitchFamily="18" charset="0"/>
            </a:endParaRP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611188" y="5584825"/>
            <a:ext cx="646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400" b="1" i="1">
                <a:latin typeface="Times New Roman" panose="02020603050405020304" pitchFamily="18" charset="0"/>
              </a:rPr>
              <a:t>x</a:t>
            </a:r>
            <a:r>
              <a:rPr lang="en-US" altLang="cs-CZ" sz="1400">
                <a:latin typeface="Tahoma" panose="020B0604030504040204" pitchFamily="34" charset="0"/>
                <a:sym typeface="Symbol" panose="05050102010706020507" pitchFamily="18" charset="2"/>
              </a:rPr>
              <a:t> </a:t>
            </a:r>
            <a:r>
              <a:rPr lang="cs-CZ" altLang="cs-CZ" sz="1400" b="1">
                <a:latin typeface="Tahoma" panose="020B0604030504040204" pitchFamily="34" charset="0"/>
                <a:sym typeface="Symbol" panose="05050102010706020507" pitchFamily="18" charset="2"/>
              </a:rPr>
              <a:t>R</a:t>
            </a:r>
            <a:r>
              <a:rPr lang="cs-CZ" altLang="cs-CZ" sz="1400" baseline="30000">
                <a:latin typeface="Tahoma" panose="020B0604030504040204" pitchFamily="34" charset="0"/>
                <a:sym typeface="Symbol" panose="05050102010706020507" pitchFamily="18" charset="2"/>
              </a:rPr>
              <a:t>3</a:t>
            </a:r>
            <a:endParaRPr lang="en-US" altLang="cs-CZ" sz="1400" baseline="30000"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3348038" y="5632450"/>
            <a:ext cx="6461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400" b="1" i="1">
                <a:latin typeface="Times New Roman" panose="02020603050405020304" pitchFamily="18" charset="0"/>
              </a:rPr>
              <a:t>x</a:t>
            </a:r>
            <a:r>
              <a:rPr lang="en-US" altLang="cs-CZ" sz="1400">
                <a:latin typeface="Tahoma" panose="020B0604030504040204" pitchFamily="34" charset="0"/>
                <a:sym typeface="Symbol" panose="05050102010706020507" pitchFamily="18" charset="2"/>
              </a:rPr>
              <a:t> </a:t>
            </a:r>
            <a:r>
              <a:rPr lang="cs-CZ" altLang="cs-CZ" sz="1400" b="1">
                <a:latin typeface="Tahoma" panose="020B0604030504040204" pitchFamily="34" charset="0"/>
                <a:sym typeface="Symbol" panose="05050102010706020507" pitchFamily="18" charset="2"/>
              </a:rPr>
              <a:t>R</a:t>
            </a:r>
            <a:r>
              <a:rPr lang="cs-CZ" altLang="cs-CZ" sz="1400" baseline="30000">
                <a:latin typeface="Tahoma" panose="020B0604030504040204" pitchFamily="34" charset="0"/>
                <a:sym typeface="Symbol" panose="05050102010706020507" pitchFamily="18" charset="2"/>
              </a:rPr>
              <a:t>3</a:t>
            </a:r>
            <a:endParaRPr lang="en-US" altLang="cs-CZ" sz="1400" baseline="30000"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7358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3059113" y="1196975"/>
          <a:ext cx="213995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Rovnice" r:id="rId3" imgW="977900" imgH="711200" progId="Equation.3">
                  <p:embed/>
                </p:oleObj>
              </mc:Choice>
              <mc:Fallback>
                <p:oleObj name="Rovnice" r:id="rId3" imgW="977900" imgH="711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196975"/>
                        <a:ext cx="2139950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Line 16"/>
          <p:cNvSpPr>
            <a:spLocks noChangeShapeType="1"/>
          </p:cNvSpPr>
          <p:nvPr/>
        </p:nvSpPr>
        <p:spPr bwMode="auto">
          <a:xfrm>
            <a:off x="3419475" y="170021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1" name="Line 17"/>
          <p:cNvSpPr>
            <a:spLocks noChangeShapeType="1"/>
          </p:cNvSpPr>
          <p:nvPr/>
        </p:nvSpPr>
        <p:spPr bwMode="auto">
          <a:xfrm>
            <a:off x="4211638" y="11255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2" name="Line 18"/>
          <p:cNvSpPr>
            <a:spLocks noChangeShapeType="1"/>
          </p:cNvSpPr>
          <p:nvPr/>
        </p:nvSpPr>
        <p:spPr bwMode="auto">
          <a:xfrm>
            <a:off x="4716463" y="112553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3" name="Line 19"/>
          <p:cNvSpPr>
            <a:spLocks noChangeShapeType="1"/>
          </p:cNvSpPr>
          <p:nvPr/>
        </p:nvSpPr>
        <p:spPr bwMode="auto">
          <a:xfrm flipH="1">
            <a:off x="3419475" y="2205038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2355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550A66-C1BC-488E-B239-01DE07296F4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3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2952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	</a:t>
            </a:r>
            <a:r>
              <a:rPr lang="en-US" altLang="cs-CZ" sz="2800" i="1" smtClean="0">
                <a:latin typeface="Times New Roman" panose="02020603050405020304" pitchFamily="18" charset="0"/>
              </a:rPr>
              <a:t>f</a:t>
            </a:r>
            <a:r>
              <a:rPr lang="en-US" altLang="cs-CZ" sz="2800" smtClean="0">
                <a:latin typeface="Times New Roman" panose="02020603050405020304" pitchFamily="18" charset="0"/>
              </a:rPr>
              <a:t>(</a:t>
            </a:r>
            <a:r>
              <a:rPr lang="en-US" altLang="cs-CZ" sz="2800" i="1" smtClean="0">
                <a:latin typeface="Times New Roman" panose="02020603050405020304" pitchFamily="18" charset="0"/>
              </a:rPr>
              <a:t>x</a:t>
            </a:r>
            <a:r>
              <a:rPr lang="en-US" altLang="cs-CZ" sz="2800" smtClean="0">
                <a:latin typeface="Times New Roman" panose="02020603050405020304" pitchFamily="18" charset="0"/>
              </a:rPr>
              <a:t>) = </a:t>
            </a:r>
            <a:r>
              <a:rPr lang="en-US" altLang="cs-CZ" sz="2800" i="1" smtClean="0">
                <a:latin typeface="Times New Roman" panose="02020603050405020304" pitchFamily="18" charset="0"/>
              </a:rPr>
              <a:t>x</a:t>
            </a:r>
            <a:r>
              <a:rPr lang="en-US" altLang="cs-CZ" sz="2800" baseline="30000" smtClean="0">
                <a:latin typeface="Times New Roman" panose="02020603050405020304" pitchFamily="18" charset="0"/>
              </a:rPr>
              <a:t>3</a:t>
            </a:r>
            <a:r>
              <a:rPr lang="en-US" altLang="cs-CZ" sz="2800" smtClean="0">
                <a:latin typeface="Times New Roman" panose="02020603050405020304" pitchFamily="18" charset="0"/>
              </a:rPr>
              <a:t>  </a:t>
            </a:r>
            <a:r>
              <a:rPr lang="cs-CZ" altLang="cs-CZ" sz="2800" smtClean="0">
                <a:latin typeface="Times New Roman" panose="02020603050405020304" pitchFamily="18" charset="0"/>
              </a:rPr>
              <a:t>  </a:t>
            </a:r>
            <a:r>
              <a:rPr lang="en-US" altLang="cs-CZ" sz="2800" smtClean="0">
                <a:latin typeface="Times New Roman" panose="02020603050405020304" pitchFamily="18" charset="0"/>
              </a:rPr>
              <a:t>  </a:t>
            </a:r>
            <a:r>
              <a:rPr lang="en-US" altLang="cs-CZ" sz="2800" i="1" smtClean="0">
                <a:latin typeface="Times New Roman" panose="02020603050405020304" pitchFamily="18" charset="0"/>
              </a:rPr>
              <a:t>x</a:t>
            </a:r>
            <a:r>
              <a:rPr lang="en-US" altLang="cs-CZ" sz="2800" baseline="30000" smtClean="0">
                <a:latin typeface="Times New Roman" panose="02020603050405020304" pitchFamily="18" charset="0"/>
              </a:rPr>
              <a:t>0</a:t>
            </a:r>
            <a:r>
              <a:rPr lang="en-US" altLang="cs-CZ" sz="2800" smtClean="0">
                <a:latin typeface="Times New Roman" panose="02020603050405020304" pitchFamily="18" charset="0"/>
              </a:rPr>
              <a:t> = 0</a:t>
            </a:r>
            <a:r>
              <a:rPr lang="en-US" altLang="cs-CZ" sz="2800" smtClean="0"/>
              <a:t> ... není bodem extrému !!!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800" smtClean="0"/>
              <a:t>		</a:t>
            </a:r>
            <a:r>
              <a:rPr lang="en-US" altLang="cs-CZ" sz="2800" i="1" smtClean="0">
                <a:latin typeface="Times New Roman" panose="02020603050405020304" pitchFamily="18" charset="0"/>
              </a:rPr>
              <a:t>f </a:t>
            </a:r>
            <a:r>
              <a:rPr lang="en-US" altLang="cs-CZ" sz="2800" smtClean="0">
                <a:latin typeface="Times New Roman" panose="02020603050405020304" pitchFamily="18" charset="0"/>
              </a:rPr>
              <a:t>´(</a:t>
            </a:r>
            <a:r>
              <a:rPr lang="en-US" altLang="cs-CZ" sz="2800" i="1" smtClean="0">
                <a:latin typeface="Times New Roman" panose="02020603050405020304" pitchFamily="18" charset="0"/>
              </a:rPr>
              <a:t>x</a:t>
            </a:r>
            <a:r>
              <a:rPr lang="en-US" altLang="cs-CZ" sz="2800" smtClean="0">
                <a:latin typeface="Times New Roman" panose="02020603050405020304" pitchFamily="18" charset="0"/>
              </a:rPr>
              <a:t>) = 3</a:t>
            </a:r>
            <a:r>
              <a:rPr lang="en-US" altLang="cs-CZ" sz="2800" i="1" smtClean="0">
                <a:latin typeface="Times New Roman" panose="02020603050405020304" pitchFamily="18" charset="0"/>
              </a:rPr>
              <a:t>x</a:t>
            </a:r>
            <a:r>
              <a:rPr lang="en-US" altLang="cs-CZ" sz="2800" baseline="30000" smtClean="0">
                <a:latin typeface="Times New Roman" panose="02020603050405020304" pitchFamily="18" charset="0"/>
              </a:rPr>
              <a:t>2</a:t>
            </a:r>
            <a:r>
              <a:rPr lang="en-US" altLang="cs-CZ" sz="2800" smtClean="0">
                <a:latin typeface="Times New Roman" panose="02020603050405020304" pitchFamily="18" charset="0"/>
              </a:rPr>
              <a:t> </a:t>
            </a:r>
            <a:r>
              <a:rPr lang="cs-CZ" altLang="cs-CZ" sz="2800" smtClean="0">
                <a:latin typeface="Times New Roman" panose="02020603050405020304" pitchFamily="18" charset="0"/>
              </a:rPr>
              <a:t>, </a:t>
            </a:r>
            <a:r>
              <a:rPr lang="en-US" altLang="cs-CZ" sz="2800" i="1" smtClean="0">
                <a:latin typeface="Times New Roman" panose="02020603050405020304" pitchFamily="18" charset="0"/>
              </a:rPr>
              <a:t>f </a:t>
            </a:r>
            <a:r>
              <a:rPr lang="cs-CZ" altLang="cs-CZ" sz="2800" i="1" smtClean="0">
                <a:latin typeface="Times New Roman" panose="02020603050405020304" pitchFamily="18" charset="0"/>
              </a:rPr>
              <a:t>´</a:t>
            </a:r>
            <a:r>
              <a:rPr lang="en-US" altLang="cs-CZ" sz="2800" smtClean="0">
                <a:latin typeface="Times New Roman" panose="02020603050405020304" pitchFamily="18" charset="0"/>
              </a:rPr>
              <a:t>´(</a:t>
            </a:r>
            <a:r>
              <a:rPr lang="en-US" altLang="cs-CZ" sz="2800" i="1" smtClean="0">
                <a:latin typeface="Times New Roman" panose="02020603050405020304" pitchFamily="18" charset="0"/>
              </a:rPr>
              <a:t>x</a:t>
            </a:r>
            <a:r>
              <a:rPr lang="en-US" altLang="cs-CZ" sz="2800" smtClean="0">
                <a:latin typeface="Times New Roman" panose="02020603050405020304" pitchFamily="18" charset="0"/>
              </a:rPr>
              <a:t>) = </a:t>
            </a:r>
            <a:r>
              <a:rPr lang="cs-CZ" altLang="cs-CZ" sz="2800" smtClean="0">
                <a:latin typeface="Times New Roman" panose="02020603050405020304" pitchFamily="18" charset="0"/>
              </a:rPr>
              <a:t>6</a:t>
            </a:r>
            <a:r>
              <a:rPr lang="en-US" altLang="cs-CZ" sz="2800" i="1" smtClean="0">
                <a:latin typeface="Times New Roman" panose="02020603050405020304" pitchFamily="18" charset="0"/>
              </a:rPr>
              <a:t>x</a:t>
            </a:r>
            <a:endParaRPr lang="en-US" altLang="cs-CZ" sz="28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cs-CZ" sz="2800" smtClean="0">
                <a:latin typeface="Times New Roman" panose="02020603050405020304" pitchFamily="18" charset="0"/>
              </a:rPr>
              <a:t>		</a:t>
            </a:r>
            <a:r>
              <a:rPr lang="en-US" altLang="cs-CZ" sz="2800" i="1" smtClean="0">
                <a:latin typeface="Times New Roman" panose="02020603050405020304" pitchFamily="18" charset="0"/>
              </a:rPr>
              <a:t>f </a:t>
            </a:r>
            <a:r>
              <a:rPr lang="en-US" altLang="cs-CZ" sz="2800" smtClean="0">
                <a:latin typeface="Times New Roman" panose="02020603050405020304" pitchFamily="18" charset="0"/>
              </a:rPr>
              <a:t>´(0) = 0</a:t>
            </a:r>
            <a:endParaRPr lang="cs-CZ" altLang="cs-CZ" sz="28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>
                <a:latin typeface="Times New Roman" panose="02020603050405020304" pitchFamily="18" charset="0"/>
              </a:rPr>
              <a:t>	       </a:t>
            </a:r>
            <a:r>
              <a:rPr lang="cs-CZ" altLang="cs-CZ" sz="2800" i="1" smtClean="0">
                <a:latin typeface="Times New Roman" panose="02020603050405020304" pitchFamily="18" charset="0"/>
              </a:rPr>
              <a:t>H</a:t>
            </a:r>
            <a:r>
              <a:rPr lang="cs-CZ" altLang="cs-CZ" sz="2800" smtClean="0">
                <a:latin typeface="Times New Roman" panose="02020603050405020304" pitchFamily="18" charset="0"/>
              </a:rPr>
              <a:t> = </a:t>
            </a:r>
            <a:r>
              <a:rPr lang="en-US" altLang="cs-CZ" sz="2800" i="1" smtClean="0">
                <a:latin typeface="Times New Roman" panose="02020603050405020304" pitchFamily="18" charset="0"/>
              </a:rPr>
              <a:t>f </a:t>
            </a:r>
            <a:r>
              <a:rPr lang="cs-CZ" altLang="cs-CZ" sz="2800" i="1" smtClean="0">
                <a:latin typeface="Times New Roman" panose="02020603050405020304" pitchFamily="18" charset="0"/>
              </a:rPr>
              <a:t>´</a:t>
            </a:r>
            <a:r>
              <a:rPr lang="en-US" altLang="cs-CZ" sz="2800" smtClean="0">
                <a:latin typeface="Times New Roman" panose="02020603050405020304" pitchFamily="18" charset="0"/>
              </a:rPr>
              <a:t>´(0) </a:t>
            </a:r>
            <a:r>
              <a:rPr lang="en-US" altLang="cs-CZ" sz="2800" smtClean="0">
                <a:solidFill>
                  <a:srgbClr val="FF0000"/>
                </a:solidFill>
                <a:latin typeface="Times New Roman" panose="02020603050405020304" pitchFamily="18" charset="0"/>
              </a:rPr>
              <a:t>= 0</a:t>
            </a:r>
            <a:r>
              <a:rPr lang="cs-CZ" altLang="cs-CZ" sz="2800" smtClean="0">
                <a:latin typeface="Times New Roman" panose="02020603050405020304" pitchFamily="18" charset="0"/>
              </a:rPr>
              <a:t> </a:t>
            </a:r>
            <a:r>
              <a:rPr lang="cs-CZ" altLang="cs-CZ" sz="2800" b="1" smtClean="0"/>
              <a:t>Pozor!</a:t>
            </a:r>
            <a:r>
              <a:rPr lang="cs-CZ" altLang="cs-CZ" sz="2800" smtClean="0">
                <a:latin typeface="Times New Roman" panose="02020603050405020304" pitchFamily="18" charset="0"/>
              </a:rPr>
              <a:t> </a:t>
            </a:r>
            <a:r>
              <a:rPr lang="cs-CZ" altLang="cs-CZ" sz="2800" smtClean="0"/>
              <a:t>postačující podmínka pro extrém není splněna! (Hessián = 0 !!!)</a:t>
            </a:r>
            <a:endParaRPr lang="en-US" altLang="cs-CZ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	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573463"/>
            <a:ext cx="52705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292725" y="4005263"/>
            <a:ext cx="922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cs-CZ" sz="1800" i="1">
                <a:latin typeface="Times New Roman" panose="02020603050405020304" pitchFamily="18" charset="0"/>
              </a:rPr>
              <a:t>f</a:t>
            </a:r>
            <a:r>
              <a:rPr lang="en-GB" altLang="cs-CZ" sz="1800">
                <a:latin typeface="Times New Roman" panose="02020603050405020304" pitchFamily="18" charset="0"/>
              </a:rPr>
              <a:t>(</a:t>
            </a:r>
            <a:r>
              <a:rPr lang="en-GB" altLang="cs-CZ" sz="1800" i="1">
                <a:latin typeface="Times New Roman" panose="02020603050405020304" pitchFamily="18" charset="0"/>
              </a:rPr>
              <a:t>x</a:t>
            </a:r>
            <a:r>
              <a:rPr lang="en-GB" altLang="cs-CZ" sz="1800">
                <a:latin typeface="Times New Roman" panose="02020603050405020304" pitchFamily="18" charset="0"/>
              </a:rPr>
              <a:t>) = </a:t>
            </a:r>
            <a:r>
              <a:rPr lang="en-GB" altLang="cs-CZ" sz="1800" i="1">
                <a:latin typeface="Times New Roman" panose="02020603050405020304" pitchFamily="18" charset="0"/>
              </a:rPr>
              <a:t>x</a:t>
            </a:r>
            <a:r>
              <a:rPr lang="en-GB" altLang="cs-CZ" sz="1800" baseline="30000">
                <a:latin typeface="Times New Roman" panose="02020603050405020304" pitchFamily="18" charset="0"/>
              </a:rPr>
              <a:t>3</a:t>
            </a:r>
            <a:endParaRPr lang="cs-CZ" altLang="cs-CZ" sz="1800" baseline="30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  <p:bldP spid="583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EMM3</a:t>
            </a:r>
          </a:p>
        </p:txBody>
      </p:sp>
      <p:sp>
        <p:nvSpPr>
          <p:cNvPr id="61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7575E3-BE9C-4A3B-B4E2-710D0F5EDB8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 dirty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600" b="1" dirty="0" smtClean="0">
                <a:solidFill>
                  <a:schemeClr val="accent2"/>
                </a:solidFill>
              </a:rPr>
              <a:t>Lokální a globální extrémy</a:t>
            </a:r>
            <a:r>
              <a:rPr lang="cs-CZ" altLang="cs-CZ" dirty="0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964612" cy="2405062"/>
          </a:xfrm>
        </p:spPr>
        <p:txBody>
          <a:bodyPr/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/>
              <a:t> ... </a:t>
            </a:r>
            <a:r>
              <a:rPr lang="cs-CZ" altLang="cs-CZ" sz="2400" b="1" dirty="0" smtClean="0"/>
              <a:t>lokální maximum</a:t>
            </a:r>
            <a:r>
              <a:rPr lang="cs-CZ" altLang="cs-CZ" sz="2400" dirty="0" smtClean="0"/>
              <a:t> funkce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...(</a:t>
            </a:r>
            <a:r>
              <a:rPr lang="cs-CZ" altLang="cs-CZ" sz="2400" dirty="0" smtClean="0">
                <a:solidFill>
                  <a:schemeClr val="hlink"/>
                </a:solidFill>
              </a:rPr>
              <a:t>lokální minimum funkce</a:t>
            </a:r>
            <a:r>
              <a:rPr lang="cs-CZ" altLang="cs-CZ" sz="2400" dirty="0" smtClean="0"/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lang="cs-CZ" altLang="cs-CZ" sz="2400" dirty="0" smtClean="0"/>
              <a:t> okolí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U</a:t>
            </a:r>
            <a:r>
              <a:rPr lang="cs-CZ" altLang="cs-CZ" sz="2400" dirty="0" smtClean="0"/>
              <a:t> bodu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/>
              <a:t> :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U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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platí  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(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) </a:t>
            </a:r>
            <a:r>
              <a:rPr lang="cs-CZ" altLang="cs-CZ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0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cs-CZ" altLang="cs-CZ" sz="2400" i="1" dirty="0" smtClean="0"/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*</a:t>
            </a:r>
            <a:r>
              <a:rPr lang="cs-CZ" altLang="cs-CZ" sz="2400" dirty="0" smtClean="0"/>
              <a:t> ...</a:t>
            </a:r>
            <a:r>
              <a:rPr lang="cs-CZ" altLang="cs-CZ" sz="2400" i="1" dirty="0" smtClean="0"/>
              <a:t> </a:t>
            </a:r>
            <a:r>
              <a:rPr lang="cs-CZ" altLang="cs-CZ" sz="2400" b="1" dirty="0" smtClean="0"/>
              <a:t>globální maximum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/>
              <a:t> ... (</a:t>
            </a:r>
            <a:r>
              <a:rPr lang="cs-CZ" altLang="cs-CZ" sz="2400" dirty="0" smtClean="0">
                <a:solidFill>
                  <a:schemeClr val="hlink"/>
                </a:solidFill>
              </a:rPr>
              <a:t>globální minimum funkce</a:t>
            </a:r>
            <a:r>
              <a:rPr lang="cs-CZ" altLang="cs-CZ" sz="2400" dirty="0" smtClean="0"/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cs-CZ" altLang="cs-CZ" sz="2400" dirty="0" smtClean="0"/>
              <a:t>	</a:t>
            </a:r>
            <a:r>
              <a:rPr lang="cs-CZ" alt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cs-CZ" altLang="cs-CZ" sz="24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dirty="0" smtClean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cs-CZ" altLang="cs-CZ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/>
              <a:t> platí  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</a:t>
            </a:r>
            <a:r>
              <a:rPr lang="cs-CZ" altLang="cs-CZ" sz="2400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latin typeface="Times New Roman" panose="02020603050405020304" pitchFamily="18" charset="0"/>
              </a:rPr>
              <a:t>*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)                (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) </a:t>
            </a:r>
            <a:r>
              <a:rPr lang="cs-CZ" altLang="cs-CZ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f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(</a:t>
            </a:r>
            <a:r>
              <a:rPr lang="cs-CZ" altLang="cs-CZ" sz="2400" i="1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aseline="300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*</a:t>
            </a:r>
            <a:r>
              <a:rPr lang="cs-CZ" altLang="cs-CZ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)</a:t>
            </a:r>
            <a:r>
              <a:rPr lang="cs-CZ" altLang="cs-CZ" sz="2400" dirty="0" smtClean="0">
                <a:latin typeface="Times New Roman" panose="02020603050405020304" pitchFamily="18" charset="0"/>
              </a:rPr>
              <a:t> 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cs-CZ" altLang="cs-CZ" sz="2400" dirty="0" smtClean="0">
              <a:latin typeface="Times New Roman" panose="02020603050405020304" pitchFamily="18" charset="0"/>
            </a:endParaRP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213100"/>
            <a:ext cx="5545138" cy="312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467100" y="5516563"/>
            <a:ext cx="368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 smtClean="0">
                <a:latin typeface="Tahoma" panose="020B0604030504040204" pitchFamily="34" charset="0"/>
              </a:rPr>
              <a:t>0</a:t>
            </a:r>
            <a:endParaRPr lang="cs-CZ" altLang="cs-CZ" sz="1800" baseline="30000" dirty="0">
              <a:latin typeface="Tahoma" panose="020B0604030504040204" pitchFamily="34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005388" y="5589588"/>
            <a:ext cx="503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 dirty="0" smtClean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 smtClean="0">
                <a:latin typeface="Tahoma" panose="020B0604030504040204" pitchFamily="34" charset="0"/>
              </a:rPr>
              <a:t>*</a:t>
            </a:r>
            <a:endParaRPr lang="cs-CZ" altLang="cs-CZ" sz="1800" baseline="30000" dirty="0">
              <a:latin typeface="Tahoma" panose="020B0604030504040204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779838" y="6243638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5219700" y="3789363"/>
            <a:ext cx="647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 dirty="0">
                <a:latin typeface="Times New Roman" panose="02020603050405020304" pitchFamily="18" charset="0"/>
              </a:rPr>
              <a:t>f</a:t>
            </a:r>
            <a:r>
              <a:rPr lang="cs-CZ" altLang="cs-CZ" sz="1800" dirty="0">
                <a:latin typeface="Tahoma" panose="020B0604030504040204" pitchFamily="34" charset="0"/>
              </a:rPr>
              <a:t>(</a:t>
            </a:r>
            <a:r>
              <a:rPr lang="cs-CZ" altLang="cs-CZ" sz="1800" i="1" dirty="0">
                <a:latin typeface="Times New Roman" panose="02020603050405020304" pitchFamily="18" charset="0"/>
              </a:rPr>
              <a:t>x</a:t>
            </a:r>
            <a:r>
              <a:rPr lang="cs-CZ" altLang="cs-CZ" sz="1800" dirty="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3419475" y="5170488"/>
            <a:ext cx="420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 dirty="0" smtClean="0">
                <a:latin typeface="Times New Roman" panose="02020603050405020304" pitchFamily="18" charset="0"/>
              </a:rPr>
              <a:t>U</a:t>
            </a:r>
            <a:r>
              <a:rPr lang="cs-CZ" altLang="cs-CZ" sz="1800" dirty="0" smtClean="0">
                <a:latin typeface="Tahoma" panose="020B0604030504040204" pitchFamily="34" charset="0"/>
              </a:rPr>
              <a:t> </a:t>
            </a:r>
            <a:endParaRPr lang="cs-CZ" altLang="cs-CZ" sz="1800" dirty="0">
              <a:latin typeface="Tahoma" panose="020B0604030504040204" pitchFamily="34" charset="0"/>
            </a:endParaRP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 flipV="1">
            <a:off x="4005263" y="5345113"/>
            <a:ext cx="0" cy="184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 flipV="1">
            <a:off x="3305175" y="5345113"/>
            <a:ext cx="0" cy="184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4427538" y="544512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  <p:bldP spid="47109" grpId="0"/>
      <p:bldP spid="47110" grpId="0"/>
      <p:bldP spid="47111" grpId="0"/>
      <p:bldP spid="47112" grpId="0"/>
      <p:bldP spid="471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2457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950A70-20E3-4E26-B790-0FE6B7C2BA3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4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2044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smtClean="0"/>
              <a:t>	</a:t>
            </a:r>
            <a:r>
              <a:rPr lang="cs-CZ" altLang="cs-CZ" smtClean="0"/>
              <a:t>	</a:t>
            </a:r>
          </a:p>
        </p:txBody>
      </p:sp>
      <p:graphicFrame>
        <p:nvGraphicFramePr>
          <p:cNvPr id="24582" name="Object 4"/>
          <p:cNvGraphicFramePr>
            <a:graphicFrameLocks noChangeAspect="1"/>
          </p:cNvGraphicFramePr>
          <p:nvPr/>
        </p:nvGraphicFramePr>
        <p:xfrm>
          <a:off x="2411413" y="1827213"/>
          <a:ext cx="3046412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Rovnice" r:id="rId3" imgW="1790700" imgH="558800" progId="Equation.3">
                  <p:embed/>
                </p:oleObj>
              </mc:Choice>
              <mc:Fallback>
                <p:oleObj name="Rovnice" r:id="rId3" imgW="17907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827213"/>
                        <a:ext cx="3046412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5511800" y="2084388"/>
            <a:ext cx="1800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cs-CZ" altLang="cs-CZ" sz="2000">
                <a:latin typeface="Tahoma" panose="020B0604030504040204" pitchFamily="34" charset="0"/>
              </a:rPr>
              <a:t>  </a:t>
            </a:r>
            <a:r>
              <a:rPr lang="cs-CZ" altLang="cs-CZ" sz="2400">
                <a:latin typeface="Times New Roman" panose="02020603050405020304" pitchFamily="18" charset="0"/>
              </a:rPr>
              <a:t>max</a:t>
            </a:r>
            <a:r>
              <a:rPr lang="en-US" altLang="cs-CZ" sz="2400">
                <a:latin typeface="Times New Roman" panose="02020603050405020304" pitchFamily="18" charset="0"/>
              </a:rPr>
              <a:t>;</a:t>
            </a:r>
            <a:r>
              <a:rPr lang="cs-CZ" altLang="cs-CZ" sz="2000">
                <a:latin typeface="Tahoma" panose="020B0604030504040204" pitchFamily="34" charset="0"/>
              </a:rPr>
              <a:t>	</a:t>
            </a: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1547813" y="2781300"/>
            <a:ext cx="6985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za podmínek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	0</a:t>
            </a:r>
            <a:r>
              <a:rPr lang="cs-CZ" altLang="cs-CZ" sz="2400">
                <a:latin typeface="Tahoma" panose="020B0604030504040204" pitchFamily="34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≤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	1 ≤ 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≤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ahoma" panose="020B0604030504040204" pitchFamily="34" charset="0"/>
              </a:rPr>
              <a:t>Existence</a:t>
            </a:r>
            <a:r>
              <a:rPr lang="cs-CZ" altLang="cs-CZ" sz="2000">
                <a:latin typeface="Tahoma" panose="020B0604030504040204" pitchFamily="34" charset="0"/>
              </a:rPr>
              <a:t> optimálního</a:t>
            </a:r>
            <a:r>
              <a:rPr lang="cs-CZ" altLang="cs-CZ" sz="1800">
                <a:latin typeface="Tahoma" panose="020B0604030504040204" pitchFamily="34" charset="0"/>
              </a:rPr>
              <a:t> </a:t>
            </a:r>
            <a:r>
              <a:rPr lang="cs-CZ" altLang="cs-CZ" sz="2000">
                <a:latin typeface="Tahoma" panose="020B0604030504040204" pitchFamily="34" charset="0"/>
              </a:rPr>
              <a:t>řešení</a:t>
            </a:r>
            <a:r>
              <a:rPr lang="cs-CZ" altLang="cs-CZ" sz="1800">
                <a:latin typeface="Tahoma" panose="020B0604030504040204" pitchFamily="34" charset="0"/>
              </a:rPr>
              <a:t> </a:t>
            </a:r>
            <a:r>
              <a:rPr lang="cs-CZ" altLang="cs-CZ" sz="2000">
                <a:latin typeface="Tahoma" panose="020B0604030504040204" pitchFamily="34" charset="0"/>
              </a:rPr>
              <a:t>je zaručena</a:t>
            </a:r>
            <a:r>
              <a:rPr lang="cs-CZ" altLang="cs-CZ" sz="1800">
                <a:latin typeface="Tahoma" panose="020B0604030504040204" pitchFamily="34" charset="0"/>
              </a:rPr>
              <a:t> </a:t>
            </a:r>
            <a:r>
              <a:rPr lang="cs-CZ" altLang="cs-CZ" sz="2000">
                <a:latin typeface="Tahoma" panose="020B0604030504040204" pitchFamily="34" charset="0"/>
              </a:rPr>
              <a:t>spojitostí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f </a:t>
            </a:r>
            <a:r>
              <a:rPr lang="cs-CZ" altLang="cs-CZ" sz="2000">
                <a:latin typeface="Tahoma" panose="020B0604030504040204" pitchFamily="34" charset="0"/>
              </a:rPr>
              <a:t>na </a:t>
            </a:r>
            <a:r>
              <a:rPr lang="cs-CZ" altLang="cs-CZ" sz="2000" i="1">
                <a:latin typeface="Times New Roman" panose="02020603050405020304" pitchFamily="18" charset="0"/>
              </a:rPr>
              <a:t>X</a:t>
            </a:r>
            <a:r>
              <a:rPr lang="cs-CZ" altLang="cs-CZ" sz="2000">
                <a:latin typeface="Tahoma" panose="020B060403050404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latin typeface="Tahoma" panose="020B0604030504040204" pitchFamily="34" charset="0"/>
              </a:rPr>
              <a:t>Problém je jak ho nalézt!?? (nelineární funkce</a:t>
            </a:r>
            <a:r>
              <a:rPr lang="cs-CZ" altLang="cs-CZ" sz="24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4585" name="AutoShape 11"/>
          <p:cNvSpPr>
            <a:spLocks/>
          </p:cNvSpPr>
          <p:nvPr/>
        </p:nvSpPr>
        <p:spPr bwMode="auto">
          <a:xfrm>
            <a:off x="3851275" y="3500438"/>
            <a:ext cx="215900" cy="6477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4586" name="Text Box 12"/>
          <p:cNvSpPr txBox="1">
            <a:spLocks noChangeArrowheads="1"/>
          </p:cNvSpPr>
          <p:nvPr/>
        </p:nvSpPr>
        <p:spPr bwMode="auto">
          <a:xfrm>
            <a:off x="4211638" y="3573463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2400" i="1">
                <a:latin typeface="Times New Roman" panose="02020603050405020304" pitchFamily="18" charset="0"/>
              </a:rPr>
              <a:t>X</a:t>
            </a:r>
            <a:endParaRPr lang="cs-CZ" altLang="cs-CZ" sz="24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2560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0563DE-1F69-4DAB-809E-3B520CAE959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chemeClr val="accent2"/>
                </a:solidFill>
              </a:rPr>
              <a:t>Příklad 4</a:t>
            </a:r>
            <a:r>
              <a:rPr lang="en-US" altLang="cs-CZ" sz="2800" b="1" smtClean="0">
                <a:solidFill>
                  <a:schemeClr val="accent2"/>
                </a:solidFill>
              </a:rPr>
              <a:t> pokra</a:t>
            </a:r>
            <a:r>
              <a:rPr lang="cs-CZ" altLang="cs-CZ" sz="2800" b="1" smtClean="0">
                <a:solidFill>
                  <a:schemeClr val="accent2"/>
                </a:solidFill>
              </a:rPr>
              <a:t>č.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b="1" smtClean="0"/>
              <a:t>Řešení:  </a:t>
            </a:r>
            <a:r>
              <a:rPr lang="cs-CZ" altLang="cs-CZ" sz="2000" smtClean="0"/>
              <a:t>Funkce </a:t>
            </a:r>
            <a:r>
              <a:rPr lang="cs-CZ" altLang="cs-CZ" sz="2000" smtClean="0">
                <a:latin typeface="Times New Roman" panose="02020603050405020304" pitchFamily="18" charset="0"/>
              </a:rPr>
              <a:t>sin </a:t>
            </a:r>
            <a:r>
              <a:rPr lang="cs-CZ" altLang="cs-CZ" sz="2400" i="1" smtClean="0">
                <a:latin typeface="Times New Roman" panose="02020603050405020304" pitchFamily="18" charset="0"/>
              </a:rPr>
              <a:t>z</a:t>
            </a:r>
            <a:r>
              <a:rPr lang="cs-CZ" altLang="cs-CZ" sz="2000" smtClean="0"/>
              <a:t> nabývá maximální hodnotu 1 pro                 tj.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539750" y="2924175"/>
            <a:ext cx="8208963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>
              <a:latin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	0</a:t>
            </a:r>
            <a:r>
              <a:rPr lang="cs-CZ" altLang="cs-CZ" sz="2400">
                <a:latin typeface="Tahoma" panose="020B0604030504040204" pitchFamily="34" charset="0"/>
              </a:rPr>
              <a:t>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≤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	1 ≤ 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≤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/>
              <a:t>Maximum funkce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 i="1">
                <a:latin typeface="Times New Roman" panose="02020603050405020304" pitchFamily="18" charset="0"/>
              </a:rPr>
              <a:t>f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  <a:r>
              <a:rPr lang="cs-CZ" altLang="cs-CZ" sz="2400"/>
              <a:t>se nabývá ve všech bodech</a:t>
            </a:r>
            <a:r>
              <a:rPr lang="cs-CZ" altLang="cs-CZ" sz="2400">
                <a:latin typeface="Times New Roman" panose="02020603050405020304" pitchFamily="18" charset="0"/>
              </a:rPr>
              <a:t> (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1</a:t>
            </a:r>
            <a:r>
              <a:rPr lang="cs-CZ" altLang="cs-CZ" sz="2400">
                <a:latin typeface="Times New Roman" panose="02020603050405020304" pitchFamily="18" charset="0"/>
              </a:rPr>
              <a:t>,</a:t>
            </a:r>
            <a:r>
              <a:rPr lang="cs-CZ" altLang="cs-CZ" sz="2400" i="1">
                <a:latin typeface="Times New Roman" panose="02020603050405020304" pitchFamily="18" charset="0"/>
              </a:rPr>
              <a:t>x</a:t>
            </a:r>
            <a:r>
              <a:rPr lang="cs-CZ" altLang="cs-CZ" sz="2400" baseline="-25000">
                <a:latin typeface="Times New Roman" panose="02020603050405020304" pitchFamily="18" charset="0"/>
              </a:rPr>
              <a:t>2</a:t>
            </a:r>
            <a:r>
              <a:rPr lang="cs-CZ" altLang="cs-CZ" sz="2400">
                <a:latin typeface="Times New Roman" panose="02020603050405020304" pitchFamily="18" charset="0"/>
              </a:rPr>
              <a:t>)         </a:t>
            </a:r>
            <a:r>
              <a:rPr lang="cs-CZ" altLang="cs-CZ" sz="2400"/>
              <a:t>na úsečce spojující body</a:t>
            </a:r>
            <a:r>
              <a:rPr lang="cs-CZ" altLang="cs-CZ" sz="2400">
                <a:latin typeface="Times New Roman" panose="02020603050405020304" pitchFamily="18" charset="0"/>
              </a:rPr>
              <a:t> (0,2) a (1,1)!</a:t>
            </a:r>
          </a:p>
        </p:txBody>
      </p:sp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3890963" y="1722438"/>
          <a:ext cx="84137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Rovnice" r:id="rId3" imgW="495085" imgH="507780" progId="Equation.3">
                  <p:embed/>
                </p:oleObj>
              </mc:Choice>
              <mc:Fallback>
                <p:oleObj name="Rovnice" r:id="rId3" imgW="495085" imgH="5077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3" y="1722438"/>
                        <a:ext cx="84137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6"/>
          <p:cNvGraphicFramePr>
            <a:graphicFrameLocks noChangeAspect="1"/>
          </p:cNvGraphicFramePr>
          <p:nvPr/>
        </p:nvGraphicFramePr>
        <p:xfrm>
          <a:off x="1558925" y="2522538"/>
          <a:ext cx="3141663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Rovnice" r:id="rId5" imgW="2133600" imgH="558800" progId="Equation.3">
                  <p:embed/>
                </p:oleObj>
              </mc:Choice>
              <mc:Fallback>
                <p:oleObj name="Rovnice" r:id="rId5" imgW="2133600" imgH="558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2522538"/>
                        <a:ext cx="3141663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6011863" y="2344738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>
            <a:off x="5148263" y="3933825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1" name="Line 9"/>
          <p:cNvSpPr>
            <a:spLocks noChangeShapeType="1"/>
          </p:cNvSpPr>
          <p:nvPr/>
        </p:nvSpPr>
        <p:spPr bwMode="auto">
          <a:xfrm>
            <a:off x="5940425" y="32131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5902325" y="24923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6804025" y="383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4" name="Line 13"/>
          <p:cNvSpPr>
            <a:spLocks noChangeShapeType="1"/>
          </p:cNvSpPr>
          <p:nvPr/>
        </p:nvSpPr>
        <p:spPr bwMode="auto">
          <a:xfrm flipV="1">
            <a:off x="6804025" y="2492375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5" name="Line 14"/>
          <p:cNvSpPr>
            <a:spLocks noChangeShapeType="1"/>
          </p:cNvSpPr>
          <p:nvPr/>
        </p:nvSpPr>
        <p:spPr bwMode="auto">
          <a:xfrm>
            <a:off x="6011863" y="24923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6" name="Line 15"/>
          <p:cNvSpPr>
            <a:spLocks noChangeShapeType="1"/>
          </p:cNvSpPr>
          <p:nvPr/>
        </p:nvSpPr>
        <p:spPr bwMode="auto">
          <a:xfrm>
            <a:off x="6011863" y="32131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7" name="Line 16"/>
          <p:cNvSpPr>
            <a:spLocks noChangeShapeType="1"/>
          </p:cNvSpPr>
          <p:nvPr/>
        </p:nvSpPr>
        <p:spPr bwMode="auto">
          <a:xfrm>
            <a:off x="6011863" y="2492375"/>
            <a:ext cx="792162" cy="7207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8" name="Text Box 17"/>
          <p:cNvSpPr txBox="1">
            <a:spLocks noChangeArrowheads="1"/>
          </p:cNvSpPr>
          <p:nvPr/>
        </p:nvSpPr>
        <p:spPr bwMode="auto">
          <a:xfrm>
            <a:off x="5648325" y="3997325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0</a:t>
            </a:r>
          </a:p>
        </p:txBody>
      </p: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6659563" y="40132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25620" name="Text Box 19"/>
          <p:cNvSpPr txBox="1">
            <a:spLocks noChangeArrowheads="1"/>
          </p:cNvSpPr>
          <p:nvPr/>
        </p:nvSpPr>
        <p:spPr bwMode="auto">
          <a:xfrm>
            <a:off x="5651500" y="3068638"/>
            <a:ext cx="28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25621" name="Text Box 20"/>
          <p:cNvSpPr txBox="1">
            <a:spLocks noChangeArrowheads="1"/>
          </p:cNvSpPr>
          <p:nvPr/>
        </p:nvSpPr>
        <p:spPr bwMode="auto">
          <a:xfrm>
            <a:off x="5580063" y="23495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25622" name="Text Box 21"/>
          <p:cNvSpPr txBox="1">
            <a:spLocks noChangeArrowheads="1"/>
          </p:cNvSpPr>
          <p:nvPr/>
        </p:nvSpPr>
        <p:spPr bwMode="auto">
          <a:xfrm>
            <a:off x="8604250" y="3716338"/>
            <a:ext cx="539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>
                <a:latin typeface="Times New Roman" panose="02020603050405020304" pitchFamily="18" charset="0"/>
              </a:rPr>
              <a:t>x</a:t>
            </a:r>
            <a:r>
              <a:rPr lang="cs-CZ" altLang="cs-CZ" sz="1800" baseline="-25000">
                <a:latin typeface="Tahoma" panose="020B0604030504040204" pitchFamily="34" charset="0"/>
              </a:rPr>
              <a:t>1</a:t>
            </a: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5623" name="Text Box 22"/>
          <p:cNvSpPr txBox="1">
            <a:spLocks noChangeArrowheads="1"/>
          </p:cNvSpPr>
          <p:nvPr/>
        </p:nvSpPr>
        <p:spPr bwMode="auto">
          <a:xfrm>
            <a:off x="5707063" y="2060575"/>
            <a:ext cx="539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>
                <a:latin typeface="Times New Roman" panose="02020603050405020304" pitchFamily="18" charset="0"/>
              </a:rPr>
              <a:t>x</a:t>
            </a:r>
            <a:r>
              <a:rPr lang="cs-CZ" altLang="cs-CZ" sz="1800" baseline="-25000">
                <a:latin typeface="Tahoma" panose="020B0604030504040204" pitchFamily="34" charset="0"/>
              </a:rPr>
              <a:t>2</a:t>
            </a: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25624" name="Rectangle 23"/>
          <p:cNvSpPr>
            <a:spLocks noChangeArrowheads="1"/>
          </p:cNvSpPr>
          <p:nvPr/>
        </p:nvSpPr>
        <p:spPr bwMode="auto">
          <a:xfrm>
            <a:off x="4859338" y="2205038"/>
            <a:ext cx="4105275" cy="22320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25625" name="Object 24"/>
          <p:cNvGraphicFramePr>
            <a:graphicFrameLocks noGrp="1" noChangeAspect="1"/>
          </p:cNvGraphicFramePr>
          <p:nvPr>
            <p:ph sz="half" idx="2"/>
          </p:nvPr>
        </p:nvGraphicFramePr>
        <p:xfrm>
          <a:off x="6084888" y="490538"/>
          <a:ext cx="2768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3" name="Rovnice" r:id="rId7" imgW="1790700" imgH="558800" progId="Equation.3">
                  <p:embed/>
                </p:oleObj>
              </mc:Choice>
              <mc:Fallback>
                <p:oleObj name="Rovnice" r:id="rId7" imgW="1790700" imgH="5588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90538"/>
                        <a:ext cx="27686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6" name="Text Box 27"/>
          <p:cNvSpPr txBox="1">
            <a:spLocks noChangeArrowheads="1"/>
          </p:cNvSpPr>
          <p:nvPr/>
        </p:nvSpPr>
        <p:spPr bwMode="auto">
          <a:xfrm>
            <a:off x="6300788" y="2420938"/>
            <a:ext cx="755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2400" i="1">
                <a:latin typeface="Times New Roman" panose="02020603050405020304" pitchFamily="18" charset="0"/>
              </a:rPr>
              <a:t>X</a:t>
            </a:r>
            <a:endParaRPr lang="cs-CZ" altLang="cs-CZ" sz="2400" i="1">
              <a:latin typeface="Times New Roman" panose="02020603050405020304" pitchFamily="18" charset="0"/>
            </a:endParaRPr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2051050" y="2878138"/>
            <a:ext cx="4392613" cy="27114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6CE928-D327-49BB-85FB-3B5335944DD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cs-CZ" sz="3600" b="1" smtClean="0">
                <a:solidFill>
                  <a:schemeClr val="accent2"/>
                </a:solidFill>
              </a:rPr>
              <a:t>Lokální a globální extrémy</a:t>
            </a:r>
            <a:r>
              <a:rPr lang="cs-CZ" altLang="cs-CZ" smtClean="0"/>
              <a:t> </a:t>
            </a:r>
          </a:p>
        </p:txBody>
      </p:sp>
      <p:pic>
        <p:nvPicPr>
          <p:cNvPr id="7173" name="Picture 14" descr="Batman &amp; Robin: The Chiller roller coaster at Six Flags Great Adven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81" t="4688"/>
          <a:stretch>
            <a:fillRect/>
          </a:stretch>
        </p:blipFill>
        <p:spPr bwMode="auto">
          <a:xfrm>
            <a:off x="1600200" y="1066800"/>
            <a:ext cx="6019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A68238-688D-4CA3-93B2-881836ECB59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b="1" smtClean="0">
                <a:solidFill>
                  <a:schemeClr val="accent2"/>
                </a:solidFill>
              </a:rPr>
              <a:t>Existence řešení</a:t>
            </a:r>
            <a:endParaRPr lang="cs-CZ" altLang="cs-CZ" sz="3600" b="1" smtClean="0">
              <a:solidFill>
                <a:schemeClr val="accent2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smtClean="0"/>
              <a:t>	</a:t>
            </a:r>
            <a:r>
              <a:rPr lang="en-US" altLang="cs-CZ" sz="2400" b="1" u="sng" smtClean="0"/>
              <a:t>Věta 1</a:t>
            </a:r>
            <a:r>
              <a:rPr lang="en-US" altLang="cs-CZ" sz="2400" smtClean="0"/>
              <a:t>	Spojitá funkce nabývá na uzavřené omezené </a:t>
            </a:r>
            <a:r>
              <a:rPr lang="cs-CZ" altLang="cs-CZ" sz="2400" smtClean="0"/>
              <a:t>		</a:t>
            </a:r>
            <a:r>
              <a:rPr lang="en-US" altLang="cs-CZ" sz="2400" smtClean="0"/>
              <a:t>množině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/>
              <a:t> svého </a:t>
            </a:r>
            <a:r>
              <a:rPr lang="cs-CZ" altLang="cs-CZ" sz="2400" smtClean="0"/>
              <a:t>globálního </a:t>
            </a:r>
            <a:r>
              <a:rPr lang="en-US" altLang="cs-CZ" sz="2400" smtClean="0"/>
              <a:t>maxima </a:t>
            </a:r>
            <a:r>
              <a:rPr lang="cs-CZ" altLang="cs-CZ" sz="2400" smtClean="0"/>
              <a:t>			</a:t>
            </a:r>
            <a:r>
              <a:rPr lang="en-US" altLang="cs-CZ" sz="2400" smtClean="0"/>
              <a:t>(</a:t>
            </a:r>
            <a:r>
              <a:rPr lang="cs-CZ" altLang="cs-CZ" sz="2400" smtClean="0"/>
              <a:t>globálního </a:t>
            </a:r>
            <a:r>
              <a:rPr lang="en-US" altLang="cs-CZ" sz="2400" smtClean="0"/>
              <a:t>minima).</a:t>
            </a:r>
          </a:p>
          <a:p>
            <a:pPr eaLnBrk="1" hangingPunct="1">
              <a:buFontTx/>
              <a:buNone/>
            </a:pPr>
            <a:endParaRPr lang="en-US" altLang="cs-CZ" sz="2400" smtClean="0"/>
          </a:p>
          <a:p>
            <a:pPr eaLnBrk="1" hangingPunct="1">
              <a:buFontTx/>
              <a:buNone/>
            </a:pPr>
            <a:endParaRPr lang="en-US" altLang="cs-CZ" sz="2400" smtClean="0"/>
          </a:p>
          <a:p>
            <a:pPr eaLnBrk="1" hangingPunct="1">
              <a:buFontTx/>
              <a:buNone/>
            </a:pPr>
            <a:r>
              <a:rPr lang="en-US" altLang="cs-CZ" sz="2400" smtClean="0"/>
              <a:t>... </a:t>
            </a:r>
            <a:r>
              <a:rPr lang="en-US" altLang="cs-CZ" sz="2400" i="1" smtClean="0"/>
              <a:t>spojitost funkce</a:t>
            </a:r>
            <a:r>
              <a:rPr lang="en-US" altLang="cs-CZ" sz="2400" smtClean="0"/>
              <a:t>...souvislost grafu:</a:t>
            </a:r>
            <a:r>
              <a:rPr lang="cs-CZ" altLang="cs-CZ" sz="2400" smtClean="0"/>
              <a:t> </a:t>
            </a:r>
            <a:endParaRPr lang="en-US" altLang="cs-CZ" sz="2400" smtClean="0"/>
          </a:p>
          <a:p>
            <a:pPr eaLnBrk="1" hangingPunct="1">
              <a:buFontTx/>
              <a:buNone/>
            </a:pPr>
            <a:endParaRPr lang="cs-CZ" altLang="cs-CZ" sz="2400" smtClean="0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076700"/>
            <a:ext cx="5040313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9" name="Object 5"/>
          <p:cNvGraphicFramePr>
            <a:graphicFrameLocks noChangeAspect="1"/>
          </p:cNvGraphicFramePr>
          <p:nvPr/>
        </p:nvGraphicFramePr>
        <p:xfrm>
          <a:off x="5453063" y="3327400"/>
          <a:ext cx="364490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Rovnice" r:id="rId4" imgW="2298700" imgH="393700" progId="Equation.3">
                  <p:embed/>
                </p:oleObj>
              </mc:Choice>
              <mc:Fallback>
                <p:oleObj name="Rovnice" r:id="rId4" imgW="22987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063" y="3327400"/>
                        <a:ext cx="3644900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987675" y="47974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6804025" y="50133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4284663" y="5516563"/>
            <a:ext cx="574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i="1">
                <a:latin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921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FF3AE7-24DA-45C1-996F-30B3EF09B46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b="1" smtClean="0"/>
              <a:t>Existence řešení</a:t>
            </a:r>
            <a:r>
              <a:rPr lang="cs-CZ" altLang="cs-CZ" sz="3600" b="1" smtClean="0"/>
              <a:t> …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…</a:t>
            </a:r>
            <a:r>
              <a:rPr lang="en-GB" altLang="cs-CZ" sz="2400" smtClean="0"/>
              <a:t>nespojitá funkce:</a:t>
            </a:r>
            <a:r>
              <a:rPr lang="cs-CZ" altLang="cs-CZ" smtClean="0"/>
              <a:t> 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r>
              <a:rPr lang="en-US" altLang="cs-CZ" sz="2400" i="1" smtClean="0"/>
              <a:t>... omezená množina</a:t>
            </a:r>
            <a:r>
              <a:rPr lang="en-US" altLang="cs-CZ" sz="2400" smtClean="0"/>
              <a:t> ...vejde se do nějaké </a:t>
            </a:r>
            <a:r>
              <a:rPr lang="cs-CZ" altLang="cs-CZ" sz="2400" smtClean="0"/>
              <a:t>„</a:t>
            </a:r>
            <a:r>
              <a:rPr lang="en-US" altLang="cs-CZ" sz="2400" smtClean="0"/>
              <a:t>koule</a:t>
            </a:r>
            <a:r>
              <a:rPr lang="cs-CZ" altLang="cs-CZ" sz="2400" smtClean="0"/>
              <a:t>“</a:t>
            </a:r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628775"/>
            <a:ext cx="4537075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Oval 5"/>
          <p:cNvSpPr>
            <a:spLocks noChangeArrowheads="1"/>
          </p:cNvSpPr>
          <p:nvPr/>
        </p:nvSpPr>
        <p:spPr bwMode="auto">
          <a:xfrm>
            <a:off x="4659313" y="17732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9224" name="Oval 6"/>
          <p:cNvSpPr>
            <a:spLocks noChangeArrowheads="1"/>
          </p:cNvSpPr>
          <p:nvPr/>
        </p:nvSpPr>
        <p:spPr bwMode="auto">
          <a:xfrm>
            <a:off x="4675188" y="2217738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>
            <a:off x="4716463" y="1844675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6" name="Oval 8"/>
          <p:cNvSpPr>
            <a:spLocks noChangeArrowheads="1"/>
          </p:cNvSpPr>
          <p:nvPr/>
        </p:nvSpPr>
        <p:spPr bwMode="auto">
          <a:xfrm>
            <a:off x="5680075" y="2282825"/>
            <a:ext cx="714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9227" name="Oval 9"/>
          <p:cNvSpPr>
            <a:spLocks noChangeArrowheads="1"/>
          </p:cNvSpPr>
          <p:nvPr/>
        </p:nvSpPr>
        <p:spPr bwMode="auto">
          <a:xfrm>
            <a:off x="5695950" y="2119313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9228" name="Line 10"/>
          <p:cNvSpPr>
            <a:spLocks noChangeShapeType="1"/>
          </p:cNvSpPr>
          <p:nvPr/>
        </p:nvSpPr>
        <p:spPr bwMode="auto">
          <a:xfrm>
            <a:off x="5724525" y="22050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9" name="Rectangle 11"/>
          <p:cNvSpPr>
            <a:spLocks noChangeArrowheads="1"/>
          </p:cNvSpPr>
          <p:nvPr/>
        </p:nvSpPr>
        <p:spPr bwMode="auto">
          <a:xfrm>
            <a:off x="4422775" y="5084763"/>
            <a:ext cx="1150938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9230" name="Oval 12"/>
          <p:cNvSpPr>
            <a:spLocks noChangeArrowheads="1"/>
          </p:cNvSpPr>
          <p:nvPr/>
        </p:nvSpPr>
        <p:spPr bwMode="auto">
          <a:xfrm>
            <a:off x="4284663" y="4724400"/>
            <a:ext cx="1439862" cy="1368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79EFAE-4DA2-42B2-89BE-6E78443F6AF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600" b="1" smtClean="0"/>
              <a:t>Existence řešení</a:t>
            </a:r>
            <a:r>
              <a:rPr lang="cs-CZ" altLang="cs-CZ" sz="3600" b="1" smtClean="0"/>
              <a:t> …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8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	</a:t>
            </a:r>
            <a:r>
              <a:rPr lang="en-US" altLang="cs-CZ" b="1" i="1" smtClean="0"/>
              <a:t>	</a:t>
            </a:r>
            <a:r>
              <a:rPr lang="en-US" altLang="cs-CZ" sz="2400" i="1" smtClean="0"/>
              <a:t>... uzavřená množina</a:t>
            </a:r>
            <a:r>
              <a:rPr lang="en-US" altLang="cs-CZ" sz="2400" smtClean="0"/>
              <a:t>:</a:t>
            </a:r>
          </a:p>
          <a:p>
            <a:pPr eaLnBrk="1" hangingPunct="1">
              <a:buFontTx/>
              <a:buNone/>
            </a:pPr>
            <a:r>
              <a:rPr lang="en-US" altLang="cs-CZ" sz="2400" smtClean="0"/>
              <a:t>			včetně „hranice“</a:t>
            </a:r>
          </a:p>
          <a:p>
            <a:pPr eaLnBrk="1" hangingPunct="1">
              <a:buFontTx/>
              <a:buNone/>
            </a:pPr>
            <a:endParaRPr lang="en-US" altLang="cs-CZ" sz="2400" smtClean="0"/>
          </a:p>
          <a:p>
            <a:pPr eaLnBrk="1" hangingPunct="1">
              <a:buFontTx/>
              <a:buNone/>
            </a:pPr>
            <a:endParaRPr lang="en-US" altLang="cs-CZ" sz="2400" smtClean="0"/>
          </a:p>
          <a:p>
            <a:pPr eaLnBrk="1" hangingPunct="1">
              <a:buFontTx/>
              <a:buNone/>
            </a:pPr>
            <a:r>
              <a:rPr lang="en-US" altLang="cs-CZ" sz="2400" smtClean="0"/>
              <a:t>		</a:t>
            </a:r>
            <a:r>
              <a:rPr lang="en-US" altLang="cs-CZ" sz="2400" i="1" smtClean="0"/>
              <a:t>otevřená množina</a:t>
            </a:r>
            <a:r>
              <a:rPr lang="en-US" altLang="cs-CZ" sz="2400" smtClean="0"/>
              <a:t>: </a:t>
            </a:r>
          </a:p>
          <a:p>
            <a:pPr eaLnBrk="1" hangingPunct="1">
              <a:buFontTx/>
              <a:buNone/>
            </a:pPr>
            <a:r>
              <a:rPr lang="en-US" altLang="cs-CZ" sz="2400" smtClean="0"/>
              <a:t>			bez „hranice“</a:t>
            </a:r>
            <a:endParaRPr lang="cs-CZ" altLang="cs-CZ" sz="2400" smtClean="0"/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219700" y="2100263"/>
            <a:ext cx="1512888" cy="1368425"/>
          </a:xfrm>
          <a:prstGeom prst="ellipse">
            <a:avLst/>
          </a:prstGeom>
          <a:solidFill>
            <a:srgbClr val="DFDFD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292725" y="3829050"/>
            <a:ext cx="1511300" cy="1439863"/>
          </a:xfrm>
          <a:prstGeom prst="ellipse">
            <a:avLst/>
          </a:prstGeom>
          <a:solidFill>
            <a:srgbClr val="DFDFDF"/>
          </a:solidFill>
          <a:ln w="25400">
            <a:solidFill>
              <a:srgbClr val="FFFFF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>
            <a:off x="7164388" y="2781300"/>
            <a:ext cx="1152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7"/>
          <p:cNvSpPr>
            <a:spLocks noChangeShapeType="1"/>
          </p:cNvSpPr>
          <p:nvPr/>
        </p:nvSpPr>
        <p:spPr bwMode="auto">
          <a:xfrm>
            <a:off x="7164388" y="4508500"/>
            <a:ext cx="1223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0" name="Oval 8"/>
          <p:cNvSpPr>
            <a:spLocks noChangeArrowheads="1"/>
          </p:cNvSpPr>
          <p:nvPr/>
        </p:nvSpPr>
        <p:spPr bwMode="auto">
          <a:xfrm>
            <a:off x="7086600" y="44656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0251" name="Oval 9"/>
          <p:cNvSpPr>
            <a:spLocks noChangeArrowheads="1"/>
          </p:cNvSpPr>
          <p:nvPr/>
        </p:nvSpPr>
        <p:spPr bwMode="auto">
          <a:xfrm>
            <a:off x="8388350" y="44751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sp>
        <p:nvSpPr>
          <p:cNvPr id="10252" name="Text Box 10"/>
          <p:cNvSpPr txBox="1">
            <a:spLocks noChangeArrowheads="1"/>
          </p:cNvSpPr>
          <p:nvPr/>
        </p:nvSpPr>
        <p:spPr bwMode="auto">
          <a:xfrm>
            <a:off x="7019925" y="1989138"/>
            <a:ext cx="1439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uzavřený interval</a:t>
            </a:r>
          </a:p>
        </p:txBody>
      </p:sp>
      <p:sp>
        <p:nvSpPr>
          <p:cNvPr id="10253" name="Text Box 11"/>
          <p:cNvSpPr txBox="1">
            <a:spLocks noChangeArrowheads="1"/>
          </p:cNvSpPr>
          <p:nvPr/>
        </p:nvSpPr>
        <p:spPr bwMode="auto">
          <a:xfrm>
            <a:off x="7092950" y="3716338"/>
            <a:ext cx="1439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Tahoma" panose="020B0604030504040204" pitchFamily="34" charset="0"/>
              </a:rPr>
              <a:t>otevřený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  <p:bldP spid="50180" grpId="0" animBg="1"/>
      <p:bldP spid="501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126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5057D5-27A9-401F-AA7F-630357FC48B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600" b="1" smtClean="0"/>
              <a:t>Existence řešení</a:t>
            </a:r>
            <a:r>
              <a:rPr lang="cs-CZ" altLang="cs-CZ" sz="3600" b="1" smtClean="0"/>
              <a:t> …</a:t>
            </a:r>
            <a:br>
              <a:rPr lang="cs-CZ" altLang="cs-CZ" sz="3600" b="1" smtClean="0"/>
            </a:br>
            <a:r>
              <a:rPr lang="cs-CZ" altLang="cs-CZ" sz="2000" b="1" smtClean="0"/>
              <a:t>…co stačí, aby existoval lokální extrém</a:t>
            </a:r>
            <a:endParaRPr lang="cs-CZ" altLang="cs-CZ" sz="3600" b="1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	</a:t>
            </a:r>
            <a:r>
              <a:rPr lang="en-US" altLang="cs-CZ" sz="2000" b="1" u="sng" smtClean="0"/>
              <a:t>Věta 2</a:t>
            </a:r>
            <a:r>
              <a:rPr lang="en-US" altLang="cs-CZ" sz="2000" smtClean="0"/>
              <a:t>	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baseline="30000" smtClean="0">
                <a:latin typeface="Times New Roman" panose="02020603050405020304" pitchFamily="18" charset="0"/>
              </a:rPr>
              <a:t>0</a:t>
            </a:r>
            <a:r>
              <a:rPr lang="en-US" altLang="cs-CZ" sz="2400" baseline="30000" smtClean="0"/>
              <a:t> </a:t>
            </a:r>
            <a:r>
              <a:rPr lang="en-US" altLang="cs-CZ" sz="2400" smtClean="0"/>
              <a:t>je </a:t>
            </a:r>
            <a:r>
              <a:rPr lang="en-US" altLang="cs-CZ" sz="2400" b="1" smtClean="0">
                <a:solidFill>
                  <a:schemeClr val="accent2"/>
                </a:solidFill>
              </a:rPr>
              <a:t>lokální</a:t>
            </a:r>
            <a:r>
              <a:rPr lang="en-US" altLang="cs-CZ" sz="2400" smtClean="0"/>
              <a:t> maximum funkce </a:t>
            </a:r>
            <a:r>
              <a:rPr lang="en-US" altLang="cs-CZ" sz="2400" i="1" smtClean="0">
                <a:latin typeface="Times New Roman" panose="02020603050405020304" pitchFamily="18" charset="0"/>
              </a:rPr>
              <a:t>f</a:t>
            </a:r>
            <a:r>
              <a:rPr lang="en-US" altLang="cs-CZ" sz="2400" smtClean="0">
                <a:latin typeface="Times New Roman" panose="02020603050405020304" pitchFamily="18" charset="0"/>
              </a:rPr>
              <a:t>(</a:t>
            </a:r>
            <a:r>
              <a:rPr lang="en-US" altLang="cs-CZ" sz="2400" i="1" smtClean="0">
                <a:latin typeface="Times New Roman" panose="02020603050405020304" pitchFamily="18" charset="0"/>
              </a:rPr>
              <a:t>x</a:t>
            </a:r>
            <a:r>
              <a:rPr lang="en-US" altLang="cs-CZ" sz="2400" smtClean="0">
                <a:latin typeface="Times New Roman" panose="02020603050405020304" pitchFamily="18" charset="0"/>
              </a:rPr>
              <a:t>)</a:t>
            </a:r>
            <a:r>
              <a:rPr lang="cs-CZ" altLang="cs-CZ" sz="2400" smtClean="0">
                <a:latin typeface="Times New Roman" panose="02020603050405020304" pitchFamily="18" charset="0"/>
              </a:rPr>
              <a:t>,</a:t>
            </a:r>
            <a:endParaRPr lang="en-US" altLang="cs-CZ" sz="24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 sz="2400" smtClean="0"/>
              <a:t>			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existuje (parciální) derivace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 sz="2400" smtClean="0"/>
              <a:t>	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		</a:t>
            </a:r>
            <a:r>
              <a:rPr lang="en-US" altLang="cs-CZ" sz="2400" smtClean="0"/>
              <a:t>potom	 </a:t>
            </a:r>
            <a:r>
              <a:rPr lang="cs-CZ" altLang="cs-CZ" sz="2400" smtClean="0"/>
              <a:t>		</a:t>
            </a:r>
            <a:r>
              <a:rPr lang="en-US" altLang="cs-CZ" sz="2400" smtClean="0">
                <a:latin typeface="Times New Roman" panose="02020603050405020304" pitchFamily="18" charset="0"/>
              </a:rPr>
              <a:t>= 0</a:t>
            </a:r>
            <a:r>
              <a:rPr lang="en-US" altLang="cs-CZ" sz="2400" smtClean="0"/>
              <a:t> 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	</a:t>
            </a:r>
            <a:r>
              <a:rPr lang="cs-CZ" altLang="cs-CZ" sz="2400" smtClean="0"/>
              <a:t>Je to </a:t>
            </a:r>
            <a:r>
              <a:rPr lang="cs-CZ" altLang="cs-CZ" sz="2400" b="1" smtClean="0">
                <a:solidFill>
                  <a:schemeClr val="accent2"/>
                </a:solidFill>
              </a:rPr>
              <a:t>N</a:t>
            </a:r>
            <a:r>
              <a:rPr lang="en-US" altLang="cs-CZ" sz="2400" b="1" smtClean="0">
                <a:solidFill>
                  <a:schemeClr val="accent2"/>
                </a:solidFill>
              </a:rPr>
              <a:t>utná podmínka</a:t>
            </a:r>
            <a:r>
              <a:rPr lang="en-US" altLang="cs-CZ" sz="2400" b="1" smtClean="0"/>
              <a:t> </a:t>
            </a:r>
            <a:r>
              <a:rPr lang="cs-CZ" altLang="cs-CZ" sz="2400" b="1" smtClean="0"/>
              <a:t>existence </a:t>
            </a:r>
            <a:r>
              <a:rPr lang="en-US" altLang="cs-CZ" sz="2400" b="1" smtClean="0"/>
              <a:t>(lokálního</a:t>
            </a:r>
            <a:r>
              <a:rPr lang="cs-CZ" altLang="cs-CZ" sz="2400" b="1" smtClean="0"/>
              <a:t>!</a:t>
            </a:r>
            <a:r>
              <a:rPr lang="en-US" altLang="cs-CZ" sz="2400" b="1" smtClean="0"/>
              <a:t>) extrému</a:t>
            </a:r>
            <a:endParaRPr lang="en-US" altLang="cs-CZ" sz="2400" b="1" i="1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>
                <a:latin typeface="Times New Roman" panose="02020603050405020304" pitchFamily="18" charset="0"/>
              </a:rPr>
              <a:t>	</a:t>
            </a:r>
            <a:r>
              <a:rPr lang="en-GB" altLang="cs-CZ" sz="2400" smtClean="0"/>
              <a:t>nen</a:t>
            </a:r>
            <a:r>
              <a:rPr lang="cs-CZ" altLang="cs-CZ" sz="2400" smtClean="0"/>
              <a:t>í</a:t>
            </a:r>
            <a:r>
              <a:rPr lang="en-GB" altLang="cs-CZ" sz="2400" smtClean="0"/>
              <a:t> podm</a:t>
            </a:r>
            <a:r>
              <a:rPr lang="cs-CZ" altLang="cs-CZ" sz="2400" smtClean="0"/>
              <a:t>í</a:t>
            </a:r>
            <a:r>
              <a:rPr lang="en-GB" altLang="cs-CZ" sz="2400" smtClean="0"/>
              <a:t>nkou posta</a:t>
            </a:r>
            <a:r>
              <a:rPr lang="cs-CZ" altLang="cs-CZ" sz="2400" smtClean="0"/>
              <a:t>č</a:t>
            </a:r>
            <a:r>
              <a:rPr lang="en-GB" altLang="cs-CZ" sz="2400" smtClean="0"/>
              <a:t>uj</a:t>
            </a:r>
            <a:r>
              <a:rPr lang="cs-CZ" altLang="cs-CZ" sz="2400" smtClean="0"/>
              <a:t>í</a:t>
            </a:r>
            <a:r>
              <a:rPr lang="en-GB" altLang="cs-CZ" sz="2400" smtClean="0"/>
              <a:t>c</a:t>
            </a:r>
            <a:r>
              <a:rPr lang="cs-CZ" altLang="cs-CZ" sz="2400" smtClean="0"/>
              <a:t>í !!!</a:t>
            </a:r>
            <a:endParaRPr lang="en-US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</a:t>
            </a:r>
            <a:r>
              <a:rPr lang="cs-CZ" altLang="cs-CZ" sz="2400" b="1" smtClean="0">
                <a:solidFill>
                  <a:schemeClr val="accent2"/>
                </a:solidFill>
              </a:rPr>
              <a:t>Postačující podmínka existence </a:t>
            </a:r>
            <a:r>
              <a:rPr lang="en-US" altLang="cs-CZ" sz="2400" b="1" smtClean="0">
                <a:solidFill>
                  <a:schemeClr val="accent2"/>
                </a:solidFill>
              </a:rPr>
              <a:t>(lokálního</a:t>
            </a:r>
            <a:r>
              <a:rPr lang="cs-CZ" altLang="cs-CZ" sz="2400" b="1" smtClean="0">
                <a:solidFill>
                  <a:schemeClr val="accent2"/>
                </a:solidFill>
              </a:rPr>
              <a:t>!</a:t>
            </a:r>
            <a:r>
              <a:rPr lang="en-US" altLang="cs-CZ" sz="2400" b="1" smtClean="0">
                <a:solidFill>
                  <a:schemeClr val="accent2"/>
                </a:solidFill>
              </a:rPr>
              <a:t>) extrému</a:t>
            </a:r>
            <a:r>
              <a:rPr lang="cs-CZ" altLang="cs-CZ" sz="2400" smtClean="0">
                <a:solidFill>
                  <a:schemeClr val="accent2"/>
                </a:solidFill>
              </a:rPr>
              <a:t>: - - Existence spojitých parciálních derivací v okolí bodu </a:t>
            </a:r>
            <a:r>
              <a:rPr lang="cs-CZ" altLang="cs-CZ" sz="2400" i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x</a:t>
            </a:r>
            <a:r>
              <a:rPr lang="cs-CZ" altLang="cs-CZ" sz="2400" baseline="30000" smtClean="0">
                <a:solidFill>
                  <a:schemeClr val="accent2"/>
                </a:solidFill>
              </a:rPr>
              <a:t>0</a:t>
            </a:r>
            <a:r>
              <a:rPr lang="cs-CZ" altLang="cs-CZ" sz="2400" smtClean="0">
                <a:solidFill>
                  <a:schemeClr val="accent2"/>
                </a:solidFill>
              </a:rPr>
              <a:t> --- Pozitivní/negativní definitnost Hessiánu…</a:t>
            </a: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6242050" y="2357438"/>
          <a:ext cx="107950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Rovnice" r:id="rId3" imgW="520474" imgH="469696" progId="Equation.3">
                  <p:embed/>
                </p:oleObj>
              </mc:Choice>
              <mc:Fallback>
                <p:oleObj name="Rovnice" r:id="rId3" imgW="520474" imgH="46969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2050" y="2357438"/>
                        <a:ext cx="1079500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Tahoma" panose="020B0604030504040204" pitchFamily="34" charset="0"/>
            </a:endParaRPr>
          </a:p>
        </p:txBody>
      </p:sp>
      <p:graphicFrame>
        <p:nvGraphicFramePr>
          <p:cNvPr id="11273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3924300" y="3168650"/>
          <a:ext cx="10604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Rovnice" r:id="rId5" imgW="904762" imgH="809524" progId="Equation.3">
                  <p:embed/>
                </p:oleObj>
              </mc:Choice>
              <mc:Fallback>
                <p:oleObj name="Rovnice" r:id="rId5" imgW="904762" imgH="80952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168650"/>
                        <a:ext cx="106045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F2987C-F9B8-46C2-AC64-DB389F8AE15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Grafické znázornění praciální derivace</a:t>
            </a:r>
            <a:r>
              <a:rPr lang="cs-CZ" altLang="cs-CZ" sz="2400" b="1" smtClean="0"/>
              <a:t/>
            </a:r>
            <a:br>
              <a:rPr lang="cs-CZ" altLang="cs-CZ" sz="2400" b="1" smtClean="0"/>
            </a:br>
            <a:r>
              <a:rPr lang="cs-CZ" altLang="cs-CZ" sz="2400" b="1" smtClean="0"/>
              <a:t> </a:t>
            </a:r>
            <a:r>
              <a:rPr lang="cs-CZ" altLang="cs-CZ" sz="2800" b="1" smtClean="0"/>
              <a:t>funkce 2 proměnných</a:t>
            </a:r>
          </a:p>
        </p:txBody>
      </p:sp>
      <p:pic>
        <p:nvPicPr>
          <p:cNvPr id="12293" name="Picture 5" descr="Soubor:Parcialni derivace graf vyznam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0963"/>
            <a:ext cx="8353425" cy="677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EMM3</a:t>
            </a:r>
          </a:p>
        </p:txBody>
      </p:sp>
      <p:sp>
        <p:nvSpPr>
          <p:cNvPr id="1331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9F56AC-F541-402D-8FDF-00EFB8E038D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2400" b="1" smtClean="0"/>
              <a:t>Grafické znázornění globálního maxima</a:t>
            </a:r>
            <a:br>
              <a:rPr lang="cs-CZ" altLang="cs-CZ" sz="2400" b="1" smtClean="0"/>
            </a:br>
            <a:r>
              <a:rPr lang="cs-CZ" altLang="cs-CZ" sz="2400" b="1" smtClean="0"/>
              <a:t>funkce 2 proměnných</a:t>
            </a:r>
          </a:p>
        </p:txBody>
      </p:sp>
      <p:pic>
        <p:nvPicPr>
          <p:cNvPr id="63495" name="Picture 7" descr="File:MaximumParaboloid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25538"/>
            <a:ext cx="72009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Line 8"/>
          <p:cNvSpPr>
            <a:spLocks noChangeShapeType="1"/>
          </p:cNvSpPr>
          <p:nvPr/>
        </p:nvSpPr>
        <p:spPr bwMode="auto">
          <a:xfrm flipH="1">
            <a:off x="3995738" y="1628775"/>
            <a:ext cx="1008062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 flipH="1" flipV="1">
            <a:off x="2001838" y="2044700"/>
            <a:ext cx="453548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2758</TotalTime>
  <Words>412</Words>
  <Application>Microsoft Office PowerPoint</Application>
  <PresentationFormat>Předvádění na obrazovce (4:3)</PresentationFormat>
  <Paragraphs>186</Paragraphs>
  <Slides>21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Symbol</vt:lpstr>
      <vt:lpstr>Tahoma</vt:lpstr>
      <vt:lpstr>Times New Roman</vt:lpstr>
      <vt:lpstr>Wingdings</vt:lpstr>
      <vt:lpstr>Směsice</vt:lpstr>
      <vt:lpstr>Výchozí návrh</vt:lpstr>
      <vt:lpstr>Rovnice</vt:lpstr>
      <vt:lpstr>Ekonomicko-matematické metody 3</vt:lpstr>
      <vt:lpstr>Lokální a globální extrémy </vt:lpstr>
      <vt:lpstr>Lokální a globální extrémy </vt:lpstr>
      <vt:lpstr>Existence řešení</vt:lpstr>
      <vt:lpstr>Existence řešení …</vt:lpstr>
      <vt:lpstr>Existence řešení …</vt:lpstr>
      <vt:lpstr>Existence řešení … …co stačí, aby existoval lokální extrém</vt:lpstr>
      <vt:lpstr>Grafické znázornění praciální derivace  funkce 2 proměnných</vt:lpstr>
      <vt:lpstr>Grafické znázornění globálního maxima funkce 2 proměnných</vt:lpstr>
      <vt:lpstr>Grafické znázornění „obecné“ funkce 2 proměnných</vt:lpstr>
      <vt:lpstr>Existence řešení …</vt:lpstr>
      <vt:lpstr>Příklad 1 </vt:lpstr>
      <vt:lpstr>Extrémy a znaménko derivace (schéma)</vt:lpstr>
      <vt:lpstr>Existence řešení … Postačující podmínka existence  lokálního minima funkce v R </vt:lpstr>
      <vt:lpstr>Existence řešení … Postačující podmínka existence  lokálního minima funkce v Rn </vt:lpstr>
      <vt:lpstr>Příklad 1 pokrač. </vt:lpstr>
      <vt:lpstr>Příklad 2 </vt:lpstr>
      <vt:lpstr>Příklad 2 pokrač. </vt:lpstr>
      <vt:lpstr>Příklad 3</vt:lpstr>
      <vt:lpstr>Příklad 4</vt:lpstr>
      <vt:lpstr>Příklad 4 pokrač.</vt:lpstr>
    </vt:vector>
  </TitlesOfParts>
  <Company>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metody pro ekonomy č. 2</dc:title>
  <dc:creator>Deni</dc:creator>
  <cp:lastModifiedBy>bar0245</cp:lastModifiedBy>
  <cp:revision>49</cp:revision>
  <dcterms:created xsi:type="dcterms:W3CDTF">2005-02-10T09:35:42Z</dcterms:created>
  <dcterms:modified xsi:type="dcterms:W3CDTF">2018-10-17T09:00:53Z</dcterms:modified>
</cp:coreProperties>
</file>