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36"/>
  </p:notesMasterIdLst>
  <p:sldIdLst>
    <p:sldId id="256" r:id="rId3"/>
    <p:sldId id="259" r:id="rId4"/>
    <p:sldId id="260" r:id="rId5"/>
    <p:sldId id="282" r:id="rId6"/>
    <p:sldId id="257" r:id="rId7"/>
    <p:sldId id="258" r:id="rId8"/>
    <p:sldId id="277" r:id="rId9"/>
    <p:sldId id="261" r:id="rId10"/>
    <p:sldId id="281" r:id="rId11"/>
    <p:sldId id="262" r:id="rId12"/>
    <p:sldId id="263" r:id="rId13"/>
    <p:sldId id="265" r:id="rId14"/>
    <p:sldId id="266" r:id="rId15"/>
    <p:sldId id="267" r:id="rId16"/>
    <p:sldId id="268" r:id="rId17"/>
    <p:sldId id="287" r:id="rId18"/>
    <p:sldId id="288" r:id="rId19"/>
    <p:sldId id="269" r:id="rId20"/>
    <p:sldId id="270" r:id="rId21"/>
    <p:sldId id="272" r:id="rId22"/>
    <p:sldId id="271" r:id="rId23"/>
    <p:sldId id="273" r:id="rId24"/>
    <p:sldId id="274" r:id="rId25"/>
    <p:sldId id="275" r:id="rId26"/>
    <p:sldId id="278" r:id="rId27"/>
    <p:sldId id="279" r:id="rId28"/>
    <p:sldId id="289" r:id="rId29"/>
    <p:sldId id="280" r:id="rId30"/>
    <p:sldId id="283" r:id="rId31"/>
    <p:sldId id="284" r:id="rId32"/>
    <p:sldId id="285" r:id="rId33"/>
    <p:sldId id="286" r:id="rId34"/>
    <p:sldId id="276" r:id="rId3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18" Type="http://schemas.openxmlformats.org/officeDocument/2006/relationships/image" Target="../media/image2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17" Type="http://schemas.openxmlformats.org/officeDocument/2006/relationships/image" Target="../media/image28.wmf"/><Relationship Id="rId2" Type="http://schemas.openxmlformats.org/officeDocument/2006/relationships/image" Target="../media/image13.wmf"/><Relationship Id="rId16" Type="http://schemas.openxmlformats.org/officeDocument/2006/relationships/image" Target="../media/image27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19" Type="http://schemas.openxmlformats.org/officeDocument/2006/relationships/image" Target="../media/image30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Relationship Id="rId14" Type="http://schemas.openxmlformats.org/officeDocument/2006/relationships/image" Target="../media/image5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2C2DD7-B710-4F62-83D5-2604DD2010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</a:t>
            </a:r>
            <a:r>
              <a:rPr lang="cs-CZ" dirty="0" smtClean="0"/>
              <a:t>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4F0DE-4379-40CD-BE0E-743513680F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957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43D7D-3F4A-4DD6-B5CE-EEDAC47312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07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E1D6A-B9DC-4CDD-93B4-3BC321DFC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931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A70F-B437-4A7E-AF4C-A53EF36E36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2659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DCAA9-545D-485F-9148-6E07408C4A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512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A0A277A-0991-4E64-B0A3-96B728B525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560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AA6F1-4E79-44FD-940A-9BDAA38B7A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8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2721-56F9-4292-9AE6-F4E981FEE2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6286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B92C1-219F-4702-856C-1522F236C0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4483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3A917-B5EB-4498-ABC1-C57F719132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5993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D487-5F09-4E48-AB68-2F4E3056A0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954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C08B2-C5E8-4BDA-B989-7AB391A350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1767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12A36-6468-4359-8AE8-FC1F18705F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9022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96DE-618C-4D5C-A9C4-4F5C71C992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6383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8C2DC-FC9E-48A2-805D-95844DF2D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952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E163-134E-4B64-820C-1398B13035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7254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13338-EAF9-4903-8FC7-5D37B188F8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44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EMM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4641E-6A85-41F7-B898-C28FC403C1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64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4C2B9-C515-4840-B503-D873C9A8C1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19D7C-BCB5-436B-9E2C-CB250762F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91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6F9E7-A73D-4B60-A306-14736D7AC2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5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B44E7-381E-4F69-97AC-D129329812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551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2867-2A9B-4136-9552-5B9FBD07A1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218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EMM4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AF43-188C-4D2B-9663-21006B2C99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13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E</a:t>
            </a:r>
            <a:r>
              <a:rPr lang="cs-CZ" dirty="0" smtClean="0"/>
              <a:t>MM4</a:t>
            </a:r>
            <a:endParaRPr lang="cs-CZ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747DE2C-273C-4E6C-8449-A74E20C6F8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anose="020B0604030504040204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E</a:t>
            </a:r>
            <a:r>
              <a:rPr lang="cs-CZ" dirty="0" smtClean="0"/>
              <a:t>MM4</a:t>
            </a:r>
            <a:endParaRPr lang="cs-CZ" dirty="0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864D19-A6DF-4D67-9CD1-1B97F57030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9" Type="http://schemas.openxmlformats.org/officeDocument/2006/relationships/oleObject" Target="../embeddings/oleObject24.bin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7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38" Type="http://schemas.openxmlformats.org/officeDocument/2006/relationships/image" Target="../media/image29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22.wmf"/><Relationship Id="rId32" Type="http://schemas.openxmlformats.org/officeDocument/2006/relationships/image" Target="../media/image26.wmf"/><Relationship Id="rId37" Type="http://schemas.openxmlformats.org/officeDocument/2006/relationships/oleObject" Target="../embeddings/oleObject23.bin"/><Relationship Id="rId40" Type="http://schemas.openxmlformats.org/officeDocument/2006/relationships/image" Target="../media/image30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24.wmf"/><Relationship Id="rId36" Type="http://schemas.openxmlformats.org/officeDocument/2006/relationships/image" Target="../media/image28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25.wmf"/><Relationship Id="rId35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0.bin"/><Relationship Id="rId18" Type="http://schemas.openxmlformats.org/officeDocument/2006/relationships/oleObject" Target="../embeddings/oleObject33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8.wmf"/><Relationship Id="rId20" Type="http://schemas.openxmlformats.org/officeDocument/2006/relationships/oleObject" Target="../embeddings/oleObject3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42.png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50.wmf"/><Relationship Id="rId26" Type="http://schemas.openxmlformats.org/officeDocument/2006/relationships/image" Target="../media/image54.wmf"/><Relationship Id="rId3" Type="http://schemas.openxmlformats.org/officeDocument/2006/relationships/oleObject" Target="../embeddings/oleObject39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29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53.wmf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image" Target="../media/image55.wmf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Relationship Id="rId27" Type="http://schemas.openxmlformats.org/officeDocument/2006/relationships/oleObject" Target="../embeddings/oleObject51.bin"/><Relationship Id="rId30" Type="http://schemas.openxmlformats.org/officeDocument/2006/relationships/image" Target="../media/image5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3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EMM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6633D3-6226-4312-BFBF-88A8F078B984}" type="slidenum">
              <a:rPr lang="cs-CZ" altLang="cs-CZ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 smtClean="0">
              <a:solidFill>
                <a:schemeClr val="bg2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Ekonomicko-matematické metody 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Prof. RNDr. Jaroslav </a:t>
            </a:r>
            <a:r>
              <a:rPr lang="cs-CZ" altLang="cs-CZ" dirty="0" err="1" smtClean="0"/>
              <a:t>Ramík</a:t>
            </a:r>
            <a:r>
              <a:rPr lang="cs-CZ" altLang="cs-CZ" dirty="0" smtClean="0"/>
              <a:t>, CSc.</a:t>
            </a:r>
            <a:endParaRPr lang="en-US" altLang="cs-CZ" dirty="0" smtClean="0"/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cs-CZ" altLang="cs-CZ" dirty="0"/>
              <a:t>přednáší</a:t>
            </a:r>
          </a:p>
          <a:p>
            <a:pPr eaLnBrk="1" hangingPunct="1"/>
            <a:r>
              <a:rPr lang="cs-CZ" altLang="cs-CZ" dirty="0"/>
              <a:t>doc. RNDr. David Bartl, Ph.D.</a:t>
            </a:r>
            <a:endParaRPr lang="cs-CZ" alt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2CE5FD-EF96-43B9-A444-E6034E18F6A1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07412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4</a:t>
            </a:r>
            <a:r>
              <a:rPr lang="cs-CZ" altLang="cs-CZ" sz="2400" b="1" u="sng" smtClean="0"/>
              <a:t>:</a:t>
            </a:r>
            <a:r>
              <a:rPr lang="en-US" altLang="cs-CZ" sz="24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en-US" altLang="cs-CZ" sz="2400" smtClean="0"/>
              <a:t> je </a:t>
            </a:r>
            <a:r>
              <a:rPr lang="en-US" altLang="cs-CZ" sz="2400" b="1" smtClean="0">
                <a:solidFill>
                  <a:srgbClr val="0000CC"/>
                </a:solidFill>
              </a:rPr>
              <a:t>konvexní</a:t>
            </a:r>
            <a:r>
              <a:rPr lang="en-US" altLang="cs-CZ" sz="2400" smtClean="0">
                <a:solidFill>
                  <a:srgbClr val="0000CC"/>
                </a:solidFill>
              </a:rPr>
              <a:t> </a:t>
            </a:r>
            <a:r>
              <a:rPr lang="en-US" altLang="cs-CZ" sz="2400" b="1" smtClean="0">
                <a:solidFill>
                  <a:srgbClr val="0000CC"/>
                </a:solidFill>
              </a:rPr>
              <a:t>funkce</a:t>
            </a:r>
            <a:r>
              <a:rPr lang="en-US" altLang="cs-CZ" sz="2400" smtClean="0"/>
              <a:t> na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/>
              <a:t> </a:t>
            </a:r>
            <a:r>
              <a:rPr lang="en-US" altLang="cs-CZ" sz="2400" smtClean="0">
                <a:sym typeface="Symbol" panose="05050102010706020507" pitchFamily="18" charset="2"/>
              </a:rPr>
              <a:t></a:t>
            </a:r>
            <a:r>
              <a:rPr lang="en-US" altLang="cs-CZ" sz="2400" smtClean="0"/>
              <a:t> 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/>
              <a:t> </a:t>
            </a:r>
            <a:r>
              <a:rPr lang="cs-CZ" altLang="cs-CZ" sz="2400" smtClean="0"/>
              <a:t>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potom</a:t>
            </a:r>
            <a:r>
              <a:rPr lang="cs-CZ" altLang="cs-CZ" sz="2400" smtClean="0"/>
              <a:t> (omezující podmínka)</a:t>
            </a:r>
            <a:endParaRPr lang="en-US" altLang="cs-CZ" sz="2400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cs-CZ" sz="2400" smtClean="0"/>
              <a:t>		</a:t>
            </a:r>
            <a:r>
              <a:rPr lang="cs-CZ" altLang="cs-CZ" sz="2400" smtClean="0"/>
              <a:t>	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Z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>
                <a:latin typeface="Times New Roman" panose="02020603050405020304" pitchFamily="18" charset="0"/>
              </a:rPr>
              <a:t> =</a:t>
            </a:r>
            <a:r>
              <a:rPr lang="cs-CZ" altLang="cs-CZ" sz="2400" smtClean="0"/>
              <a:t> </a:t>
            </a:r>
            <a:r>
              <a:rPr lang="en-US" altLang="cs-CZ" sz="2400" smtClean="0"/>
              <a:t>{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sym typeface="Symbol" panose="05050102010706020507" pitchFamily="18" charset="2"/>
              </a:rPr>
              <a:t></a:t>
            </a:r>
            <a:r>
              <a:rPr lang="en-US" altLang="cs-CZ" sz="2400" smtClean="0"/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 |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en-US" altLang="cs-CZ" sz="2400" smtClean="0"/>
              <a:t> </a:t>
            </a:r>
            <a:r>
              <a:rPr lang="en-US" altLang="cs-CZ" sz="2400" smtClean="0">
                <a:sym typeface="Symbol" panose="05050102010706020507" pitchFamily="18" charset="2"/>
              </a:rPr>
              <a:t></a:t>
            </a:r>
            <a:r>
              <a:rPr lang="en-US" altLang="cs-CZ" sz="2400" smtClean="0"/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/>
              <a:t>}  je </a:t>
            </a:r>
            <a:r>
              <a:rPr lang="en-US" altLang="cs-CZ" sz="2400" b="1" smtClean="0">
                <a:solidFill>
                  <a:srgbClr val="0000CC"/>
                </a:solidFill>
              </a:rPr>
              <a:t>konvexní množina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 sz="240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smtClean="0"/>
              <a:t>Poznámka</a:t>
            </a:r>
            <a:r>
              <a:rPr lang="cs-CZ" altLang="cs-CZ" sz="2400" b="1" smtClean="0"/>
              <a:t> 1:</a:t>
            </a:r>
            <a:r>
              <a:rPr lang="cs-CZ" altLang="cs-CZ" sz="2400" smtClean="0"/>
              <a:t>   </a:t>
            </a:r>
            <a:r>
              <a:rPr lang="en-US" altLang="cs-CZ" sz="2400" smtClean="0"/>
              <a:t>Průnik konvexních množin je</a:t>
            </a:r>
            <a:r>
              <a:rPr lang="cs-CZ" altLang="cs-CZ" sz="2400" smtClean="0"/>
              <a:t> </a:t>
            </a:r>
            <a:r>
              <a:rPr lang="en-US" altLang="cs-CZ" sz="2400" smtClean="0"/>
              <a:t>konvexní</a:t>
            </a:r>
            <a:r>
              <a:rPr lang="cs-CZ" altLang="cs-CZ" sz="2400" smtClean="0"/>
              <a:t> </a:t>
            </a:r>
            <a:r>
              <a:rPr lang="en-US" altLang="cs-CZ" sz="2400" smtClean="0"/>
              <a:t>množina!</a:t>
            </a:r>
            <a:r>
              <a:rPr lang="cs-CZ" altLang="cs-CZ" sz="2400" smtClean="0"/>
              <a:t> (Více omezujících podmínek!)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	</a:t>
            </a:r>
            <a:r>
              <a:rPr lang="en-US" altLang="cs-CZ" sz="2400" b="1" smtClean="0"/>
              <a:t>Poznámka</a:t>
            </a:r>
            <a:r>
              <a:rPr lang="cs-CZ" altLang="cs-CZ" sz="2400" b="1" smtClean="0"/>
              <a:t> 2:</a:t>
            </a:r>
            <a:r>
              <a:rPr lang="cs-CZ" altLang="cs-CZ" sz="2400" smtClean="0"/>
              <a:t>   </a:t>
            </a:r>
            <a:r>
              <a:rPr lang="cs-CZ" altLang="cs-CZ" sz="2400" b="1" smtClean="0"/>
              <a:t>Lineární</a:t>
            </a:r>
            <a:r>
              <a:rPr lang="cs-CZ" altLang="cs-CZ" sz="2400" smtClean="0"/>
              <a:t> </a:t>
            </a:r>
            <a:r>
              <a:rPr lang="cs-CZ" altLang="cs-CZ" sz="2400" b="1" smtClean="0"/>
              <a:t>funkce</a:t>
            </a:r>
            <a:r>
              <a:rPr lang="cs-CZ" altLang="cs-CZ" sz="2400" smtClean="0"/>
              <a:t> je </a:t>
            </a:r>
            <a:r>
              <a:rPr lang="cs-CZ" altLang="cs-CZ" sz="2400" b="1" smtClean="0"/>
              <a:t>zároveň</a:t>
            </a:r>
            <a:r>
              <a:rPr lang="cs-CZ" altLang="cs-CZ" sz="2400" smtClean="0"/>
              <a:t> konvexní i konkávní</a:t>
            </a:r>
            <a:r>
              <a:rPr lang="en-US" altLang="cs-CZ" sz="2400" smtClean="0"/>
              <a:t>!</a:t>
            </a:r>
            <a:r>
              <a:rPr lang="cs-CZ" altLang="cs-CZ" sz="2400" smtClean="0"/>
              <a:t> (nikoliv ryze!!!)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536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A2478C-A707-4848-B406-6E0EE48602C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smtClean="0"/>
              <a:t> </a:t>
            </a:r>
            <a:r>
              <a:rPr lang="en-US" altLang="cs-CZ" sz="3600" b="1" smtClean="0"/>
              <a:t>Jak poznáme, že je </a:t>
            </a: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en-US" altLang="cs-CZ" sz="3600" b="1" smtClean="0"/>
              <a:t>funkce konvexní</a:t>
            </a:r>
            <a:r>
              <a:rPr lang="cs-CZ" altLang="cs-CZ" sz="3600" b="1" smtClean="0"/>
              <a:t> v </a:t>
            </a:r>
            <a:r>
              <a:rPr lang="cs-CZ" altLang="cs-CZ" sz="3600" b="1" i="1" smtClean="0">
                <a:latin typeface="Times New Roman" panose="02020603050405020304" pitchFamily="18" charset="0"/>
              </a:rPr>
              <a:t>X </a:t>
            </a:r>
            <a:r>
              <a:rPr lang="en-US" altLang="cs-CZ" sz="3600" b="1" smtClean="0"/>
              <a:t>?</a:t>
            </a:r>
            <a:endParaRPr lang="cs-CZ" altLang="cs-CZ" sz="36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</a:t>
            </a:r>
            <a:r>
              <a:rPr lang="en-US" altLang="cs-CZ" sz="2400" smtClean="0"/>
              <a:t>v 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baseline="30000" smtClean="0"/>
              <a:t>1</a:t>
            </a:r>
            <a:r>
              <a:rPr lang="en-US" altLang="cs-CZ" sz="2400" smtClean="0"/>
              <a:t> (matematika 1. ročník) : 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 ´´(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</a:t>
            </a:r>
            <a:r>
              <a:rPr lang="en-US" altLang="cs-CZ" sz="2400" smtClean="0">
                <a:latin typeface="Times New Roman" panose="02020603050405020304" pitchFamily="18" charset="0"/>
              </a:rPr>
              <a:t> 0 </a:t>
            </a:r>
            <a:r>
              <a:rPr lang="en-US" altLang="cs-CZ" sz="2400" smtClean="0"/>
              <a:t>pro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smtClean="0"/>
              <a:t>v 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en-US" altLang="cs-CZ" sz="2400" smtClean="0"/>
              <a:t> :  pozor!!! parciální derivace: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		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smtClean="0">
                <a:latin typeface="Times New Roman" panose="02020603050405020304" pitchFamily="18" charset="0"/>
              </a:rPr>
              <a:t> =</a:t>
            </a:r>
            <a:r>
              <a:rPr lang="cs-CZ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</a:rPr>
              <a:t>{</a:t>
            </a:r>
            <a:r>
              <a:rPr lang="en-US" altLang="cs-CZ" sz="2400" i="1" smtClean="0">
                <a:latin typeface="Times New Roman" panose="02020603050405020304" pitchFamily="18" charset="0"/>
              </a:rPr>
              <a:t>h</a:t>
            </a:r>
            <a:r>
              <a:rPr lang="en-US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en-US" altLang="cs-CZ" sz="2400" smtClean="0">
                <a:latin typeface="Times New Roman" panose="02020603050405020304" pitchFamily="18" charset="0"/>
              </a:rPr>
              <a:t> }  = </a:t>
            </a:r>
            <a:r>
              <a:rPr lang="cs-CZ" altLang="cs-CZ" sz="2400" smtClean="0">
                <a:latin typeface="Times New Roman" panose="02020603050405020304" pitchFamily="18" charset="0"/>
              </a:rPr>
              <a:t>	    </a:t>
            </a:r>
            <a:r>
              <a:rPr lang="en-US" altLang="cs-CZ" sz="2400" smtClean="0">
                <a:latin typeface="Times New Roman" panose="02020603050405020304" pitchFamily="18" charset="0"/>
              </a:rPr>
              <a:t>  </a:t>
            </a:r>
            <a:r>
              <a:rPr lang="cs-CZ" altLang="cs-CZ" sz="2400" smtClean="0">
                <a:latin typeface="Times New Roman" panose="02020603050405020304" pitchFamily="18" charset="0"/>
              </a:rPr>
              <a:t>           </a:t>
            </a:r>
            <a:r>
              <a:rPr lang="en-US" altLang="cs-CZ" sz="2400" smtClean="0">
                <a:latin typeface="Times New Roman" panose="02020603050405020304" pitchFamily="18" charset="0"/>
              </a:rPr>
              <a:t>= {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)}</a:t>
            </a:r>
            <a:r>
              <a:rPr lang="en-US" altLang="cs-CZ" sz="24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smtClean="0"/>
              <a:t>	</a:t>
            </a:r>
            <a:r>
              <a:rPr lang="en-US" altLang="cs-CZ" sz="2400" smtClean="0"/>
              <a:t>Hessova matice (</a:t>
            </a:r>
            <a:r>
              <a:rPr lang="en-US" altLang="cs-CZ" sz="2400" b="1" smtClean="0"/>
              <a:t>Hessián</a:t>
            </a:r>
            <a:r>
              <a:rPr lang="en-US" altLang="cs-CZ" sz="2400" smtClean="0"/>
              <a:t>)</a:t>
            </a:r>
            <a:r>
              <a:rPr lang="cs-CZ" altLang="cs-CZ" sz="2400" smtClean="0"/>
              <a:t> je </a:t>
            </a:r>
            <a:r>
              <a:rPr lang="cs-CZ" altLang="cs-CZ" sz="2400" b="1" smtClean="0">
                <a:solidFill>
                  <a:schemeClr val="accent2"/>
                </a:solidFill>
              </a:rPr>
              <a:t>pozitivně definitní (PD)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>
                <a:solidFill>
                  <a:schemeClr val="accent2"/>
                </a:solidFill>
              </a:rPr>
              <a:t>Sylvestrova podmínka: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Jestliže všechny hlav. subdeterminanty jsou kladné, potom </a:t>
            </a:r>
            <a:r>
              <a:rPr lang="cs-CZ" altLang="cs-CZ" sz="2000" b="1" i="1" smtClean="0">
                <a:latin typeface="Times New Roman" panose="02020603050405020304" pitchFamily="18" charset="0"/>
              </a:rPr>
              <a:t>H</a:t>
            </a:r>
            <a:r>
              <a:rPr lang="cs-CZ" altLang="cs-CZ" sz="2000" b="1" smtClean="0"/>
              <a:t> je PD</a:t>
            </a:r>
            <a:r>
              <a:rPr lang="cs-CZ" altLang="cs-CZ" sz="2400" b="1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15367" name="Object 4"/>
          <p:cNvGraphicFramePr>
            <a:graphicFrameLocks noChangeAspect="1"/>
          </p:cNvGraphicFramePr>
          <p:nvPr/>
        </p:nvGraphicFramePr>
        <p:xfrm>
          <a:off x="3148013" y="2916238"/>
          <a:ext cx="11906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Rovnice" r:id="rId3" imgW="672808" imgH="507780" progId="Equation.3">
                  <p:embed/>
                </p:oleObj>
              </mc:Choice>
              <mc:Fallback>
                <p:oleObj name="Rovnice" r:id="rId3" imgW="672808" imgH="5077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2916238"/>
                        <a:ext cx="1190625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63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F58646-CDFB-43B1-BA62-56CBEA81D72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5</a:t>
            </a:r>
            <a:r>
              <a:rPr lang="cs-CZ" altLang="cs-CZ" sz="2400" b="1" u="sng" smtClean="0"/>
              <a:t>:</a:t>
            </a:r>
            <a:r>
              <a:rPr lang="en-US" altLang="cs-CZ" sz="2400" smtClean="0"/>
              <a:t>	Funkce 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je konvexní na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 , jestliže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všechny hlavní subdeterminanty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 </a:t>
            </a:r>
            <a:r>
              <a:rPr lang="cs-CZ" altLang="cs-CZ" sz="2400" smtClean="0"/>
              <a:t>			</a:t>
            </a:r>
            <a:r>
              <a:rPr lang="en-US" altLang="cs-CZ" sz="2400" smtClean="0"/>
              <a:t>Hessovy matice jsou kladné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			( pro všechna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 </a:t>
            </a:r>
            <a:r>
              <a:rPr lang="en-US" altLang="cs-CZ" sz="2400" smtClean="0">
                <a:sym typeface="Symbol" panose="05050102010706020507" pitchFamily="18" charset="2"/>
              </a:rPr>
              <a:t></a:t>
            </a:r>
            <a:r>
              <a:rPr lang="en-US" altLang="cs-CZ" sz="2400" smtClean="0"/>
              <a:t> </a:t>
            </a:r>
            <a:r>
              <a:rPr lang="pl-PL" altLang="cs-CZ" sz="2400" i="1" smtClean="0">
                <a:latin typeface="Times New Roman" panose="02020603050405020304" pitchFamily="18" charset="0"/>
              </a:rPr>
              <a:t>X</a:t>
            </a:r>
            <a:r>
              <a:rPr lang="pl-PL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en-US" altLang="cs-CZ" sz="2400" smtClean="0"/>
              <a:t> )</a:t>
            </a:r>
            <a:endParaRPr lang="en-US" altLang="cs-CZ" sz="24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4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6</a:t>
            </a:r>
            <a:r>
              <a:rPr lang="cs-CZ" altLang="cs-CZ" sz="2400" b="1" u="sng" smtClean="0"/>
              <a:t>:</a:t>
            </a:r>
            <a:r>
              <a:rPr lang="en-US" altLang="cs-CZ" sz="24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jsou konvexní funkce na 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množině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/>
              <a:t>,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i="1" smtClean="0">
                <a:latin typeface="Times New Roman" panose="02020603050405020304" pitchFamily="18" charset="0"/>
              </a:rPr>
              <a:t> 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/>
              <a:t> </a:t>
            </a:r>
            <a:r>
              <a:rPr lang="cs-CZ" altLang="cs-CZ" sz="2400" smtClean="0"/>
              <a:t>- </a:t>
            </a:r>
            <a:r>
              <a:rPr lang="en-US" altLang="cs-CZ" sz="2400" smtClean="0"/>
              <a:t>nezáporné konstanty</a:t>
            </a:r>
            <a:r>
              <a:rPr lang="cs-CZ" altLang="cs-CZ" sz="2400" smtClean="0"/>
              <a:t> (tj.</a:t>
            </a:r>
            <a:r>
              <a:rPr lang="en-US" altLang="cs-CZ" sz="2400" smtClean="0">
                <a:sym typeface="Symbol" panose="05050102010706020507" pitchFamily="18" charset="2"/>
              </a:rPr>
              <a:t></a:t>
            </a:r>
            <a:r>
              <a:rPr lang="cs-CZ" altLang="cs-CZ" sz="2400" smtClean="0"/>
              <a:t> 0 )</a:t>
            </a:r>
            <a:r>
              <a:rPr lang="en-US" altLang="cs-CZ" sz="2400" smtClean="0"/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potom funkce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smtClean="0"/>
              <a:t>	</a:t>
            </a:r>
            <a:r>
              <a:rPr lang="cs-CZ" altLang="cs-CZ" sz="2400" smtClean="0"/>
              <a:t>		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en-US" altLang="cs-CZ" sz="2400" smtClean="0"/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)  =	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.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r>
              <a:rPr lang="en-US" altLang="cs-CZ" sz="2400" smtClean="0"/>
              <a:t>+ </a:t>
            </a:r>
            <a:r>
              <a:rPr lang="en-US" altLang="cs-CZ" sz="24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.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je konvexní funkce na </a:t>
            </a:r>
            <a:r>
              <a:rPr lang="pl-PL" altLang="cs-CZ" sz="2400" i="1" smtClean="0">
                <a:latin typeface="Times New Roman" panose="02020603050405020304" pitchFamily="18" charset="0"/>
              </a:rPr>
              <a:t>X</a:t>
            </a:r>
            <a:r>
              <a:rPr lang="pl-PL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smtClean="0">
                <a:latin typeface="Times New Roman" panose="02020603050405020304" pitchFamily="18" charset="0"/>
              </a:rPr>
              <a:t>n</a:t>
            </a:r>
            <a:r>
              <a:rPr lang="pl-PL" altLang="cs-CZ" sz="2400" smtClean="0"/>
              <a:t> </a:t>
            </a: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741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7FBD64-0526-4AE9-945A-312C137EF1E1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1: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400" smtClean="0">
                <a:latin typeface="Times New Roman" panose="02020603050405020304" pitchFamily="18" charset="0"/>
              </a:rPr>
              <a:t>) = 2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 +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xy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smtClean="0">
                <a:latin typeface="Times New Roman" panose="02020603050405020304" pitchFamily="18" charset="0"/>
              </a:rPr>
              <a:t> + 3</a:t>
            </a:r>
            <a:r>
              <a:rPr lang="en-US" altLang="cs-CZ" sz="2400" i="1" smtClean="0">
                <a:latin typeface="Times New Roman" panose="02020603050405020304" pitchFamily="18" charset="0"/>
              </a:rPr>
              <a:t>y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3</a:t>
            </a:r>
            <a:r>
              <a:rPr lang="cs-CZ" altLang="cs-CZ" sz="2400" smtClean="0">
                <a:latin typeface="Times New Roman" panose="02020603050405020304" pitchFamily="18" charset="0"/>
              </a:rPr>
              <a:t>          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  = </a:t>
            </a:r>
            <a:r>
              <a:rPr lang="cs-CZ" altLang="cs-CZ" sz="2400" smtClean="0">
                <a:latin typeface="Times New Roman" panose="02020603050405020304" pitchFamily="18" charset="0"/>
              </a:rPr>
              <a:t>4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smtClean="0">
                <a:latin typeface="Times New Roman" panose="02020603050405020304" pitchFamily="18" charset="0"/>
              </a:rPr>
              <a:t> +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 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xy</a:t>
            </a:r>
            <a:r>
              <a:rPr lang="cs-CZ" altLang="cs-CZ" sz="2400" smtClean="0">
                <a:latin typeface="Times New Roman" panose="02020603050405020304" pitchFamily="18" charset="0"/>
              </a:rPr>
              <a:t> +9</a:t>
            </a:r>
            <a:r>
              <a:rPr lang="cs-CZ" altLang="cs-CZ" sz="2400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aseline="30000" smtClean="0">
                <a:latin typeface="Times New Roman" panose="02020603050405020304" pitchFamily="18" charset="0"/>
              </a:rPr>
              <a:t>2</a:t>
            </a:r>
            <a:endParaRPr lang="en-US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smtClean="0">
                <a:latin typeface="Times New Roman" panose="02020603050405020304" pitchFamily="18" charset="0"/>
              </a:rPr>
              <a:t> = </a:t>
            </a:r>
            <a:r>
              <a:rPr lang="en-US" altLang="cs-CZ" sz="2400" smtClean="0">
                <a:latin typeface="Times New Roman" panose="02020603050405020304" pitchFamily="18" charset="0"/>
              </a:rPr>
              <a:t>{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)} =</a:t>
            </a: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17416" name="Object 7"/>
          <p:cNvGraphicFramePr>
            <a:graphicFrameLocks noChangeAspect="1"/>
          </p:cNvGraphicFramePr>
          <p:nvPr/>
        </p:nvGraphicFramePr>
        <p:xfrm>
          <a:off x="2700338" y="3284538"/>
          <a:ext cx="18526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Rovnice" r:id="rId3" imgW="1002865" imgH="457002" progId="Equation.3">
                  <p:embed/>
                </p:oleObj>
              </mc:Choice>
              <mc:Fallback>
                <p:oleObj name="Rovnice" r:id="rId3" imgW="1002865" imgH="4570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284538"/>
                        <a:ext cx="18526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250825" y="4797425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</a:rPr>
              <a:t>f</a:t>
            </a:r>
            <a:r>
              <a:rPr lang="cs-CZ" altLang="cs-CZ" sz="2400"/>
              <a:t>  je konvexní na   </a:t>
            </a:r>
            <a:r>
              <a:rPr lang="cs-CZ" altLang="cs-CZ" sz="2400" i="1">
                <a:latin typeface="Times New Roman" panose="02020603050405020304" pitchFamily="18" charset="0"/>
              </a:rPr>
              <a:t>X </a:t>
            </a:r>
            <a:r>
              <a:rPr lang="cs-CZ" altLang="cs-CZ" sz="2400">
                <a:latin typeface="Times New Roman" panose="02020603050405020304" pitchFamily="18" charset="0"/>
              </a:rPr>
              <a:t>= </a:t>
            </a:r>
            <a:r>
              <a:rPr lang="en-US" altLang="cs-CZ" sz="2400">
                <a:latin typeface="Times New Roman" panose="02020603050405020304" pitchFamily="18" charset="0"/>
              </a:rPr>
              <a:t>{(</a:t>
            </a:r>
            <a:r>
              <a:rPr lang="en-US" altLang="cs-CZ" sz="2400" i="1">
                <a:latin typeface="Times New Roman" panose="02020603050405020304" pitchFamily="18" charset="0"/>
              </a:rPr>
              <a:t>x</a:t>
            </a:r>
            <a:r>
              <a:rPr lang="en-US" altLang="cs-CZ" sz="2400">
                <a:latin typeface="Times New Roman" panose="02020603050405020304" pitchFamily="18" charset="0"/>
              </a:rPr>
              <a:t>,</a:t>
            </a:r>
            <a:r>
              <a:rPr lang="en-US" altLang="cs-CZ" sz="2400" i="1">
                <a:latin typeface="Times New Roman" panose="02020603050405020304" pitchFamily="18" charset="0"/>
              </a:rPr>
              <a:t>y</a:t>
            </a:r>
            <a:r>
              <a:rPr lang="en-US" altLang="cs-CZ" sz="2400">
                <a:latin typeface="Times New Roman" panose="02020603050405020304" pitchFamily="18" charset="0"/>
              </a:rPr>
              <a:t>)| 2</a:t>
            </a:r>
            <a:r>
              <a:rPr lang="en-US" altLang="cs-CZ" sz="2400" i="1">
                <a:latin typeface="Times New Roman" panose="02020603050405020304" pitchFamily="18" charset="0"/>
              </a:rPr>
              <a:t>x +</a:t>
            </a:r>
            <a:r>
              <a:rPr lang="en-US" altLang="cs-CZ" sz="2400">
                <a:latin typeface="Times New Roman" panose="02020603050405020304" pitchFamily="18" charset="0"/>
              </a:rPr>
              <a:t>18</a:t>
            </a:r>
            <a:r>
              <a:rPr lang="en-US" altLang="cs-CZ" sz="2400" i="1">
                <a:latin typeface="Times New Roman" panose="02020603050405020304" pitchFamily="18" charset="0"/>
              </a:rPr>
              <a:t>y – y</a:t>
            </a:r>
            <a:r>
              <a:rPr lang="en-US" altLang="cs-CZ" sz="2400" baseline="30000">
                <a:latin typeface="Times New Roman" panose="02020603050405020304" pitchFamily="18" charset="0"/>
              </a:rPr>
              <a:t>2</a:t>
            </a:r>
            <a:r>
              <a:rPr lang="en-US" altLang="cs-CZ" sz="2400" i="1">
                <a:latin typeface="Times New Roman" panose="02020603050405020304" pitchFamily="18" charset="0"/>
              </a:rPr>
              <a:t> </a:t>
            </a:r>
            <a:r>
              <a:rPr lang="en-US" altLang="cs-CZ" sz="2400">
                <a:latin typeface="Times New Roman" panose="02020603050405020304" pitchFamily="18" charset="0"/>
              </a:rPr>
              <a:t>&gt; 0} – </a:t>
            </a:r>
            <a:r>
              <a:rPr lang="en-US" altLang="cs-CZ" sz="2400"/>
              <a:t>vni</a:t>
            </a:r>
            <a:r>
              <a:rPr lang="cs-CZ" altLang="cs-CZ" sz="2400"/>
              <a:t>tř</a:t>
            </a:r>
            <a:r>
              <a:rPr lang="en-US" altLang="cs-CZ" sz="2400"/>
              <a:t>ek</a:t>
            </a:r>
            <a:r>
              <a:rPr lang="cs-CZ" altLang="cs-CZ" sz="2400"/>
              <a:t> </a:t>
            </a:r>
            <a:r>
              <a:rPr lang="en-US" altLang="cs-CZ" sz="2400"/>
              <a:t>paraboly</a:t>
            </a:r>
            <a:r>
              <a:rPr lang="en-US" altLang="cs-CZ" sz="1800"/>
              <a:t> </a:t>
            </a:r>
            <a:endParaRPr lang="cs-CZ" altLang="cs-CZ" sz="1800"/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2827338" y="3284538"/>
            <a:ext cx="360362" cy="360362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2660650" y="2997200"/>
            <a:ext cx="1873250" cy="136842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4859338" y="2565400"/>
            <a:ext cx="4033837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 sz="1800">
                <a:latin typeface="Times New Roman" panose="02020603050405020304" pitchFamily="18" charset="0"/>
              </a:rPr>
              <a:t>det</a:t>
            </a:r>
            <a:r>
              <a:rPr lang="en-US" altLang="cs-CZ" sz="1800">
                <a:latin typeface="Times New Roman" panose="02020603050405020304" pitchFamily="18" charset="0"/>
              </a:rPr>
              <a:t> [4] = 4</a:t>
            </a:r>
            <a:r>
              <a:rPr lang="cs-CZ" altLang="cs-CZ" sz="1800">
                <a:latin typeface="Times New Roman" panose="02020603050405020304" pitchFamily="18" charset="0"/>
              </a:rPr>
              <a:t> </a:t>
            </a:r>
            <a:r>
              <a:rPr lang="en-US" altLang="cs-CZ" sz="1800">
                <a:latin typeface="Times New Roman" panose="02020603050405020304" pitchFamily="18" charset="0"/>
              </a:rPr>
              <a:t>&gt; 0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en-US" altLang="cs-CZ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cs-CZ" sz="1800">
                <a:latin typeface="Times New Roman" panose="02020603050405020304" pitchFamily="18" charset="0"/>
              </a:rPr>
              <a:t>det                    = 8</a:t>
            </a:r>
            <a:r>
              <a:rPr lang="en-US" altLang="cs-CZ" sz="1800" i="1">
                <a:latin typeface="Times New Roman" panose="02020603050405020304" pitchFamily="18" charset="0"/>
              </a:rPr>
              <a:t>x</a:t>
            </a:r>
            <a:r>
              <a:rPr lang="en-US" altLang="cs-CZ" sz="1800">
                <a:latin typeface="Times New Roman" panose="02020603050405020304" pitchFamily="18" charset="0"/>
              </a:rPr>
              <a:t> + 72</a:t>
            </a:r>
            <a:r>
              <a:rPr lang="en-US" altLang="cs-CZ" sz="1800" i="1">
                <a:latin typeface="Times New Roman" panose="02020603050405020304" pitchFamily="18" charset="0"/>
              </a:rPr>
              <a:t>y</a:t>
            </a:r>
            <a:r>
              <a:rPr lang="en-US" altLang="cs-CZ" sz="1800">
                <a:latin typeface="Times New Roman" panose="02020603050405020304" pitchFamily="18" charset="0"/>
              </a:rPr>
              <a:t> – 4</a:t>
            </a:r>
            <a:r>
              <a:rPr lang="en-US" altLang="cs-CZ" sz="1800" i="1">
                <a:latin typeface="Times New Roman" panose="02020603050405020304" pitchFamily="18" charset="0"/>
              </a:rPr>
              <a:t>y</a:t>
            </a:r>
            <a:r>
              <a:rPr lang="en-US" altLang="cs-CZ" sz="1800" baseline="30000">
                <a:latin typeface="Times New Roman" panose="02020603050405020304" pitchFamily="18" charset="0"/>
              </a:rPr>
              <a:t>2   </a:t>
            </a:r>
            <a:r>
              <a:rPr lang="en-US" altLang="cs-CZ" sz="1600">
                <a:latin typeface="Times New Roman" panose="02020603050405020304" pitchFamily="18" charset="0"/>
              </a:rPr>
              <a:t>&gt; 0</a:t>
            </a:r>
            <a:endParaRPr lang="cs-CZ" altLang="cs-CZ" sz="16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cs-CZ" altLang="cs-CZ" sz="1600">
              <a:latin typeface="Times New Roman" panose="02020603050405020304" pitchFamily="18" charset="0"/>
            </a:endParaRPr>
          </a:p>
        </p:txBody>
      </p:sp>
      <p:graphicFrame>
        <p:nvGraphicFramePr>
          <p:cNvPr id="17421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5651500" y="3357563"/>
          <a:ext cx="108108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Rovnice" r:id="rId5" imgW="1002865" imgH="457002" progId="Equation.3">
                  <p:embed/>
                </p:oleObj>
              </mc:Choice>
              <mc:Fallback>
                <p:oleObj name="Rovnice" r:id="rId5" imgW="1002865" imgH="4570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357563"/>
                        <a:ext cx="1081088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588125" y="54451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6300788" y="602138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6588125" y="5516563"/>
            <a:ext cx="792163" cy="1008062"/>
          </a:xfrm>
          <a:custGeom>
            <a:avLst/>
            <a:gdLst>
              <a:gd name="T0" fmla="*/ 1257559556 w 499"/>
              <a:gd name="T1" fmla="*/ 1600297631 h 635"/>
              <a:gd name="T2" fmla="*/ 0 w 499"/>
              <a:gd name="T3" fmla="*/ 801409290 h 635"/>
              <a:gd name="T4" fmla="*/ 1257559556 w 499"/>
              <a:gd name="T5" fmla="*/ 0 h 635"/>
              <a:gd name="T6" fmla="*/ 0 60000 65536"/>
              <a:gd name="T7" fmla="*/ 0 60000 65536"/>
              <a:gd name="T8" fmla="*/ 0 60000 65536"/>
              <a:gd name="T9" fmla="*/ 0 w 499"/>
              <a:gd name="T10" fmla="*/ 0 h 635"/>
              <a:gd name="T11" fmla="*/ 499 w 499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9" h="635">
                <a:moveTo>
                  <a:pt x="499" y="635"/>
                </a:moveTo>
                <a:cubicBezTo>
                  <a:pt x="249" y="529"/>
                  <a:pt x="0" y="424"/>
                  <a:pt x="0" y="318"/>
                </a:cubicBezTo>
                <a:cubicBezTo>
                  <a:pt x="0" y="212"/>
                  <a:pt x="416" y="53"/>
                  <a:pt x="499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5" name="Line 21"/>
          <p:cNvSpPr>
            <a:spLocks noChangeShapeType="1"/>
          </p:cNvSpPr>
          <p:nvPr/>
        </p:nvSpPr>
        <p:spPr bwMode="auto">
          <a:xfrm>
            <a:off x="6692900" y="59531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6" name="Line 22"/>
          <p:cNvSpPr>
            <a:spLocks noChangeShapeType="1"/>
          </p:cNvSpPr>
          <p:nvPr/>
        </p:nvSpPr>
        <p:spPr bwMode="auto">
          <a:xfrm>
            <a:off x="6877050" y="58769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7" name="Line 23"/>
          <p:cNvSpPr>
            <a:spLocks noChangeShapeType="1"/>
          </p:cNvSpPr>
          <p:nvPr/>
        </p:nvSpPr>
        <p:spPr bwMode="auto">
          <a:xfrm>
            <a:off x="7092950" y="58054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28" name="Line 24"/>
          <p:cNvSpPr>
            <a:spLocks noChangeShapeType="1"/>
          </p:cNvSpPr>
          <p:nvPr/>
        </p:nvSpPr>
        <p:spPr bwMode="auto">
          <a:xfrm>
            <a:off x="7380288" y="573405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843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F8763-BEC7-4E58-88EC-1FB1006851C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accent2"/>
                </a:solidFill>
              </a:rPr>
              <a:t>Příklad 1 – pokrač.</a:t>
            </a:r>
          </a:p>
        </p:txBody>
      </p:sp>
      <p:pic>
        <p:nvPicPr>
          <p:cNvPr id="1843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509713"/>
            <a:ext cx="72009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25EA2A-6EEF-4D37-B4E5-A81471D4A1E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2875"/>
            <a:ext cx="8229600" cy="1143000"/>
          </a:xfrm>
        </p:spPr>
        <p:txBody>
          <a:bodyPr/>
          <a:lstStyle/>
          <a:p>
            <a:pPr eaLnBrk="1" hangingPunct="1"/>
            <a:r>
              <a:rPr lang="pl-PL" altLang="cs-CZ" sz="3600" b="1" smtClean="0"/>
              <a:t>Úloha matematického programování</a:t>
            </a:r>
            <a:br>
              <a:rPr lang="pl-PL" altLang="cs-CZ" sz="3600" b="1" smtClean="0"/>
            </a:br>
            <a:r>
              <a:rPr lang="pl-PL" altLang="cs-CZ" sz="2400" b="1" smtClean="0">
                <a:solidFill>
                  <a:srgbClr val="0000CC"/>
                </a:solidFill>
              </a:rPr>
              <a:t>tzv. úloha (1) , (2)  </a:t>
            </a:r>
            <a:endParaRPr lang="cs-CZ" altLang="cs-CZ" sz="3600" b="1" smtClean="0">
              <a:solidFill>
                <a:srgbClr val="0000CC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424862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</a:t>
            </a:r>
            <a:r>
              <a:rPr lang="en-US" altLang="cs-CZ" sz="2400" dirty="0" smtClean="0">
                <a:latin typeface="Times New Roman" panose="02020603050405020304" pitchFamily="18" charset="0"/>
              </a:rPr>
              <a:t>MAX;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		 	(1)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	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 </a:t>
            </a:r>
            <a:r>
              <a:rPr lang="de-DE" altLang="cs-CZ" sz="2400" i="1" dirty="0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endParaRPr lang="de-DE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 </a:t>
            </a:r>
            <a:r>
              <a:rPr lang="de-DE" altLang="cs-CZ" sz="2400" i="1" dirty="0" err="1" smtClean="0">
                <a:latin typeface="Times New Roman" panose="02020603050405020304" pitchFamily="18" charset="0"/>
              </a:rPr>
              <a:t>b</a:t>
            </a:r>
            <a:r>
              <a:rPr lang="de-DE" altLang="cs-CZ" sz="2400" baseline="-25000" dirty="0" err="1" smtClean="0">
                <a:latin typeface="Times New Roman" panose="02020603050405020304" pitchFamily="18" charset="0"/>
              </a:rPr>
              <a:t>2</a:t>
            </a:r>
            <a:endParaRPr lang="cs-CZ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aseline="-25000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……………………..	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(2)</a:t>
            </a:r>
            <a:endParaRPr lang="cs-CZ" altLang="cs-CZ" sz="2400" baseline="-250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aseline="-25000" dirty="0" smtClean="0">
                <a:latin typeface="Times New Roman" panose="02020603050405020304" pitchFamily="18" charset="0"/>
              </a:rPr>
              <a:t>		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m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i="1" dirty="0" err="1" smtClean="0">
                <a:latin typeface="Times New Roman" panose="02020603050405020304" pitchFamily="18" charset="0"/>
              </a:rPr>
              <a:t>b</a:t>
            </a:r>
            <a:r>
              <a:rPr lang="de-DE" altLang="cs-CZ" sz="2400" i="1" baseline="-25000" dirty="0" err="1" smtClean="0">
                <a:latin typeface="Times New Roman" panose="02020603050405020304" pitchFamily="18" charset="0"/>
              </a:rPr>
              <a:t>m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                                         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(</a:t>
            </a:r>
            <a:r>
              <a:rPr lang="de-DE" altLang="cs-CZ" sz="2400" dirty="0" err="1" smtClean="0">
                <a:latin typeface="Times New Roman" panose="02020603050405020304" pitchFamily="18" charset="0"/>
              </a:rPr>
              <a:t>mohou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dirty="0" err="1" smtClean="0">
                <a:latin typeface="Times New Roman" panose="02020603050405020304" pitchFamily="18" charset="0"/>
              </a:rPr>
              <a:t>chybět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400" dirty="0" smtClean="0">
                <a:latin typeface="Times New Roman" panose="02020603050405020304" pitchFamily="18" charset="0"/>
              </a:rPr>
              <a:t>     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  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 =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0</a:t>
            </a: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  <p:sp>
        <p:nvSpPr>
          <p:cNvPr id="19462" name="AutoShape 4"/>
          <p:cNvSpPr>
            <a:spLocks/>
          </p:cNvSpPr>
          <p:nvPr/>
        </p:nvSpPr>
        <p:spPr bwMode="auto">
          <a:xfrm>
            <a:off x="4356100" y="3644900"/>
            <a:ext cx="576263" cy="1728788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476375" y="1484313"/>
            <a:ext cx="367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hlink"/>
                </a:solidFill>
              </a:rPr>
              <a:t>účelová</a:t>
            </a:r>
            <a:r>
              <a:rPr lang="en-US" altLang="cs-CZ" sz="2400" b="1">
                <a:solidFill>
                  <a:schemeClr val="hlink"/>
                </a:solidFill>
              </a:rPr>
              <a:t> funkce</a:t>
            </a:r>
            <a:endParaRPr lang="cs-CZ" altLang="cs-CZ" sz="2400" b="1">
              <a:solidFill>
                <a:schemeClr val="hlink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932363" y="3644900"/>
            <a:ext cx="3671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chemeClr val="hlink"/>
                </a:solidFill>
              </a:rPr>
              <a:t>omezující podmínky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643438" y="5157788"/>
            <a:ext cx="3671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hlink"/>
                </a:solidFill>
              </a:rPr>
              <a:t>podmínky nezápornosti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err="1" smtClean="0"/>
              <a:t>EMM4</a:t>
            </a:r>
            <a:endParaRPr lang="cs-CZ" altLang="cs-CZ" sz="1400" dirty="0"/>
          </a:p>
        </p:txBody>
      </p:sp>
      <p:sp>
        <p:nvSpPr>
          <p:cNvPr id="20483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EE3F063-04FD-4265-B385-BFBA916FA620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Maximalizace užitku spotřebitele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při důchodovém omezení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dirty="0" smtClean="0"/>
              <a:t>MAX;  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 	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,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 		     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=1,2,…,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f – </a:t>
            </a:r>
            <a:r>
              <a:rPr lang="cs-CZ" altLang="cs-CZ" sz="2400" dirty="0" smtClean="0"/>
              <a:t>funkce užitku (konkávní)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– počet statků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cena jednotky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množství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b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důchodové omezení spotřebitele 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2150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2AD02A-0A8F-4AAC-A953-2D5BAC820060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0000CC"/>
                </a:solidFill>
              </a:rPr>
              <a:t>Příklad:</a:t>
            </a:r>
            <a:r>
              <a:rPr lang="cs-CZ" altLang="cs-CZ" sz="2800" b="1" smtClean="0"/>
              <a:t> 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při důchodovém omezení</a:t>
            </a:r>
          </a:p>
        </p:txBody>
      </p:sp>
      <p:sp>
        <p:nvSpPr>
          <p:cNvPr id="3379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68313" y="1773238"/>
            <a:ext cx="8229600" cy="4536082"/>
          </a:xfrm>
          <a:blipFill rotWithShape="0">
            <a:blip r:embed="rId2"/>
            <a:stretch>
              <a:fillRect l="-1704" b="-4301"/>
            </a:stretch>
          </a:blipFill>
          <a:extLst/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BD5C69-0599-457E-93E2-D12CD10A3E2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850900"/>
          </a:xfrm>
        </p:spPr>
        <p:txBody>
          <a:bodyPr/>
          <a:lstStyle/>
          <a:p>
            <a:pPr eaLnBrk="1" hangingPunct="1"/>
            <a:r>
              <a:rPr lang="pl-PL" altLang="cs-CZ" sz="3600" b="1" smtClean="0"/>
              <a:t>Úloha matematického programování ...</a:t>
            </a:r>
            <a:endParaRPr lang="cs-CZ" altLang="cs-CZ" sz="36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 je </a:t>
            </a:r>
            <a:r>
              <a:rPr lang="pl-PL" altLang="cs-CZ" sz="2400" dirty="0" smtClean="0"/>
              <a:t>konkávní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,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g</a:t>
            </a:r>
            <a:r>
              <a:rPr lang="pl-PL" altLang="cs-CZ" sz="2400" baseline="-25000" dirty="0" smtClean="0">
                <a:latin typeface="Times New Roman" panose="02020603050405020304" pitchFamily="18" charset="0"/>
              </a:rPr>
              <a:t>i</a:t>
            </a:r>
            <a:r>
              <a:rPr lang="pl-PL" altLang="cs-CZ" sz="2400" baseline="-25000" dirty="0" smtClean="0"/>
              <a:t> </a:t>
            </a:r>
            <a:r>
              <a:rPr lang="pl-PL" altLang="cs-CZ" sz="2400" dirty="0" smtClean="0"/>
              <a:t> jsou konvexní funkce na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en-US" altLang="cs-CZ" sz="2400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cs-CZ" sz="2400" i="1" baseline="30000" dirty="0" smtClean="0">
                <a:latin typeface="Times New Roman" panose="02020603050405020304" pitchFamily="18" charset="0"/>
              </a:rPr>
              <a:t>n</a:t>
            </a:r>
            <a:r>
              <a:rPr lang="pl-PL" altLang="cs-CZ" sz="2400" dirty="0" smtClean="0"/>
              <a:t>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Potom (1), (2) je </a:t>
            </a:r>
            <a:r>
              <a:rPr lang="pl-PL" altLang="cs-CZ" sz="2400" b="1" dirty="0" smtClean="0">
                <a:solidFill>
                  <a:schemeClr val="accent2"/>
                </a:solidFill>
              </a:rPr>
              <a:t>úlohou konvexního programování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 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=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pl-PL" altLang="cs-CZ" sz="2400" dirty="0" smtClean="0"/>
              <a:t>je </a:t>
            </a:r>
            <a:r>
              <a:rPr lang="pl-PL" altLang="cs-CZ" sz="2400" b="1" dirty="0" smtClean="0">
                <a:solidFill>
                  <a:schemeClr val="accent2"/>
                </a:solidFill>
              </a:rPr>
              <a:t>přípustné řešení</a:t>
            </a:r>
            <a:r>
              <a:rPr lang="pl-PL" altLang="cs-CZ" sz="2400" dirty="0" smtClean="0"/>
              <a:t> úlohy (1), 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jestliže splňuje nerovnosti 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* </a:t>
            </a:r>
            <a:r>
              <a:rPr lang="pl-PL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l-PL" altLang="cs-CZ" sz="2400" dirty="0" smtClean="0"/>
              <a:t> </a:t>
            </a:r>
            <a:r>
              <a:rPr lang="cs-CZ" altLang="cs-CZ" sz="2400" dirty="0" smtClean="0"/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/>
              <a:t>*,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/>
              <a:t>*,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*)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je </a:t>
            </a:r>
            <a:r>
              <a:rPr lang="cs-CZ" altLang="cs-CZ" sz="2400" b="1" dirty="0" smtClean="0">
                <a:solidFill>
                  <a:schemeClr val="accent2"/>
                </a:solidFill>
              </a:rPr>
              <a:t>optimální řešení</a:t>
            </a:r>
            <a:r>
              <a:rPr lang="cs-CZ" altLang="cs-CZ" sz="2400" dirty="0" smtClean="0"/>
              <a:t> úlohy </a:t>
            </a:r>
            <a:r>
              <a:rPr lang="pl-PL" altLang="cs-CZ" sz="2400" dirty="0" smtClean="0"/>
              <a:t> (1), 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jestliže je zároveň přípustné a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* = 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arg m</a:t>
            </a:r>
            <a:r>
              <a:rPr lang="en-US" altLang="cs-CZ" sz="2400" dirty="0" smtClean="0">
                <a:latin typeface="Times New Roman" panose="02020603050405020304" pitchFamily="18" charset="0"/>
              </a:rPr>
              <a:t>ax</a:t>
            </a:r>
            <a:r>
              <a:rPr lang="pl-PL" altLang="cs-CZ" sz="2400" dirty="0" smtClean="0"/>
              <a:t>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(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tj. pro všechna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/>
              <a:t> platí:         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(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)</a:t>
            </a:r>
            <a:r>
              <a:rPr lang="pl-PL" altLang="cs-CZ" sz="2400" dirty="0" smtClean="0"/>
              <a:t> </a:t>
            </a:r>
            <a:r>
              <a:rPr lang="pl-PL" altLang="cs-CZ" sz="2400" dirty="0" smtClean="0">
                <a:cs typeface="Arial" panose="020B0604020202020204" pitchFamily="34" charset="0"/>
              </a:rPr>
              <a:t>≤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(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*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)</a:t>
            </a:r>
            <a:r>
              <a:rPr lang="pl-PL" altLang="cs-CZ" sz="2400" dirty="0" smtClean="0"/>
              <a:t> 						</a:t>
            </a:r>
            <a:endParaRPr lang="pl-PL" altLang="cs-CZ" sz="2400" i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Speciální případ: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pl-PL" altLang="cs-CZ" sz="2400" dirty="0" smtClean="0">
                <a:latin typeface="Times New Roman" panose="02020603050405020304" pitchFamily="18" charset="0"/>
              </a:rPr>
              <a:t> , </a:t>
            </a:r>
            <a:r>
              <a:rPr lang="pl-PL" altLang="cs-CZ" sz="2400" i="1" dirty="0" smtClean="0">
                <a:latin typeface="Times New Roman" panose="02020603050405020304" pitchFamily="18" charset="0"/>
              </a:rPr>
              <a:t>g</a:t>
            </a:r>
            <a:r>
              <a:rPr lang="pl-PL" altLang="cs-CZ" sz="2400" i="1" baseline="-25000" dirty="0" smtClean="0">
                <a:latin typeface="Times New Roman" panose="02020603050405020304" pitchFamily="18" charset="0"/>
              </a:rPr>
              <a:t>i</a:t>
            </a:r>
            <a:r>
              <a:rPr lang="pl-PL" altLang="cs-CZ" sz="2400" baseline="-25000" dirty="0" smtClean="0"/>
              <a:t>  </a:t>
            </a:r>
            <a:r>
              <a:rPr lang="pl-PL" altLang="cs-CZ" sz="2400" dirty="0" smtClean="0"/>
              <a:t>- lineární funkce, tj.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cs-CZ" sz="2400" dirty="0" smtClean="0"/>
              <a:t>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...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c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endParaRPr lang="cs-CZ" altLang="cs-CZ" sz="2400" i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g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m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a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a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 + ... +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ni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-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i</a:t>
            </a:r>
            <a:endParaRPr lang="cs-CZ" altLang="cs-CZ" sz="2400" i="1" baseline="-25000" dirty="0" smtClean="0">
              <a:latin typeface="Times New Roman" panose="02020603050405020304" pitchFamily="18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39750" y="5114925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539750" y="3241675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539750" y="2420938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3555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9C78F1-190A-4C0F-A8CB-00346A44EA5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314450"/>
            <a:ext cx="8218488" cy="5032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>
                <a:solidFill>
                  <a:schemeClr val="accent2"/>
                </a:solidFill>
              </a:rPr>
              <a:t>Lagrangián úlohy (1), (2):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>
                <a:latin typeface="Times New Roman" panose="02020603050405020304" pitchFamily="18" charset="0"/>
              </a:rPr>
              <a:t> =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/>
              <a:t> +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cs-CZ" altLang="cs-CZ" sz="2400" smtClean="0"/>
              <a:t>	(</a:t>
            </a:r>
            <a:r>
              <a:rPr lang="cs-CZ" altLang="cs-CZ" sz="2400" b="1" smtClean="0">
                <a:solidFill>
                  <a:schemeClr val="accent2"/>
                </a:solidFill>
              </a:rPr>
              <a:t>Nezáporný) sedlový bod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chemeClr val="accent2"/>
                </a:solidFill>
              </a:rPr>
              <a:t>Lagrangiánu úlohy (1), (2)</a:t>
            </a:r>
            <a:r>
              <a:rPr lang="cs-CZ" altLang="cs-CZ" sz="240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cs-CZ" altLang="cs-CZ" sz="2400" smtClean="0"/>
              <a:t> 	(   ,   ) přičemž     </a:t>
            </a:r>
            <a:r>
              <a:rPr lang="en-US" altLang="cs-CZ" sz="2400" smtClean="0">
                <a:sym typeface="Symbol" panose="05050102010706020507" pitchFamily="18" charset="2"/>
              </a:rPr>
              <a:t></a:t>
            </a:r>
            <a:r>
              <a:rPr lang="cs-CZ" altLang="cs-CZ" sz="2400" smtClean="0"/>
              <a:t> 0 ,    </a:t>
            </a:r>
            <a:r>
              <a:rPr lang="en-US" altLang="cs-CZ" sz="2400" smtClean="0">
                <a:sym typeface="Symbol" panose="05050102010706020507" pitchFamily="18" charset="2"/>
              </a:rPr>
              <a:t></a:t>
            </a:r>
            <a:r>
              <a:rPr lang="cs-CZ" altLang="cs-CZ" sz="2400" smtClean="0"/>
              <a:t> 0 a platí: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 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    ,   )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b="1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  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/>
              <a:t> 			(3)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cs-CZ" altLang="cs-CZ" sz="2400" b="1" smtClean="0"/>
              <a:t>	pro všechna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b="1" smtClean="0">
                <a:latin typeface="Times New Roman" panose="02020603050405020304" pitchFamily="18" charset="0"/>
              </a:rPr>
              <a:t> 0, </a:t>
            </a:r>
            <a:r>
              <a:rPr lang="cs-CZ" altLang="cs-CZ" sz="24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0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/>
              <a:t>Poznámka: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cs-CZ" sz="2400" smtClean="0"/>
              <a:t>	Pozor!!!    ,    jsou vektory, tj.    = </a:t>
            </a:r>
            <a:r>
              <a:rPr lang="pl-PL" altLang="cs-CZ" sz="2400" b="1" smtClean="0"/>
              <a:t>(   </a:t>
            </a:r>
            <a:r>
              <a:rPr lang="pl-PL" altLang="cs-CZ" sz="2400" b="1" baseline="-25000" smtClean="0"/>
              <a:t>1</a:t>
            </a:r>
            <a:r>
              <a:rPr lang="pl-PL" altLang="cs-CZ" sz="2400" b="1" smtClean="0"/>
              <a:t>,   </a:t>
            </a:r>
            <a:r>
              <a:rPr lang="pl-PL" altLang="cs-CZ" sz="2400" b="1" baseline="-25000" smtClean="0"/>
              <a:t>2</a:t>
            </a:r>
            <a:r>
              <a:rPr lang="pl-PL" altLang="cs-CZ" sz="2400" b="1" smtClean="0"/>
              <a:t>, ...,   </a:t>
            </a:r>
            <a:r>
              <a:rPr lang="pl-PL" altLang="cs-CZ" sz="2400" b="1" i="1" baseline="-25000" smtClean="0">
                <a:latin typeface="Times New Roman" panose="02020603050405020304" pitchFamily="18" charset="0"/>
              </a:rPr>
              <a:t>n</a:t>
            </a:r>
            <a:r>
              <a:rPr lang="pl-PL" altLang="cs-CZ" sz="2400" b="1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cs-CZ" sz="2400" smtClean="0"/>
              <a:t>						= </a:t>
            </a:r>
            <a:r>
              <a:rPr lang="pl-PL" altLang="cs-CZ" sz="2400" b="1" smtClean="0"/>
              <a:t>(   </a:t>
            </a:r>
            <a:r>
              <a:rPr lang="pl-PL" altLang="cs-CZ" sz="2400" b="1" baseline="-25000" smtClean="0"/>
              <a:t>1</a:t>
            </a:r>
            <a:r>
              <a:rPr lang="pl-PL" altLang="cs-CZ" sz="2400" b="1" smtClean="0"/>
              <a:t>,   </a:t>
            </a:r>
            <a:r>
              <a:rPr lang="pl-PL" altLang="cs-CZ" sz="2400" b="1" baseline="-25000" smtClean="0"/>
              <a:t>2</a:t>
            </a:r>
            <a:r>
              <a:rPr lang="pl-PL" altLang="cs-CZ" sz="2400" b="1" smtClean="0"/>
              <a:t>, ...,   </a:t>
            </a:r>
            <a:r>
              <a:rPr lang="pl-PL" altLang="cs-CZ" sz="2400" b="1" i="1" baseline="-25000" smtClean="0">
                <a:latin typeface="Times New Roman" panose="02020603050405020304" pitchFamily="18" charset="0"/>
              </a:rPr>
              <a:t>m</a:t>
            </a:r>
            <a:r>
              <a:rPr lang="pl-PL" altLang="cs-CZ" sz="2400" b="1" smtClean="0"/>
              <a:t>)</a:t>
            </a:r>
            <a:endParaRPr lang="cs-CZ" altLang="cs-CZ" sz="2400" b="1" smtClean="0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3559" name="Object 5"/>
          <p:cNvGraphicFramePr>
            <a:graphicFrameLocks noChangeAspect="1"/>
          </p:cNvGraphicFramePr>
          <p:nvPr/>
        </p:nvGraphicFramePr>
        <p:xfrm>
          <a:off x="3419475" y="1828800"/>
          <a:ext cx="18383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5" name="Rovnice" r:id="rId3" imgW="1091726" imgH="444307" progId="Equation.3">
                  <p:embed/>
                </p:oleObj>
              </mc:Choice>
              <mc:Fallback>
                <p:oleObj name="Rovnice" r:id="rId3" imgW="1091726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828800"/>
                        <a:ext cx="183832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1012825" y="3209925"/>
          <a:ext cx="331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6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209925"/>
                        <a:ext cx="3317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3563" name="Object 9"/>
          <p:cNvGraphicFramePr>
            <a:graphicFrameLocks noChangeAspect="1"/>
          </p:cNvGraphicFramePr>
          <p:nvPr/>
        </p:nvGraphicFramePr>
        <p:xfrm>
          <a:off x="2101850" y="56578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7" name="Rovnice" r:id="rId7" imgW="177646" imgH="190335" progId="Equation.3">
                  <p:embed/>
                </p:oleObj>
              </mc:Choice>
              <mc:Fallback>
                <p:oleObj name="Rovnice" r:id="rId7" imgW="177646" imgH="19033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56578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0"/>
          <p:cNvGraphicFramePr>
            <a:graphicFrameLocks noChangeAspect="1"/>
          </p:cNvGraphicFramePr>
          <p:nvPr/>
        </p:nvGraphicFramePr>
        <p:xfrm>
          <a:off x="3295650" y="397510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8" name="Rovnice" r:id="rId9" imgW="177646" imgH="190335" progId="Equation.3">
                  <p:embed/>
                </p:oleObj>
              </mc:Choice>
              <mc:Fallback>
                <p:oleObj name="Rovnice" r:id="rId9" imgW="177646" imgH="19033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397510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1"/>
          <p:cNvGraphicFramePr>
            <a:graphicFrameLocks noChangeAspect="1"/>
          </p:cNvGraphicFramePr>
          <p:nvPr/>
        </p:nvGraphicFramePr>
        <p:xfrm>
          <a:off x="4821238" y="5621338"/>
          <a:ext cx="2651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9" name="Rovnice" r:id="rId11" imgW="177646" imgH="190335" progId="Equation.3">
                  <p:embed/>
                </p:oleObj>
              </mc:Choice>
              <mc:Fallback>
                <p:oleObj name="Rovnice" r:id="rId11" imgW="177646" imgH="19033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5621338"/>
                        <a:ext cx="26511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2"/>
          <p:cNvGraphicFramePr>
            <a:graphicFrameLocks noChangeAspect="1"/>
          </p:cNvGraphicFramePr>
          <p:nvPr/>
        </p:nvGraphicFramePr>
        <p:xfrm>
          <a:off x="5505450" y="5634038"/>
          <a:ext cx="26670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" name="Rovnice" r:id="rId13" imgW="177646" imgH="190335" progId="Equation.3">
                  <p:embed/>
                </p:oleObj>
              </mc:Choice>
              <mc:Fallback>
                <p:oleObj name="Rovnice" r:id="rId13" imgW="177646" imgH="19033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5634038"/>
                        <a:ext cx="266700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3"/>
          <p:cNvGraphicFramePr>
            <a:graphicFrameLocks noChangeAspect="1"/>
          </p:cNvGraphicFramePr>
          <p:nvPr/>
        </p:nvGraphicFramePr>
        <p:xfrm>
          <a:off x="6829425" y="56451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1" name="Rovnice" r:id="rId15" imgW="177646" imgH="190335" progId="Equation.3">
                  <p:embed/>
                </p:oleObj>
              </mc:Choice>
              <mc:Fallback>
                <p:oleObj name="Rovnice" r:id="rId15" imgW="177646" imgH="1903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56451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4"/>
          <p:cNvGraphicFramePr>
            <a:graphicFrameLocks noChangeAspect="1"/>
          </p:cNvGraphicFramePr>
          <p:nvPr/>
        </p:nvGraphicFramePr>
        <p:xfrm>
          <a:off x="5978525" y="56451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2" name="Rovnice" r:id="rId17" imgW="177646" imgH="190335" progId="Equation.3">
                  <p:embed/>
                </p:oleObj>
              </mc:Choice>
              <mc:Fallback>
                <p:oleObj name="Rovnice" r:id="rId17" imgW="177646" imgH="19033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56451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9" name="Object 15"/>
          <p:cNvGraphicFramePr>
            <a:graphicFrameLocks noChangeAspect="1"/>
          </p:cNvGraphicFramePr>
          <p:nvPr/>
        </p:nvGraphicFramePr>
        <p:xfrm>
          <a:off x="4735513" y="3987800"/>
          <a:ext cx="2651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3" name="Rovnice" r:id="rId19" imgW="177646" imgH="190335" progId="Equation.3">
                  <p:embed/>
                </p:oleObj>
              </mc:Choice>
              <mc:Fallback>
                <p:oleObj name="Rovnice" r:id="rId19" imgW="177646" imgH="19033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3987800"/>
                        <a:ext cx="265112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16"/>
          <p:cNvGraphicFramePr>
            <a:graphicFrameLocks noChangeAspect="1"/>
          </p:cNvGraphicFramePr>
          <p:nvPr/>
        </p:nvGraphicFramePr>
        <p:xfrm>
          <a:off x="2967038" y="3208338"/>
          <a:ext cx="3413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4" name="Rovnice" r:id="rId21" imgW="177646" imgH="190335" progId="Equation.3">
                  <p:embed/>
                </p:oleObj>
              </mc:Choice>
              <mc:Fallback>
                <p:oleObj name="Rovnice" r:id="rId21" imgW="177646" imgH="19033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3208338"/>
                        <a:ext cx="3413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7"/>
          <p:cNvGraphicFramePr>
            <a:graphicFrameLocks noChangeAspect="1"/>
          </p:cNvGraphicFramePr>
          <p:nvPr/>
        </p:nvGraphicFramePr>
        <p:xfrm>
          <a:off x="1335088" y="3197225"/>
          <a:ext cx="3190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5" name="Rovnice" r:id="rId23" imgW="165028" imgH="228501" progId="Equation.3">
                  <p:embed/>
                </p:oleObj>
              </mc:Choice>
              <mc:Fallback>
                <p:oleObj name="Rovnice" r:id="rId23" imgW="165028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3197225"/>
                        <a:ext cx="31908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18"/>
          <p:cNvGraphicFramePr>
            <a:graphicFrameLocks noChangeAspect="1"/>
          </p:cNvGraphicFramePr>
          <p:nvPr/>
        </p:nvGraphicFramePr>
        <p:xfrm>
          <a:off x="3881438" y="3205163"/>
          <a:ext cx="3095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6" name="Rovnice" r:id="rId25" imgW="165028" imgH="228501" progId="Equation.3">
                  <p:embed/>
                </p:oleObj>
              </mc:Choice>
              <mc:Fallback>
                <p:oleObj name="Rovnice" r:id="rId25" imgW="165028" imgH="22850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3205163"/>
                        <a:ext cx="3095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3" name="Object 19"/>
          <p:cNvGraphicFramePr>
            <a:graphicFrameLocks noChangeAspect="1"/>
          </p:cNvGraphicFramePr>
          <p:nvPr/>
        </p:nvGraphicFramePr>
        <p:xfrm>
          <a:off x="3609975" y="3973513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7" name="Rovnice" r:id="rId27" imgW="165028" imgH="228501" progId="Equation.3">
                  <p:embed/>
                </p:oleObj>
              </mc:Choice>
              <mc:Fallback>
                <p:oleObj name="Rovnice" r:id="rId27" imgW="165028" imgH="22850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973513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4" name="Object 20"/>
          <p:cNvGraphicFramePr>
            <a:graphicFrameLocks noChangeAspect="1"/>
          </p:cNvGraphicFramePr>
          <p:nvPr/>
        </p:nvGraphicFramePr>
        <p:xfrm>
          <a:off x="2165350" y="4005263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8" name="Rovnice" r:id="rId29" imgW="165028" imgH="228501" progId="Equation.3">
                  <p:embed/>
                </p:oleObj>
              </mc:Choice>
              <mc:Fallback>
                <p:oleObj name="Rovnice" r:id="rId29" imgW="165028" imgH="228501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4005263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1"/>
          <p:cNvGraphicFramePr>
            <a:graphicFrameLocks noChangeAspect="1"/>
          </p:cNvGraphicFramePr>
          <p:nvPr/>
        </p:nvGraphicFramePr>
        <p:xfrm>
          <a:off x="2398713" y="5640388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9" name="Rovnice" r:id="rId31" imgW="165028" imgH="228501" progId="Equation.3">
                  <p:embed/>
                </p:oleObj>
              </mc:Choice>
              <mc:Fallback>
                <p:oleObj name="Rovnice" r:id="rId31" imgW="165028" imgH="228501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5640388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6" name="Object 22"/>
          <p:cNvGraphicFramePr>
            <a:graphicFrameLocks noChangeAspect="1"/>
          </p:cNvGraphicFramePr>
          <p:nvPr/>
        </p:nvGraphicFramePr>
        <p:xfrm>
          <a:off x="4848225" y="5997575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0" name="Rovnice" r:id="rId33" imgW="165028" imgH="228501" progId="Equation.3">
                  <p:embed/>
                </p:oleObj>
              </mc:Choice>
              <mc:Fallback>
                <p:oleObj name="Rovnice" r:id="rId33" imgW="165028" imgH="228501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5997575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7" name="Object 23"/>
          <p:cNvGraphicFramePr>
            <a:graphicFrameLocks noChangeAspect="1"/>
          </p:cNvGraphicFramePr>
          <p:nvPr/>
        </p:nvGraphicFramePr>
        <p:xfrm>
          <a:off x="5595938" y="6005513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1" name="Rovnice" r:id="rId35" imgW="165028" imgH="228501" progId="Equation.3">
                  <p:embed/>
                </p:oleObj>
              </mc:Choice>
              <mc:Fallback>
                <p:oleObj name="Rovnice" r:id="rId35" imgW="165028" imgH="228501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38" y="6005513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8" name="Object 24"/>
          <p:cNvGraphicFramePr>
            <a:graphicFrameLocks noChangeAspect="1"/>
          </p:cNvGraphicFramePr>
          <p:nvPr/>
        </p:nvGraphicFramePr>
        <p:xfrm>
          <a:off x="6043613" y="601662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2" name="Rovnice" r:id="rId37" imgW="165028" imgH="228501" progId="Equation.3">
                  <p:embed/>
                </p:oleObj>
              </mc:Choice>
              <mc:Fallback>
                <p:oleObj name="Rovnice" r:id="rId37" imgW="165028" imgH="228501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601662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9" name="Object 25"/>
          <p:cNvGraphicFramePr>
            <a:graphicFrameLocks noChangeAspect="1"/>
          </p:cNvGraphicFramePr>
          <p:nvPr/>
        </p:nvGraphicFramePr>
        <p:xfrm>
          <a:off x="6916738" y="601662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3" name="Rovnice" r:id="rId39" imgW="165028" imgH="228501" progId="Equation.3">
                  <p:embed/>
                </p:oleObj>
              </mc:Choice>
              <mc:Fallback>
                <p:oleObj name="Rovnice" r:id="rId39" imgW="165028" imgH="22850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601662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0" name="Text Box 26"/>
          <p:cNvSpPr txBox="1">
            <a:spLocks noChangeArrowheads="1"/>
          </p:cNvSpPr>
          <p:nvPr/>
        </p:nvSpPr>
        <p:spPr bwMode="auto">
          <a:xfrm>
            <a:off x="539750" y="1239838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3581" name="Text Box 27"/>
          <p:cNvSpPr txBox="1">
            <a:spLocks noChangeArrowheads="1"/>
          </p:cNvSpPr>
          <p:nvPr/>
        </p:nvSpPr>
        <p:spPr bwMode="auto">
          <a:xfrm>
            <a:off x="539750" y="5106988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3582" name="Text Box 28"/>
          <p:cNvSpPr txBox="1">
            <a:spLocks noChangeArrowheads="1"/>
          </p:cNvSpPr>
          <p:nvPr/>
        </p:nvSpPr>
        <p:spPr bwMode="auto">
          <a:xfrm>
            <a:off x="539750" y="2443163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5435600" y="1557338"/>
            <a:ext cx="316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chemeClr val="hlink"/>
                </a:solidFill>
              </a:rPr>
              <a:t>Lagrangeovy multiplikátory</a:t>
            </a:r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 flipH="1">
            <a:off x="3924300" y="1773238"/>
            <a:ext cx="14398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D0789-B895-45C1-A5BF-F90CA1EC15E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v R</a:t>
            </a:r>
            <a:r>
              <a:rPr lang="cs-CZ" altLang="cs-CZ" sz="3600" b="1" baseline="30000" smtClean="0"/>
              <a:t>1</a:t>
            </a:r>
            <a:r>
              <a:rPr lang="cs-CZ" altLang="cs-CZ" sz="3600" b="1" smtClean="0"/>
              <a:t>…</a:t>
            </a:r>
            <a:br>
              <a:rPr lang="cs-CZ" altLang="cs-CZ" sz="3600" b="1" smtClean="0"/>
            </a:br>
            <a:r>
              <a:rPr lang="cs-CZ" altLang="cs-CZ" sz="2800" b="1" smtClean="0"/>
              <a:t>grafy</a:t>
            </a:r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73238"/>
            <a:ext cx="626427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268538" y="1773238"/>
            <a:ext cx="935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1800"/>
              <a:t>„do V“</a:t>
            </a:r>
            <a:r>
              <a:rPr lang="cs-CZ" altLang="cs-CZ" sz="1800"/>
              <a:t> 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95288" y="3141663"/>
            <a:ext cx="85693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 </a:t>
            </a:r>
            <a:r>
              <a:rPr lang="en-US" altLang="cs-CZ" sz="2200" b="1"/>
              <a:t>konvexní fce (nikoliv</a:t>
            </a:r>
            <a:r>
              <a:rPr lang="en-US" altLang="cs-CZ" sz="2200" b="1" i="1"/>
              <a:t> ryze!</a:t>
            </a:r>
            <a:r>
              <a:rPr lang="en-US" altLang="cs-CZ" sz="2200" b="1"/>
              <a:t>)	</a:t>
            </a:r>
            <a:r>
              <a:rPr lang="cs-CZ" altLang="cs-CZ" sz="2200" b="1"/>
              <a:t>          </a:t>
            </a:r>
            <a:r>
              <a:rPr lang="en-US" altLang="cs-CZ" sz="2200" b="1"/>
              <a:t>ryze konvexní fce</a:t>
            </a:r>
            <a:r>
              <a:rPr lang="cs-CZ" altLang="cs-CZ" sz="2200" b="1"/>
              <a:t> (parabola)</a:t>
            </a:r>
          </a:p>
        </p:txBody>
      </p:sp>
      <p:pic>
        <p:nvPicPr>
          <p:cNvPr id="61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437063"/>
            <a:ext cx="6408737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2124075" y="5876925"/>
            <a:ext cx="475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/>
              <a:t>tyto funkce</a:t>
            </a:r>
            <a:r>
              <a:rPr lang="en-US" altLang="cs-CZ" sz="2400" b="1" i="1"/>
              <a:t> nejsou</a:t>
            </a:r>
            <a:r>
              <a:rPr lang="en-US" altLang="cs-CZ" sz="2400" b="1"/>
              <a:t> konvexní!!!</a:t>
            </a:r>
            <a:endParaRPr lang="cs-CZ" altLang="cs-CZ" sz="2400" b="1"/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>
            <a:off x="1042988" y="11255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Line 10"/>
          <p:cNvSpPr>
            <a:spLocks noChangeShapeType="1"/>
          </p:cNvSpPr>
          <p:nvPr/>
        </p:nvSpPr>
        <p:spPr bwMode="auto">
          <a:xfrm>
            <a:off x="827088" y="3074988"/>
            <a:ext cx="7345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6" name="Line 11"/>
          <p:cNvSpPr>
            <a:spLocks noChangeShapeType="1"/>
          </p:cNvSpPr>
          <p:nvPr/>
        </p:nvSpPr>
        <p:spPr bwMode="auto">
          <a:xfrm>
            <a:off x="1116013" y="3933825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7" name="Line 12"/>
          <p:cNvSpPr>
            <a:spLocks noChangeShapeType="1"/>
          </p:cNvSpPr>
          <p:nvPr/>
        </p:nvSpPr>
        <p:spPr bwMode="auto">
          <a:xfrm>
            <a:off x="1042988" y="5805488"/>
            <a:ext cx="7345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4579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0254AD-921C-44F9-8F2A-7267D12064D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773238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  <a:r>
              <a:rPr lang="cs-CZ" altLang="cs-CZ" b="1" smtClean="0"/>
              <a:t/>
            </a:r>
            <a:br>
              <a:rPr lang="cs-CZ" altLang="cs-CZ" b="1" smtClean="0"/>
            </a:br>
            <a:r>
              <a:rPr lang="cs-CZ" altLang="cs-CZ" sz="3200" b="1" smtClean="0"/>
              <a:t>Sedlový bod funkce 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f</a:t>
            </a:r>
            <a:r>
              <a:rPr lang="cs-CZ" altLang="cs-CZ" sz="3200" b="1" smtClean="0">
                <a:latin typeface="Times New Roman" panose="02020603050405020304" pitchFamily="18" charset="0"/>
              </a:rPr>
              <a:t>(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x,y</a:t>
            </a:r>
            <a:r>
              <a:rPr lang="cs-CZ" altLang="cs-CZ" sz="3200" b="1" smtClean="0">
                <a:latin typeface="Times New Roman" panose="02020603050405020304" pitchFamily="18" charset="0"/>
              </a:rPr>
              <a:t>)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 = -x</a:t>
            </a:r>
            <a:r>
              <a:rPr lang="cs-CZ" altLang="cs-CZ" sz="3200" b="1" baseline="30000" smtClean="0">
                <a:latin typeface="Times New Roman" panose="02020603050405020304" pitchFamily="18" charset="0"/>
              </a:rPr>
              <a:t>2</a:t>
            </a:r>
            <a:r>
              <a:rPr lang="cs-CZ" altLang="cs-CZ" sz="3200" b="1" i="1" smtClean="0">
                <a:latin typeface="Times New Roman" panose="02020603050405020304" pitchFamily="18" charset="0"/>
              </a:rPr>
              <a:t>y</a:t>
            </a:r>
            <a:r>
              <a:rPr lang="cs-CZ" altLang="cs-CZ" sz="3200" b="1" baseline="30000" smtClean="0">
                <a:latin typeface="Times New Roman" panose="02020603050405020304" pitchFamily="18" charset="0"/>
              </a:rPr>
              <a:t>2</a:t>
            </a:r>
            <a:endParaRPr lang="cs-CZ" altLang="cs-CZ" sz="3200" b="1" smtClean="0">
              <a:latin typeface="Times New Roman" panose="02020603050405020304" pitchFamily="18" charset="0"/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2771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2458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7489825" cy="49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Line 8"/>
          <p:cNvSpPr>
            <a:spLocks noChangeShapeType="1"/>
          </p:cNvSpPr>
          <p:nvPr/>
        </p:nvSpPr>
        <p:spPr bwMode="auto">
          <a:xfrm flipV="1">
            <a:off x="4284663" y="2276475"/>
            <a:ext cx="1871662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Oval 9"/>
          <p:cNvSpPr>
            <a:spLocks noChangeArrowheads="1"/>
          </p:cNvSpPr>
          <p:nvPr/>
        </p:nvSpPr>
        <p:spPr bwMode="auto">
          <a:xfrm>
            <a:off x="4284663" y="4005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5651500" y="1844675"/>
            <a:ext cx="230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chemeClr val="hlink"/>
                </a:solidFill>
              </a:rPr>
              <a:t>Sedlový bod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5603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F38E3B-FDAD-45FB-9509-F547302A9F2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572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6868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b="1" dirty="0" smtClean="0"/>
              <a:t>	</a:t>
            </a:r>
            <a:r>
              <a:rPr lang="pl-PL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Věta 7: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Jestliže    ,    je nezáporný sedlový bod Lagrangiánu 	úlohy (1), (2),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tj.     </a:t>
            </a:r>
            <a:r>
              <a:rPr lang="en-US" sz="2400" dirty="0" smtClean="0">
                <a:sym typeface="Symbol" pitchFamily="18" charset="2"/>
              </a:rPr>
              <a:t></a:t>
            </a:r>
            <a:r>
              <a:rPr lang="pl-PL" sz="2400" dirty="0" smtClean="0"/>
              <a:t> 0,     </a:t>
            </a:r>
            <a:r>
              <a:rPr lang="en-US" sz="2400" dirty="0" smtClean="0">
                <a:sym typeface="Symbol" pitchFamily="18" charset="2"/>
              </a:rPr>
              <a:t></a:t>
            </a:r>
            <a:r>
              <a:rPr lang="pl-PL" sz="2400" dirty="0" smtClean="0"/>
              <a:t> 0 ,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potom    </a:t>
            </a:r>
            <a:r>
              <a:rPr lang="pl-PL" sz="2400" dirty="0" smtClean="0">
                <a:latin typeface="Times New Roman" pitchFamily="18" charset="0"/>
              </a:rPr>
              <a:t>=</a:t>
            </a:r>
            <a:r>
              <a:rPr lang="pl-PL" sz="2400" dirty="0" smtClean="0"/>
              <a:t>                  , tj.    </a:t>
            </a:r>
            <a:r>
              <a:rPr lang="en-US" sz="2400" dirty="0" smtClean="0"/>
              <a:t> </a:t>
            </a:r>
            <a:r>
              <a:rPr lang="pl-PL" sz="2400" dirty="0" smtClean="0"/>
              <a:t>je optimálním řešením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l-PL" sz="2400" dirty="0" smtClean="0"/>
              <a:t>	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úlohy (1), (2) 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b="1" dirty="0" smtClean="0"/>
              <a:t>Poznámka 1:</a:t>
            </a:r>
            <a:r>
              <a:rPr lang="pl-PL" sz="2400" dirty="0" smtClean="0"/>
              <a:t> Sedlový bod je optimálním řešením úlohy (1),(2)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b="1" dirty="0" smtClean="0"/>
              <a:t>Poznámka 2:</a:t>
            </a:r>
            <a:r>
              <a:rPr lang="pl-PL" sz="2400" dirty="0" smtClean="0"/>
              <a:t> Když      je optimálním řešením úlohy (1), (2),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		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		potom nemusí ještě existovat       tak</a:t>
            </a:r>
            <a:r>
              <a:rPr lang="en-US" sz="2400" dirty="0" err="1" smtClean="0"/>
              <a:t>ov</a:t>
            </a:r>
            <a:r>
              <a:rPr lang="cs-CZ" sz="2400" dirty="0" smtClean="0"/>
              <a:t>ý</a:t>
            </a:r>
            <a:r>
              <a:rPr lang="pl-PL" sz="2400" dirty="0" smtClean="0"/>
              <a:t>, že</a:t>
            </a: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endParaRPr lang="pl-PL" sz="2400" dirty="0" smtClean="0"/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  <a:defRPr/>
            </a:pPr>
            <a:r>
              <a:rPr lang="pl-PL" sz="2400" dirty="0" smtClean="0"/>
              <a:t>			  ,      je nezáporný sedlový bod Lagr.  (1), (2)</a:t>
            </a:r>
            <a:endParaRPr lang="cs-CZ" sz="2400" dirty="0" smtClean="0"/>
          </a:p>
        </p:txBody>
      </p:sp>
      <p:graphicFrame>
        <p:nvGraphicFramePr>
          <p:cNvPr id="25606" name="Object 5"/>
          <p:cNvGraphicFramePr>
            <a:graphicFrameLocks noChangeAspect="1"/>
          </p:cNvGraphicFramePr>
          <p:nvPr/>
        </p:nvGraphicFramePr>
        <p:xfrm>
          <a:off x="4251325" y="2924175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9" name="Rovnice" r:id="rId3" imgW="177646" imgH="190335" progId="Equation.3">
                  <p:embed/>
                </p:oleObj>
              </mc:Choice>
              <mc:Fallback>
                <p:oleObj name="Rovnice" r:id="rId3" imgW="177646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2924175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6"/>
          <p:cNvGraphicFramePr>
            <a:graphicFrameLocks noChangeAspect="1"/>
          </p:cNvGraphicFramePr>
          <p:nvPr/>
        </p:nvGraphicFramePr>
        <p:xfrm>
          <a:off x="1790700" y="292100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0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92100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7"/>
          <p:cNvGraphicFramePr>
            <a:graphicFrameLocks noChangeAspect="1"/>
          </p:cNvGraphicFramePr>
          <p:nvPr/>
        </p:nvGraphicFramePr>
        <p:xfrm>
          <a:off x="1263650" y="2243138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1" name="Rovnice" r:id="rId7" imgW="177646" imgH="190335" progId="Equation.3">
                  <p:embed/>
                </p:oleObj>
              </mc:Choice>
              <mc:Fallback>
                <p:oleObj name="Rovnice" r:id="rId7" imgW="177646" imgH="1903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243138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8"/>
          <p:cNvGraphicFramePr>
            <a:graphicFrameLocks noChangeAspect="1"/>
          </p:cNvGraphicFramePr>
          <p:nvPr/>
        </p:nvGraphicFramePr>
        <p:xfrm>
          <a:off x="1946275" y="1530350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2" name="Rovnice" r:id="rId9" imgW="177646" imgH="190335" progId="Equation.3">
                  <p:embed/>
                </p:oleObj>
              </mc:Choice>
              <mc:Fallback>
                <p:oleObj name="Rovnice" r:id="rId9" imgW="177646" imgH="19033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530350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0" y="2771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5611" name="Object 10"/>
          <p:cNvGraphicFramePr>
            <a:graphicFrameLocks noChangeAspect="1"/>
          </p:cNvGraphicFramePr>
          <p:nvPr/>
        </p:nvGraphicFramePr>
        <p:xfrm>
          <a:off x="2282825" y="2830513"/>
          <a:ext cx="15494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3" name="Rovnice" r:id="rId11" imgW="761669" imgH="304668" progId="Equation.3">
                  <p:embed/>
                </p:oleObj>
              </mc:Choice>
              <mc:Fallback>
                <p:oleObj name="Rovnice" r:id="rId11" imgW="761669" imgH="30466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2830513"/>
                        <a:ext cx="1549400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5613" name="Object 12"/>
          <p:cNvGraphicFramePr>
            <a:graphicFrameLocks noChangeAspect="1"/>
          </p:cNvGraphicFramePr>
          <p:nvPr/>
        </p:nvGraphicFramePr>
        <p:xfrm>
          <a:off x="2314575" y="1528763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4" name="Rovnice" r:id="rId13" imgW="165028" imgH="228501" progId="Equation.3">
                  <p:embed/>
                </p:oleObj>
              </mc:Choice>
              <mc:Fallback>
                <p:oleObj name="Rovnice" r:id="rId13" imgW="16502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1528763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5615" name="Object 14"/>
          <p:cNvGraphicFramePr>
            <a:graphicFrameLocks noChangeAspect="1"/>
          </p:cNvGraphicFramePr>
          <p:nvPr/>
        </p:nvGraphicFramePr>
        <p:xfrm>
          <a:off x="2233613" y="225742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5" name="Rovnice" r:id="rId15" imgW="165028" imgH="228501" progId="Equation.3">
                  <p:embed/>
                </p:oleObj>
              </mc:Choice>
              <mc:Fallback>
                <p:oleObj name="Rovnice" r:id="rId15" imgW="165028" imgH="22850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225742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5"/>
          <p:cNvGraphicFramePr>
            <a:graphicFrameLocks noChangeAspect="1"/>
          </p:cNvGraphicFramePr>
          <p:nvPr/>
        </p:nvGraphicFramePr>
        <p:xfrm>
          <a:off x="3279775" y="4878388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6" name="Rovnice" r:id="rId17" imgW="177646" imgH="190335" progId="Equation.3">
                  <p:embed/>
                </p:oleObj>
              </mc:Choice>
              <mc:Fallback>
                <p:oleObj name="Rovnice" r:id="rId17" imgW="177646" imgH="19033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878388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16"/>
          <p:cNvGraphicFramePr>
            <a:graphicFrameLocks noChangeAspect="1"/>
          </p:cNvGraphicFramePr>
          <p:nvPr/>
        </p:nvGraphicFramePr>
        <p:xfrm>
          <a:off x="6443663" y="5311775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7" name="Rovnice" r:id="rId18" imgW="165028" imgH="228501" progId="Equation.3">
                  <p:embed/>
                </p:oleObj>
              </mc:Choice>
              <mc:Fallback>
                <p:oleObj name="Rovnice" r:id="rId18" imgW="165028" imgH="228501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5311775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17"/>
          <p:cNvGraphicFramePr>
            <a:graphicFrameLocks noChangeAspect="1"/>
          </p:cNvGraphicFramePr>
          <p:nvPr/>
        </p:nvGraphicFramePr>
        <p:xfrm>
          <a:off x="2268538" y="5765800"/>
          <a:ext cx="2651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8" name="Rovnice" r:id="rId19" imgW="177646" imgH="190335" progId="Equation.3">
                  <p:embed/>
                </p:oleObj>
              </mc:Choice>
              <mc:Fallback>
                <p:oleObj name="Rovnice" r:id="rId19" imgW="177646" imgH="190335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765800"/>
                        <a:ext cx="26511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8"/>
          <p:cNvGraphicFramePr>
            <a:graphicFrameLocks noChangeAspect="1"/>
          </p:cNvGraphicFramePr>
          <p:nvPr/>
        </p:nvGraphicFramePr>
        <p:xfrm>
          <a:off x="2700338" y="5776913"/>
          <a:ext cx="2333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9" name="Rovnice" r:id="rId20" imgW="165028" imgH="228501" progId="Equation.3">
                  <p:embed/>
                </p:oleObj>
              </mc:Choice>
              <mc:Fallback>
                <p:oleObj name="Rovnice" r:id="rId20" imgW="165028" imgH="22850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776913"/>
                        <a:ext cx="2333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err="1" smtClean="0"/>
              <a:t>EMM4</a:t>
            </a:r>
            <a:endParaRPr lang="cs-CZ" altLang="cs-CZ" sz="1400" dirty="0" smtClean="0"/>
          </a:p>
        </p:txBody>
      </p:sp>
      <p:sp>
        <p:nvSpPr>
          <p:cNvPr id="2662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816FF7-A1FD-437F-AF7C-0E09A734561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 dirty="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Teorie sedlových bodů</a:t>
            </a:r>
            <a:br>
              <a:rPr lang="cs-CZ" altLang="cs-CZ" sz="3600" b="1" dirty="0" smtClean="0"/>
            </a:br>
            <a:r>
              <a:rPr lang="cs-CZ" altLang="cs-CZ" sz="2400" b="1" dirty="0" smtClean="0"/>
              <a:t>Postačující podmínka pro existenci sedlového bodu</a:t>
            </a:r>
            <a:endParaRPr lang="cs-CZ" altLang="cs-CZ" sz="36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1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57200" y="1600200"/>
                <a:ext cx="8218488" cy="4525963"/>
              </a:xfrm>
            </p:spPr>
            <p:txBody>
              <a:bodyPr/>
              <a:lstStyle/>
              <a:p>
                <a:pPr eaLnBrk="1" hangingPunct="1">
                  <a:buFontTx/>
                  <a:buNone/>
                  <a:defRPr/>
                </a:pPr>
                <a:r>
                  <a:rPr lang="cs-CZ" altLang="cs-CZ" sz="2800" b="1" dirty="0" smtClean="0"/>
                  <a:t>	</a:t>
                </a:r>
                <a:r>
                  <a:rPr lang="cs-CZ" altLang="cs-CZ" sz="2400" b="1" dirty="0" smtClean="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Věta 8:</a:t>
                </a:r>
                <a:r>
                  <a:rPr lang="cs-CZ" altLang="cs-CZ" dirty="0"/>
                  <a:t>  </a:t>
                </a:r>
                <a:r>
                  <a:rPr lang="cs-CZ" altLang="cs-CZ" sz="2400" dirty="0"/>
                  <a:t>Jestliž</a:t>
                </a:r>
                <a:r>
                  <a:rPr lang="cs-CZ" altLang="cs-CZ" sz="2400" dirty="0" smtClean="0">
                    <a:solidFill>
                      <a:schemeClr val="tx1"/>
                    </a:solidFill>
                    <a:effectLst/>
                  </a:rPr>
                  <a:t>e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4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altLang="cs-CZ" sz="28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≥</m:t>
                    </m:r>
                    <m:r>
                      <a:rPr lang="cs-CZ" altLang="cs-CZ" sz="28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altLang="cs-CZ" sz="2400" dirty="0" smtClean="0">
                    <a:solidFill>
                      <a:schemeClr val="tx1"/>
                    </a:solidFill>
                    <a:effectLst/>
                  </a:rPr>
                  <a:t>  je optimálním řešením úlohy (1),(2)  a  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f</a:t>
                </a:r>
                <a:r>
                  <a:rPr lang="cs-CZ" altLang="cs-CZ" sz="2400" dirty="0" smtClean="0"/>
                  <a:t> </a:t>
                </a:r>
                <a:r>
                  <a:rPr lang="cs-CZ" altLang="cs-CZ" sz="2400" dirty="0" smtClean="0"/>
                  <a:t>je konkávní, 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g</a:t>
                </a:r>
                <a:r>
                  <a:rPr lang="cs-CZ" altLang="cs-CZ" sz="2400" b="1" i="1" baseline="-25000" dirty="0" err="1" smtClean="0">
                    <a:latin typeface="Times New Roman" panose="02020603050405020304" pitchFamily="18" charset="0"/>
                  </a:rPr>
                  <a:t>j</a:t>
                </a:r>
                <a:r>
                  <a:rPr lang="cs-CZ" altLang="cs-CZ" sz="2400" baseline="-25000" dirty="0" smtClean="0"/>
                  <a:t>  </a:t>
                </a:r>
                <a:r>
                  <a:rPr lang="cs-CZ" altLang="cs-CZ" sz="2400" dirty="0" smtClean="0"/>
                  <a:t>jsou konvexní funkce na 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X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existuje bod 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2400" b="1" baseline="30000" dirty="0" err="1" smtClean="0"/>
                  <a:t>0</a:t>
                </a:r>
                <a:r>
                  <a:rPr lang="cs-CZ" altLang="cs-CZ" sz="2400" b="1" dirty="0" smtClean="0"/>
                  <a:t> </a:t>
                </a:r>
                <a:r>
                  <a:rPr lang="cs-CZ" altLang="cs-CZ" sz="2400" b="1" dirty="0" smtClean="0">
                    <a:sym typeface="Symbol" panose="05050102010706020507" pitchFamily="18" charset="2"/>
                  </a:rPr>
                  <a:t></a:t>
                </a:r>
                <a:r>
                  <a:rPr lang="cs-CZ" altLang="cs-CZ" sz="2400" b="1" dirty="0" smtClean="0"/>
                  <a:t> </a:t>
                </a:r>
                <a:r>
                  <a:rPr lang="cs-CZ" altLang="cs-CZ" sz="2400" b="1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</a:t>
                </a:r>
                <a:r>
                  <a:rPr lang="cs-CZ" altLang="cs-CZ" sz="2400" b="1" i="1" baseline="30000" dirty="0" err="1" smtClean="0">
                    <a:latin typeface="Times New Roman" panose="02020603050405020304" pitchFamily="18" charset="0"/>
                  </a:rPr>
                  <a:t>n</a:t>
                </a:r>
                <a:r>
                  <a:rPr lang="cs-CZ" altLang="cs-CZ" sz="2400" dirty="0" smtClean="0"/>
                  <a:t> , takový, že platí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	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g</a:t>
                </a:r>
                <a:r>
                  <a:rPr lang="cs-CZ" altLang="cs-CZ" sz="2400" b="1" i="1" baseline="-25000" dirty="0" err="1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(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2400" b="1" baseline="30000" dirty="0" err="1" smtClean="0">
                    <a:latin typeface="Times New Roman" panose="02020603050405020304" pitchFamily="18" charset="0"/>
                  </a:rPr>
                  <a:t>0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) 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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 </a:t>
                </a:r>
                <a:r>
                  <a:rPr lang="cs-CZ" altLang="cs-CZ" sz="2400" i="1" dirty="0" err="1" smtClean="0">
                    <a:latin typeface="Times New Roman" panose="02020603050405020304" pitchFamily="18" charset="0"/>
                  </a:rPr>
                  <a:t>b</a:t>
                </a:r>
                <a:r>
                  <a:rPr lang="cs-CZ" altLang="cs-CZ" sz="2400" i="1" baseline="-25000" dirty="0" err="1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dirty="0" smtClean="0"/>
                  <a:t>  pro všechna </a:t>
                </a:r>
                <a:r>
                  <a:rPr lang="cs-CZ" altLang="cs-CZ" sz="2400" i="1" dirty="0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dirty="0" smtClean="0"/>
                  <a:t> pro která je 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g</a:t>
                </a:r>
                <a:r>
                  <a:rPr lang="cs-CZ" altLang="cs-CZ" sz="2400" b="1" i="1" baseline="-25000" dirty="0" err="1" smtClean="0">
                    <a:latin typeface="Times New Roman" panose="02020603050405020304" pitchFamily="18" charset="0"/>
                  </a:rPr>
                  <a:t>i</a:t>
                </a:r>
                <a:r>
                  <a:rPr lang="cs-CZ" altLang="cs-CZ" sz="2400" dirty="0" smtClean="0"/>
                  <a:t> nelineární     		(tzv. </a:t>
                </a:r>
                <a:r>
                  <a:rPr lang="cs-CZ" altLang="cs-CZ" sz="2400" b="1" dirty="0" smtClean="0">
                    <a:solidFill>
                      <a:schemeClr val="accent2"/>
                    </a:solidFill>
                  </a:rPr>
                  <a:t>podmínka regularity, </a:t>
                </a:r>
                <a:r>
                  <a:rPr lang="cs-CZ" altLang="cs-CZ" sz="2400" b="1" dirty="0" err="1" smtClean="0">
                    <a:solidFill>
                      <a:schemeClr val="accent2"/>
                    </a:solidFill>
                  </a:rPr>
                  <a:t>Slaterova</a:t>
                </a:r>
                <a:r>
                  <a:rPr lang="cs-CZ" altLang="cs-CZ" sz="2400" b="1" dirty="0" smtClean="0">
                    <a:solidFill>
                      <a:schemeClr val="accent2"/>
                    </a:solidFill>
                  </a:rPr>
                  <a:t>)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potom </a:t>
                </a:r>
                <a:r>
                  <a:rPr lang="cs-CZ" altLang="cs-CZ" sz="2400" dirty="0" smtClean="0"/>
                  <a:t>existuje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altLang="cs-CZ" sz="2400" dirty="0" smtClean="0"/>
                  <a:t>  takové</a:t>
                </a:r>
                <a:r>
                  <a:rPr lang="cs-CZ" altLang="cs-CZ" sz="2400" dirty="0" smtClean="0"/>
                  <a:t>, že 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(   ,   ) je nezáporným sedlovým bodem </a:t>
                </a:r>
                <a:r>
                  <a:rPr lang="cs-CZ" altLang="cs-CZ" sz="2400" dirty="0" err="1" smtClean="0"/>
                  <a:t>Lagrangiánu</a:t>
                </a:r>
                <a:r>
                  <a:rPr lang="cs-CZ" altLang="cs-CZ" sz="2400" dirty="0" smtClean="0"/>
                  <a:t> úlohy (1), (2): 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cs-CZ" altLang="cs-CZ" sz="2400" dirty="0" smtClean="0"/>
                  <a:t>			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F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(</a:t>
                </a:r>
                <a:r>
                  <a:rPr lang="cs-CZ" altLang="cs-CZ" sz="2400" b="1" i="1" dirty="0" err="1" smtClean="0">
                    <a:latin typeface="Times New Roman" panose="02020603050405020304" pitchFamily="18" charset="0"/>
                  </a:rPr>
                  <a:t>x,y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) = 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f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(</a:t>
                </a:r>
                <a:r>
                  <a:rPr lang="cs-CZ" altLang="cs-CZ" sz="2400" b="1" i="1" dirty="0" smtClean="0">
                    <a:latin typeface="Times New Roman" panose="02020603050405020304" pitchFamily="18" charset="0"/>
                  </a:rPr>
                  <a:t>x</a:t>
                </a:r>
                <a:r>
                  <a:rPr lang="cs-CZ" altLang="cs-CZ" sz="2400" b="1" dirty="0" smtClean="0">
                    <a:latin typeface="Times New Roman" panose="02020603050405020304" pitchFamily="18" charset="0"/>
                  </a:rPr>
                  <a:t>) +</a:t>
                </a:r>
                <a:r>
                  <a:rPr lang="cs-CZ" altLang="cs-CZ" sz="2400" b="1" dirty="0" smtClean="0"/>
                  <a:t> </a:t>
                </a:r>
              </a:p>
            </p:txBody>
          </p:sp>
        </mc:Choice>
        <mc:Fallback>
          <p:sp>
            <p:nvSpPr>
              <p:cNvPr id="34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57200" y="1600200"/>
                <a:ext cx="8218488" cy="45259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6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12871"/>
              </p:ext>
            </p:extLst>
          </p:nvPr>
        </p:nvGraphicFramePr>
        <p:xfrm>
          <a:off x="1022350" y="4321175"/>
          <a:ext cx="2016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1" name="Rovnice" r:id="rId4" imgW="177646" imgH="190335" progId="Equation.3">
                  <p:embed/>
                </p:oleObj>
              </mc:Choice>
              <mc:Fallback>
                <p:oleObj name="Rovnice" r:id="rId4" imgW="177646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321175"/>
                        <a:ext cx="2016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087762"/>
              </p:ext>
            </p:extLst>
          </p:nvPr>
        </p:nvGraphicFramePr>
        <p:xfrm>
          <a:off x="1344613" y="4321175"/>
          <a:ext cx="23495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2" name="Rovnice" r:id="rId6" imgW="165028" imgH="228501" progId="Equation.3">
                  <p:embed/>
                </p:oleObj>
              </mc:Choice>
              <mc:Fallback>
                <p:oleObj name="Rovnice" r:id="rId6" imgW="165028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4321175"/>
                        <a:ext cx="23495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9" name="Object 1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0320663"/>
              </p:ext>
            </p:extLst>
          </p:nvPr>
        </p:nvGraphicFramePr>
        <p:xfrm>
          <a:off x="4195763" y="5260975"/>
          <a:ext cx="22320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Rovnice" r:id="rId8" imgW="1104900" imgH="444500" progId="Equation.3">
                  <p:embed/>
                </p:oleObj>
              </mc:Choice>
              <mc:Fallback>
                <p:oleObj name="Rovnice" r:id="rId8" imgW="1104900" imgH="444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5260975"/>
                        <a:ext cx="2232025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/>
          <p:cNvSpPr/>
          <p:nvPr/>
        </p:nvSpPr>
        <p:spPr>
          <a:xfrm>
            <a:off x="750094" y="2562642"/>
            <a:ext cx="7632700" cy="12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7651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0F6B00-1901-4F5F-9362-18D61DF5B0B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Teorie sedlových bodů</a:t>
            </a:r>
            <a:r>
              <a:rPr lang="cs-CZ" altLang="cs-CZ" sz="4000" b="1" smtClean="0"/>
              <a:t/>
            </a:r>
            <a:br>
              <a:rPr lang="cs-CZ" altLang="cs-CZ" sz="4000" b="1" smtClean="0"/>
            </a:br>
            <a:r>
              <a:rPr lang="cs-CZ" altLang="cs-CZ" sz="2800" b="1" smtClean="0"/>
              <a:t>(tzv. Kuhn-Tuckerův teorém 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41413"/>
            <a:ext cx="8291512" cy="5456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b="1" smtClean="0"/>
              <a:t>	</a:t>
            </a:r>
            <a:r>
              <a:rPr lang="en-US" altLang="cs-CZ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Věta 9</a:t>
            </a:r>
            <a:r>
              <a:rPr lang="cs-CZ" altLang="cs-CZ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cs-CZ" sz="24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je </a:t>
            </a:r>
            <a:r>
              <a:rPr lang="en-US" altLang="cs-CZ" sz="2400" smtClean="0"/>
              <a:t>kon</a:t>
            </a:r>
            <a:r>
              <a:rPr lang="cs-CZ" altLang="cs-CZ" sz="2400" smtClean="0"/>
              <a:t>káv</a:t>
            </a:r>
            <a:r>
              <a:rPr lang="en-US" altLang="cs-CZ" sz="2400" smtClean="0"/>
              <a:t>n</a:t>
            </a:r>
            <a:r>
              <a:rPr lang="cs-CZ" altLang="cs-CZ" sz="2400" smtClean="0"/>
              <a:t>í</a:t>
            </a:r>
            <a:r>
              <a:rPr lang="en-US" altLang="cs-CZ" sz="2400" smtClean="0">
                <a:latin typeface="Times New Roman" panose="02020603050405020304" pitchFamily="18" charset="0"/>
              </a:rPr>
              <a:t>,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g</a:t>
            </a:r>
            <a:r>
              <a:rPr lang="en-US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en-US" altLang="cs-CZ" sz="2400" smtClean="0"/>
              <a:t> jsou kon</a:t>
            </a:r>
            <a:r>
              <a:rPr lang="cs-CZ" altLang="cs-CZ" sz="2400" smtClean="0"/>
              <a:t>vex</a:t>
            </a:r>
            <a:r>
              <a:rPr lang="en-US" altLang="cs-CZ" sz="2400" smtClean="0"/>
              <a:t>n</a:t>
            </a:r>
            <a:r>
              <a:rPr lang="cs-CZ" altLang="cs-CZ" sz="2400" smtClean="0"/>
              <a:t>í </a:t>
            </a:r>
            <a:r>
              <a:rPr lang="en-US" altLang="cs-CZ" sz="2400" smtClean="0"/>
              <a:t>diferencovatelné funkce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en-US" altLang="cs-CZ" sz="2400" smtClean="0"/>
              <a:t>potom  (</a:t>
            </a:r>
            <a:r>
              <a:rPr lang="cs-CZ" altLang="cs-CZ" sz="2400" smtClean="0"/>
              <a:t>   </a:t>
            </a:r>
            <a:r>
              <a:rPr lang="en-US" altLang="cs-CZ" sz="2400" smtClean="0"/>
              <a:t>,</a:t>
            </a:r>
            <a:r>
              <a:rPr lang="cs-CZ" altLang="cs-CZ" sz="2400" smtClean="0"/>
              <a:t>   </a:t>
            </a:r>
            <a:r>
              <a:rPr lang="en-US" altLang="cs-CZ" sz="2400" smtClean="0"/>
              <a:t>) je sedlovým bodem Lagrangiánu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 </a:t>
            </a:r>
            <a:r>
              <a:rPr lang="pl-PL" altLang="cs-CZ" sz="2400" smtClean="0"/>
              <a:t>úlohy (1), (2)</a:t>
            </a:r>
            <a:r>
              <a:rPr lang="en-US" altLang="cs-CZ" sz="2400" smtClean="0"/>
              <a:t>, právě když </a:t>
            </a:r>
            <a:r>
              <a:rPr lang="cs-CZ" altLang="cs-CZ" sz="2400" smtClean="0"/>
              <a:t>platí</a:t>
            </a:r>
            <a:r>
              <a:rPr lang="en-US" altLang="cs-CZ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smtClean="0"/>
              <a:t>(*)		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x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en-US" altLang="cs-CZ" sz="2400" smtClean="0"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  <a:r>
              <a:rPr lang="de-DE" altLang="cs-CZ" sz="2400" smtClean="0"/>
              <a:t>	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y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en-US" altLang="cs-CZ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baseline="30000" smtClean="0"/>
              <a:t>			 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x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de-DE" altLang="cs-CZ" sz="2400" smtClean="0">
                <a:latin typeface="Times New Roman" panose="02020603050405020304" pitchFamily="18" charset="0"/>
              </a:rPr>
              <a:t>= 0</a:t>
            </a:r>
            <a:r>
              <a:rPr lang="de-DE" altLang="cs-CZ" sz="2400" smtClean="0"/>
              <a:t>	</a:t>
            </a:r>
            <a:r>
              <a:rPr lang="cs-CZ" altLang="cs-CZ" sz="2400" smtClean="0"/>
              <a:t> </a:t>
            </a:r>
            <a:r>
              <a:rPr lang="en-US" altLang="cs-CZ" sz="240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smtClean="0"/>
              <a:t>y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de-DE" altLang="cs-CZ" sz="2400" smtClean="0"/>
              <a:t>(</a:t>
            </a:r>
            <a:r>
              <a:rPr lang="cs-CZ" altLang="cs-CZ" sz="2400" smtClean="0"/>
              <a:t>   </a:t>
            </a:r>
            <a:r>
              <a:rPr lang="de-DE" altLang="cs-CZ" sz="2400" smtClean="0"/>
              <a:t>,</a:t>
            </a:r>
            <a:r>
              <a:rPr lang="cs-CZ" altLang="cs-CZ" sz="2400" smtClean="0"/>
              <a:t>   </a:t>
            </a:r>
            <a:r>
              <a:rPr lang="de-DE" altLang="cs-CZ" sz="2400" smtClean="0"/>
              <a:t>) </a:t>
            </a:r>
            <a:r>
              <a:rPr lang="de-DE" altLang="cs-CZ" sz="2400" smtClean="0">
                <a:latin typeface="Times New Roman" panose="02020603050405020304" pitchFamily="18" charset="0"/>
              </a:rPr>
              <a:t>=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altLang="cs-CZ" sz="2400" smtClean="0"/>
              <a:t>			</a:t>
            </a:r>
            <a:r>
              <a:rPr lang="cs-CZ" altLang="cs-CZ" sz="2400" smtClean="0"/>
              <a:t>	      </a:t>
            </a:r>
            <a:r>
              <a:rPr lang="de-DE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  <a:r>
              <a:rPr lang="de-DE" altLang="cs-CZ" sz="2400" smtClean="0"/>
              <a:t>		</a:t>
            </a:r>
            <a:r>
              <a:rPr lang="cs-CZ" altLang="cs-CZ" sz="2400" smtClean="0"/>
              <a:t>      </a:t>
            </a:r>
            <a:r>
              <a:rPr lang="de-DE" altLang="cs-CZ" sz="2400" smtClean="0"/>
              <a:t> </a:t>
            </a:r>
            <a:r>
              <a:rPr lang="en-US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smtClean="0"/>
              <a:t>tzv. </a:t>
            </a:r>
            <a:r>
              <a:rPr lang="de-DE" altLang="cs-CZ" sz="2400" b="1" smtClean="0">
                <a:solidFill>
                  <a:schemeClr val="accent2"/>
                </a:solidFill>
              </a:rPr>
              <a:t>Kuhn - Tuckerovy podmínky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altLang="cs-CZ" sz="2400" smtClean="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b="1" smtClean="0"/>
              <a:t>Poznámka</a:t>
            </a:r>
            <a:r>
              <a:rPr lang="cs-CZ" altLang="cs-CZ" sz="2400" smtClean="0"/>
              <a:t>:</a:t>
            </a:r>
            <a:r>
              <a:rPr lang="de-DE" altLang="cs-CZ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smtClean="0"/>
              <a:t>	</a:t>
            </a:r>
            <a:r>
              <a:rPr lang="de-DE" altLang="cs-CZ" sz="2400" smtClean="0"/>
              <a:t>K.-T. podmínky umožňují nalézt se</a:t>
            </a:r>
            <a:r>
              <a:rPr lang="cs-CZ" altLang="cs-CZ" sz="2400" smtClean="0"/>
              <a:t>d</a:t>
            </a:r>
            <a:r>
              <a:rPr lang="de-DE" altLang="cs-CZ" sz="2400" smtClean="0"/>
              <a:t>lový bod </a:t>
            </a:r>
            <a:r>
              <a:rPr lang="cs-CZ" altLang="cs-CZ" sz="2400" smtClean="0"/>
              <a:t>řešením</a:t>
            </a:r>
            <a:r>
              <a:rPr lang="de-DE" altLang="cs-CZ" sz="2400" smtClean="0"/>
              <a:t> soustavy nerovností (*), což je </a:t>
            </a:r>
            <a:r>
              <a:rPr lang="de-DE" altLang="cs-CZ" sz="2400" b="1" smtClean="0"/>
              <a:t>zobecněn</a:t>
            </a:r>
            <a:r>
              <a:rPr lang="cs-CZ" altLang="cs-CZ" sz="2400" b="1" smtClean="0"/>
              <a:t>á</a:t>
            </a:r>
            <a:r>
              <a:rPr lang="de-DE" altLang="cs-CZ" sz="2400" b="1" smtClean="0"/>
              <a:t> podmínka </a:t>
            </a:r>
            <a:r>
              <a:rPr lang="de-DE" altLang="cs-CZ" sz="2400" smtClean="0"/>
              <a:t>„</a:t>
            </a:r>
            <a:r>
              <a:rPr lang="de-DE" altLang="cs-CZ" sz="2400" b="1" smtClean="0"/>
              <a:t>nulovosti gradientu</a:t>
            </a:r>
            <a:r>
              <a:rPr lang="de-DE" altLang="cs-CZ" sz="2400" smtClean="0"/>
              <a:t>“</a:t>
            </a:r>
            <a:endParaRPr lang="cs-CZ" altLang="cs-CZ" sz="2400" smtClean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2032000" y="1944688"/>
          <a:ext cx="2016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8" name="Rovnice" r:id="rId3" imgW="177646" imgH="190335" progId="Equation.3">
                  <p:embed/>
                </p:oleObj>
              </mc:Choice>
              <mc:Fallback>
                <p:oleObj name="Rovnice" r:id="rId3" imgW="177646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1944688"/>
                        <a:ext cx="2016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6"/>
          <p:cNvGraphicFramePr>
            <a:graphicFrameLocks noChangeAspect="1"/>
          </p:cNvGraphicFramePr>
          <p:nvPr/>
        </p:nvGraphicFramePr>
        <p:xfrm>
          <a:off x="3125788" y="3078163"/>
          <a:ext cx="20161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9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3078163"/>
                        <a:ext cx="201612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7"/>
          <p:cNvGraphicFramePr>
            <a:graphicFrameLocks noChangeAspect="1"/>
          </p:cNvGraphicFramePr>
          <p:nvPr/>
        </p:nvGraphicFramePr>
        <p:xfrm>
          <a:off x="5876925" y="3078163"/>
          <a:ext cx="2016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0" name="Rovnice" r:id="rId7" imgW="177646" imgH="190335" progId="Equation.3">
                  <p:embed/>
                </p:oleObj>
              </mc:Choice>
              <mc:Fallback>
                <p:oleObj name="Rovnice" r:id="rId7" imgW="177646" imgH="1903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3078163"/>
                        <a:ext cx="2016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8"/>
          <p:cNvGraphicFramePr>
            <a:graphicFrameLocks noChangeAspect="1"/>
          </p:cNvGraphicFramePr>
          <p:nvPr/>
        </p:nvGraphicFramePr>
        <p:xfrm>
          <a:off x="5759450" y="2668588"/>
          <a:ext cx="2032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1" name="Rovnice" r:id="rId9" imgW="177646" imgH="190335" progId="Equation.3">
                  <p:embed/>
                </p:oleObj>
              </mc:Choice>
              <mc:Fallback>
                <p:oleObj name="Rovnice" r:id="rId9" imgW="177646" imgH="19033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2668588"/>
                        <a:ext cx="2032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9"/>
          <p:cNvGraphicFramePr>
            <a:graphicFrameLocks noChangeAspect="1"/>
          </p:cNvGraphicFramePr>
          <p:nvPr/>
        </p:nvGraphicFramePr>
        <p:xfrm>
          <a:off x="2994025" y="2674938"/>
          <a:ext cx="2032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2" name="Rovnice" r:id="rId11" imgW="177646" imgH="190335" progId="Equation.3">
                  <p:embed/>
                </p:oleObj>
              </mc:Choice>
              <mc:Fallback>
                <p:oleObj name="Rovnice" r:id="rId11" imgW="177646" imgH="19033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2674938"/>
                        <a:ext cx="2032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61" name="Object 11"/>
          <p:cNvGraphicFramePr>
            <a:graphicFrameLocks noChangeAspect="1"/>
          </p:cNvGraphicFramePr>
          <p:nvPr/>
        </p:nvGraphicFramePr>
        <p:xfrm>
          <a:off x="2373313" y="1947863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3" name="Rovnice" r:id="rId13" imgW="165028" imgH="228501" progId="Equation.3">
                  <p:embed/>
                </p:oleObj>
              </mc:Choice>
              <mc:Fallback>
                <p:oleObj name="Rovnice" r:id="rId13" imgW="165028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1947863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2" name="Object 12"/>
          <p:cNvGraphicFramePr>
            <a:graphicFrameLocks noChangeAspect="1"/>
          </p:cNvGraphicFramePr>
          <p:nvPr/>
        </p:nvGraphicFramePr>
        <p:xfrm>
          <a:off x="3338513" y="2674938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4" name="Rovnice" r:id="rId15" imgW="165028" imgH="228501" progId="Equation.3">
                  <p:embed/>
                </p:oleObj>
              </mc:Choice>
              <mc:Fallback>
                <p:oleObj name="Rovnice" r:id="rId15" imgW="16502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2674938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3" name="Object 13"/>
          <p:cNvGraphicFramePr>
            <a:graphicFrameLocks noChangeAspect="1"/>
          </p:cNvGraphicFramePr>
          <p:nvPr/>
        </p:nvGraphicFramePr>
        <p:xfrm>
          <a:off x="3449638" y="3079750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5" name="Rovnice" r:id="rId17" imgW="165028" imgH="228501" progId="Equation.3">
                  <p:embed/>
                </p:oleObj>
              </mc:Choice>
              <mc:Fallback>
                <p:oleObj name="Rovnice" r:id="rId17" imgW="165028" imgH="22850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3079750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14"/>
          <p:cNvGraphicFramePr>
            <a:graphicFrameLocks noChangeAspect="1"/>
          </p:cNvGraphicFramePr>
          <p:nvPr/>
        </p:nvGraphicFramePr>
        <p:xfrm>
          <a:off x="6186488" y="3079750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6" name="Rovnice" r:id="rId19" imgW="165028" imgH="228501" progId="Equation.3">
                  <p:embed/>
                </p:oleObj>
              </mc:Choice>
              <mc:Fallback>
                <p:oleObj name="Rovnice" r:id="rId19" imgW="165028" imgH="22850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8" y="3079750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15"/>
          <p:cNvGraphicFramePr>
            <a:graphicFrameLocks noChangeAspect="1"/>
          </p:cNvGraphicFramePr>
          <p:nvPr/>
        </p:nvGraphicFramePr>
        <p:xfrm>
          <a:off x="6089650" y="2690813"/>
          <a:ext cx="2540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7" name="Rovnice" r:id="rId21" imgW="165028" imgH="228501" progId="Equation.3">
                  <p:embed/>
                </p:oleObj>
              </mc:Choice>
              <mc:Fallback>
                <p:oleObj name="Rovnice" r:id="rId21" imgW="165028" imgH="2285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2690813"/>
                        <a:ext cx="2540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67" name="Object 17"/>
          <p:cNvGraphicFramePr>
            <a:graphicFrameLocks noChangeAspect="1"/>
          </p:cNvGraphicFramePr>
          <p:nvPr/>
        </p:nvGraphicFramePr>
        <p:xfrm>
          <a:off x="6334125" y="3481388"/>
          <a:ext cx="2333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8" name="Rovnice" r:id="rId23" imgW="165028" imgH="228501" progId="Equation.3">
                  <p:embed/>
                </p:oleObj>
              </mc:Choice>
              <mc:Fallback>
                <p:oleObj name="Rovnice" r:id="rId23" imgW="165028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25" y="3481388"/>
                        <a:ext cx="2333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8" name="Rectangle 18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aphicFrame>
        <p:nvGraphicFramePr>
          <p:cNvPr id="27669" name="Object 19"/>
          <p:cNvGraphicFramePr>
            <a:graphicFrameLocks noChangeAspect="1"/>
          </p:cNvGraphicFramePr>
          <p:nvPr/>
        </p:nvGraphicFramePr>
        <p:xfrm>
          <a:off x="3605213" y="3481388"/>
          <a:ext cx="2016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9" name="Rovnice" r:id="rId25" imgW="177646" imgH="190335" progId="Equation.3">
                  <p:embed/>
                </p:oleObj>
              </mc:Choice>
              <mc:Fallback>
                <p:oleObj name="Rovnice" r:id="rId25" imgW="177646" imgH="190335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3481388"/>
                        <a:ext cx="201612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0" name="Object 20"/>
          <p:cNvGraphicFramePr>
            <a:graphicFrameLocks noChangeAspect="1"/>
          </p:cNvGraphicFramePr>
          <p:nvPr/>
        </p:nvGraphicFramePr>
        <p:xfrm>
          <a:off x="2092325" y="2960688"/>
          <a:ext cx="31591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0" name="Rovnice" r:id="rId27" imgW="279279" imgH="266584" progId="Equation.3">
                  <p:embed/>
                </p:oleObj>
              </mc:Choice>
              <mc:Fallback>
                <p:oleObj name="Rovnice" r:id="rId27" imgW="279279" imgH="266584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2960688"/>
                        <a:ext cx="315913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1" name="Object 21"/>
          <p:cNvGraphicFramePr>
            <a:graphicFrameLocks noChangeAspect="1"/>
          </p:cNvGraphicFramePr>
          <p:nvPr/>
        </p:nvGraphicFramePr>
        <p:xfrm>
          <a:off x="4854575" y="2944813"/>
          <a:ext cx="4095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1" name="Rovnice" r:id="rId29" imgW="266469" imgH="304536" progId="Equation.3">
                  <p:embed/>
                </p:oleObj>
              </mc:Choice>
              <mc:Fallback>
                <p:oleObj name="Rovnice" r:id="rId29" imgW="266469" imgH="304536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2944813"/>
                        <a:ext cx="4095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504F2-4BFE-42BA-9887-0BD665532A1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2: </a:t>
            </a:r>
            <a:r>
              <a:rPr lang="en-US" altLang="cs-CZ" sz="2800" b="1" smtClean="0">
                <a:solidFill>
                  <a:schemeClr val="accent2"/>
                </a:solidFill>
              </a:rPr>
              <a:t>V</a:t>
            </a:r>
            <a:r>
              <a:rPr lang="cs-CZ" altLang="cs-CZ" sz="2800" b="1" smtClean="0">
                <a:solidFill>
                  <a:schemeClr val="accent2"/>
                </a:solidFill>
              </a:rPr>
              <a:t>ý</a:t>
            </a:r>
            <a:r>
              <a:rPr lang="en-US" altLang="cs-CZ" sz="2800" b="1" smtClean="0">
                <a:solidFill>
                  <a:schemeClr val="accent2"/>
                </a:solidFill>
              </a:rPr>
              <a:t>roba </a:t>
            </a:r>
            <a:r>
              <a:rPr lang="cs-CZ" altLang="cs-CZ" sz="2800" b="1" smtClean="0">
                <a:solidFill>
                  <a:schemeClr val="accent2"/>
                </a:solidFill>
              </a:rPr>
              <a:t>„racio“ pokrmů</a:t>
            </a:r>
            <a:r>
              <a:rPr lang="cs-CZ" altLang="cs-CZ" sz="2800" b="1" smtClean="0">
                <a:solidFill>
                  <a:schemeClr val="tx1"/>
                </a:solidFill>
              </a:rPr>
              <a:t/>
            </a:r>
            <a:br>
              <a:rPr lang="cs-CZ" altLang="cs-CZ" sz="2800" b="1" smtClean="0">
                <a:solidFill>
                  <a:schemeClr val="tx1"/>
                </a:solidFill>
              </a:rPr>
            </a:br>
            <a:r>
              <a:rPr lang="cs-CZ" altLang="cs-CZ" sz="2000" b="1" smtClean="0">
                <a:solidFill>
                  <a:schemeClr val="tx1"/>
                </a:solidFill>
              </a:rPr>
              <a:t>(úloha lineárního/kvadratického programování)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smtClean="0">
                <a:solidFill>
                  <a:srgbClr val="00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(1)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 Jednotkový zisk nezávisí na množství produkce:</a:t>
            </a:r>
            <a:endParaRPr lang="cs-CZ" altLang="cs-CZ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3000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800" smtClean="0"/>
              <a:t>MAX</a:t>
            </a:r>
            <a:r>
              <a:rPr lang="en-US" altLang="cs-CZ" sz="2800" smtClean="0"/>
              <a:t>;</a:t>
            </a:r>
            <a:r>
              <a:rPr lang="cs-CZ" altLang="cs-CZ" sz="2800" smtClean="0"/>
              <a:t>   „zisk“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	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  </a:t>
            </a:r>
            <a:r>
              <a:rPr lang="cs-CZ" altLang="cs-CZ" sz="2800" smtClean="0">
                <a:cs typeface="Times New Roman" panose="02020603050405020304" pitchFamily="18" charset="0"/>
              </a:rPr>
              <a:t>„rýže“</a:t>
            </a: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10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800" smtClean="0">
                <a:cs typeface="Times New Roman" panose="02020603050405020304" pitchFamily="18" charset="0"/>
              </a:rPr>
              <a:t>„pšenice“</a:t>
            </a: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	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 6</a:t>
            </a:r>
            <a:r>
              <a:rPr lang="cs-CZ" alt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800" smtClean="0">
                <a:cs typeface="Times New Roman" panose="02020603050405020304" pitchFamily="18" charset="0"/>
              </a:rPr>
              <a:t>„vločky“</a:t>
            </a:r>
            <a:endParaRPr lang="cs-CZ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 			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</a:rPr>
              <a:t>1 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</a:rPr>
              <a:t>2 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smtClean="0">
                <a:solidFill>
                  <a:srgbClr val="00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(2)</a:t>
            </a:r>
            <a:r>
              <a:rPr lang="cs-CZ" altLang="cs-CZ" sz="2800" smtClean="0">
                <a:latin typeface="Times New Roman" panose="02020603050405020304" pitchFamily="18" charset="0"/>
                <a:sym typeface="Symbol" panose="05050102010706020507" pitchFamily="18" charset="2"/>
              </a:rPr>
              <a:t> Jednotkový zisk roste s růstem produkce: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(2000 +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(3000 +8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2000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800" baseline="30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800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baseline="30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800" smtClean="0"/>
              <a:t>MAX</a:t>
            </a:r>
            <a:r>
              <a:rPr lang="en-US" altLang="cs-CZ" sz="2800" smtClean="0"/>
              <a:t>;</a:t>
            </a:r>
            <a:r>
              <a:rPr lang="cs-CZ" altLang="cs-CZ" sz="2800" smtClean="0"/>
              <a:t>   „zisk“</a:t>
            </a:r>
            <a:endParaRPr lang="en-US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za podmínek</a:t>
            </a:r>
            <a:r>
              <a:rPr lang="en-US" altLang="cs-CZ" sz="2800" smtClean="0"/>
              <a:t> </a:t>
            </a:r>
            <a:r>
              <a:rPr lang="cs-CZ" altLang="cs-CZ" sz="2800" smtClean="0"/>
              <a:t>(stejných!)</a:t>
            </a:r>
            <a:endParaRPr lang="cs-CZ" altLang="cs-CZ" sz="2800" baseline="3000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aseline="-2500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EDD3B-B327-4683-9B6C-D705AE790B2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2 - pokrač.1:</a:t>
            </a:r>
            <a:br>
              <a:rPr lang="cs-CZ" altLang="cs-CZ" sz="2800" b="1" smtClean="0">
                <a:solidFill>
                  <a:schemeClr val="accent2"/>
                </a:solidFill>
              </a:rPr>
            </a:br>
            <a:r>
              <a:rPr lang="cs-CZ" altLang="cs-CZ" sz="2800" b="1" smtClean="0">
                <a:solidFill>
                  <a:schemeClr val="tx1"/>
                </a:solidFill>
              </a:rPr>
              <a:t> </a:t>
            </a:r>
            <a:r>
              <a:rPr lang="cs-CZ" altLang="cs-CZ" sz="2000" b="1" smtClean="0">
                <a:solidFill>
                  <a:schemeClr val="tx1"/>
                </a:solidFill>
              </a:rPr>
              <a:t>(úloha nelineárního - kvadratického programování)</a:t>
            </a:r>
            <a:r>
              <a:rPr lang="cs-CZ" altLang="cs-CZ" sz="28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dirty="0" smtClean="0"/>
              <a:t>MAX</a:t>
            </a:r>
            <a:r>
              <a:rPr lang="en-US" altLang="cs-CZ" sz="2400" dirty="0" smtClean="0"/>
              <a:t>;</a:t>
            </a:r>
            <a:r>
              <a:rPr lang="cs-CZ" altLang="cs-CZ" sz="2400" dirty="0" smtClean="0"/>
              <a:t>  		(1*)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za podmínek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+ 0,3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 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„rýže“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5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10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„pšenice“			(2*)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	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6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„vločky“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 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…to je úloha </a:t>
            </a:r>
            <a:r>
              <a:rPr lang="en-US" altLang="cs-CZ" sz="20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ne</a:t>
            </a:r>
            <a:r>
              <a:rPr lang="cs-CZ" altLang="cs-CZ" sz="20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konvexního (kvadratického) programování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dirty="0" smtClean="0">
              <a:solidFill>
                <a:schemeClr val="hlink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err="1" smtClean="0">
                <a:solidFill>
                  <a:schemeClr val="hlink"/>
                </a:solidFill>
                <a:sym typeface="Symbol" panose="05050102010706020507" pitchFamily="18" charset="2"/>
              </a:rPr>
              <a:t>Lagrangián</a:t>
            </a:r>
            <a:r>
              <a:rPr lang="cs-CZ" altLang="cs-CZ" sz="2400" b="1" dirty="0" smtClean="0">
                <a:solidFill>
                  <a:schemeClr val="hlink"/>
                </a:solidFill>
                <a:sym typeface="Symbol" panose="05050102010706020507" pitchFamily="18" charset="2"/>
              </a:rPr>
              <a:t> úlohy (1*), (2*)</a:t>
            </a:r>
            <a:r>
              <a:rPr lang="cs-CZ" altLang="cs-CZ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lang="cs-CZ" alt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(270 - 0,9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5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506965-7105-4D83-94B0-13D55980C96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2 - pokrač.2: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err="1" smtClean="0">
                <a:solidFill>
                  <a:schemeClr val="accent2"/>
                </a:solidFill>
                <a:sym typeface="Symbol" panose="05050102010706020507" pitchFamily="18" charset="2"/>
              </a:rPr>
              <a:t>Lagrangián</a:t>
            </a: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 úlohy (1*), (2*)</a:t>
            </a:r>
            <a:r>
              <a:rPr lang="cs-CZ" altLang="cs-CZ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+ 3000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+ 8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                    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(270 - 0,9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5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(60 - 0,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K.T. </a:t>
            </a:r>
            <a:r>
              <a:rPr lang="en-US" altLang="cs-CZ" sz="2400" b="1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podm</a:t>
            </a:r>
            <a:r>
              <a:rPr lang="cs-CZ" altLang="cs-CZ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í</a:t>
            </a:r>
            <a:r>
              <a:rPr lang="en-US" altLang="cs-CZ" sz="2400" b="1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nky</a:t>
            </a:r>
            <a:r>
              <a:rPr lang="en-US" altLang="cs-CZ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+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- 0,9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- 0,1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≤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 +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- 0,5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- 0,2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≤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270 - 0,9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- 0,3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cs-CZ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100 - 0,5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</a:rPr>
              <a:t>∂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/∂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60 - 0,1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- 0,2</a:t>
            </a:r>
            <a:r>
              <a:rPr lang="en-US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z="2400" baseline="-25000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cs-CZ" sz="2400" dirty="0" smtClean="0"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1,2.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=1,2,3.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cs-CZ" altLang="cs-CZ" sz="2400" dirty="0" smtClean="0">
                <a:cs typeface="Arial" panose="020B0604020202020204" pitchFamily="34" charset="0"/>
              </a:rPr>
              <a:t>podmínky komplementarity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506965-7105-4D83-94B0-13D55980C96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accent2"/>
                </a:solidFill>
              </a:rPr>
              <a:t>Příklad 2 - </a:t>
            </a:r>
            <a:r>
              <a:rPr lang="cs-CZ" altLang="cs-CZ" sz="2800" b="1" dirty="0" err="1" smtClean="0">
                <a:solidFill>
                  <a:schemeClr val="accent2"/>
                </a:solidFill>
              </a:rPr>
              <a:t>pokrač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. 3: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18488" cy="4852988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r>
                  <a:rPr lang="cs-CZ" altLang="cs-CZ" sz="2400" b="1" dirty="0" smtClean="0">
                    <a:solidFill>
                      <a:schemeClr val="accent2"/>
                    </a:solidFill>
                    <a:sym typeface="Symbol" panose="05050102010706020507" pitchFamily="18" charset="2"/>
                  </a:rPr>
                  <a:t>Podmínky komplementarity: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sSub>
                        <m:sSub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400" b="0" i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𝛻</m:t>
                          </m:r>
                        </m:e>
                        <m:sub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sub>
                      </m:sSub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𝐹</m:t>
                      </m:r>
                      <m:d>
                        <m:d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d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>
                        <m:sSubPr>
                          <m:ctrlPr>
                            <a:rPr lang="en-US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US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en-US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r>
                        <a:rPr lang="en-US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f>
                        <m:f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𝐹</m:t>
                          </m:r>
                          <m:d>
                            <m:d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,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+⋯+</m:t>
                      </m:r>
                      <m:sSub>
                        <m:sSub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b>
                      </m:sSub>
                      <m:r>
                        <a:rPr lang="cs-CZ" altLang="cs-CZ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f>
                        <m:fPr>
                          <m:ctrlP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𝐹</m:t>
                          </m:r>
                          <m:d>
                            <m:d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,</m:t>
                              </m:r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cs-CZ" altLang="cs-CZ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altLang="cs-CZ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cs-CZ" altLang="cs-CZ" sz="2400" b="0" i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</m:t>
                      </m:r>
                    </m:oMath>
                  </m:oMathPara>
                </a14:m>
                <a:endParaRPr lang="cs-CZ" altLang="cs-CZ" sz="2400" b="0" dirty="0" smtClean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r>
                  <a:rPr lang="cs-CZ" altLang="cs-CZ" sz="2400" dirty="0" smtClean="0">
                    <a:sym typeface="Symbol" panose="05050102010706020507" pitchFamily="18" charset="2"/>
                  </a:rPr>
                  <a:t>Máme: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cs-CZ" altLang="cs-CZ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cs-CZ" altLang="cs-CZ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𝐹</m:t>
                        </m:r>
                        <m:d>
                          <m:dPr>
                            <m:ctrlP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  <m: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cs-CZ" altLang="cs-CZ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𝑗</m:t>
                            </m:r>
                          </m:sub>
                        </m:sSub>
                      </m:den>
                    </m:f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≤0</m:t>
                    </m:r>
                  </m:oMath>
                </a14:m>
                <a:r>
                  <a:rPr lang="cs-CZ" altLang="cs-CZ" sz="2400" dirty="0" smtClean="0">
                    <a:sym typeface="Symbol" panose="05050102010706020507" pitchFamily="18" charset="2"/>
                  </a:rPr>
                  <a:t>    a současně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𝑗</m:t>
                        </m:r>
                      </m:sub>
                    </m:sSub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≥0</m:t>
                    </m:r>
                  </m:oMath>
                </a14:m>
                <a:r>
                  <a:rPr lang="cs-CZ" altLang="cs-CZ" sz="2400" dirty="0" smtClean="0">
                    <a:sym typeface="Symbol" panose="05050102010706020507" pitchFamily="18" charset="2"/>
                  </a:rPr>
                  <a:t>,    tudíž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𝑗</m:t>
                        </m:r>
                      </m:sub>
                    </m:sSub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⋅</m:t>
                    </m:r>
                    <m:f>
                      <m:f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𝐹</m:t>
                        </m:r>
                        <m:d>
                          <m:dPr>
                            <m:ctrlP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,</m:t>
                            </m:r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𝜕</m:t>
                        </m:r>
                        <m:sSub>
                          <m:sSubPr>
                            <m:ctrlP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cs-CZ" altLang="cs-CZ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𝑗</m:t>
                            </m:r>
                          </m:sub>
                        </m:sSub>
                      </m:den>
                    </m:f>
                    <m:r>
                      <a:rPr lang="cs-CZ" altLang="cs-CZ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endParaRPr lang="cs-CZ" altLang="cs-CZ" sz="2400" dirty="0" smtClean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endParaRPr lang="en-US" altLang="cs-CZ" sz="2400" b="1" dirty="0" smtClean="0">
                  <a:solidFill>
                    <a:schemeClr val="accent2"/>
                  </a:solidFill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cs-CZ" altLang="cs-CZ" sz="2400" b="1" dirty="0" smtClean="0">
                    <a:solidFill>
                      <a:schemeClr val="accent2"/>
                    </a:solidFill>
                    <a:sym typeface="Symbol" panose="05050102010706020507" pitchFamily="18" charset="2"/>
                  </a:rPr>
                  <a:t>Druhá podmínka </a:t>
                </a:r>
                <a:r>
                  <a:rPr lang="cs-CZ" altLang="cs-CZ" sz="2400" b="1" dirty="0">
                    <a:solidFill>
                      <a:schemeClr val="accent2"/>
                    </a:solidFill>
                    <a:sym typeface="Symbol" panose="05050102010706020507" pitchFamily="18" charset="2"/>
                  </a:rPr>
                  <a:t>komplementarity: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0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sSub>
                        <m:sSub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0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𝛻</m:t>
                          </m:r>
                        </m:e>
                        <m: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sub>
                      </m:sSub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𝐹</m:t>
                      </m:r>
                      <m:d>
                        <m:d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,</m:t>
                          </m:r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</m:d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sSub>
                        <m:sSub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</m:sSub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d>
                        <m:dPr>
                          <m:ctrlP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cs-CZ" altLang="cs-CZ" sz="200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+⋯+</m:t>
                      </m:r>
                      <m:sSub>
                        <m:sSubPr>
                          <m:ctrlPr>
                            <a:rPr lang="cs-CZ" altLang="cs-CZ" sz="20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𝑦</m:t>
                          </m:r>
                        </m:e>
                        <m: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𝑚</m:t>
                          </m:r>
                        </m:sub>
                      </m:sSub>
                      <m:r>
                        <a:rPr lang="cs-CZ" altLang="cs-CZ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⋅</m:t>
                      </m:r>
                      <m:d>
                        <m:dPr>
                          <m:ctrlP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𝑚</m:t>
                              </m:r>
                            </m:sub>
                          </m:sSub>
                          <m:r>
                            <a:rPr lang="cs-CZ" altLang="cs-CZ" sz="20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cs-CZ" altLang="cs-CZ" sz="20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cs-CZ" altLang="cs-CZ" sz="200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</m:t>
                      </m:r>
                    </m:oMath>
                  </m:oMathPara>
                </a14:m>
                <a:endParaRPr lang="cs-CZ" altLang="cs-CZ" sz="2000" dirty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r>
                  <a:rPr lang="cs-CZ" altLang="cs-CZ" sz="2400" dirty="0">
                    <a:sym typeface="Symbol" panose="05050102010706020507" pitchFamily="18" charset="2"/>
                  </a:rPr>
                  <a:t>Máme:</a:t>
                </a: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r>
                      <a:rPr lang="en-US" altLang="cs-CZ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𝑔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</m:d>
                    <m:r>
                      <a:rPr lang="en-US" altLang="cs-CZ" sz="20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≥</m:t>
                    </m:r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</m:t>
                    </m:r>
                  </m:oMath>
                </a14:m>
                <a:r>
                  <a:rPr lang="cs-CZ" altLang="cs-CZ" sz="2000" dirty="0">
                    <a:sym typeface="Symbol" panose="05050102010706020507" pitchFamily="18" charset="2"/>
                  </a:rPr>
                  <a:t>    a současně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≥0</m:t>
                    </m:r>
                  </m:oMath>
                </a14:m>
                <a:r>
                  <a:rPr lang="cs-CZ" altLang="cs-CZ" sz="2000" dirty="0">
                    <a:sym typeface="Symbol" panose="05050102010706020507" pitchFamily="18" charset="2"/>
                  </a:rPr>
                  <a:t>,    </a:t>
                </a:r>
                <a:r>
                  <a:rPr lang="cs-CZ" altLang="cs-CZ" sz="2000" dirty="0" smtClean="0">
                    <a:sym typeface="Symbol" panose="05050102010706020507" pitchFamily="18" charset="2"/>
                  </a:rPr>
                  <a:t>tudíž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  <m: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⋅</m:t>
                    </m:r>
                    <m:d>
                      <m:dPr>
                        <m:ctrlP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𝑖</m:t>
                            </m:r>
                          </m:sub>
                        </m:sSub>
                        <m:r>
                          <a:rPr lang="en-US" altLang="cs-CZ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altLang="cs-CZ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cs-CZ" altLang="cs-CZ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</m:t>
                    </m:r>
                  </m:oMath>
                </a14:m>
                <a:endParaRPr lang="cs-CZ" altLang="cs-CZ" sz="2000" dirty="0"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endParaRPr lang="cs-CZ" altLang="cs-CZ" sz="2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None/>
                </a:pPr>
                <a:endParaRPr lang="cs-CZ" altLang="cs-CZ" sz="2400" baseline="-250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18488" cy="4852988"/>
              </a:xfrm>
              <a:blipFill>
                <a:blip r:embed="rId2"/>
                <a:stretch>
                  <a:fillRect l="-1113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30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0DC227-65F0-462E-B533-A016CC25A14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accent2"/>
                </a:solidFill>
              </a:rPr>
              <a:t>Příklad 2 - </a:t>
            </a:r>
            <a:r>
              <a:rPr lang="cs-CZ" altLang="cs-CZ" sz="2800" b="1" dirty="0" err="1" smtClean="0">
                <a:solidFill>
                  <a:schemeClr val="accent2"/>
                </a:solidFill>
              </a:rPr>
              <a:t>pokrač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.</a:t>
            </a:r>
            <a:r>
              <a:rPr lang="en-US" altLang="cs-CZ" sz="2800" b="1" dirty="0" smtClean="0">
                <a:solidFill>
                  <a:schemeClr val="accent2"/>
                </a:solidFill>
              </a:rPr>
              <a:t> 4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ym typeface="Symbol" panose="05050102010706020507" pitchFamily="18" charset="2"/>
              </a:rPr>
              <a:t>Řešení úlohy (1), (2)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:    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=  240,     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= 180  ,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= 1020000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hlink"/>
                </a:solidFill>
                <a:sym typeface="Symbol" panose="05050102010706020507" pitchFamily="18" charset="2"/>
              </a:rPr>
              <a:t>Řešení úlohy (1*), (2*)</a:t>
            </a:r>
            <a:r>
              <a:rPr lang="cs-CZ" altLang="cs-CZ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: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=  200, 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= 200,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 = 1 360 000</a:t>
            </a:r>
            <a:endParaRPr lang="en-US" altLang="cs-CZ" sz="2400" dirty="0" smtClean="0">
              <a:solidFill>
                <a:schemeClr val="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cs-CZ" sz="2400" dirty="0">
              <a:solidFill>
                <a:schemeClr val="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						</a:t>
            </a:r>
            <a:r>
              <a:rPr lang="en-US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 </a:t>
            </a:r>
            <a:r>
              <a:rPr lang="en-US" altLang="cs-CZ" sz="2400" dirty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  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  0</a:t>
            </a:r>
          </a:p>
          <a:p>
            <a:pPr eaLnBrk="1" hangingPunct="1">
              <a:buFontTx/>
              <a:buNone/>
            </a:pPr>
            <a:r>
              <a:rPr lang="en-US" altLang="cs-CZ" sz="2400" dirty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					</a:t>
            </a:r>
            <a:r>
              <a:rPr lang="en-US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 2 800</a:t>
            </a:r>
          </a:p>
          <a:p>
            <a:pPr eaLnBrk="1" hangingPunct="1">
              <a:buFontTx/>
              <a:buNone/>
            </a:pPr>
            <a:r>
              <a:rPr lang="en-US" altLang="cs-CZ" sz="2400" dirty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					</a:t>
            </a:r>
            <a:r>
              <a:rPr lang="en-US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cs-CZ" sz="2400" baseline="-25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en-US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24 000</a:t>
            </a:r>
            <a:endParaRPr lang="cs-CZ" altLang="cs-CZ" sz="2400" dirty="0" smtClean="0">
              <a:solidFill>
                <a:schemeClr val="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33725"/>
            <a:ext cx="4848225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Line 5"/>
          <p:cNvSpPr>
            <a:spLocks noChangeShapeType="1"/>
          </p:cNvSpPr>
          <p:nvPr/>
        </p:nvSpPr>
        <p:spPr bwMode="auto">
          <a:xfrm>
            <a:off x="4716463" y="4221163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Oval 6"/>
          <p:cNvSpPr>
            <a:spLocks noChangeArrowheads="1"/>
          </p:cNvSpPr>
          <p:nvPr/>
        </p:nvSpPr>
        <p:spPr bwMode="auto">
          <a:xfrm>
            <a:off x="4668838" y="4183063"/>
            <a:ext cx="71437" cy="714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1753" name="Oval 7"/>
          <p:cNvSpPr>
            <a:spLocks noChangeArrowheads="1"/>
          </p:cNvSpPr>
          <p:nvPr/>
        </p:nvSpPr>
        <p:spPr bwMode="auto">
          <a:xfrm>
            <a:off x="4356100" y="4105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1754" name="Freeform 9"/>
          <p:cNvSpPr>
            <a:spLocks/>
          </p:cNvSpPr>
          <p:nvPr/>
        </p:nvSpPr>
        <p:spPr bwMode="auto">
          <a:xfrm>
            <a:off x="4168775" y="3357563"/>
            <a:ext cx="2255838" cy="660400"/>
          </a:xfrm>
          <a:custGeom>
            <a:avLst/>
            <a:gdLst>
              <a:gd name="T0" fmla="*/ 0 w 1421"/>
              <a:gd name="T1" fmla="*/ 0 h 416"/>
              <a:gd name="T2" fmla="*/ 801409865 w 1421"/>
              <a:gd name="T3" fmla="*/ 914817513 h 416"/>
              <a:gd name="T4" fmla="*/ 2147483646 w 1421"/>
              <a:gd name="T5" fmla="*/ 798890325 h 416"/>
              <a:gd name="T6" fmla="*/ 2147483646 w 1421"/>
              <a:gd name="T7" fmla="*/ 798890325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421"/>
              <a:gd name="T13" fmla="*/ 0 h 416"/>
              <a:gd name="T14" fmla="*/ 1421 w 1421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1" h="416">
                <a:moveTo>
                  <a:pt x="0" y="0"/>
                </a:moveTo>
                <a:cubicBezTo>
                  <a:pt x="53" y="155"/>
                  <a:pt x="106" y="310"/>
                  <a:pt x="318" y="363"/>
                </a:cubicBezTo>
                <a:cubicBezTo>
                  <a:pt x="530" y="416"/>
                  <a:pt x="1119" y="325"/>
                  <a:pt x="1270" y="317"/>
                </a:cubicBezTo>
                <a:cubicBezTo>
                  <a:pt x="1421" y="309"/>
                  <a:pt x="1323" y="313"/>
                  <a:pt x="1225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Freeform 10"/>
          <p:cNvSpPr>
            <a:spLocks/>
          </p:cNvSpPr>
          <p:nvPr/>
        </p:nvSpPr>
        <p:spPr bwMode="auto">
          <a:xfrm>
            <a:off x="3983038" y="3573463"/>
            <a:ext cx="2255837" cy="660400"/>
          </a:xfrm>
          <a:custGeom>
            <a:avLst/>
            <a:gdLst>
              <a:gd name="T0" fmla="*/ 0 w 1421"/>
              <a:gd name="T1" fmla="*/ 0 h 416"/>
              <a:gd name="T2" fmla="*/ 801409510 w 1421"/>
              <a:gd name="T3" fmla="*/ 914817513 h 416"/>
              <a:gd name="T4" fmla="*/ 2147483646 w 1421"/>
              <a:gd name="T5" fmla="*/ 798890325 h 416"/>
              <a:gd name="T6" fmla="*/ 2147483646 w 1421"/>
              <a:gd name="T7" fmla="*/ 798890325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421"/>
              <a:gd name="T13" fmla="*/ 0 h 416"/>
              <a:gd name="T14" fmla="*/ 1421 w 1421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1" h="416">
                <a:moveTo>
                  <a:pt x="0" y="0"/>
                </a:moveTo>
                <a:cubicBezTo>
                  <a:pt x="53" y="155"/>
                  <a:pt x="106" y="310"/>
                  <a:pt x="318" y="363"/>
                </a:cubicBezTo>
                <a:cubicBezTo>
                  <a:pt x="530" y="416"/>
                  <a:pt x="1119" y="325"/>
                  <a:pt x="1270" y="317"/>
                </a:cubicBezTo>
                <a:cubicBezTo>
                  <a:pt x="1421" y="309"/>
                  <a:pt x="1323" y="313"/>
                  <a:pt x="1225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6" name="Freeform 11"/>
          <p:cNvSpPr>
            <a:spLocks/>
          </p:cNvSpPr>
          <p:nvPr/>
        </p:nvSpPr>
        <p:spPr bwMode="auto">
          <a:xfrm>
            <a:off x="3708400" y="3789363"/>
            <a:ext cx="2255838" cy="660400"/>
          </a:xfrm>
          <a:custGeom>
            <a:avLst/>
            <a:gdLst>
              <a:gd name="T0" fmla="*/ 0 w 1421"/>
              <a:gd name="T1" fmla="*/ 0 h 416"/>
              <a:gd name="T2" fmla="*/ 801409865 w 1421"/>
              <a:gd name="T3" fmla="*/ 914817513 h 416"/>
              <a:gd name="T4" fmla="*/ 2147483646 w 1421"/>
              <a:gd name="T5" fmla="*/ 798890325 h 416"/>
              <a:gd name="T6" fmla="*/ 2147483646 w 1421"/>
              <a:gd name="T7" fmla="*/ 798890325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421"/>
              <a:gd name="T13" fmla="*/ 0 h 416"/>
              <a:gd name="T14" fmla="*/ 1421 w 1421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1" h="416">
                <a:moveTo>
                  <a:pt x="0" y="0"/>
                </a:moveTo>
                <a:cubicBezTo>
                  <a:pt x="53" y="155"/>
                  <a:pt x="106" y="310"/>
                  <a:pt x="318" y="363"/>
                </a:cubicBezTo>
                <a:cubicBezTo>
                  <a:pt x="530" y="416"/>
                  <a:pt x="1119" y="325"/>
                  <a:pt x="1270" y="317"/>
                </a:cubicBezTo>
                <a:cubicBezTo>
                  <a:pt x="1421" y="309"/>
                  <a:pt x="1323" y="313"/>
                  <a:pt x="1225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err="1" smtClean="0"/>
              <a:t>EMM4</a:t>
            </a:r>
            <a:endParaRPr lang="cs-CZ" altLang="cs-CZ" sz="1400" dirty="0"/>
          </a:p>
        </p:txBody>
      </p:sp>
      <p:sp>
        <p:nvSpPr>
          <p:cNvPr id="33795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5A3DE2C-834E-438A-B5EA-1E1AFF2F6ED9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Maximalizace užitku spotřebitele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při důchodovém omezení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dirty="0" smtClean="0"/>
              <a:t>MAX;  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za podmínek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 	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,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 		      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=1,2,…,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f – </a:t>
            </a:r>
            <a:r>
              <a:rPr lang="cs-CZ" altLang="cs-CZ" sz="2400" dirty="0" smtClean="0"/>
              <a:t>funkce užitku (konkávní)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– počet statků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cena jednotky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množství i-</a:t>
            </a:r>
            <a:r>
              <a:rPr lang="cs-CZ" altLang="cs-CZ" sz="2400" dirty="0" err="1" smtClean="0">
                <a:cs typeface="Times New Roman" panose="02020603050405020304" pitchFamily="18" charset="0"/>
              </a:rPr>
              <a:t>tého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 statku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 smtClean="0">
                <a:latin typeface="Times New Roman" panose="02020603050405020304" pitchFamily="18" charset="0"/>
              </a:rPr>
              <a:t>b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důchodové omezení spotřebitele 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B32831-EDEF-4009-AB60-CE1469436B1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922337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v R</a:t>
            </a:r>
            <a:r>
              <a:rPr lang="cs-CZ" altLang="cs-CZ" sz="3600" b="1" baseline="30000" smtClean="0"/>
              <a:t>1</a:t>
            </a: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7559675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23850" y="4941888"/>
            <a:ext cx="8280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200" b="1"/>
              <a:t>konkávní fce (nikoliv ryze!)   </a:t>
            </a:r>
            <a:r>
              <a:rPr lang="cs-CZ" altLang="cs-CZ" sz="2200" b="1"/>
              <a:t>	</a:t>
            </a:r>
            <a:r>
              <a:rPr lang="en-US" altLang="cs-CZ" sz="2200" b="1"/>
              <a:t>ryze konkávní funkce</a:t>
            </a:r>
            <a:endParaRPr lang="cs-CZ" altLang="cs-CZ" sz="2200" b="1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395288" y="47974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468313" y="170021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34819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78EE192-6924-4CF0-B44D-C2A5D097A845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Kuhn-Tuckerovy podmínky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00213"/>
            <a:ext cx="8424862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K.T. </a:t>
            </a:r>
            <a:r>
              <a:rPr lang="cs-CZ" altLang="cs-CZ" sz="2400" dirty="0" err="1" smtClean="0"/>
              <a:t>podm</a:t>
            </a:r>
            <a:r>
              <a:rPr lang="cs-CZ" altLang="cs-CZ" sz="2400" dirty="0" smtClean="0"/>
              <a:t>.:</a:t>
            </a:r>
            <a:r>
              <a:rPr lang="de-DE" altLang="cs-CZ" sz="2400" dirty="0" smtClean="0"/>
              <a:t>	</a:t>
            </a:r>
            <a:r>
              <a:rPr lang="cs-CZ" altLang="cs-CZ" sz="2400" dirty="0" smtClean="0"/>
              <a:t>	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baseline="-25000" dirty="0" smtClean="0"/>
              <a:t>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r>
              <a:rPr lang="de-DE" altLang="cs-CZ" sz="2400" dirty="0" smtClean="0"/>
              <a:t>	</a:t>
            </a:r>
            <a:r>
              <a:rPr lang="cs-CZ" altLang="cs-CZ" sz="2400" dirty="0" smtClean="0"/>
              <a:t>	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baseline="-25000" dirty="0" smtClean="0"/>
              <a:t>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en-US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buFontTx/>
              <a:buNone/>
            </a:pPr>
            <a:r>
              <a:rPr lang="cs-CZ" altLang="cs-CZ" sz="2400" baseline="30000" dirty="0" smtClean="0"/>
              <a:t>			 	 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= 0</a:t>
            </a:r>
            <a:r>
              <a:rPr lang="de-DE" altLang="cs-CZ" sz="2400" dirty="0" smtClean="0"/>
              <a:t>	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>
                <a:latin typeface="Times New Roman" panose="02020603050405020304" pitchFamily="18" charset="0"/>
              </a:rPr>
              <a:t>y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 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= 0</a:t>
            </a:r>
          </a:p>
          <a:p>
            <a:pPr eaLnBrk="1" hangingPunct="1">
              <a:buFontTx/>
              <a:buNone/>
            </a:pPr>
            <a:r>
              <a:rPr lang="de-DE" altLang="cs-CZ" sz="2400" dirty="0" smtClean="0"/>
              <a:t>			</a:t>
            </a:r>
            <a:r>
              <a:rPr lang="cs-CZ" altLang="cs-CZ" sz="2400" dirty="0" smtClean="0"/>
              <a:t>	 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r>
              <a:rPr lang="de-DE" altLang="cs-CZ" sz="2400" dirty="0" smtClean="0"/>
              <a:t>		</a:t>
            </a:r>
            <a:r>
              <a:rPr lang="cs-CZ" altLang="cs-CZ" sz="2400" dirty="0" smtClean="0"/>
              <a:t> 	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</a:p>
          <a:p>
            <a:pPr eaLnBrk="1" hangingPunct="1">
              <a:buFontTx/>
              <a:buNone/>
            </a:pPr>
            <a:r>
              <a:rPr lang="pl-PL" altLang="cs-CZ" sz="2400" b="1" dirty="0" smtClean="0"/>
              <a:t>Lagrangián: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... 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</a:t>
            </a:r>
            <a:r>
              <a:rPr lang="cs-CZ" altLang="cs-CZ" sz="2400" dirty="0" smtClean="0"/>
              <a:t> =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,...,</a:t>
            </a:r>
            <a:r>
              <a:rPr lang="cs-CZ" altLang="cs-CZ" sz="2400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–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+…+ 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 	   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)</a:t>
            </a:r>
            <a:r>
              <a:rPr lang="cs-CZ" altLang="cs-CZ" sz="2400" dirty="0" smtClean="0"/>
              <a:t> =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–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K.T. </a:t>
            </a:r>
            <a:r>
              <a:rPr lang="cs-CZ" altLang="cs-CZ" sz="2400" b="1" dirty="0" err="1" smtClean="0"/>
              <a:t>podm</a:t>
            </a:r>
            <a:r>
              <a:rPr lang="cs-CZ" altLang="cs-CZ" sz="2400" b="1" dirty="0" smtClean="0"/>
              <a:t>.:</a:t>
            </a: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ym typeface="Symbol" panose="05050102010706020507" pitchFamily="18" charset="2"/>
              </a:rPr>
              <a:t>				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) </a:t>
            </a:r>
            <a:r>
              <a:rPr lang="en-US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		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 smtClean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400" b="1" i="1" dirty="0" smtClean="0">
                <a:latin typeface="Times New Roman" panose="02020603050405020304" pitchFamily="18" charset="0"/>
              </a:rPr>
              <a:t>				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de-DE" altLang="cs-CZ" sz="2400" dirty="0" smtClean="0"/>
              <a:t>(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)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b="1" i="1" dirty="0" smtClean="0">
                <a:latin typeface="Times New Roman" panose="02020603050405020304" pitchFamily="18" charset="0"/>
              </a:rPr>
              <a:t>=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en-US" altLang="cs-CZ" sz="2400" i="1" dirty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b</a:t>
            </a:r>
            <a:endParaRPr lang="cs-CZ" altLang="cs-CZ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b="1" i="1" dirty="0" smtClean="0">
                <a:latin typeface="Times New Roman" panose="02020603050405020304" pitchFamily="18" charset="0"/>
              </a:rPr>
              <a:t>				x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b="1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35843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58DFF69-41B2-4BFA-AB7D-17F1F8A79BE7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cs-CZ" altLang="cs-CZ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0000CC"/>
                </a:solidFill>
              </a:rPr>
              <a:t>Příklad:</a:t>
            </a:r>
            <a:r>
              <a:rPr lang="cs-CZ" altLang="cs-CZ" sz="2800" b="1" smtClean="0"/>
              <a:t> 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při důchodovém omezení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</a:t>
            </a:r>
            <a:endParaRPr lang="pl-PL" alt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.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smtClean="0"/>
              <a:t>MAX</a:t>
            </a:r>
            <a:r>
              <a:rPr lang="en-US" altLang="cs-CZ" sz="2400" smtClean="0"/>
              <a:t>;</a:t>
            </a:r>
            <a:r>
              <a:rPr lang="cs-CZ" altLang="cs-CZ" sz="2400" smtClean="0"/>
              <a:t>  		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 	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 6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smtClean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=1,2.</a:t>
            </a:r>
            <a:endParaRPr lang="cs-CZ" altLang="cs-CZ" sz="24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35846" name="Rectangle 8"/>
          <p:cNvSpPr>
            <a:spLocks noChangeArrowheads="1"/>
          </p:cNvSpPr>
          <p:nvPr/>
        </p:nvSpPr>
        <p:spPr bwMode="auto">
          <a:xfrm>
            <a:off x="827088" y="4221163"/>
            <a:ext cx="8137525" cy="197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K.T. </a:t>
            </a:r>
            <a:r>
              <a:rPr lang="cs-CZ" altLang="cs-CZ" sz="2400" b="1" dirty="0" err="1"/>
              <a:t>podm</a:t>
            </a:r>
            <a:r>
              <a:rPr lang="cs-CZ" altLang="cs-CZ" sz="2400" b="1" dirty="0"/>
              <a:t>.:</a:t>
            </a:r>
            <a:endParaRPr lang="cs-CZ" altLang="cs-CZ" sz="2800" b="1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400" dirty="0">
                <a:sym typeface="Symbol" panose="05050102010706020507" pitchFamily="18" charset="2"/>
              </a:rPr>
              <a:t></a:t>
            </a:r>
            <a:r>
              <a:rPr lang="cs-CZ" altLang="cs-CZ" sz="2400" i="1" dirty="0">
                <a:latin typeface="Times New Roman" panose="02020603050405020304" pitchFamily="18" charset="0"/>
              </a:rPr>
              <a:t>f</a:t>
            </a:r>
            <a:r>
              <a:rPr lang="de-DE" altLang="cs-CZ" sz="2400" dirty="0"/>
              <a:t>(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x</a:t>
            </a:r>
            <a:r>
              <a:rPr lang="de-DE" altLang="cs-CZ" sz="2400" dirty="0"/>
              <a:t>) </a:t>
            </a:r>
            <a:r>
              <a:rPr lang="en-US" altLang="cs-CZ" sz="2400" dirty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i="1" dirty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</a:rPr>
              <a:t>		 </a:t>
            </a:r>
            <a:r>
              <a:rPr lang="cs-CZ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≤</a:t>
            </a:r>
            <a:r>
              <a:rPr lang="cs-CZ" altLang="cs-CZ" sz="2400" dirty="0">
                <a:latin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	</a:t>
            </a:r>
            <a:endParaRPr lang="cs-CZ" altLang="cs-CZ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30000" dirty="0" err="1">
                <a:latin typeface="Times New Roman" panose="02020603050405020304" pitchFamily="18" charset="0"/>
              </a:rPr>
              <a:t>T</a:t>
            </a:r>
            <a:r>
              <a:rPr lang="de-DE" altLang="cs-CZ" sz="2400" dirty="0">
                <a:latin typeface="Times New Roman" panose="02020603050405020304" pitchFamily="18" charset="0"/>
              </a:rPr>
              <a:t> </a:t>
            </a:r>
            <a:r>
              <a:rPr lang="en-US" altLang="cs-CZ" sz="2400" dirty="0">
                <a:sym typeface="Symbol" panose="05050102010706020507" pitchFamily="18" charset="2"/>
              </a:rPr>
              <a:t></a:t>
            </a:r>
            <a:r>
              <a:rPr lang="de-DE" altLang="cs-CZ" sz="2400" baseline="-25000" dirty="0"/>
              <a:t> </a:t>
            </a:r>
            <a:r>
              <a:rPr lang="cs-CZ" altLang="cs-CZ" sz="2400" i="1" dirty="0">
                <a:latin typeface="Times New Roman" panose="02020603050405020304" pitchFamily="18" charset="0"/>
              </a:rPr>
              <a:t>f</a:t>
            </a:r>
            <a:r>
              <a:rPr lang="de-DE" altLang="cs-CZ" sz="2400" dirty="0"/>
              <a:t>(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x</a:t>
            </a:r>
            <a:r>
              <a:rPr lang="de-DE" altLang="cs-CZ" sz="2400" dirty="0"/>
              <a:t>)</a:t>
            </a:r>
            <a:r>
              <a:rPr lang="de-DE" altLang="cs-CZ" sz="2400" dirty="0">
                <a:latin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</a:rPr>
              <a:t>= </a:t>
            </a:r>
            <a:r>
              <a:rPr lang="cs-CZ" altLang="cs-CZ" sz="2400" i="1" dirty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="1" i="1" dirty="0">
                <a:latin typeface="Times New Roman" panose="02020603050405020304" pitchFamily="18" charset="0"/>
              </a:rPr>
              <a:t>	 </a:t>
            </a:r>
            <a:r>
              <a:rPr lang="cs-CZ" altLang="cs-CZ" sz="2400" i="1" dirty="0">
                <a:latin typeface="Times New Roman" panose="02020603050405020304" pitchFamily="18" charset="0"/>
              </a:rPr>
              <a:t>y </a:t>
            </a:r>
            <a:r>
              <a:rPr lang="cs-CZ" alt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i="1" baseline="30000" dirty="0" err="1" smtClean="0">
                <a:latin typeface="Times New Roman" panose="02020603050405020304" pitchFamily="18" charset="0"/>
              </a:rPr>
              <a:t>T</a:t>
            </a:r>
            <a:r>
              <a:rPr lang="cs-CZ" altLang="cs-CZ" sz="2400" b="1" i="1" dirty="0" err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 </a:t>
            </a:r>
            <a:r>
              <a:rPr lang="en-US" altLang="cs-CZ" sz="2400" i="1" dirty="0" smtClean="0">
                <a:latin typeface="Times New Roman" panose="02020603050405020304" pitchFamily="18" charset="0"/>
              </a:rPr>
              <a:t>= y b</a:t>
            </a: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 smtClean="0">
                <a:latin typeface="Times New Roman" panose="02020603050405020304" pitchFamily="18" charset="0"/>
              </a:rPr>
              <a:t>x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</a:t>
            </a:r>
            <a:r>
              <a:rPr lang="de-DE" altLang="cs-CZ" sz="2400" b="1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y</a:t>
            </a:r>
            <a:r>
              <a:rPr lang="de-DE" altLang="cs-CZ" sz="2400" dirty="0" smtClean="0"/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de-DE" altLang="cs-CZ" sz="2400" dirty="0" smtClean="0">
                <a:latin typeface="Times New Roman" panose="02020603050405020304" pitchFamily="18" charset="0"/>
              </a:rPr>
              <a:t> 0</a:t>
            </a:r>
            <a:endParaRPr lang="cs-CZ" altLang="cs-CZ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  <a:endParaRPr lang="cs-CZ" altLang="cs-CZ" sz="1400" dirty="0"/>
          </a:p>
        </p:txBody>
      </p:sp>
      <p:sp>
        <p:nvSpPr>
          <p:cNvPr id="3686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06F0A50-9EC1-4032-BBD0-30CD23C01DE4}" type="slidenum">
              <a:rPr lang="cs-CZ" altLang="cs-CZ" sz="1400"/>
              <a:pPr algn="r"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cs-CZ" altLang="cs-CZ" sz="14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0000CC"/>
                </a:solidFill>
              </a:rPr>
              <a:t>Příklad:</a:t>
            </a:r>
            <a:r>
              <a:rPr lang="cs-CZ" altLang="cs-CZ" sz="2800" b="1" smtClean="0"/>
              <a:t> Maximalizace užitku spotřebitele</a:t>
            </a:r>
            <a:br>
              <a:rPr lang="cs-CZ" altLang="cs-CZ" sz="2800" b="1" smtClean="0"/>
            </a:br>
            <a:r>
              <a:rPr lang="cs-CZ" altLang="cs-CZ" sz="2800" b="1" smtClean="0"/>
              <a:t>při důchodovém omezení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</a:t>
            </a:r>
            <a:endParaRPr lang="pl-PL" altLang="cs-CZ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f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) =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.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z="2400" smtClean="0"/>
              <a:t>MAX</a:t>
            </a:r>
            <a:r>
              <a:rPr lang="en-US" altLang="cs-CZ" sz="2400" smtClean="0"/>
              <a:t>;</a:t>
            </a:r>
            <a:r>
              <a:rPr lang="cs-CZ" altLang="cs-CZ" sz="2400" smtClean="0"/>
              <a:t>  		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 	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 6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smtClean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=1,2.</a:t>
            </a:r>
            <a:endParaRPr lang="cs-CZ" altLang="cs-CZ" sz="24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27088" y="4221163"/>
            <a:ext cx="8137525" cy="195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/>
              <a:t>K.T. </a:t>
            </a:r>
            <a:r>
              <a:rPr lang="cs-CZ" altLang="cs-CZ" sz="2400" b="1" dirty="0" err="1"/>
              <a:t>podm</a:t>
            </a:r>
            <a:r>
              <a:rPr lang="cs-CZ" altLang="cs-CZ" sz="2400" b="1" dirty="0"/>
              <a:t>.:</a:t>
            </a:r>
            <a:endParaRPr lang="cs-CZ" altLang="cs-CZ" sz="2800" b="1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altLang="cs-CZ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55650" y="4652963"/>
          <a:ext cx="10795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3" name="Rovnice" r:id="rId3" imgW="761669" imgH="482391" progId="Equation.3">
                  <p:embed/>
                </p:oleObj>
              </mc:Choice>
              <mc:Fallback>
                <p:oleObj name="Rovnice" r:id="rId3" imgW="761669" imgH="48239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652963"/>
                        <a:ext cx="107950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684213" y="5445125"/>
          <a:ext cx="17272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4" name="Rovnice" r:id="rId5" imgW="1117115" imgH="215806" progId="Equation.3">
                  <p:embed/>
                </p:oleObj>
              </mc:Choice>
              <mc:Fallback>
                <p:oleObj name="Rovnice" r:id="rId5" imgW="1117115" imgH="21580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445125"/>
                        <a:ext cx="17272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3851275" y="5516563"/>
          <a:ext cx="16494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5" name="Rovnice" r:id="rId7" imgW="1066337" imgH="215806" progId="Equation.3">
                  <p:embed/>
                </p:oleObj>
              </mc:Choice>
              <mc:Fallback>
                <p:oleObj name="Rovnice" r:id="rId7" imgW="1066337" imgH="21580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516563"/>
                        <a:ext cx="16494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3851275" y="4868863"/>
          <a:ext cx="10207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6" name="Rovnice" r:id="rId9" imgW="660113" imgH="215806" progId="Equation.3">
                  <p:embed/>
                </p:oleObj>
              </mc:Choice>
              <mc:Fallback>
                <p:oleObj name="Rovnice" r:id="rId9" imgW="660113" imgH="21580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868863"/>
                        <a:ext cx="10207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684213" y="5949950"/>
          <a:ext cx="13684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7" name="Rovnice" r:id="rId11" imgW="825142" imgH="215806" progId="Equation.3">
                  <p:embed/>
                </p:oleObj>
              </mc:Choice>
              <mc:Fallback>
                <p:oleObj name="Rovnice" r:id="rId11" imgW="825142" imgH="21580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949950"/>
                        <a:ext cx="136842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6" name="Object 12"/>
          <p:cNvGraphicFramePr>
            <a:graphicFrameLocks noChangeAspect="1"/>
          </p:cNvGraphicFramePr>
          <p:nvPr/>
        </p:nvGraphicFramePr>
        <p:xfrm>
          <a:off x="3924300" y="5949950"/>
          <a:ext cx="5762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8" name="Rovnice" r:id="rId13" imgW="355292" imgH="203024" progId="Equation.3">
                  <p:embed/>
                </p:oleObj>
              </mc:Choice>
              <mc:Fallback>
                <p:oleObj name="Rovnice" r:id="rId13" imgW="355292" imgH="20302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949950"/>
                        <a:ext cx="5762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2339975" y="4724400"/>
          <a:ext cx="5969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9" name="Rovnice" r:id="rId15" imgW="419100" imgH="457200" progId="Equation.3">
                  <p:embed/>
                </p:oleObj>
              </mc:Choice>
              <mc:Fallback>
                <p:oleObj name="Rovnice" r:id="rId15" imgW="4191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724400"/>
                        <a:ext cx="5969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300788" y="486886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Řešení:</a:t>
            </a:r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6227763" y="5373688"/>
          <a:ext cx="216058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0" name="Rovnice" r:id="rId17" imgW="1104900" imgH="457200" progId="Equation.3">
                  <p:embed/>
                </p:oleObj>
              </mc:Choice>
              <mc:Fallback>
                <p:oleObj name="Rovnice" r:id="rId17" imgW="11049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5373688"/>
                        <a:ext cx="2160587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0" name="Rectangle 4"/>
          <p:cNvSpPr>
            <a:spLocks noChangeArrowheads="1"/>
          </p:cNvSpPr>
          <p:nvPr/>
        </p:nvSpPr>
        <p:spPr bwMode="auto">
          <a:xfrm>
            <a:off x="6011863" y="4797425"/>
            <a:ext cx="2592387" cy="14398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327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3CF1B0-CF7A-487C-8833-6780021BD75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cs-CZ" altLang="cs-CZ" sz="140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200" b="1" smtClean="0"/>
              <a:t>Kuhn-Tuckerovy podmínky </a:t>
            </a: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en-US" altLang="cs-CZ" sz="3200" b="1" smtClean="0"/>
              <a:t>a dualita v LP</a:t>
            </a:r>
            <a:r>
              <a:rPr lang="cs-CZ" altLang="cs-CZ" sz="3200" b="1" smtClean="0"/>
              <a:t> …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773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</a:t>
            </a:r>
            <a:r>
              <a:rPr lang="pl-PL" altLang="cs-CZ" sz="2000" b="1" smtClean="0"/>
              <a:t>Lagrangián k (P):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altLang="cs-CZ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en-US" altLang="cs-CZ" sz="2400" i="1" smtClean="0">
                <a:latin typeface="Times New Roman" panose="02020603050405020304" pitchFamily="18" charset="0"/>
              </a:rPr>
              <a:t>  =    c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 + y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b</a:t>
            </a:r>
            <a:r>
              <a:rPr lang="en-US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</a:rPr>
              <a:t>-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Ax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	</a:t>
            </a:r>
            <a:r>
              <a:rPr lang="en-US" altLang="cs-CZ" sz="2000" b="1" smtClean="0"/>
              <a:t>K.T. podmínky</a:t>
            </a:r>
            <a:r>
              <a:rPr lang="cs-CZ" altLang="cs-CZ" sz="2000" b="1" smtClean="0"/>
              <a:t> (*) a (**)</a:t>
            </a:r>
            <a:r>
              <a:rPr lang="en-US" altLang="cs-CZ" sz="2000" b="1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>
                <a:sym typeface="Symbol" panose="05050102010706020507" pitchFamily="18" charset="2"/>
              </a:rPr>
              <a:t>		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x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c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-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A</a:t>
            </a:r>
            <a:r>
              <a:rPr lang="en-US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y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</a:rPr>
              <a:t>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	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</a:t>
            </a:r>
            <a:r>
              <a:rPr lang="en-US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y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y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  b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-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 x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cs-CZ" sz="2000" smtClean="0">
                <a:latin typeface="Times New Roman" panose="02020603050405020304" pitchFamily="18" charset="0"/>
              </a:rPr>
              <a:t> 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altLang="cs-CZ" sz="20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 x 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 b</a:t>
            </a:r>
            <a:endParaRPr lang="cs-CZ" altLang="cs-CZ" sz="20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</a:rPr>
              <a:t>		x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x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x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cs-CZ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c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-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A</a:t>
            </a:r>
            <a:r>
              <a:rPr lang="en-US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y</a:t>
            </a:r>
            <a:r>
              <a:rPr lang="cs-CZ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</a:rPr>
              <a:t>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endParaRPr lang="cs-CZ" altLang="cs-CZ" sz="20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</a:rPr>
              <a:t>		 y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baseline="-25000" smtClean="0">
                <a:latin typeface="Times New Roman" panose="02020603050405020304" pitchFamily="18" charset="0"/>
              </a:rPr>
              <a:t>y</a:t>
            </a:r>
            <a:r>
              <a:rPr lang="en-US" altLang="cs-CZ" sz="2000" i="1" smtClean="0">
                <a:latin typeface="Times New Roman" panose="02020603050405020304" pitchFamily="18" charset="0"/>
              </a:rPr>
              <a:t>F</a:t>
            </a:r>
            <a:r>
              <a:rPr lang="en-US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x,y</a:t>
            </a:r>
            <a:r>
              <a:rPr lang="en-US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=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y</a:t>
            </a:r>
            <a:r>
              <a:rPr lang="cs-CZ" altLang="cs-CZ" sz="2000" baseline="30000" smtClean="0">
                <a:latin typeface="Times New Roman" panose="02020603050405020304" pitchFamily="18" charset="0"/>
              </a:rPr>
              <a:t>T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</a:rPr>
              <a:t>(</a:t>
            </a:r>
            <a:r>
              <a:rPr lang="en-US" altLang="cs-CZ" sz="2000" i="1" smtClean="0">
                <a:latin typeface="Times New Roman" panose="02020603050405020304" pitchFamily="18" charset="0"/>
              </a:rPr>
              <a:t>b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–</a:t>
            </a:r>
            <a:r>
              <a:rPr lang="cs-CZ" altLang="cs-CZ" sz="2000" i="1" smtClean="0">
                <a:latin typeface="Times New Roman" panose="02020603050405020304" pitchFamily="18" charset="0"/>
              </a:rPr>
              <a:t> </a:t>
            </a:r>
            <a:r>
              <a:rPr lang="en-US" altLang="cs-CZ" sz="2000" i="1" smtClean="0">
                <a:latin typeface="Times New Roman" panose="02020603050405020304" pitchFamily="18" charset="0"/>
              </a:rPr>
              <a:t>A x</a:t>
            </a:r>
            <a:r>
              <a:rPr lang="cs-CZ" altLang="cs-CZ" sz="2000" smtClean="0">
                <a:latin typeface="Times New Roman" panose="02020603050405020304" pitchFamily="18" charset="0"/>
              </a:rPr>
              <a:t>)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r>
              <a:rPr lang="cs-CZ" altLang="cs-CZ" sz="2000" smtClean="0"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cs-CZ" sz="2000" smtClean="0">
                <a:latin typeface="Times New Roman" panose="02020603050405020304" pitchFamily="18" charset="0"/>
              </a:rPr>
              <a:t> 0</a:t>
            </a:r>
            <a:r>
              <a:rPr lang="en-US" altLang="cs-CZ" sz="2000" i="1" smtClean="0">
                <a:latin typeface="Times New Roman" panose="02020603050405020304" pitchFamily="18" charset="0"/>
              </a:rPr>
              <a:t> </a:t>
            </a:r>
            <a:endParaRPr lang="cs-CZ" altLang="cs-CZ" sz="20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>
                <a:latin typeface="Times New Roman" panose="02020603050405020304" pitchFamily="18" charset="0"/>
              </a:rPr>
              <a:t>			x </a:t>
            </a:r>
            <a:r>
              <a:rPr lang="cs-CZ" altLang="cs-CZ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0 , </a:t>
            </a:r>
            <a:r>
              <a:rPr lang="cs-CZ" altLang="cs-CZ" sz="2000" i="1" smtClean="0">
                <a:latin typeface="Times New Roman" panose="02020603050405020304" pitchFamily="18" charset="0"/>
              </a:rPr>
              <a:t>y </a:t>
            </a:r>
            <a:r>
              <a:rPr lang="cs-CZ" altLang="cs-CZ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4229100" y="3860800"/>
            <a:ext cx="1223963" cy="863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07428-E15D-4E08-BE66-D0F2ADA28D1D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smtClean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7559675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23850" y="4886325"/>
            <a:ext cx="82804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				    </a:t>
            </a:r>
            <a:r>
              <a:rPr lang="en-US" altLang="cs-CZ" sz="1800" i="1"/>
              <a:t>x</a:t>
            </a:r>
            <a:r>
              <a:rPr lang="en-US" altLang="cs-CZ" sz="1800" baseline="30000"/>
              <a:t>(1)</a:t>
            </a:r>
            <a:r>
              <a:rPr lang="en-US" altLang="cs-CZ" sz="1800"/>
              <a:t>  </a:t>
            </a:r>
            <a:r>
              <a:rPr lang="cs-CZ" altLang="cs-CZ" sz="1800"/>
              <a:t>       </a:t>
            </a:r>
            <a:r>
              <a:rPr lang="cs-CZ" altLang="cs-CZ" sz="1800" i="1"/>
              <a:t>x = </a:t>
            </a:r>
            <a:r>
              <a:rPr lang="cs-CZ" altLang="cs-CZ" sz="1800" i="1">
                <a:sym typeface="Symbol" panose="05050102010706020507" pitchFamily="18" charset="2"/>
              </a:rPr>
              <a:t></a:t>
            </a:r>
            <a:r>
              <a:rPr lang="en-US" altLang="cs-CZ" sz="1800" i="1"/>
              <a:t>x</a:t>
            </a:r>
            <a:r>
              <a:rPr lang="en-US" altLang="cs-CZ" sz="1800" baseline="30000"/>
              <a:t>(1)</a:t>
            </a:r>
            <a:r>
              <a:rPr lang="cs-CZ" altLang="cs-CZ" sz="1800">
                <a:sym typeface="Symbol" panose="05050102010706020507" pitchFamily="18" charset="2"/>
              </a:rPr>
              <a:t> + (1-</a:t>
            </a:r>
            <a:r>
              <a:rPr lang="cs-CZ" altLang="cs-CZ" sz="1800" i="1">
                <a:sym typeface="Symbol" panose="05050102010706020507" pitchFamily="18" charset="2"/>
              </a:rPr>
              <a:t></a:t>
            </a:r>
            <a:r>
              <a:rPr lang="cs-CZ" altLang="cs-CZ" sz="1800">
                <a:sym typeface="Symbol" panose="05050102010706020507" pitchFamily="18" charset="2"/>
              </a:rPr>
              <a:t>)</a:t>
            </a:r>
            <a:r>
              <a:rPr lang="en-US" altLang="cs-CZ" sz="1800" i="1"/>
              <a:t>x</a:t>
            </a:r>
            <a:r>
              <a:rPr lang="en-US" altLang="cs-CZ" sz="1800" baseline="30000"/>
              <a:t>(2)</a:t>
            </a:r>
            <a:r>
              <a:rPr lang="cs-CZ" altLang="cs-CZ" sz="1800">
                <a:sym typeface="Symbol" panose="05050102010706020507" pitchFamily="18" charset="2"/>
              </a:rPr>
              <a:t> </a:t>
            </a:r>
            <a:r>
              <a:rPr lang="cs-CZ" altLang="cs-CZ" sz="1800" i="1"/>
              <a:t>	</a:t>
            </a:r>
            <a:r>
              <a:rPr lang="en-US" altLang="cs-CZ" sz="1800" i="1"/>
              <a:t>x</a:t>
            </a:r>
            <a:r>
              <a:rPr lang="en-US" altLang="cs-CZ" sz="1800" baseline="30000"/>
              <a:t>(2)</a:t>
            </a:r>
            <a:endParaRPr lang="cs-CZ" altLang="cs-CZ" sz="2200" b="1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200" b="1"/>
              <a:t>konkávní fce (nikoliv ryze!)   </a:t>
            </a:r>
            <a:r>
              <a:rPr lang="cs-CZ" altLang="cs-CZ" sz="2200" b="1"/>
              <a:t>	</a:t>
            </a:r>
            <a:r>
              <a:rPr lang="en-US" altLang="cs-CZ" sz="2200" b="1">
                <a:solidFill>
                  <a:schemeClr val="hlink"/>
                </a:solidFill>
              </a:rPr>
              <a:t>ryze</a:t>
            </a:r>
            <a:r>
              <a:rPr lang="en-US" altLang="cs-CZ" sz="2200" b="1"/>
              <a:t> konkávní funkce</a:t>
            </a:r>
            <a:endParaRPr lang="cs-CZ" altLang="cs-CZ" sz="2200" b="1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395288" y="47974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>
            <a:off x="468313" y="170021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 flipH="1">
            <a:off x="4500563" y="2708275"/>
            <a:ext cx="3167062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>
            <a:off x="4500563" y="35734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>
            <a:off x="7667625" y="27082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>
            <a:off x="5651500" y="24590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5580063" y="236061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5580063" y="319087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19538" y="3175000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f</a:t>
            </a:r>
            <a:r>
              <a:rPr lang="cs-CZ" altLang="cs-CZ" sz="1800"/>
              <a:t>(</a:t>
            </a:r>
            <a:r>
              <a:rPr lang="cs-CZ" altLang="cs-CZ" sz="1800" i="1"/>
              <a:t>x</a:t>
            </a:r>
            <a:r>
              <a:rPr lang="cs-CZ" altLang="cs-CZ" sz="1800" baseline="30000"/>
              <a:t>(1)</a:t>
            </a:r>
            <a:r>
              <a:rPr lang="cs-CZ" altLang="cs-CZ" sz="1800"/>
              <a:t>)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712075" y="242093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f</a:t>
            </a:r>
            <a:r>
              <a:rPr lang="cs-CZ" altLang="cs-CZ" sz="1800"/>
              <a:t>(</a:t>
            </a:r>
            <a:r>
              <a:rPr lang="cs-CZ" altLang="cs-CZ" sz="1800" i="1"/>
              <a:t>x</a:t>
            </a:r>
            <a:r>
              <a:rPr lang="cs-CZ" altLang="cs-CZ" sz="1800" baseline="30000"/>
              <a:t>(2)</a:t>
            </a:r>
            <a:r>
              <a:rPr lang="cs-CZ" altLang="cs-CZ" sz="1800"/>
              <a:t>)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219700" y="1989138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/>
              <a:t>f</a:t>
            </a:r>
            <a:r>
              <a:rPr lang="cs-CZ" altLang="cs-CZ" sz="1800"/>
              <a:t>(</a:t>
            </a:r>
            <a:r>
              <a:rPr lang="cs-CZ" altLang="cs-CZ" sz="1800" i="1"/>
              <a:t>x</a:t>
            </a:r>
            <a:r>
              <a:rPr lang="cs-CZ" altLang="cs-CZ" sz="1800"/>
              <a:t>)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2124075" y="21336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32138" y="27082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919663" y="3328988"/>
            <a:ext cx="2232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>
                <a:sym typeface="Symbol" panose="05050102010706020507" pitchFamily="18" charset="2"/>
              </a:rPr>
              <a:t>f</a:t>
            </a:r>
            <a:r>
              <a:rPr lang="cs-CZ" altLang="cs-CZ" sz="1800">
                <a:sym typeface="Symbol" panose="05050102010706020507" pitchFamily="18" charset="2"/>
              </a:rPr>
              <a:t>(</a:t>
            </a:r>
            <a:r>
              <a:rPr lang="en-US" altLang="cs-CZ" sz="1800" i="1"/>
              <a:t>x</a:t>
            </a:r>
            <a:r>
              <a:rPr lang="en-US" altLang="cs-CZ" sz="1800" baseline="30000"/>
              <a:t>(1)</a:t>
            </a:r>
            <a:r>
              <a:rPr lang="cs-CZ" altLang="cs-CZ" sz="1800"/>
              <a:t>)</a:t>
            </a:r>
            <a:r>
              <a:rPr lang="cs-CZ" altLang="cs-CZ" sz="1800">
                <a:sym typeface="Symbol" panose="05050102010706020507" pitchFamily="18" charset="2"/>
              </a:rPr>
              <a:t> + (1-</a:t>
            </a:r>
            <a:r>
              <a:rPr lang="cs-CZ" altLang="cs-CZ" sz="1800" i="1">
                <a:sym typeface="Symbol" panose="05050102010706020507" pitchFamily="18" charset="2"/>
              </a:rPr>
              <a:t></a:t>
            </a:r>
            <a:r>
              <a:rPr lang="cs-CZ" altLang="cs-CZ" sz="1800">
                <a:sym typeface="Symbol" panose="05050102010706020507" pitchFamily="18" charset="2"/>
              </a:rPr>
              <a:t>)</a:t>
            </a:r>
            <a:r>
              <a:rPr lang="cs-CZ" altLang="cs-CZ" sz="1800" i="1">
                <a:sym typeface="Symbol" panose="05050102010706020507" pitchFamily="18" charset="2"/>
              </a:rPr>
              <a:t>f</a:t>
            </a:r>
            <a:r>
              <a:rPr lang="cs-CZ" altLang="cs-CZ" sz="1800">
                <a:sym typeface="Symbol" panose="05050102010706020507" pitchFamily="18" charset="2"/>
              </a:rPr>
              <a:t>(</a:t>
            </a:r>
            <a:r>
              <a:rPr lang="en-US" altLang="cs-CZ" sz="1800" i="1"/>
              <a:t>x</a:t>
            </a:r>
            <a:r>
              <a:rPr lang="en-US" altLang="cs-CZ" sz="1800" baseline="30000"/>
              <a:t>(2)</a:t>
            </a:r>
            <a:r>
              <a:rPr lang="cs-CZ" altLang="cs-CZ" sz="1800"/>
              <a:t>)</a:t>
            </a:r>
            <a:endParaRPr lang="cs-CZ" altLang="cs-CZ" sz="1800" baseline="30000"/>
          </a:p>
        </p:txBody>
      </p:sp>
      <p:sp>
        <p:nvSpPr>
          <p:cNvPr id="49173" name="Rectangle 21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512888"/>
          </a:xfrm>
          <a:noFill/>
        </p:spPr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b="1" smtClean="0"/>
              <a:t/>
            </a:r>
            <a:br>
              <a:rPr lang="cs-CZ" altLang="cs-CZ" b="1" smtClean="0"/>
            </a:br>
            <a:r>
              <a:rPr lang="cs-CZ" altLang="cs-CZ" sz="2800" b="1" smtClean="0"/>
              <a:t>Jak to vyjádřit matematicky?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CE3752-5ED7-4854-8A5B-242B01AE3DB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512888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Konvexní a konkávní funkce</a:t>
            </a:r>
            <a:br>
              <a:rPr lang="cs-CZ" altLang="cs-CZ" sz="3600" b="1" dirty="0" smtClean="0"/>
            </a:br>
            <a:r>
              <a:rPr lang="cs-CZ" altLang="cs-CZ" sz="2800" b="1" dirty="0" smtClean="0"/>
              <a:t>Jak to vyjádřit matematicky?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07375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Funkce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 </a:t>
            </a:r>
            <a:r>
              <a:rPr lang="cs-CZ" altLang="cs-CZ" sz="2400" dirty="0" smtClean="0"/>
              <a:t>je</a:t>
            </a:r>
            <a:r>
              <a:rPr lang="cs-CZ" altLang="cs-CZ" sz="2400" i="1" dirty="0" smtClean="0"/>
              <a:t> </a:t>
            </a:r>
            <a:r>
              <a:rPr lang="cs-CZ" altLang="cs-CZ" sz="2400" b="1" i="1" dirty="0" smtClean="0"/>
              <a:t>konvexní</a:t>
            </a:r>
            <a:r>
              <a:rPr lang="cs-CZ" altLang="cs-CZ" sz="2400" dirty="0" smtClean="0"/>
              <a:t> na konvexní množině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sym typeface="Symbol" panose="05050102010706020507" pitchFamily="18" charset="2"/>
              </a:rPr>
              <a:t>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altLang="cs-CZ" sz="2400" b="1" i="1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jestliže pro každé dva body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dirty="0" smtClean="0"/>
              <a:t> z 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  a pro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každá dvě čísla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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baseline="-25000" dirty="0" smtClean="0"/>
              <a:t> </a:t>
            </a:r>
            <a:r>
              <a:rPr lang="cs-CZ" altLang="cs-CZ" sz="2400" dirty="0" smtClean="0"/>
              <a:t>,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sym typeface="Symbol" panose="05050102010706020507" pitchFamily="18" charset="2"/>
              </a:rPr>
              <a:t>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/>
              <a:t> taková že 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 </a:t>
            </a:r>
            <a:r>
              <a:rPr lang="cs-CZ" altLang="cs-CZ" sz="2400" dirty="0" smtClean="0"/>
              <a:t>+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1</a:t>
            </a:r>
            <a:r>
              <a:rPr lang="cs-CZ" altLang="cs-CZ" sz="2400" dirty="0" smtClean="0"/>
              <a:t> platí: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Anebo ekvivalentně: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… pro každé číslo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cs-CZ" altLang="cs-CZ" sz="2400" dirty="0" smtClean="0">
                <a:sym typeface="Symbol" panose="05050102010706020507" pitchFamily="18" charset="2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baseline="-25000" dirty="0" smtClean="0"/>
              <a:t> </a:t>
            </a:r>
            <a:r>
              <a:rPr lang="cs-CZ" altLang="cs-CZ" sz="2400" dirty="0" smtClean="0"/>
              <a:t>, platí: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+ (1-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 + (1-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555875" y="1844675"/>
            <a:ext cx="2087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>
                <a:solidFill>
                  <a:schemeClr val="accent2"/>
                </a:solidFill>
              </a:rPr>
              <a:t>(konkávní)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3275856" y="4014665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()</a:t>
            </a:r>
            <a:endParaRPr lang="cs-CZ" altLang="cs-CZ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572499" y="5851525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()</a:t>
            </a:r>
            <a:endParaRPr lang="cs-CZ" altLang="cs-CZ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9C690E-C033-442F-8100-0B5C868599E1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dirty="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Konvexní a konkávní funkce 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713788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Funkce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/>
              <a:t> je</a:t>
            </a:r>
            <a:r>
              <a:rPr lang="cs-CZ" altLang="cs-CZ" sz="2400" i="1" dirty="0" smtClean="0"/>
              <a:t>  </a:t>
            </a:r>
            <a:r>
              <a:rPr lang="cs-CZ" altLang="cs-CZ" sz="2400" b="1" i="1" dirty="0" smtClean="0"/>
              <a:t>ryze konvexní</a:t>
            </a:r>
            <a:r>
              <a:rPr lang="cs-CZ" altLang="cs-CZ" sz="2400" dirty="0" smtClean="0"/>
              <a:t> na konvexní množině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 </a:t>
            </a:r>
            <a:r>
              <a:rPr lang="cs-CZ" altLang="cs-CZ" sz="2400" dirty="0" smtClean="0">
                <a:sym typeface="Symbol" panose="05050102010706020507" pitchFamily="18" charset="2"/>
              </a:rPr>
              <a:t>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altLang="cs-CZ" sz="2400" b="1" i="1" baseline="30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jestliže pro každé dva body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,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/>
              <a:t>z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 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  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každá dvě čísla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&gt;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baseline="-25000" dirty="0" smtClean="0"/>
              <a:t> </a:t>
            </a:r>
            <a:r>
              <a:rPr lang="cs-CZ" altLang="cs-CZ" sz="2400" dirty="0" smtClean="0"/>
              <a:t>,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sym typeface="Symbol" panose="05050102010706020507" pitchFamily="18" charset="2"/>
              </a:rPr>
              <a:t>&gt;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/>
              <a:t> taková že 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1 </a:t>
            </a:r>
            <a:r>
              <a:rPr lang="cs-CZ" altLang="cs-CZ" sz="2400" dirty="0" smtClean="0"/>
              <a:t>+ </a:t>
            </a:r>
            <a:r>
              <a:rPr lang="cs-CZ" altLang="cs-CZ" sz="2400" i="1" dirty="0" smtClean="0"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/>
              <a:t>2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1</a:t>
            </a:r>
            <a:r>
              <a:rPr lang="cs-CZ" altLang="cs-CZ" sz="2400" dirty="0" smtClean="0"/>
              <a:t> platí: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(1)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 + </a:t>
            </a:r>
            <a:r>
              <a:rPr lang="cs-CZ" altLang="cs-CZ" sz="24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2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(2)</a:t>
            </a:r>
            <a:r>
              <a:rPr lang="cs-CZ" altLang="cs-CZ" sz="2400" baseline="-250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dirty="0" smtClean="0"/>
              <a:t>Zřejmě platí: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solidFill>
                  <a:srgbClr val="0000CC"/>
                </a:solidFill>
              </a:rPr>
              <a:t>Funkce </a:t>
            </a:r>
            <a:r>
              <a:rPr lang="cs-CZ" altLang="cs-CZ" sz="2400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solidFill>
                  <a:srgbClr val="0000CC"/>
                </a:solidFill>
              </a:rPr>
              <a:t> je na </a:t>
            </a:r>
            <a:r>
              <a:rPr lang="cs-CZ" altLang="cs-CZ" sz="2400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solidFill>
                  <a:srgbClr val="00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cs-CZ" altLang="cs-CZ" sz="24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R</a:t>
            </a:r>
            <a:r>
              <a:rPr lang="cs-CZ" altLang="cs-CZ" sz="2400" i="1" baseline="3000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>
                <a:solidFill>
                  <a:srgbClr val="0000CC"/>
                </a:solidFill>
              </a:rPr>
              <a:t> konkávní                   (resp. ryze konkávní)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solidFill>
                  <a:srgbClr val="0000CC"/>
                </a:solidFill>
              </a:rPr>
              <a:t>	jestliže je funkce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-</a:t>
            </a:r>
            <a:r>
              <a:rPr lang="cs-CZ" altLang="cs-CZ" sz="2400" dirty="0" smtClean="0">
                <a:solidFill>
                  <a:srgbClr val="FF0000"/>
                </a:solidFill>
              </a:rPr>
              <a:t> </a:t>
            </a:r>
            <a:r>
              <a:rPr lang="cs-CZ" altLang="cs-CZ" sz="24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solidFill>
                  <a:srgbClr val="0000CC"/>
                </a:solidFill>
              </a:rPr>
              <a:t> konvexní (resp. ryze konvexní)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dirty="0" smtClean="0"/>
              <a:t>Poznámka:</a:t>
            </a:r>
            <a:r>
              <a:rPr lang="cs-CZ" altLang="cs-CZ" sz="2400" dirty="0" smtClean="0"/>
              <a:t>   Zobecnění pro funkce </a:t>
            </a:r>
            <a:r>
              <a:rPr lang="cs-CZ" altLang="cs-CZ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2400" dirty="0" smtClean="0"/>
              <a:t> proměnných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2335213" y="1277938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 dirty="0">
                <a:solidFill>
                  <a:schemeClr val="accent2"/>
                </a:solidFill>
              </a:rPr>
              <a:t>(ryze konkávní)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3150241" y="3532981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(&gt;)</a:t>
            </a:r>
            <a:endParaRPr lang="cs-CZ" altLang="cs-CZ" sz="2400" b="1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126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7D161A-C542-4012-94F9-DAE8B5870D1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Konvexní a konkávní funkce</a:t>
            </a:r>
            <a:r>
              <a:rPr lang="cs-CZ" altLang="cs-CZ" sz="3600" b="1" smtClean="0"/>
              <a:t> v R</a:t>
            </a:r>
            <a:r>
              <a:rPr lang="cs-CZ" altLang="cs-CZ" sz="3600" b="1" baseline="30000" smtClean="0"/>
              <a:t>2</a:t>
            </a:r>
          </a:p>
        </p:txBody>
      </p:sp>
      <p:graphicFrame>
        <p:nvGraphicFramePr>
          <p:cNvPr id="11269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182688" y="4292600"/>
          <a:ext cx="230981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Rovnice" r:id="rId3" imgW="1002865" imgH="241195" progId="Equation.3">
                  <p:embed/>
                </p:oleObj>
              </mc:Choice>
              <mc:Fallback>
                <p:oleObj name="Rovnice" r:id="rId3" imgW="100286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4292600"/>
                        <a:ext cx="2309812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23850" y="4941888"/>
            <a:ext cx="8280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200" b="1"/>
              <a:t>konkávní fce (nikoliv ryze!)   </a:t>
            </a:r>
            <a:r>
              <a:rPr lang="cs-CZ" altLang="cs-CZ" sz="2200" b="1"/>
              <a:t>	</a:t>
            </a:r>
            <a:r>
              <a:rPr lang="en-US" altLang="cs-CZ" sz="2200" b="1"/>
              <a:t>ryze konkávní funkce</a:t>
            </a:r>
            <a:endParaRPr lang="cs-CZ" altLang="cs-CZ" sz="2200" b="1"/>
          </a:p>
        </p:txBody>
      </p:sp>
      <p:pic>
        <p:nvPicPr>
          <p:cNvPr id="1127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1341438"/>
            <a:ext cx="540702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4464050" cy="297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73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5148263" y="4292600"/>
          <a:ext cx="29527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Rovnice" r:id="rId7" imgW="1282700" imgH="241300" progId="Equation.3">
                  <p:embed/>
                </p:oleObj>
              </mc:Choice>
              <mc:Fallback>
                <p:oleObj name="Rovnice" r:id="rId7" imgW="1282700" imgH="241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292600"/>
                        <a:ext cx="29527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FC60A1-6FDC-40EF-85B3-0FB6725A349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Konvexní a konkávní funkce …</a:t>
            </a:r>
            <a:br>
              <a:rPr lang="cs-CZ" altLang="cs-CZ" sz="3600" b="1" dirty="0" smtClean="0"/>
            </a:br>
            <a:r>
              <a:rPr lang="cs-CZ" altLang="cs-CZ" sz="2800" b="1" dirty="0" smtClean="0">
                <a:solidFill>
                  <a:schemeClr val="accent2"/>
                </a:solidFill>
              </a:rPr>
              <a:t>„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Lokální extrémy jsou zároveň globální!!!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“</a:t>
            </a:r>
            <a:endParaRPr lang="cs-CZ" altLang="cs-CZ" sz="3600" b="1" dirty="0" smtClean="0">
              <a:solidFill>
                <a:schemeClr val="accent2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569325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b="1" u="sng" dirty="0" smtClean="0"/>
              <a:t>Věta 3:</a:t>
            </a:r>
            <a:r>
              <a:rPr lang="cs-CZ" altLang="cs-CZ" sz="2400" dirty="0" smtClean="0"/>
              <a:t>	Jestliže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 </a:t>
            </a:r>
            <a:r>
              <a:rPr lang="cs-CZ" altLang="cs-CZ" sz="2400" dirty="0" smtClean="0"/>
              <a:t>je </a:t>
            </a:r>
            <a:r>
              <a:rPr lang="cs-CZ" altLang="cs-CZ" sz="2400" b="1" dirty="0" smtClean="0">
                <a:solidFill>
                  <a:srgbClr val="0000CC"/>
                </a:solidFill>
              </a:rPr>
              <a:t>lokální</a:t>
            </a:r>
            <a:r>
              <a:rPr lang="cs-CZ" altLang="cs-CZ" sz="2400" dirty="0" smtClean="0"/>
              <a:t> maximum funkce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a funkce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je </a:t>
            </a:r>
            <a:r>
              <a:rPr lang="cs-CZ" altLang="cs-CZ" sz="2400" b="1" dirty="0" smtClean="0"/>
              <a:t>konkávní</a:t>
            </a:r>
            <a:r>
              <a:rPr lang="cs-CZ" altLang="cs-CZ" sz="2400" dirty="0" smtClean="0"/>
              <a:t>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potom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</a:t>
            </a:r>
            <a:r>
              <a:rPr lang="cs-CZ" altLang="cs-CZ" sz="2400" dirty="0" smtClean="0"/>
              <a:t> je </a:t>
            </a:r>
            <a:r>
              <a:rPr lang="cs-CZ" altLang="cs-CZ" sz="2400" b="1" dirty="0" smtClean="0">
                <a:solidFill>
                  <a:srgbClr val="0000CC"/>
                </a:solidFill>
              </a:rPr>
              <a:t>globálním</a:t>
            </a:r>
            <a:r>
              <a:rPr lang="cs-CZ" altLang="cs-CZ" sz="2400" dirty="0" smtClean="0"/>
              <a:t> maximem funkce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,   tj.	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= </a:t>
            </a:r>
            <a:r>
              <a:rPr lang="cs-CZ" altLang="cs-CZ" sz="2400" dirty="0" err="1" smtClean="0">
                <a:latin typeface="Times New Roman" panose="02020603050405020304" pitchFamily="18" charset="0"/>
              </a:rPr>
              <a:t>arg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</a:rPr>
              <a:t>max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cs-CZ" altLang="cs-CZ" sz="2400" dirty="0" smtClean="0"/>
              <a:t>					  	   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 X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Je-li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navíc </a:t>
            </a:r>
            <a:r>
              <a:rPr lang="cs-CZ" altLang="cs-CZ" sz="2400" b="1" dirty="0" smtClean="0">
                <a:solidFill>
                  <a:srgbClr val="0000CC"/>
                </a:solidFill>
              </a:rPr>
              <a:t>ryze</a:t>
            </a:r>
            <a:r>
              <a:rPr lang="cs-CZ" altLang="cs-CZ" sz="2400" dirty="0" smtClean="0"/>
              <a:t> konkávní na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,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		potom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/>
              <a:t>0</a:t>
            </a:r>
            <a:r>
              <a:rPr lang="cs-CZ" altLang="cs-CZ" sz="2400" dirty="0" smtClean="0"/>
              <a:t> je</a:t>
            </a:r>
            <a:r>
              <a:rPr lang="cs-CZ" altLang="cs-CZ" sz="2400" i="1" dirty="0" smtClean="0"/>
              <a:t> </a:t>
            </a:r>
            <a:r>
              <a:rPr lang="cs-CZ" altLang="cs-CZ" sz="2400" b="1" i="1" dirty="0" smtClean="0">
                <a:solidFill>
                  <a:srgbClr val="0000CC"/>
                </a:solidFill>
              </a:rPr>
              <a:t>jediným</a:t>
            </a:r>
            <a:r>
              <a:rPr lang="cs-CZ" altLang="cs-CZ" sz="2400" dirty="0" smtClean="0"/>
              <a:t> globálním maximem.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Poznámka 1:</a:t>
            </a:r>
            <a:r>
              <a:rPr lang="cs-CZ" altLang="cs-CZ" sz="2400" dirty="0" smtClean="0"/>
              <a:t> Analogicky pro lokální minimum a konvexní 			funkci…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Poznámka 2:</a:t>
            </a:r>
            <a:r>
              <a:rPr lang="cs-CZ" altLang="cs-CZ" sz="2400" dirty="0" smtClean="0"/>
              <a:t> Pozor, neplatí pro lokální </a:t>
            </a:r>
            <a:r>
              <a:rPr lang="cs-CZ" altLang="cs-CZ" sz="2400" b="1" dirty="0" smtClean="0"/>
              <a:t>maximum</a:t>
            </a:r>
            <a:r>
              <a:rPr lang="cs-CZ" altLang="cs-CZ" sz="2400" dirty="0" smtClean="0"/>
              <a:t>                  a </a:t>
            </a:r>
            <a:r>
              <a:rPr lang="cs-CZ" altLang="cs-CZ" sz="2400" b="1" dirty="0" smtClean="0"/>
              <a:t>konvexní</a:t>
            </a:r>
            <a:r>
              <a:rPr lang="cs-CZ" altLang="cs-CZ" sz="2400" dirty="0" smtClean="0"/>
              <a:t> funkci, resp. lok. </a:t>
            </a:r>
            <a:r>
              <a:rPr lang="cs-CZ" altLang="cs-CZ" sz="2400" b="1" dirty="0" smtClean="0"/>
              <a:t>minimum</a:t>
            </a:r>
            <a:r>
              <a:rPr lang="cs-CZ" altLang="cs-CZ" sz="2400" dirty="0" smtClean="0"/>
              <a:t> a </a:t>
            </a:r>
            <a:r>
              <a:rPr lang="cs-CZ" altLang="cs-CZ" sz="2400" b="1" dirty="0" smtClean="0"/>
              <a:t>konkávní</a:t>
            </a:r>
            <a:r>
              <a:rPr lang="cs-CZ" altLang="cs-CZ" sz="2400" dirty="0" smtClean="0"/>
              <a:t> funkci!!!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/>
              <a:t>EMM4</a:t>
            </a:r>
          </a:p>
        </p:txBody>
      </p:sp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B6F7B9-8EE6-42D9-9DEA-6BA855CAA27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Příklad k Větě 3:</a:t>
            </a:r>
            <a:endParaRPr lang="cs-CZ" altLang="cs-CZ" sz="2800" b="1" baseline="30000" smtClean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3850" y="5157788"/>
            <a:ext cx="85693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200" b="1"/>
              <a:t>není konkávní             </a:t>
            </a:r>
            <a:r>
              <a:rPr lang="en-US" altLang="cs-CZ" sz="2200" b="1"/>
              <a:t>konkávní fce </a:t>
            </a:r>
            <a:r>
              <a:rPr lang="cs-CZ" altLang="cs-CZ" sz="2200" b="1"/>
              <a:t>	r</a:t>
            </a:r>
            <a:r>
              <a:rPr lang="en-US" altLang="cs-CZ" sz="2200" b="1"/>
              <a:t>yze konkávní </a:t>
            </a:r>
            <a:r>
              <a:rPr lang="cs-CZ" altLang="cs-CZ" sz="2200" b="1"/>
              <a:t> fce </a:t>
            </a:r>
            <a:r>
              <a:rPr lang="en-US" altLang="cs-CZ" sz="2200" b="1"/>
              <a:t>funkce</a:t>
            </a:r>
            <a:endParaRPr lang="cs-CZ" altLang="cs-CZ" sz="2200" b="1"/>
          </a:p>
        </p:txBody>
      </p:sp>
      <p:sp>
        <p:nvSpPr>
          <p:cNvPr id="13318" name="Freeform 5"/>
          <p:cNvSpPr>
            <a:spLocks/>
          </p:cNvSpPr>
          <p:nvPr/>
        </p:nvSpPr>
        <p:spPr bwMode="auto">
          <a:xfrm>
            <a:off x="250825" y="2060575"/>
            <a:ext cx="2808288" cy="2568575"/>
          </a:xfrm>
          <a:custGeom>
            <a:avLst/>
            <a:gdLst>
              <a:gd name="T0" fmla="*/ 0 w 1769"/>
              <a:gd name="T1" fmla="*/ 2147483646 h 1618"/>
              <a:gd name="T2" fmla="*/ 914817675 w 1769"/>
              <a:gd name="T3" fmla="*/ 1446569688 h 1618"/>
              <a:gd name="T4" fmla="*/ 1943041608 w 1769"/>
              <a:gd name="T5" fmla="*/ 1562496875 h 1618"/>
              <a:gd name="T6" fmla="*/ 2147483646 w 1769"/>
              <a:gd name="T7" fmla="*/ 418345938 h 1618"/>
              <a:gd name="T8" fmla="*/ 2147483646 w 1769"/>
              <a:gd name="T9" fmla="*/ 2147483646 h 16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9"/>
              <a:gd name="T16" fmla="*/ 0 h 1618"/>
              <a:gd name="T17" fmla="*/ 1769 w 1769"/>
              <a:gd name="T18" fmla="*/ 1618 h 16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9" h="1618">
                <a:moveTo>
                  <a:pt x="0" y="1572"/>
                </a:moveTo>
                <a:cubicBezTo>
                  <a:pt x="117" y="1152"/>
                  <a:pt x="235" y="733"/>
                  <a:pt x="363" y="574"/>
                </a:cubicBezTo>
                <a:cubicBezTo>
                  <a:pt x="491" y="415"/>
                  <a:pt x="620" y="688"/>
                  <a:pt x="771" y="620"/>
                </a:cubicBezTo>
                <a:cubicBezTo>
                  <a:pt x="922" y="552"/>
                  <a:pt x="1104" y="0"/>
                  <a:pt x="1270" y="166"/>
                </a:cubicBezTo>
                <a:cubicBezTo>
                  <a:pt x="1436" y="332"/>
                  <a:pt x="1686" y="1376"/>
                  <a:pt x="1769" y="161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9" name="Freeform 6"/>
          <p:cNvSpPr>
            <a:spLocks/>
          </p:cNvSpPr>
          <p:nvPr/>
        </p:nvSpPr>
        <p:spPr bwMode="auto">
          <a:xfrm>
            <a:off x="5867400" y="1989138"/>
            <a:ext cx="3025775" cy="2819400"/>
          </a:xfrm>
          <a:custGeom>
            <a:avLst/>
            <a:gdLst>
              <a:gd name="T0" fmla="*/ 0 w 1906"/>
              <a:gd name="T1" fmla="*/ 2147483646 h 1776"/>
              <a:gd name="T2" fmla="*/ 688003450 w 1906"/>
              <a:gd name="T3" fmla="*/ 1617940313 h 1776"/>
              <a:gd name="T4" fmla="*/ 2147483646 w 1906"/>
              <a:gd name="T5" fmla="*/ 476310325 h 1776"/>
              <a:gd name="T6" fmla="*/ 2147483646 w 1906"/>
              <a:gd name="T7" fmla="*/ 2147483646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1906"/>
              <a:gd name="T13" fmla="*/ 0 h 1776"/>
              <a:gd name="T14" fmla="*/ 1906 w 1906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6" h="1776">
                <a:moveTo>
                  <a:pt x="0" y="1731"/>
                </a:moveTo>
                <a:cubicBezTo>
                  <a:pt x="61" y="1315"/>
                  <a:pt x="122" y="899"/>
                  <a:pt x="273" y="642"/>
                </a:cubicBezTo>
                <a:cubicBezTo>
                  <a:pt x="424" y="385"/>
                  <a:pt x="636" y="0"/>
                  <a:pt x="908" y="189"/>
                </a:cubicBezTo>
                <a:cubicBezTo>
                  <a:pt x="1180" y="378"/>
                  <a:pt x="1740" y="1511"/>
                  <a:pt x="1906" y="177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3276600" y="2036763"/>
            <a:ext cx="1954213" cy="2616200"/>
          </a:xfrm>
          <a:custGeom>
            <a:avLst/>
            <a:gdLst>
              <a:gd name="T0" fmla="*/ 0 w 1231"/>
              <a:gd name="T1" fmla="*/ 2147483646 h 1648"/>
              <a:gd name="T2" fmla="*/ 456149192 w 1231"/>
              <a:gd name="T3" fmla="*/ 1524695325 h 1648"/>
              <a:gd name="T4" fmla="*/ 1484373205 w 1231"/>
              <a:gd name="T5" fmla="*/ 267136563 h 1648"/>
              <a:gd name="T6" fmla="*/ 2147483646 w 1231"/>
              <a:gd name="T7" fmla="*/ 37803138 h 1648"/>
              <a:gd name="T8" fmla="*/ 2147483646 w 1231"/>
              <a:gd name="T9" fmla="*/ 37803138 h 1648"/>
              <a:gd name="T10" fmla="*/ 2147483646 w 1231"/>
              <a:gd name="T11" fmla="*/ 37803138 h 1648"/>
              <a:gd name="T12" fmla="*/ 2147483646 w 1231"/>
              <a:gd name="T13" fmla="*/ 37803138 h 1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1"/>
              <a:gd name="T22" fmla="*/ 0 h 1648"/>
              <a:gd name="T23" fmla="*/ 1231 w 1231"/>
              <a:gd name="T24" fmla="*/ 1648 h 1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1" h="1648">
                <a:moveTo>
                  <a:pt x="0" y="1648"/>
                </a:moveTo>
                <a:cubicBezTo>
                  <a:pt x="41" y="1255"/>
                  <a:pt x="83" y="862"/>
                  <a:pt x="181" y="605"/>
                </a:cubicBezTo>
                <a:cubicBezTo>
                  <a:pt x="279" y="348"/>
                  <a:pt x="461" y="204"/>
                  <a:pt x="589" y="106"/>
                </a:cubicBezTo>
                <a:cubicBezTo>
                  <a:pt x="717" y="8"/>
                  <a:pt x="846" y="30"/>
                  <a:pt x="952" y="15"/>
                </a:cubicBezTo>
                <a:cubicBezTo>
                  <a:pt x="1058" y="0"/>
                  <a:pt x="1217" y="15"/>
                  <a:pt x="1224" y="15"/>
                </a:cubicBezTo>
                <a:cubicBezTo>
                  <a:pt x="1231" y="15"/>
                  <a:pt x="1012" y="15"/>
                  <a:pt x="997" y="15"/>
                </a:cubicBezTo>
                <a:cubicBezTo>
                  <a:pt x="982" y="15"/>
                  <a:pt x="1058" y="15"/>
                  <a:pt x="1134" y="1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5219700" y="2060575"/>
            <a:ext cx="431800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128588" y="4462463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946150" y="28781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157413" y="2276475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4859338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859338" y="2060575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202238" y="2047875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7070725" y="2212975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79388" y="1401763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lokální max        globální max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950913" y="1844675"/>
            <a:ext cx="1428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H="1">
            <a:off x="2195513" y="1773238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8101013" y="3357563"/>
            <a:ext cx="0" cy="11509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vá složená závorka 21"/>
          <p:cNvSpPr/>
          <p:nvPr/>
        </p:nvSpPr>
        <p:spPr>
          <a:xfrm rot="16200000">
            <a:off x="6811169" y="3555206"/>
            <a:ext cx="395288" cy="223202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3334" name="TextovéPole 22"/>
          <p:cNvSpPr txBox="1">
            <a:spLocks noChangeArrowheads="1"/>
          </p:cNvSpPr>
          <p:nvPr/>
        </p:nvSpPr>
        <p:spPr bwMode="auto">
          <a:xfrm>
            <a:off x="6875463" y="48688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</a:p>
        </p:txBody>
      </p:sp>
      <p:sp>
        <p:nvSpPr>
          <p:cNvPr id="24" name="Elipsa 23"/>
          <p:cNvSpPr/>
          <p:nvPr/>
        </p:nvSpPr>
        <p:spPr>
          <a:xfrm>
            <a:off x="8064500" y="3368675"/>
            <a:ext cx="73025" cy="73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3187</Words>
  <Application>Microsoft Office PowerPoint</Application>
  <PresentationFormat>Předvádění na obrazovce (4:3)</PresentationFormat>
  <Paragraphs>383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Cambria Math</vt:lpstr>
      <vt:lpstr>Symbol</vt:lpstr>
      <vt:lpstr>Tahoma</vt:lpstr>
      <vt:lpstr>Times New Roman</vt:lpstr>
      <vt:lpstr>Wingdings</vt:lpstr>
      <vt:lpstr>Výchozí návrh</vt:lpstr>
      <vt:lpstr>Směsice</vt:lpstr>
      <vt:lpstr>Rovnice</vt:lpstr>
      <vt:lpstr>Ekonomicko-matematické metody 4</vt:lpstr>
      <vt:lpstr>Konvexní a konkávní funkce v R1… grafy</vt:lpstr>
      <vt:lpstr>Konvexní a konkávní funkce v R1</vt:lpstr>
      <vt:lpstr>Konvexní a konkávní funkce Jak to vyjádřit matematicky?</vt:lpstr>
      <vt:lpstr>Konvexní a konkávní funkce Jak to vyjádřit matematicky?</vt:lpstr>
      <vt:lpstr>Konvexní a konkávní funkce …</vt:lpstr>
      <vt:lpstr>Konvexní a konkávní funkce v R2</vt:lpstr>
      <vt:lpstr>Konvexní a konkávní funkce … „Lokální extrémy jsou zároveň globální!!!“</vt:lpstr>
      <vt:lpstr>Příklad k Větě 3:</vt:lpstr>
      <vt:lpstr>Konvexní a konkávní funkce …</vt:lpstr>
      <vt:lpstr> Jak poznáme, že je  funkce konvexní v X ?</vt:lpstr>
      <vt:lpstr>Konvexní a konkávní funkce …</vt:lpstr>
      <vt:lpstr>Příklad 1: </vt:lpstr>
      <vt:lpstr>Příklad 1 – pokrač.</vt:lpstr>
      <vt:lpstr>Úloha matematického programování tzv. úloha (1) , (2)  </vt:lpstr>
      <vt:lpstr>Maximalizace užitku spotřebitele při důchodovém omezení</vt:lpstr>
      <vt:lpstr>Příklad: Maximalizace užitku spotřebitele při důchodovém omezení</vt:lpstr>
      <vt:lpstr>Úloha matematického programování ...</vt:lpstr>
      <vt:lpstr>Teorie sedlových bodů</vt:lpstr>
      <vt:lpstr>Teorie sedlových bodů Sedlový bod funkce f(x,y) = -x2y2</vt:lpstr>
      <vt:lpstr>Teorie sedlových bodů</vt:lpstr>
      <vt:lpstr>Teorie sedlových bodů Postačující podmínka pro existenci sedlového bodu</vt:lpstr>
      <vt:lpstr>Teorie sedlových bodů (tzv. Kuhn-Tuckerův teorém )</vt:lpstr>
      <vt:lpstr>Příklad 2: Výroba „racio“ pokrmů (úloha lineárního/kvadratického programování)</vt:lpstr>
      <vt:lpstr>Příklad 2 - pokrač.1:  (úloha nelineárního - kvadratického programování) </vt:lpstr>
      <vt:lpstr>Příklad 2 - pokrač.2: </vt:lpstr>
      <vt:lpstr>Příklad 2 - pokrač. 3: </vt:lpstr>
      <vt:lpstr>Příklad 2 - pokrač. 4: </vt:lpstr>
      <vt:lpstr>Maximalizace užitku spotřebitele při důchodovém omezení</vt:lpstr>
      <vt:lpstr>Maximalizace užitku spotřebitele Kuhn-Tuckerovy podmínky</vt:lpstr>
      <vt:lpstr>Příklad: Maximalizace užitku spotřebitele při důchodovém omezení</vt:lpstr>
      <vt:lpstr>Příklad: Maximalizace užitku spotřebitele při důchodovém omezení</vt:lpstr>
      <vt:lpstr>Kuhn-Tuckerovy podmínky  a dualita v LP …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4</dc:title>
  <dc:creator>Deni</dc:creator>
  <cp:lastModifiedBy>bar0245</cp:lastModifiedBy>
  <cp:revision>67</cp:revision>
  <dcterms:created xsi:type="dcterms:W3CDTF">2005-02-11T19:17:33Z</dcterms:created>
  <dcterms:modified xsi:type="dcterms:W3CDTF">2022-10-10T14:27:29Z</dcterms:modified>
</cp:coreProperties>
</file>