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89" r:id="rId3"/>
    <p:sldId id="290" r:id="rId4"/>
    <p:sldId id="291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31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2" r:id="rId30"/>
    <p:sldId id="333" r:id="rId31"/>
    <p:sldId id="346" r:id="rId32"/>
    <p:sldId id="347" r:id="rId33"/>
    <p:sldId id="348" r:id="rId34"/>
    <p:sldId id="350" r:id="rId35"/>
    <p:sldId id="339" r:id="rId36"/>
    <p:sldId id="340" r:id="rId37"/>
    <p:sldId id="341" r:id="rId38"/>
    <p:sldId id="342" r:id="rId39"/>
    <p:sldId id="343" r:id="rId40"/>
    <p:sldId id="344" r:id="rId41"/>
    <p:sldId id="34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0C14-34AA-40D7-8A31-B394E13EB939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66CB0-5B3A-4F89-8773-B2F5EE8B92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28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66CB0-5B3A-4F89-8773-B2F5EE8B922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67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10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58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03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51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48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58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96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89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14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3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83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87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Ekonomicko-matematické </a:t>
            </a:r>
            <a:br>
              <a:rPr lang="cs-CZ" sz="4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5</a:t>
            </a:r>
            <a:endParaRPr lang="cs-CZ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přednáší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doc. RNDr. David Bartl, Ph.D.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224449"/>
                <a:ext cx="8515350" cy="637197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40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Důsledky věty o slabé dualitě  </a:t>
                </a:r>
                <a:r>
                  <a:rPr lang="cs-CZ" sz="31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1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1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3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31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cs-CZ" sz="31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1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3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31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cs-CZ" sz="31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224449"/>
                <a:ext cx="8515350" cy="637197"/>
              </a:xfrm>
              <a:blipFill>
                <a:blip r:embed="rId2"/>
                <a:stretch>
                  <a:fillRect l="-2147" t="-15385" b="-3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jsou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přípustná řešení úloh (P) a (D) taková, že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potom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obě řešení </a:t>
                </a:r>
                <a:r>
                  <a:rPr lang="cs-CZ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jsou optimálními řešeními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obou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úloh.</a:t>
                </a:r>
                <a:endParaRPr lang="cs-CZ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Jestliže úloha (P) není omezená shora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při splnění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potom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úloha (D) </a:t>
                </a:r>
                <a:r>
                  <a:rPr lang="cs-CZ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není </a:t>
                </a:r>
                <a:r>
                  <a:rPr lang="cs-CZ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přípustná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Jestliže úloha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(D)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není omezená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zdola 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cs-C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při splnění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potom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úloha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(P) </a:t>
                </a:r>
                <a:r>
                  <a:rPr lang="cs-CZ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není přípustná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3"/>
                <a:stretch>
                  <a:fillRect l="-931" t="-7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6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Poznámka ke slabé dualitě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0"/>
                  </a:spcAft>
                  <a:buNone/>
                </a:pPr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 důkazu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cs-CZ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𝑨𝒙</m:t>
                    </m:r>
                    <m:r>
                      <a:rPr lang="cs-CZ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plyne: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Rovnost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nastává právě tehdy, když jsou splněny podmínky komplementarity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</m:d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=0  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  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neboli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cs-CZ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cs-CZ" sz="24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T</m:t>
                                  </m:r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cs-CZ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=0  </m:t>
                      </m:r>
                      <m:r>
                        <m:rPr>
                          <m:nor/>
                        </m:rPr>
                        <a:rPr lang="cs-CZ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  </m:t>
                      </m:r>
                      <m:nary>
                        <m:naryPr>
                          <m:chr m:val="∑"/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  <m:e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cs-CZ" sz="24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T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cs-CZ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cs-CZ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432" t="-11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7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Věta o silné dualitě (princip duality)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</a:pP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 úloha (P) má optimální řešení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potom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úloha (D) má optimální řešení 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b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platí 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rovnost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</a:pP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Jestliže úloha (D) má optimální řešení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potom úloha 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(P) má optimální řešení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b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platí rovnost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respektive</a:t>
                </a:r>
                <a:endParaRPr lang="cs-C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646" t="-1613" r="-3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2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Věta o silné dualitě (princip duality)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1260"/>
            <a:ext cx="8515350" cy="49108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Úloha (P) má optimální řešení právě tehdy, když úloha (D) má optimální řešení.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To jest, optimální řešení mají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buď obě úlohy současně,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anebo žádná z nich.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Jestliže obě úlohy mají optimální řešení, potom jejich optimální hodnoty se rovnají.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Heslem: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maximum  =  minimum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9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Věta o existenci optimálních řešení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obě úlohy (P) a (D) jsou přípustné </a:t>
                </a:r>
                <a:r>
                  <a:rPr lang="cs-CZ" sz="32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(existují nějaká přípustná řešení  </a:t>
                </a:r>
                <a14:m>
                  <m:oMath xmlns:m="http://schemas.openxmlformats.org/officeDocument/2006/math">
                    <m:r>
                      <a:rPr lang="cs-CZ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cs-CZ" sz="32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těchto úloh)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potom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obě úlohy mají optimální řešení </a:t>
                </a:r>
                <a:r>
                  <a:rPr lang="cs-CZ" sz="32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(existují optimální řešení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těchto </a:t>
                </a:r>
                <a:r>
                  <a:rPr lang="cs-CZ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úloh</a:t>
                </a:r>
                <a:r>
                  <a:rPr lang="cs-CZ" sz="32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790" t="-16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0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Důsledek všech uvedených tvrzení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1260"/>
            <a:ext cx="8515350" cy="49108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 úlohy (P) a (D) nastává právě jedna </a:t>
            </a:r>
            <a:b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 následujících možností: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obě úlohy (P) a (D) jsou přípustné, mají optimální řešení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platí rovnost optimálních hodnot,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úloha (P) není přípustná a úloha (D) není omezená zdola,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úloha (D) není přípustná a úloha (P) není omezená shora,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obě úlohy (P) a (D) jsou nepřípustné.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1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Úlohy lineárního programování (LP)  II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788670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Nechť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matice,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vektor pravých stran a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resp.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vektor (gradient) cílové funkce.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Primární úloha LP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normálním tvaru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max</m:t>
                      </m:r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r>
                  <a:rPr lang="cs-CZ" b="1" i="1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cs-CZ" b="1" i="1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endParaRPr lang="cs-CZ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7886700" cy="4910871"/>
              </a:xfrm>
              <a:blipFill>
                <a:blip r:embed="rId2"/>
                <a:stretch>
                  <a:fillRect l="-1546" t="-1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9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úloha LP v normálním tvaru: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90550" y="1301260"/>
                <a:ext cx="788670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ax</m:t>
                      </m:r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  <m:r>
                        <a:rPr lang="cs-CZ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………………………………………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cs-CZ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550" y="1301260"/>
                <a:ext cx="7886700" cy="4910871"/>
              </a:xfrm>
              <a:blipFill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4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(P) a (D) úloha LP v </a:t>
            </a:r>
            <a:r>
              <a:rPr lang="cs-CZ" sz="4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cs-CZ" sz="4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tvaru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50" y="1301260"/>
            <a:ext cx="7886700" cy="4799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0" dirty="0" smtClean="0">
                <a:latin typeface="Arial" panose="020B0604020202020204" pitchFamily="34" charset="0"/>
                <a:cs typeface="Arial" panose="020B0604020202020204" pitchFamily="34" charset="0"/>
              </a:rPr>
              <a:t>Úloha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normálním tvaru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PRIMÁRNÍ (P)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ax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m:rPr>
                          <m:aln/>
                        </m:rP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cs-CZ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</a:t>
                </a:r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proměnná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  <a:blipFill>
                <a:blip r:embed="rId2"/>
                <a:stretch>
                  <a:fillRect l="-2821" t="-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 standardním tvaru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DUÁLNÍ (D)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in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r>
                  <a:rPr lang="cs-CZ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cs-CZ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1×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proměnná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respektive</a:t>
                </a:r>
                <a:endParaRPr lang="cs-CZ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  <a:blipFill>
                <a:blip r:embed="rId3"/>
                <a:stretch>
                  <a:fillRect l="-2821" t="-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(P) a (D) úloha LP v </a:t>
            </a:r>
            <a:r>
              <a:rPr lang="cs-CZ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cs-CZ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tvaru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50" y="1301260"/>
            <a:ext cx="7886700" cy="4799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0" dirty="0" smtClean="0">
                <a:latin typeface="Arial" panose="020B0604020202020204" pitchFamily="34" charset="0"/>
                <a:cs typeface="Arial" panose="020B0604020202020204" pitchFamily="34" charset="0"/>
              </a:rPr>
              <a:t>Úloha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normálním tvaru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PRIMÁRNÍ (P)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m:rPr>
                          <m:aln/>
                        </m:rP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cs-CZ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</a:t>
                </a:r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proměnná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  <a:blipFill>
                <a:blip r:embed="rId2"/>
                <a:stretch>
                  <a:fillRect l="-2821" t="-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 standardním tvaru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DUÁLNÍ (D)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in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r>
                  <a:rPr lang="cs-CZ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cs-CZ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proměnná</a:t>
                </a:r>
                <a:endParaRPr lang="cs-CZ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  <a:blipFill>
                <a:blip r:embed="rId3"/>
                <a:stretch>
                  <a:fillRect l="-2821" t="-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8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Úlohy lineárního programování (LP)  I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788670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Nechť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matice,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vektor pravých stran a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resp.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vektor (gradient) cílové funkce.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Primární úloha LP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kanonickém tvaru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max</m:t>
                      </m:r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cs-CZ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7886700" cy="4910871"/>
              </a:xfrm>
              <a:blipFill>
                <a:blip r:embed="rId2"/>
                <a:stretch>
                  <a:fillRect l="-1546" t="-1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0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Úlohy LP v </a:t>
            </a:r>
            <a:r>
              <a:rPr lang="cs-CZ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cs-CZ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tvaru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Každou úlohu LP lze převést na normální (P) </a:t>
                </a:r>
                <a:b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standardní (D) tvar pomocí úprav, které už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známe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, a přidáme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Podmínky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𝑪𝒚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napíšeme jako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𝑪𝒚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neboli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𝑪𝒚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𝑰𝒔</m:t>
                    </m:r>
                    <m:r>
                      <a:rPr lang="cs-CZ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kde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jednotková matice a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jsou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nové proměnné (angl.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slack variables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Cvičení: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Úlohy (P) a (D) v kanonickém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tvaru převeďte na 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úlohy (P) a (D) v normálním a standardním tvaru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a obráceně).</a:t>
                </a:r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432" t="-1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3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Připomeňme úlohy LP 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n. a s. tvaru: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50" y="1301260"/>
            <a:ext cx="7886700" cy="4799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0" dirty="0" smtClean="0">
                <a:latin typeface="Arial" panose="020B0604020202020204" pitchFamily="34" charset="0"/>
                <a:cs typeface="Arial" panose="020B0604020202020204" pitchFamily="34" charset="0"/>
              </a:rPr>
              <a:t>Úloha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normálním tvaru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PRIMÁRNÍ (P)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ax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m:rPr>
                          <m:aln/>
                        </m:rP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cs-CZ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</a:t>
                </a:r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proměnná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  <a:blipFill>
                <a:blip r:embed="rId2"/>
                <a:stretch>
                  <a:fillRect l="-2821" t="-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 standardním tvaru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DUÁLNÍ (D)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in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r>
                  <a:rPr lang="cs-CZ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cs-CZ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proměnná</a:t>
                </a:r>
                <a:endParaRPr lang="en-US" sz="240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  <a:blipFill>
                <a:blip r:embed="rId3"/>
                <a:stretch>
                  <a:fillRect l="-2821" t="-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4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Věta o slabé dualitě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 jsou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přípustná 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řešení úloh (P) a (D), potom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platí</a:t>
                </a:r>
                <a:b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Důkaz: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𝑨𝒙</m:t>
                    </m:r>
                    <m:r>
                      <a:rPr lang="cs-C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□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Heslem: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maximum  </a:t>
                </a:r>
                <a:r>
                  <a:rPr lang="cs-CZ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≤  </a:t>
                </a:r>
                <a:r>
                  <a:rPr lang="cs-CZ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minimum</a:t>
                </a:r>
                <a:endParaRPr lang="cs-CZ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432" t="-1117" r="-15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9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224449"/>
                <a:ext cx="8515350" cy="637197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40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Důsledky věty o slabé dualitě  </a:t>
                </a:r>
                <a:r>
                  <a:rPr lang="cs-CZ" sz="31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1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1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3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31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cs-CZ" sz="31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1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3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31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cs-CZ" sz="31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224449"/>
                <a:ext cx="8515350" cy="637197"/>
              </a:xfrm>
              <a:blipFill>
                <a:blip r:embed="rId2"/>
                <a:stretch>
                  <a:fillRect l="-2147" t="-15385" b="-3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jsou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přípustná řešení úloh (P) a (D) taková, že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potom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obě řešení </a:t>
                </a:r>
                <a:r>
                  <a:rPr lang="cs-CZ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jsou optimálními řešeními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obou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úloh.</a:t>
                </a:r>
                <a:endParaRPr lang="cs-CZ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Jestliže úloha (P) není omezená shora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při splnění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potom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úloha (D) </a:t>
                </a:r>
                <a:r>
                  <a:rPr lang="cs-CZ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není </a:t>
                </a:r>
                <a:r>
                  <a:rPr lang="cs-CZ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přípustná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Jestliže úloha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(D)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není omezená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zdola 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cs-C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při splnění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potom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úloha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(P) </a:t>
                </a:r>
                <a:r>
                  <a:rPr lang="cs-CZ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není přípustná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3"/>
                <a:stretch>
                  <a:fillRect l="-931" t="-7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4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Poznámka ke slabé dualitě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0"/>
                  </a:spcAft>
                  <a:buNone/>
                </a:pPr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 důkazu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𝑨𝒙</m:t>
                    </m:r>
                    <m:r>
                      <a:rPr lang="cs-CZ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plyne: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Rovnost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nastává právě tehdy, když </a:t>
                </a:r>
                <a:b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 splněna podmínka komplementarity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neboli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p>
                        <m:e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cs-CZ" sz="24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T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cs-CZ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cs-CZ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432" t="-11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2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Věta o silné dualitě (princip duality)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</a:pP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 úloha (P) má optimální řešení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potom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úloha (D) má optimální řešení 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b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platí 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rovnost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</a:pP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Jestliže úloha (D) má optimální řešení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potom úloha 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(P) má optimální řešení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b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platí rovnost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respektive</a:t>
                </a:r>
                <a:endParaRPr lang="cs-C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646" t="-1613" r="-3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6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Věta o silné dualitě (princip duality)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1260"/>
            <a:ext cx="8515350" cy="49108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Úloha (P) má optimální řešení právě tehdy, když úloha (D) má optimální řešení.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To jest, optimální řešení mají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buď obě úlohy současně,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anebo žádná z nich.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Jestliže obě úlohy mají optimální řešení, potom jejich optimální hodnoty se rovnají.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Heslem: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maximum  =  minimum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Věta o existenci optimálních řešení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obě úlohy (P) a (D) jsou přípustné </a:t>
                </a:r>
                <a:r>
                  <a:rPr lang="cs-CZ" sz="32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(existují nějaká přípustná řešení  </a:t>
                </a:r>
                <a14:m>
                  <m:oMath xmlns:m="http://schemas.openxmlformats.org/officeDocument/2006/math">
                    <m:r>
                      <a:rPr lang="cs-CZ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cs-CZ" sz="32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těchto úloh)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potom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obě úlohy mají optimální řešení </a:t>
                </a:r>
                <a:r>
                  <a:rPr lang="cs-CZ" sz="32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(existují optimální řešení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těchto </a:t>
                </a:r>
                <a:r>
                  <a:rPr lang="cs-CZ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úloh</a:t>
                </a:r>
                <a:r>
                  <a:rPr lang="cs-CZ" sz="32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790" t="-16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0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Důsledek všech uvedených tvrzení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1260"/>
            <a:ext cx="8515350" cy="49108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 úlohy (P) a (D) nastává právě jedna </a:t>
            </a:r>
            <a:b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 následujících možností: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obě úlohy (P) a (D) jsou přípustné, mají optimální řešení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platí rovnost optimálních hodnot,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úloha (P) není přípustná a úloha (D) není omezená zdola,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úloha (D) není přípustná a úloha (P) není omezená shora,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obě úlohy (P) a (D) jsou nepřípustné.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6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Úlohy lineárního programování (LP)  III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788670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Nechť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matice,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vektor pravých stran a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resp.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vektor (gradient) cílové funkce.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Primární úloha LP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 standardním tvaru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min</m:t>
                      </m:r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cs-CZ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7886700" cy="4910871"/>
              </a:xfrm>
              <a:blipFill>
                <a:blip r:embed="rId2"/>
                <a:stretch>
                  <a:fillRect l="-1546" t="-1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2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úloha LP v kanonickém tvaru: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90550" y="1301260"/>
                <a:ext cx="788670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ax</m:t>
                      </m:r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  <m:r>
                        <a:rPr lang="cs-CZ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………………………………………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cs-CZ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≥0</m:t>
                      </m:r>
                    </m:oMath>
                  </m:oMathPara>
                </a14:m>
                <a:endParaRPr lang="cs-CZ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550" y="1301260"/>
                <a:ext cx="7886700" cy="4910871"/>
              </a:xfrm>
              <a:blipFill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7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úloha LP 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standardním 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tvaru: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90550" y="1301260"/>
                <a:ext cx="788670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in</m:t>
                      </m:r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  <m:r>
                        <a:rPr lang="cs-CZ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………………………………………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cs-CZ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cs-CZ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550" y="1301260"/>
                <a:ext cx="7886700" cy="4910871"/>
              </a:xfrm>
              <a:blipFill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0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(P) a (D) úloha LP ve </a:t>
            </a:r>
            <a:r>
              <a:rPr lang="cs-CZ" sz="4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cs-CZ" sz="4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tvaru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50" y="1301260"/>
            <a:ext cx="7886700" cy="4799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0" dirty="0" smtClean="0">
                <a:latin typeface="Arial" panose="020B0604020202020204" pitchFamily="34" charset="0"/>
                <a:cs typeface="Arial" panose="020B0604020202020204" pitchFamily="34" charset="0"/>
              </a:rPr>
              <a:t>Úloha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standardním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tvaru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PRIMÁRNÍ (P)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in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m:rPr>
                          <m:aln/>
                        </m:rP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cs-CZ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</a:t>
                </a:r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proměnná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  <a:blipFill>
                <a:blip r:embed="rId2"/>
                <a:stretch>
                  <a:fillRect l="-2821" t="-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normálním tvaru</a:t>
                </a:r>
                <a:endParaRPr lang="cs-CZ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DUÁLNÍ (D)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ax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p>
                        <m:sSupPr>
                          <m:ctrlP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r>
                  <a:rPr lang="cs-CZ" b="1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cs-CZ" b="1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1×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proměnná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respektive</a:t>
                </a:r>
                <a:endParaRPr lang="cs-CZ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  <a:blipFill>
                <a:blip r:embed="rId3"/>
                <a:stretch>
                  <a:fillRect l="-2821" t="-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6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(P) a (D) úloha LP ve </a:t>
            </a:r>
            <a:r>
              <a:rPr lang="cs-CZ" sz="4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cs-CZ" sz="4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tvaru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50" y="1301260"/>
            <a:ext cx="7886700" cy="4799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0" dirty="0" smtClean="0">
                <a:latin typeface="Arial" panose="020B0604020202020204" pitchFamily="34" charset="0"/>
                <a:cs typeface="Arial" panose="020B0604020202020204" pitchFamily="34" charset="0"/>
              </a:rPr>
              <a:t>Úloha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 standardním tvaru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PRIMÁRNÍ (P)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m:rPr>
                          <m:aln/>
                        </m:rP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cs-CZ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</a:t>
                </a:r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proměnná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  <a:blipFill>
                <a:blip r:embed="rId2"/>
                <a:stretch>
                  <a:fillRect l="-2821" t="-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normálním tvaru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DUÁLNÍ (D)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ax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r>
                  <a:rPr lang="cs-CZ" b="1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cs-CZ" b="1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proměnná</a:t>
                </a:r>
                <a:endParaRPr lang="cs-CZ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  <a:blipFill>
                <a:blip r:embed="rId3"/>
                <a:stretch>
                  <a:fillRect l="-2821" t="-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0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Úlohy LP ve </a:t>
            </a:r>
            <a:r>
              <a:rPr lang="cs-CZ" sz="4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4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tvaru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1260"/>
            <a:ext cx="8515350" cy="49108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Cvičení: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Ukažte, že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lohy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(P) a (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D)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kanonickém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tvaru,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úlohy (P) a (D)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normálním a standardním tvaru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úlohy (P) a (D)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 standardním 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normálním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tvaru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lze převést mezi sebou navzájem.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Cvičení: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Ukažte, že úlohy jsou k sobě duální navzájem: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Úlohu (P) převeďte na úlohu (D).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Úlohu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(D)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převeďte na úlohu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(P).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9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Připomeňme úlohy 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 ve s. a n. tvaru: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50" y="1301260"/>
            <a:ext cx="7886700" cy="4799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0" dirty="0" smtClean="0">
                <a:latin typeface="Arial" panose="020B0604020202020204" pitchFamily="34" charset="0"/>
                <a:cs typeface="Arial" panose="020B0604020202020204" pitchFamily="34" charset="0"/>
              </a:rPr>
              <a:t>Úloha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 standardním tvaru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PRIMÁRNÍ (P)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m:rPr>
                          <m:aln/>
                        </m:rP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cs-CZ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</a:t>
                </a:r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proměnná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  <a:blipFill>
                <a:blip r:embed="rId2"/>
                <a:stretch>
                  <a:fillRect l="-2821" t="-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normálním tvaru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DUÁLNÍ (D)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ax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r>
                  <a:rPr lang="cs-CZ" b="1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cs-CZ" b="1" i="1" dirty="0">
                    <a:solidFill>
                      <a:schemeClr val="bg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proměnná</a:t>
                </a:r>
                <a:endParaRPr lang="cs-CZ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  <a:blipFill>
                <a:blip r:embed="rId3"/>
                <a:stretch>
                  <a:fillRect l="-2821" t="-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3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Věta o slabé dualitě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 jsou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přípustná 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řešení úloh (P) a (D), potom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platí</a:t>
                </a:r>
                <a:b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Důkaz: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𝑨𝒙</m:t>
                    </m:r>
                    <m:r>
                      <a:rPr lang="cs-C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□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Heslem: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minimum  ≥  maximum</a:t>
                </a:r>
                <a:endParaRPr lang="cs-CZ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432" t="-1117" r="-15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224449"/>
                <a:ext cx="8515350" cy="637197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400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Důsledky věty o slabé dualitě  </a:t>
                </a:r>
                <a:r>
                  <a:rPr lang="cs-CZ" sz="310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1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1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3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31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cs-CZ" sz="31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1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3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310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cs-CZ" sz="31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224449"/>
                <a:ext cx="8515350" cy="637197"/>
              </a:xfrm>
              <a:blipFill>
                <a:blip r:embed="rId2"/>
                <a:stretch>
                  <a:fillRect l="-2147" t="-15385" b="-3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jsou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přípustná řešení úloh (P) a (D) taková, že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potom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obě řešení </a:t>
                </a:r>
                <a:r>
                  <a:rPr lang="cs-CZ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jsou optimálními řešeními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obou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úloh.</a:t>
                </a:r>
                <a:endParaRPr lang="cs-CZ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Jestliže úloha (P) není omezená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zdola 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−∞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při splnění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potom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úloha (D) </a:t>
                </a:r>
                <a:r>
                  <a:rPr lang="cs-CZ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není </a:t>
                </a:r>
                <a:r>
                  <a:rPr lang="cs-CZ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přípustná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Jestliže úloha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(D)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není omezená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shora 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cs-C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při splnění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potom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úloha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(P) </a:t>
                </a:r>
                <a:r>
                  <a:rPr lang="cs-CZ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není přípustná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3"/>
                <a:stretch>
                  <a:fillRect l="-931" t="-7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Poznámka ke slabé dualitě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0"/>
                  </a:spcAft>
                  <a:buNone/>
                </a:pPr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 důkazu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cs-CZ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𝑨𝒙</m:t>
                    </m:r>
                    <m:r>
                      <a:rPr lang="cs-CZ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plyne: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Rovnost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nastává právě tehdy, když </a:t>
                </a:r>
                <a:b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 splněna podmínky komplementarity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</m:d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neboli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cs-CZ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cs-CZ" sz="24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T</m:t>
                                  </m:r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cs-CZ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cs-CZ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432" t="-11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Věta o silné dualitě (princip duality)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</a:pP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 úloha (P) má optimální řešení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potom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úloha (D) má optimální řešení 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b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platí 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rovnost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</a:pP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Jestliže úloha (D) má optimální řešení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potom úloha 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(P) má optimální řešení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b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platí rovnost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respektive</a:t>
                </a:r>
                <a:endParaRPr lang="cs-C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646" t="-1613" r="-3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9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Věta o silné dualitě (princip duality)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1260"/>
            <a:ext cx="8515350" cy="49108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Úloha (P) má optimální řešení právě tehdy, když úloha (D) má optimální řešení.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To jest, optimální řešení mají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buď obě úlohy současně,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anebo žádná z nich.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Jestliže obě úlohy mají optimální řešení, potom jejich optimální hodnoty se rovnají.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Heslem: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minimum  =  maximum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2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(P) a (D) úloha LP v kanonickém tvaru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50" y="1301260"/>
            <a:ext cx="7886700" cy="4799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0" dirty="0" smtClean="0">
                <a:latin typeface="Arial" panose="020B0604020202020204" pitchFamily="34" charset="0"/>
                <a:cs typeface="Arial" panose="020B0604020202020204" pitchFamily="34" charset="0"/>
              </a:rPr>
              <a:t>Úloha LP v kanonickém tvaru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PRIMÁRNÍ (P)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ax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m:rPr>
                          <m:aln/>
                        </m:rPr>
                        <a:rPr lang="cs-CZ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cs-CZ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</a:t>
                </a:r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proměnná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  <a:blipFill>
                <a:blip r:embed="rId2"/>
                <a:stretch>
                  <a:fillRect l="-2821" t="-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DUÁLNÍ (D)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in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r>
                  <a:rPr lang="cs-CZ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cs-CZ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1×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proměnná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sz="240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respektive</a:t>
                </a:r>
                <a:endParaRPr lang="cs-CZ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  <a:blipFill>
                <a:blip r:embed="rId3"/>
                <a:stretch>
                  <a:fillRect l="-2821" t="-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5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Věta o existenci optimálních řešení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obě úlohy (P) a (D) jsou přípustné </a:t>
                </a:r>
                <a:r>
                  <a:rPr lang="cs-CZ" sz="32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(existují nějaká přípustná řešení  </a:t>
                </a:r>
                <a14:m>
                  <m:oMath xmlns:m="http://schemas.openxmlformats.org/officeDocument/2006/math">
                    <m:r>
                      <a:rPr lang="cs-CZ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cs-CZ" sz="32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těchto úloh)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potom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obě úlohy mají optimální řešení </a:t>
                </a:r>
                <a:r>
                  <a:rPr lang="cs-CZ" sz="32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(existují optimální řešení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těchto </a:t>
                </a:r>
                <a:r>
                  <a:rPr lang="cs-CZ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úloh</a:t>
                </a:r>
                <a:r>
                  <a:rPr lang="cs-CZ" sz="32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790" t="-16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7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Důsledek všech uvedených tvrzení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1260"/>
            <a:ext cx="8515350" cy="49108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 úlohy (P) a (D) nastává právě jedna </a:t>
            </a:r>
            <a:b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 následujících možností: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obě úlohy (P) a (D) jsou přípustné, mají optimální řešení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platí rovnost optimálních hodnot,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úloha (P) není přípustná a úloha (D) není omezená shora,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úloha (D) není přípustná a úloha (P) není omezená zdola,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obě úlohy (P) a (D) jsou nepřípustné.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7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(P) a (D) úloha LP v kanonickém tvaru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50" y="1301260"/>
            <a:ext cx="7886700" cy="4799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0" dirty="0" smtClean="0">
                <a:latin typeface="Arial" panose="020B0604020202020204" pitchFamily="34" charset="0"/>
                <a:cs typeface="Arial" panose="020B0604020202020204" pitchFamily="34" charset="0"/>
              </a:rPr>
              <a:t>Úloha LP v kanonickém tvaru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PRIMÁRNÍ (P)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cs-CZ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</a:t>
                </a:r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proměnná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  <a:blipFill>
                <a:blip r:embed="rId2"/>
                <a:stretch>
                  <a:fillRect l="-2821" t="-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DUÁLNÍ (D)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in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r>
                  <a:rPr lang="cs-CZ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cs-CZ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proměnná</a:t>
                </a:r>
                <a:endParaRPr lang="cs-CZ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  <a:blipFill>
                <a:blip r:embed="rId3"/>
                <a:stretch>
                  <a:fillRect l="-2821" t="-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9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Úlohy LP v kanonickém tvaru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Každou úlohu LP lze převést na kanonický tvar </a:t>
                </a:r>
                <a:b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(P) resp. (D) pomocí obvyklých úprav: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Podmínky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𝑪𝒙</m:t>
                    </m:r>
                    <m:r>
                      <a:rPr lang="cs-CZ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napíšeme jako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a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respektive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podm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cs-CZ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napíšeme jako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endParaRPr lang="cs-CZ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Podmínky 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napíšeme jako 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𝑪𝒙</m:t>
                    </m:r>
                    <m:r>
                      <a:rPr lang="cs-C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respektive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podmínky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nap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íšeme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jako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endParaRPr lang="cs-CZ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432" t="-1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2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Úlohy LP v kanonickém tvaru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Každou úlohu LP lze převést na kanonický tvar </a:t>
                </a:r>
                <a:b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(P) resp. (D) pomocí obvyklých úprav: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Proměnnou 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neomezenou ve znaménku napíšeme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jako 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kde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(V případě proměnné 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obdobně.)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cs-CZ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Cílovou funkci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m:rPr>
                        <m:nor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min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napíšeme jako 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m:rPr>
                        <m:nor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max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respektive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cílovou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funkci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m:rPr>
                        <m:nor/>
                      </m:rPr>
                      <a:rPr lang="cs-CZ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ax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napíšeme jako 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m:rPr>
                        <m:nor/>
                      </m:rPr>
                      <a:rPr lang="cs-CZ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in</m:t>
                    </m:r>
                  </m:oMath>
                </a14:m>
                <a:endParaRPr lang="cs-CZ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432" t="-1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6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Připomeňme úlohy LP v kan. tvaru: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50" y="1301260"/>
            <a:ext cx="7886700" cy="4799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0" dirty="0" smtClean="0">
                <a:latin typeface="Arial" panose="020B0604020202020204" pitchFamily="34" charset="0"/>
                <a:cs typeface="Arial" panose="020B0604020202020204" pitchFamily="34" charset="0"/>
              </a:rPr>
              <a:t>Úloha LP v kanonickém tvaru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PRIMÁRNÍ (P)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ax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cs-CZ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</a:t>
                </a:r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proměnná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  <a:blipFill>
                <a:blip r:embed="rId2"/>
                <a:stretch>
                  <a:fillRect l="-2821" t="-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DUÁLNÍ (D)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in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r>
                  <a:rPr lang="cs-CZ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cs-CZ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1×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proměnná</a:t>
                </a: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  <a:blipFill>
                <a:blip r:embed="rId3"/>
                <a:stretch>
                  <a:fillRect l="-2821" t="-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4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Věta o slabé dualitě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 jsou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přípustná 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řešení úloh (P) a (D), potom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platí</a:t>
                </a:r>
                <a:b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Důkaz: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𝑨𝒙</m:t>
                    </m:r>
                    <m:r>
                      <a:rPr lang="cs-CZ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□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Heslem: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maximum  </a:t>
                </a:r>
                <a:r>
                  <a:rPr lang="cs-CZ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≤  </a:t>
                </a:r>
                <a:r>
                  <a:rPr lang="cs-CZ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minimum</a:t>
                </a:r>
                <a:endParaRPr lang="cs-CZ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432" t="-1117" r="-15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4418</Words>
  <Application>Microsoft Office PowerPoint</Application>
  <PresentationFormat>Předvádění na obrazovce (4:3)</PresentationFormat>
  <Paragraphs>407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Motiv Office</vt:lpstr>
      <vt:lpstr>Ekonomicko-matematické  metody 5</vt:lpstr>
      <vt:lpstr>Úlohy lineárního programování (LP)  I</vt:lpstr>
      <vt:lpstr>Primární úloha LP v kanonickém tvaru:</vt:lpstr>
      <vt:lpstr>(P) a (D) úloha LP v kanonickém tvaru</vt:lpstr>
      <vt:lpstr>(P) a (D) úloha LP v kanonickém tvaru</vt:lpstr>
      <vt:lpstr>Úlohy LP v kanonickém tvaru</vt:lpstr>
      <vt:lpstr>Úlohy LP v kanonickém tvaru</vt:lpstr>
      <vt:lpstr>Připomeňme úlohy LP v kan. tvaru:</vt:lpstr>
      <vt:lpstr>Věta o slabé dualitě</vt:lpstr>
      <vt:lpstr>Důsledky věty o slabé dualitě  (c^T x≤y^T b)</vt:lpstr>
      <vt:lpstr>Poznámka ke slabé dualitě</vt:lpstr>
      <vt:lpstr>Věta o silné dualitě (princip duality)</vt:lpstr>
      <vt:lpstr>Věta o silné dualitě (princip duality)</vt:lpstr>
      <vt:lpstr>Věta o existenci optimálních řešení</vt:lpstr>
      <vt:lpstr>Důsledek všech uvedených tvrzení</vt:lpstr>
      <vt:lpstr>Úlohy lineárního programování (LP)  II</vt:lpstr>
      <vt:lpstr>Primární úloha LP v normálním tvaru:</vt:lpstr>
      <vt:lpstr>(P) a (D) úloha LP v norm. a std. tvaru</vt:lpstr>
      <vt:lpstr>(P) a (D) úloha LP v norm. a std. tvaru</vt:lpstr>
      <vt:lpstr>Úlohy LP v norm. a std. tvaru</vt:lpstr>
      <vt:lpstr>Připomeňme úlohy LP v n. a s. tvaru:</vt:lpstr>
      <vt:lpstr>Věta o slabé dualitě</vt:lpstr>
      <vt:lpstr>Důsledky věty o slabé dualitě  (c^T x≤y^T b)</vt:lpstr>
      <vt:lpstr>Poznámka ke slabé dualitě</vt:lpstr>
      <vt:lpstr>Věta o silné dualitě (princip duality)</vt:lpstr>
      <vt:lpstr>Věta o silné dualitě (princip duality)</vt:lpstr>
      <vt:lpstr>Věta o existenci optimálních řešení</vt:lpstr>
      <vt:lpstr>Důsledek všech uvedených tvrzení</vt:lpstr>
      <vt:lpstr>Úlohy lineárního programování (LP)  III</vt:lpstr>
      <vt:lpstr>Primární úloha LP ve standardním tvaru:</vt:lpstr>
      <vt:lpstr>(P) a (D) úloha LP ve std. a norm. tvaru</vt:lpstr>
      <vt:lpstr>(P) a (D) úloha LP ve std. a norm. tvaru</vt:lpstr>
      <vt:lpstr>Úlohy LP ve std. a norm. tvaru</vt:lpstr>
      <vt:lpstr>Připomeňme úlohy LP ve s. a n. tvaru:</vt:lpstr>
      <vt:lpstr>Věta o slabé dualitě</vt:lpstr>
      <vt:lpstr>Důsledky věty o slabé dualitě  (c^T x≥y^T b)</vt:lpstr>
      <vt:lpstr>Poznámka ke slabé dualitě</vt:lpstr>
      <vt:lpstr>Věta o silné dualitě (princip duality)</vt:lpstr>
      <vt:lpstr>Věta o silné dualitě (princip duality)</vt:lpstr>
      <vt:lpstr>Věta o existenci optimálních řešení</vt:lpstr>
      <vt:lpstr>Důsledek všech uvedených tvrzení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Ekonomicko-matematické  metody 5</dc:title>
  <dc:creator>David Bartl</dc:creator>
  <cp:lastModifiedBy>bar0245</cp:lastModifiedBy>
  <cp:revision>72</cp:revision>
  <dcterms:created xsi:type="dcterms:W3CDTF">2018-10-24T13:30:18Z</dcterms:created>
  <dcterms:modified xsi:type="dcterms:W3CDTF">2022-10-10T15:20:39Z</dcterms:modified>
</cp:coreProperties>
</file>