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311" r:id="rId3"/>
    <p:sldId id="312" r:id="rId4"/>
    <p:sldId id="313" r:id="rId5"/>
    <p:sldId id="314" r:id="rId6"/>
    <p:sldId id="272" r:id="rId7"/>
    <p:sldId id="304" r:id="rId8"/>
    <p:sldId id="303" r:id="rId9"/>
    <p:sldId id="306" r:id="rId10"/>
    <p:sldId id="307" r:id="rId11"/>
    <p:sldId id="305" r:id="rId12"/>
    <p:sldId id="308" r:id="rId13"/>
    <p:sldId id="309" r:id="rId14"/>
    <p:sldId id="31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9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40C14-34AA-40D7-8A31-B394E13EB939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66CB0-5B3A-4F89-8773-B2F5EE8B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284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66CB0-5B3A-4F89-8773-B2F5EE8B922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67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10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58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03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51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48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58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96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8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14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23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I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83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E5E8-E736-4ADE-B325-CC5C1A0D9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87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Ekonomicko-matematické </a:t>
            </a:r>
            <a:br>
              <a:rPr lang="cs-CZ" sz="4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5a</a:t>
            </a:r>
            <a:endParaRPr lang="cs-CZ" sz="4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přednáší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doc. RNDr. David Bartl, Ph.D.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88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interpretace (příklad)</a:t>
            </a:r>
            <a:endParaRPr lang="cs-CZ" sz="3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Dále máme: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	– cena (v ¤) za 1 jednotku množství </a:t>
                </a:r>
                <a:b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	 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-té suroviny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	– technologický koeficient: </a:t>
                </a:r>
                <a:b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	   počet jednotek množství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-té suroviny</a:t>
                </a:r>
                <a:b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	   potřebné k výrobě 1 jednotky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𝑗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-té směsi</a:t>
                </a:r>
                <a:endParaRPr lang="cs-CZ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	– množství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𝑗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-té směsi, které se má vyrobit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1800"/>
                  </a:spcBef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Tudíž: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cs-CZ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𝑗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cs-CZ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cs-CZ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cs-CZ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zisk</m:t>
                          </m:r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¤</m:t>
                      </m:r>
                    </m:oMath>
                  </m:oMathPara>
                </a14:m>
                <a:endParaRPr lang="cs-CZ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432" t="-1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47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interpretace</a:t>
            </a:r>
            <a:endParaRPr lang="cs-CZ" sz="3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Význam duálních proměnných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…,</a:t>
                </a:r>
                <a:r>
                  <a:rPr lang="cs-CZ" dirty="0" smtClean="0">
                    <a:solidFill>
                      <a:schemeClr val="accent1">
                        <a:lumMod val="50000"/>
                      </a:schemeClr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cs-CZ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 uvažované úloze stanovení optimálního </a:t>
                </a:r>
                <a:br>
                  <a:rPr lang="cs-CZ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výrobního programu při míchání směsí: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Jsou to tzv. </a:t>
                </a:r>
                <a:r>
                  <a:rPr lang="cs-CZ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stínové ceny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(angl. </a:t>
                </a:r>
                <a:r>
                  <a:rPr lang="en-GB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shadow prices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jednotlivých zdrojů resp. vstupních surovin číslo 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…,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Jestliže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-té suroviny je dostatek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bSup>
                    <m:r>
                      <a:rPr lang="cs-CZ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), potom její duální cena je nulová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Jestliže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cs-CZ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tá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surovina se výrobou vyčerpá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bSup>
                    <m:r>
                      <a:rPr lang="cs-CZ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), potom její duální cena je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obvykle (!) kladná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).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432" t="-1489" r="-1790" b="-7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232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interpretace</a:t>
            </a:r>
            <a:endParaRPr lang="cs-CZ" sz="3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Jak řečeno: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Jestliže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cs-CZ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tá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surovina se výrobou vyčerpá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bSup>
                    <m:r>
                      <a:rPr lang="cs-CZ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), potom její duální cena je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obvykle (!) kladná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).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Poznámka: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Může se stát, že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cs-CZ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tá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surovina se výrobou vyčerpá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bSup>
                    <m:r>
                      <a:rPr lang="cs-CZ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a její duální 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cena je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přesto nulová 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– jde o </a:t>
                </a:r>
                <a:r>
                  <a:rPr lang="cs-CZ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degeneraci řešení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432" t="-1241" r="-17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11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interpretace hodnoty</a:t>
            </a:r>
            <a:endParaRPr lang="cs-CZ" sz="3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:r>
                  <a:rPr lang="cs-CZ" sz="3200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Význam hodnoty duální proměnné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2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sz="32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sz="32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3200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Jestliže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znamená to, že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cs-CZ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tá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surovina se vyčerpala, a proto již není možné vyrobit více výrobků (směsí).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Jestliže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tou surovinu je možné nakoupit na vnějším trhu, pak hodnota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představuje horní mez ceny, za kterou se vyplatí surovinu nakoupit (je-li dražší, zvýšení výroby nepřinese zisk).</a:t>
                </a: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790" t="-1613" r="-20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0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interpretace hodnoty</a:t>
            </a:r>
            <a:endParaRPr lang="cs-CZ" sz="3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:r>
                  <a:rPr lang="cs-CZ" sz="3200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Význam hodnoty duální proměnné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2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sz="32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sz="32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3200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cs-C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𝑗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cs-CZ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cs-CZ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Tedy:</a:t>
                </a: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se zvýší (přikoupíme surovinu),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všechna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zůstanou na původních hodnotách 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(to je předpoklad – oprávněný, 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pokud změna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b>
                        <m:r>
                          <a:rPr lang="cs-CZ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„malá“),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se změní (dojde ke zvýšení výroby),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zisk se zvýší (prodejní ceny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cs-CZ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zůstávají stejné)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790" t="-16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76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(P) a (D) úloha LP v kanonickém tvaru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0550" y="1301260"/>
            <a:ext cx="7886700" cy="47991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Úloha LP v kanonickém tvaru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2"/>
              <p:cNvSpPr txBox="1">
                <a:spLocks/>
              </p:cNvSpPr>
              <p:nvPr/>
            </p:nvSpPr>
            <p:spPr>
              <a:xfrm>
                <a:off x="252000" y="1980000"/>
                <a:ext cx="4320000" cy="4680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3600"/>
                  </a:spcAft>
                  <a:buFont typeface="Arial" panose="020B0604020202020204" pitchFamily="34" charset="0"/>
                  <a:buNone/>
                </a:pP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PRIMÁRNÍ (P)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⟶</m:t>
                      </m:r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ax</m:t>
                      </m:r>
                    </m:oMath>
                  </m:oMathPara>
                </a14:m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z.p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𝑨𝒙</m:t>
                      </m:r>
                      <m:r>
                        <m:rPr>
                          <m:aln/>
                        </m:rP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cs-CZ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m:rPr>
                          <m:aln/>
                        </m:rPr>
                        <a:rPr lang="cs-CZ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cs-CZ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kde 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cs-CZ" sz="2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je </a:t>
                </a:r>
                <a:r>
                  <a:rPr lang="cs-CZ" sz="2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proměnná</a:t>
                </a:r>
              </a:p>
            </p:txBody>
          </p:sp>
        </mc:Choice>
        <mc:Fallback xmlns="">
          <p:sp>
            <p:nvSpPr>
              <p:cNvPr id="4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00" y="1980000"/>
                <a:ext cx="4320000" cy="4680000"/>
              </a:xfrm>
              <a:prstGeom prst="rect">
                <a:avLst/>
              </a:prstGeom>
              <a:blipFill>
                <a:blip r:embed="rId2"/>
                <a:stretch>
                  <a:fillRect l="-2821" t="-6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 txBox="1">
                <a:spLocks/>
              </p:cNvSpPr>
              <p:nvPr/>
            </p:nvSpPr>
            <p:spPr>
              <a:xfrm>
                <a:off x="4572000" y="1980000"/>
                <a:ext cx="4320000" cy="4680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3600"/>
                  </a:spcAft>
                  <a:buFont typeface="Arial" panose="020B0604020202020204" pitchFamily="34" charset="0"/>
                  <a:buNone/>
                </a:pP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DUÁLNÍ (D)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⟶</m:t>
                      </m:r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in</m:t>
                      </m:r>
                    </m:oMath>
                  </m:oMathPara>
                </a14:m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z.p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</m:oMath>
                  </m:oMathPara>
                </a14:m>
                <a:r>
                  <a:rPr lang="cs-CZ" b="1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/>
                </a:r>
                <a:br>
                  <a:rPr lang="cs-CZ" b="1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</a:b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kde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1×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cs-CZ" sz="2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je proměnná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sz="240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respektive</a:t>
                </a:r>
                <a:endParaRPr lang="cs-CZ" sz="24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0000"/>
                <a:ext cx="4320000" cy="4680000"/>
              </a:xfrm>
              <a:prstGeom prst="rect">
                <a:avLst/>
              </a:prstGeom>
              <a:blipFill>
                <a:blip r:embed="rId3"/>
                <a:stretch>
                  <a:fillRect l="-2821" t="-6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89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(P) a (D) úloha LP v kanonickém tvaru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0550" y="1301260"/>
            <a:ext cx="7886700" cy="47991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Úloha LP v kanonickém tvaru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2"/>
              <p:cNvSpPr txBox="1">
                <a:spLocks/>
              </p:cNvSpPr>
              <p:nvPr/>
            </p:nvSpPr>
            <p:spPr>
              <a:xfrm>
                <a:off x="252000" y="1980000"/>
                <a:ext cx="4320000" cy="4680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3600"/>
                  </a:spcAft>
                  <a:buFont typeface="Arial" panose="020B0604020202020204" pitchFamily="34" charset="0"/>
                  <a:buNone/>
                </a:pP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PRIMÁRNÍ (P)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⟶</m:t>
                      </m:r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</a:rPr>
                        <m:t>max</m:t>
                      </m:r>
                    </m:oMath>
                  </m:oMathPara>
                </a14:m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z.p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𝑨𝒙</m:t>
                      </m:r>
                      <m:r>
                        <m:rPr>
                          <m:aln/>
                        </m:rP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cs-CZ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m:rPr>
                          <m:aln/>
                        </m:rP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cs-CZ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kde 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cs-CZ" sz="2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je </a:t>
                </a:r>
                <a:r>
                  <a:rPr lang="cs-CZ" sz="2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proměnná</a:t>
                </a:r>
              </a:p>
            </p:txBody>
          </p:sp>
        </mc:Choice>
        <mc:Fallback xmlns="">
          <p:sp>
            <p:nvSpPr>
              <p:cNvPr id="4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00" y="1980000"/>
                <a:ext cx="4320000" cy="4680000"/>
              </a:xfrm>
              <a:prstGeom prst="rect">
                <a:avLst/>
              </a:prstGeom>
              <a:blipFill>
                <a:blip r:embed="rId2"/>
                <a:stretch>
                  <a:fillRect l="-2821" t="-6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 txBox="1">
                <a:spLocks/>
              </p:cNvSpPr>
              <p:nvPr/>
            </p:nvSpPr>
            <p:spPr>
              <a:xfrm>
                <a:off x="4572000" y="1980000"/>
                <a:ext cx="4320000" cy="4680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3600"/>
                  </a:spcAft>
                  <a:buFont typeface="Arial" panose="020B0604020202020204" pitchFamily="34" charset="0"/>
                  <a:buNone/>
                </a:pPr>
                <a:r>
                  <a:rPr lang="cs-C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DUÁLNÍ (D)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⟶</m:t>
                      </m:r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in</m:t>
                      </m:r>
                    </m:oMath>
                  </m:oMathPara>
                </a14:m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z.p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m:rPr>
                          <m:aln/>
                        </m:rP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𝒄</m:t>
                      </m:r>
                    </m:oMath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m:rPr>
                          <m:aln/>
                        </m:rP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r>
                  <a:rPr lang="cs-CZ" b="1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/>
                </a:r>
                <a:br>
                  <a:rPr lang="cs-CZ" b="1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</a:b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kde  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ℝ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cs-CZ" sz="2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je proměnná</a:t>
                </a:r>
                <a:endParaRPr lang="cs-CZ" sz="24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0000"/>
                <a:ext cx="4320000" cy="4680000"/>
              </a:xfrm>
              <a:prstGeom prst="rect">
                <a:avLst/>
              </a:prstGeom>
              <a:blipFill>
                <a:blip r:embed="rId3"/>
                <a:stretch>
                  <a:fillRect l="-2821" t="-6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4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Věta o silné dualitě (princip duality)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3600"/>
                  </a:spcAft>
                </a:pPr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Jestliže úloha (P) má optimální řešení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cs-C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 potom</a:t>
                </a:r>
                <a:r>
                  <a:rPr lang="cs-C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úloha (D) má optimální řešení </a:t>
                </a:r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sz="320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  <m:r>
                          <a:rPr lang="cs-C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b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cs-C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platí </a:t>
                </a:r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rovnost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sz="32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p>
                    <m:sSup>
                      <m:sSupPr>
                        <m:ctrlPr>
                          <a:rPr lang="cs-C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cs-C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cs-C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cs-C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sz="32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  <m:r>
                          <a:rPr lang="cs-C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cs-CZ" sz="32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3600"/>
                  </a:spcAft>
                </a:pPr>
                <a:r>
                  <a:rPr lang="cs-C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Jestliže úloha (D) má optimální řešení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sz="32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  <m:r>
                          <a:rPr lang="cs-C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 potom úloha </a:t>
                </a:r>
                <a:r>
                  <a:rPr lang="cs-C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(P) má optimální řešení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cs-C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b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cs-C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platí rovnost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sz="32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p>
                    </m:sSup>
                    <m:sSup>
                      <m:sSupPr>
                        <m:ctrlPr>
                          <a:rPr lang="cs-C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cs-C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cs-C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cs-C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sz="32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  <m:r>
                          <a:rPr lang="cs-C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cs-CZ" sz="32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cs-C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respektive</a:t>
                </a:r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646" t="-1613" r="-3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39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Věta o silné dualitě (princip duality)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01260"/>
            <a:ext cx="8515350" cy="49108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Úloha (P) má optimální řešení právě tehdy, když úloha (D) má optimální řešení.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 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To jest, optimální řešení mají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buď obě úlohy současně,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anebo žádná z nich.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Jestliže obě úlohy mají optimální řešení, potom jejich optimální hodnoty se rovnají.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Heslem: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maximum  =  minimum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7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interpretace (příklad)</a:t>
            </a:r>
            <a:endParaRPr lang="cs-CZ" sz="3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320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Uvažujme, že úloha (P) je úlohou stanovení optimálního výrobního programu při míchání 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směsí (</a:t>
                </a:r>
                <a:r>
                  <a:rPr lang="cs-CZ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racio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müsli, směsi travní / zednické):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množství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𝑗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-té směsi, které se má vyrobit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– prodejní cena (v ¤) za 1 jednotku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𝑗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-té směsi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 znamená hodnota cílové funkce?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180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𝑗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cs-CZ" sz="24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zisk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24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¤</m:t>
                      </m:r>
                    </m:oMath>
                  </m:oMathPara>
                </a14:m>
                <a:endParaRPr lang="cs-CZ" sz="24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cs typeface="Arial" panose="020B0604020202020204" pitchFamily="34" charset="0"/>
                  </a:rPr>
                  <a:t>kde:  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cs-CZ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zisk</m:t>
                        </m:r>
                      </m:e>
                    </m:d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číslo,   ¤ = jednotka měny (peníze)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3200"/>
                <a:ext cx="8515350" cy="4910871"/>
              </a:xfrm>
              <a:blipFill>
                <a:blip r:embed="rId2"/>
                <a:stretch>
                  <a:fillRect l="-1432" t="-1366" b="-69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8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interpretace (příklad)</a:t>
            </a:r>
            <a:endParaRPr lang="cs-CZ" sz="3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 znamená rovnost optimálních hodnot cílových funkcí obou úloh?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cs-CZ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Již víme:  Levá strana vyjadřuje zisk (v penězích ¤).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Proto i pravá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strana vyjadřuje zisk (v penězích ¤).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432" t="-1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84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interpretace (příklad)</a:t>
            </a:r>
            <a:endParaRPr lang="cs-CZ" sz="3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Máme: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180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sz="24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cs-CZ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cs-CZ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cs-C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cs-CZ" sz="24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zisk</m:t>
                          </m:r>
                        </m:e>
                      </m:d>
                      <m:r>
                        <a:rPr lang="cs-CZ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24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¤</m:t>
                      </m:r>
                    </m:oMath>
                  </m:oMathPara>
                </a14:m>
                <a:endParaRPr lang="cs-CZ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Uvažujme, že úloha (P) je úlohou stanovení optimálního výrobního programu při míchání 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směsí (</a:t>
                </a:r>
                <a:r>
                  <a:rPr lang="cs-CZ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racio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müsli, směsi travní / zednické):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– dostupné množství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-té suroviny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Tudíž: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– cena (v ¤) za 1 jednotku množství 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 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-té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suroviny</a:t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432" t="-1241" b="-106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18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9"/>
            <a:ext cx="8515350" cy="6371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interpretace (příklad)</a:t>
            </a:r>
            <a:endParaRPr lang="cs-CZ" sz="3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Kontrola: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neboli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cs-CZ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𝑗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cs-CZ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cs-CZ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Dále máme: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	– cena (v ¤) za 1 jednotku množství </a:t>
                </a:r>
                <a:b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	 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-té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suroviny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	– technologický koeficient: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	   počet jednotek množství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-té suroviny</a:t>
                </a:r>
                <a:b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	   potřebné k výrobě 1 jednotky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𝑗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-té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směsi</a:t>
                </a:r>
                <a:endParaRPr lang="cs-CZ" i="1" dirty="0" smtClean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	– množství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𝑗</m:t>
                    </m:r>
                  </m:oMath>
                </a14:m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-té směsi, které se má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vyrobit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1260"/>
                <a:ext cx="8515350" cy="4910871"/>
              </a:xfrm>
              <a:blipFill>
                <a:blip r:embed="rId2"/>
                <a:stretch>
                  <a:fillRect l="-1432" t="-1241" b="-105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E5E8-E736-4ADE-B325-CC5C1A0D9EF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92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234</Words>
  <Application>Microsoft Office PowerPoint</Application>
  <PresentationFormat>Předvádění na obrazovce (4:3)</PresentationFormat>
  <Paragraphs>122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Motiv Office</vt:lpstr>
      <vt:lpstr>Ekonomicko-matematické  metody 5a</vt:lpstr>
      <vt:lpstr>(P) a (D) úloha LP v kanonickém tvaru</vt:lpstr>
      <vt:lpstr>(P) a (D) úloha LP v kanonickém tvaru</vt:lpstr>
      <vt:lpstr>Věta o silné dualitě (princip duality)</vt:lpstr>
      <vt:lpstr>Věta o silné dualitě (princip duality)</vt:lpstr>
      <vt:lpstr>Ekonomická interpretace (příklad)</vt:lpstr>
      <vt:lpstr>Ekonomická interpretace (příklad)</vt:lpstr>
      <vt:lpstr>Ekonomická interpretace (příklad)</vt:lpstr>
      <vt:lpstr>Ekonomická interpretace (příklad)</vt:lpstr>
      <vt:lpstr>Ekonomická interpretace (příklad)</vt:lpstr>
      <vt:lpstr>Ekonomická interpretace</vt:lpstr>
      <vt:lpstr>Ekonomická interpretace</vt:lpstr>
      <vt:lpstr>Ekonomická interpretace hodnoty</vt:lpstr>
      <vt:lpstr>Ekonomická interpretace hodnoty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Ekonomicko-matematické  metody 5a</dc:title>
  <dc:creator>David Bartl</dc:creator>
  <cp:lastModifiedBy>bar0245</cp:lastModifiedBy>
  <cp:revision>44</cp:revision>
  <dcterms:created xsi:type="dcterms:W3CDTF">2018-10-24T13:30:18Z</dcterms:created>
  <dcterms:modified xsi:type="dcterms:W3CDTF">2018-11-19T13:03:20Z</dcterms:modified>
</cp:coreProperties>
</file>