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307" r:id="rId3"/>
    <p:sldId id="308" r:id="rId4"/>
    <p:sldId id="309" r:id="rId5"/>
    <p:sldId id="310" r:id="rId6"/>
    <p:sldId id="296" r:id="rId7"/>
    <p:sldId id="297" r:id="rId8"/>
    <p:sldId id="298" r:id="rId9"/>
    <p:sldId id="299" r:id="rId10"/>
    <p:sldId id="300" r:id="rId11"/>
    <p:sldId id="304" r:id="rId12"/>
    <p:sldId id="311" r:id="rId13"/>
    <p:sldId id="305" r:id="rId14"/>
    <p:sldId id="306" r:id="rId15"/>
    <p:sldId id="314" r:id="rId16"/>
    <p:sldId id="315" r:id="rId17"/>
    <p:sldId id="312" r:id="rId18"/>
    <p:sldId id="313" r:id="rId19"/>
    <p:sldId id="30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40C14-34AA-40D7-8A31-B394E13EB939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66CB0-5B3A-4F89-8773-B2F5EE8B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284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66CB0-5B3A-4F89-8773-B2F5EE8B922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674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10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58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51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48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80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96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89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4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23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83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III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7E5E8-E736-4ADE-B325-CC5C1A0D9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87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Ekonomicko-matematické </a:t>
            </a:r>
            <a:br>
              <a:rPr lang="cs-CZ" sz="4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5b</a:t>
            </a:r>
            <a:endParaRPr lang="cs-CZ" sz="4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přednáší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doc. RNDr. David Bartl, Ph.D.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88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věta lineárního programování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Základní věta LP: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Jestliže obě úlohy (P) a (D) mají optimální řešení, potom mají i bazická optimální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a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Navíc platí rovnice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</m:t>
                      </m:r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platí podmínka komplementarity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cs-CZ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cs-CZ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</m:t>
                          </m:r>
                        </m:e>
                      </m:d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T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∗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sSubSup>
                        <m:sSub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</m:sub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bSup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</m:t>
                      </m:r>
                    </m:oMath>
                  </m:oMathPara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99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Báze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Bází rozumíme množinu indexů 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⊆{1,…,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}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takovou, že množina sloupců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{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: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𝑗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∈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}</m:t>
                      </m:r>
                    </m:oMath>
                  </m:oMathPara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30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lineárně nezávislá a současně generuje ostatní sloupce matice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Cvičení: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Vraťte se k definici bazického řešení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 úloze (P) a v úloze (D).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5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Báze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Mějme bázi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⊆{1,…,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}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Klademe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1,…,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∖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– množina indexů bazických proměnných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</m:oMath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– množina indexů </a:t>
                </a: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nebazických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proměnných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</m:oMath>
                </a14:m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360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Báze 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určuje bazické řešení úlohy (P) a úlohy (D) následujícím způsobem.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241" r="-8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31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224449"/>
                <a:ext cx="8515350" cy="637197"/>
              </a:xfrm>
            </p:spPr>
            <p:txBody>
              <a:bodyPr>
                <a:normAutofit fontScale="90000"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cs-CZ" sz="4000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Bazické řešení úlohy (P) určené bází  </a:t>
                </a:r>
                <a14:m>
                  <m:oMath xmlns:m="http://schemas.openxmlformats.org/officeDocument/2006/math">
                    <m:r>
                      <a:rPr lang="cs-CZ" sz="4000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endParaRPr lang="cs-CZ" sz="40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224449"/>
                <a:ext cx="8515350" cy="637197"/>
              </a:xfrm>
              <a:blipFill>
                <a:blip r:embed="rId2"/>
                <a:stretch>
                  <a:fillRect l="-2147" t="-15385" b="-37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Mějme bázi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⊆{1,…,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}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a předpokládejme,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že soustava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𝑨𝒙</m:t>
                    </m:r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má alespoň jedno řešení. 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(Např.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 matice typu 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a platí, že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hodnost</m:t>
                    </m:r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.)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Řešme soustavu lineárních rovnic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cs-CZ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(soustava má právě jedno řešení) a položme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80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Takto získané řešení  </a:t>
                </a:r>
                <a14:m>
                  <m:oMath xmlns:m="http://schemas.openxmlformats.org/officeDocument/2006/math">
                    <m:r>
                      <a:rPr lang="cs-CZ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soustavy  </a:t>
                </a:r>
                <a14:m>
                  <m:oMath xmlns:m="http://schemas.openxmlformats.org/officeDocument/2006/math">
                    <m:r>
                      <a:rPr lang="cs-CZ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𝑨𝒙</m:t>
                    </m:r>
                    <m:r>
                      <a:rPr lang="cs-CZ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 bazickým řešením úlohy (P) určeným bází 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3"/>
                <a:stretch>
                  <a:fillRect l="-1432" t="-1241" b="-107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15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224449"/>
                <a:ext cx="8515350" cy="637197"/>
              </a:xfrm>
            </p:spPr>
            <p:txBody>
              <a:bodyPr>
                <a:normAutofit fontScale="90000"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cs-CZ" sz="4000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Bazické řešení úlohy (D) určené bází  </a:t>
                </a:r>
                <a14:m>
                  <m:oMath xmlns:m="http://schemas.openxmlformats.org/officeDocument/2006/math">
                    <m:r>
                      <a:rPr lang="cs-CZ" sz="4000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endParaRPr lang="cs-CZ" sz="40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224449"/>
                <a:ext cx="8515350" cy="637197"/>
              </a:xfrm>
              <a:blipFill>
                <a:blip r:embed="rId2"/>
                <a:stretch>
                  <a:fillRect l="-2147" t="-15385" b="-37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Mějme bázi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⊆{1,…,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}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Řešme soustavu lineárních rovnic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Sup>
                        <m:sSub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bSup>
                    </m:oMath>
                  </m:oMathPara>
                </a14:m>
                <a:endParaRPr lang="cs-CZ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(soustava má alespoň jedno řešení).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80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Takto získaný bod resp.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 bazickým řešením úlohy (D) určeným bází 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3"/>
                <a:stretch>
                  <a:fillRect l="-1432" t="-1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53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Bazické řešení úlohy (P) a báze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18844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Mějme bazické řešení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soustavy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𝑨𝒙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Jestliže je nedegenerované, potom toto řešení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určuje bázi: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cs-CZ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: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≠0</m:t>
                          </m:r>
                        </m:e>
                      </m:d>
                    </m:oMath>
                  </m:oMathPara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Jestliže bazické řešení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 degenerované, potom do množiny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: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≠0</m:t>
                        </m:r>
                      </m:e>
                    </m:d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přidáme další indexy sloupců matice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tak, aby množina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: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∈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generovala všechny 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ostatní sloupce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matice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18844"/>
                <a:ext cx="8515350" cy="4910871"/>
              </a:xfrm>
              <a:blipFill>
                <a:blip r:embed="rId2"/>
                <a:stretch>
                  <a:fillRect l="-1432" t="-1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4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Bazické řešení úlohy (D) a báze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Mějme bazické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1×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Jestliže je nedegenerované, potom toto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určuje bázi: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: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cs-CZ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</m:t>
                              </m:r>
                            </m:sup>
                          </m:sSup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Jestliže bazické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degenerované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, potom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 množiny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:</m:t>
                        </m:r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cs-CZ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T</m:t>
                            </m:r>
                          </m:sup>
                        </m:sSup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odebíráme indexy 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sloupců matice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tak, aby množina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:</m:t>
                        </m:r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∈</m:t>
                        </m:r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byla lineárně nezávislá.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117" r="-12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15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Báze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Báze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⊆{1,…,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}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je: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primárně přípustná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právě tehdy, když bazické řešení úlohy (P) určené bází 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 primárně přípustné,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duálně </a:t>
                </a:r>
                <a:r>
                  <a:rPr lang="cs-CZ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přípustná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právě tehdy, když bazické řešení úlohy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(D) 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určené bází  </a:t>
                </a:r>
                <a14:m>
                  <m:oMath xmlns:m="http://schemas.openxmlformats.org/officeDocument/2006/math">
                    <m:r>
                      <a:rPr lang="cs-CZ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je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duálně přípustné,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optimální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právě tehdy, když je přípustná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primárně i duálně zároveň.</a:t>
                </a: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03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Připomeňme základní větu LP: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Základní věta LP: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Jestliže obě úlohy (P) a (D) mají optimální řešení, potom mají i bazická optimální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a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Navíc platí rovnice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</m:t>
                      </m:r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platí podmínka komplementarity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cs-CZ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cs-CZ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</m:t>
                          </m:r>
                        </m:e>
                      </m:d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T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∗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sSubSup>
                        <m:sSub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</m:sub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bSup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</m:t>
                      </m:r>
                    </m:oMath>
                  </m:oMathPara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4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věta lineárního programování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3000"/>
                  </a:spcAft>
                  <a:buNone/>
                </a:pPr>
                <a: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Poznámka k rovnici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  <m:sSup>
                      <m:sSupPr>
                        <m:ctrlPr>
                          <a:rPr lang="cs-CZ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cs-CZ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cs-CZ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  <m:r>
                          <a:rPr lang="cs-CZ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cs-CZ" b="1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cs-CZ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cs-CZ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  <m:r>
                          <a:rPr lang="cs-CZ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cs-CZ" b="1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cs-CZ" dirty="0" smtClean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Ekonomická interpretace řešení (duálních proměnných) je obdobná jako v případě úloh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 kanonickém tvaru.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Proměnné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  <m:sup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resp.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  <m:sup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mají význam pro citlivostní analýzu:  Jak moc se změní společná optimální hodnota, jestliže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resp.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b>
                        <m: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se změní?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Poznámka:  Změna musí být „malá“! 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(Malá tak, aby nedošlo ke změně optimální báze.)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117" b="-23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41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Úlohy lineárního programování (LP)  III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788670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Nechť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×</m:t>
                        </m:r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 matice,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 vektor pravých stran a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</m:t>
                    </m:r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resp.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×</m:t>
                        </m:r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 vektor (gradient) cílové funkce.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Primární úloha LP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ve standardním tvaru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⟶</m:t>
                      </m:r>
                      <m:r>
                        <m:rPr>
                          <m:nor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min</m:t>
                      </m:r>
                    </m:oMath>
                  </m:oMathPara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z.p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𝑨𝒙</m:t>
                      </m:r>
                      <m:r>
                        <m:rPr>
                          <m:aln/>
                        </m:rP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m:rPr>
                          <m:aln/>
                        </m:rP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cs-CZ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7886700" cy="4910871"/>
              </a:xfrm>
              <a:blipFill>
                <a:blip r:embed="rId2"/>
                <a:stretch>
                  <a:fillRect l="-1546" t="-1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10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úloha LP </a:t>
            </a:r>
            <a:r>
              <a:rPr lang="cs-CZ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standardním </a:t>
            </a: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tvaru: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90550" y="1301260"/>
                <a:ext cx="788670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+⋯+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⟶</m:t>
                      </m:r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in</m:t>
                      </m:r>
                    </m:oMath>
                  </m:oMathPara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z.p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12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+⋯+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22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+⋯+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…</m:t>
                      </m:r>
                      <m:r>
                        <a:rPr lang="cs-CZ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………………………………………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+⋯+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𝑚𝑛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cs-CZ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,…,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≥0</m:t>
                      </m:r>
                    </m:oMath>
                  </m:oMathPara>
                </a14:m>
                <a:endParaRPr lang="cs-CZ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0550" y="1301260"/>
                <a:ext cx="7886700" cy="4910871"/>
              </a:xfrm>
              <a:blipFill>
                <a:blip r:embed="rId2"/>
                <a:stretch>
                  <a:fillRect l="-16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(P) a (D) úloha LP ve </a:t>
            </a:r>
            <a:r>
              <a:rPr lang="cs-CZ" sz="40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cs-CZ" sz="40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tvaru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0550" y="1301260"/>
            <a:ext cx="7886700" cy="47991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</a:rPr>
              <a:t>Úloha LP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2"/>
              <p:cNvSpPr txBox="1">
                <a:spLocks/>
              </p:cNvSpPr>
              <p:nvPr/>
            </p:nvSpPr>
            <p:spPr>
              <a:xfrm>
                <a:off x="252000" y="1980000"/>
                <a:ext cx="4320000" cy="4680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ve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standardním </a:t>
                </a: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tvaru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  <a:buFont typeface="Arial" panose="020B0604020202020204" pitchFamily="34" charset="0"/>
                  <a:buNone/>
                </a:pP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PRIMÁRNÍ (P)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⟶</m:t>
                      </m:r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in</m:t>
                      </m:r>
                    </m:oMath>
                  </m:oMathPara>
                </a14:m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z.p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𝑨𝒙</m:t>
                      </m:r>
                      <m:r>
                        <m:rPr>
                          <m:aln/>
                        </m:rP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  <m:oMath xmlns:m="http://schemas.openxmlformats.org/officeDocument/2006/math"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m:rPr>
                          <m:aln/>
                        </m:rP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cs-CZ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kde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je </a:t>
                </a:r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proměnná</a:t>
                </a:r>
              </a:p>
            </p:txBody>
          </p:sp>
        </mc:Choice>
        <mc:Fallback xmlns="">
          <p:sp>
            <p:nvSpPr>
              <p:cNvPr id="4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00" y="1980000"/>
                <a:ext cx="4320000" cy="4680000"/>
              </a:xfrm>
              <a:prstGeom prst="rect">
                <a:avLst/>
              </a:prstGeom>
              <a:blipFill>
                <a:blip r:embed="rId2"/>
                <a:stretch>
                  <a:fillRect l="-2821" t="-9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4572000" y="1980000"/>
                <a:ext cx="4320000" cy="4680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normálním tvaru</a:t>
                </a:r>
                <a:endParaRPr lang="cs-CZ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  <a:buFont typeface="Arial" panose="020B0604020202020204" pitchFamily="34" charset="0"/>
                  <a:buNone/>
                </a:pP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DUÁLNÍ (D)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⟶</m:t>
                      </m:r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ax</m:t>
                      </m:r>
                    </m:oMath>
                  </m:oMathPara>
                </a14:m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z.p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</m:t>
                      </m:r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r>
                  <a:rPr lang="cs-CZ" b="1" i="1" dirty="0">
                    <a:solidFill>
                      <a:schemeClr val="bg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/>
                </a:r>
                <a:br>
                  <a:rPr lang="cs-CZ" b="1" i="1" dirty="0">
                    <a:solidFill>
                      <a:schemeClr val="bg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</a:b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kde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1×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je proměnná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respektive</a:t>
                </a:r>
                <a:endParaRPr lang="cs-CZ" sz="24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0000"/>
                <a:ext cx="4320000" cy="4680000"/>
              </a:xfrm>
              <a:prstGeom prst="rect">
                <a:avLst/>
              </a:prstGeom>
              <a:blipFill>
                <a:blip r:embed="rId3"/>
                <a:stretch>
                  <a:fillRect l="-2821" t="-9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85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(P) a (D) úloha LP ve </a:t>
            </a:r>
            <a:r>
              <a:rPr lang="cs-CZ" sz="40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cs-CZ" sz="40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tvaru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0550" y="1301260"/>
            <a:ext cx="7886700" cy="47991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dirty="0" smtClean="0">
                <a:latin typeface="Arial" panose="020B0604020202020204" pitchFamily="34" charset="0"/>
                <a:cs typeface="Arial" panose="020B0604020202020204" pitchFamily="34" charset="0"/>
              </a:rPr>
              <a:t>Úloha LP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2"/>
              <p:cNvSpPr txBox="1">
                <a:spLocks/>
              </p:cNvSpPr>
              <p:nvPr/>
            </p:nvSpPr>
            <p:spPr>
              <a:xfrm>
                <a:off x="252000" y="1980000"/>
                <a:ext cx="4320000" cy="4680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ve standardním tvaru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  <a:buFont typeface="Arial" panose="020B0604020202020204" pitchFamily="34" charset="0"/>
                  <a:buNone/>
                </a:pP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PRIMÁRNÍ (P)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⟶</m:t>
                      </m:r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in</m:t>
                      </m:r>
                    </m:oMath>
                  </m:oMathPara>
                </a14:m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z.p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𝑨𝒙</m:t>
                      </m:r>
                      <m:r>
                        <m:rPr>
                          <m:aln/>
                        </m:rP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  <m:oMath xmlns:m="http://schemas.openxmlformats.org/officeDocument/2006/math"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m:rPr>
                          <m:aln/>
                        </m:rP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cs-CZ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kde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je </a:t>
                </a:r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proměnná</a:t>
                </a:r>
              </a:p>
            </p:txBody>
          </p:sp>
        </mc:Choice>
        <mc:Fallback xmlns="">
          <p:sp>
            <p:nvSpPr>
              <p:cNvPr id="4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00" y="1980000"/>
                <a:ext cx="4320000" cy="4680000"/>
              </a:xfrm>
              <a:prstGeom prst="rect">
                <a:avLst/>
              </a:prstGeom>
              <a:blipFill>
                <a:blip r:embed="rId2"/>
                <a:stretch>
                  <a:fillRect l="-2821" t="-9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4572000" y="1980000"/>
                <a:ext cx="4320000" cy="4680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 normálním tvaru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3600"/>
                  </a:spcAft>
                  <a:buFont typeface="Arial" panose="020B0604020202020204" pitchFamily="34" charset="0"/>
                  <a:buNone/>
                </a:pP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DUÁLNÍ (D)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⟶</m:t>
                      </m:r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ax</m:t>
                      </m:r>
                    </m:oMath>
                  </m:oMathPara>
                </a14:m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z.p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sup>
                      </m:sSup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m:rPr>
                          <m:aln/>
                        </m:rPr>
                        <a:rPr lang="cs-CZ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𝒄</m:t>
                      </m:r>
                    </m:oMath>
                    <m:oMath xmlns:m="http://schemas.openxmlformats.org/officeDocument/2006/math">
                      <m:r>
                        <a:rPr lang="cs-CZ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m:rPr>
                          <m:aln/>
                        </m:rPr>
                        <a:rPr lang="cs-CZ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cs-CZ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r>
                  <a:rPr lang="cs-CZ" b="1" i="1" dirty="0">
                    <a:solidFill>
                      <a:schemeClr val="bg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/>
                </a:r>
                <a:br>
                  <a:rPr lang="cs-CZ" b="1" i="1" dirty="0">
                    <a:solidFill>
                      <a:schemeClr val="bg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</a:b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kde 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cs-CZ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je proměnná</a:t>
                </a:r>
                <a:endParaRPr lang="cs-CZ" sz="24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0000"/>
                <a:ext cx="4320000" cy="4680000"/>
              </a:xfrm>
              <a:prstGeom prst="rect">
                <a:avLst/>
              </a:prstGeom>
              <a:blipFill>
                <a:blip r:embed="rId3"/>
                <a:stretch>
                  <a:fillRect l="-2821" t="-9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34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Bazické řešení v úloze (P)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Řešení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soustavy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𝑨𝒙</m:t>
                    </m:r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  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bazické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právě tehdy, když množina sloupců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: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≠0</m:t>
                        </m:r>
                      </m:e>
                    </m:d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lineárně nezávislá;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nedegenerované bazické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právě tehdy, když je bazické a množina sloupců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: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≠0</m:t>
                        </m:r>
                      </m:e>
                    </m:d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generuje všechny ostatní sloupce matice (tvoří </a:t>
                </a:r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bázi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prostoru sloupců matice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);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přípustné bazické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právě tehdy, když je bazické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současně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≥</m:t>
                    </m:r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241" b="-141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87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degenerace bazického řešení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Když řešení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soustavy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𝑨𝒙</m:t>
                    </m:r>
                    <m:r>
                      <a:rPr lang="cs-CZ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 bazické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degenerované, znamená to, že množina sloupců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: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≠0</m:t>
                          </m:r>
                        </m:e>
                      </m:d>
                    </m:oMath>
                  </m:oMathPara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„příliš malá“ (nevygeneruje všechny sloupce matice </a:t>
                </a:r>
                <a14:m>
                  <m:oMath xmlns:m="http://schemas.openxmlformats.org/officeDocument/2006/math">
                    <m:r>
                      <a:rPr lang="cs-CZ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), to znamená, že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řešení  </a:t>
                </a:r>
                <a14:m>
                  <m:oMath xmlns:m="http://schemas.openxmlformats.org/officeDocument/2006/math">
                    <m:r>
                      <a:rPr lang="cs-C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obsahuje</a:t>
                </a:r>
              </a:p>
              <a:p>
                <a:pPr marL="0" indent="0" algn="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„příliš mnoho nulových složek“.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790" t="-1241" r="-18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5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Bazické řešení v úloze (D)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Bod resp.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1×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  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bazické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právě tehdy, když množina sloupců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: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T</m:t>
                            </m:r>
                          </m:sup>
                        </m:s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generuje 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všechny ostatní sloupce matice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nedegenerované bazické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právě tehdy, když je bazické a množina sloupců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: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sup>
                        </m:s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navíc lineárně nezávislá (tvoří </a:t>
                </a:r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bázi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prostoru sloupců matice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);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přípustné bazické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právě tehdy, když je bazické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současně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  <m:r>
                      <a:rPr lang="cs-CZ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</m:oMath>
                </a14:m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432" t="-1117" r="-2219" b="-145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12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4449"/>
            <a:ext cx="8515350" cy="63719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Duální degenerace bazického řešení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Když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  <m:r>
                      <a:rPr lang="cs-CZ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ℝ</m:t>
                        </m:r>
                      </m:e>
                      <m:sup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1×</m:t>
                        </m:r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je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bazické a degenerované, znamená to, že množina sloupců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cs-CZ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: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cs-CZ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</m:t>
                              </m:r>
                            </m:sup>
                          </m:sSup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1800"/>
                  </a:spcAft>
                  <a:buNone/>
                </a:pP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„příliš velká“ (není lineárně nezávislá), </a:t>
                </a:r>
                <a:b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 znamená, že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 řešení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cs-CZ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sup>
                    </m:sSup>
                  </m:oMath>
                </a14:m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je</a:t>
                </a:r>
              </a:p>
              <a:p>
                <a:pPr marL="0" indent="0" algn="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„příliš mnoho aktivních podmínek “.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01260"/>
                <a:ext cx="8515350" cy="4910871"/>
              </a:xfrm>
              <a:blipFill>
                <a:blip r:embed="rId2"/>
                <a:stretch>
                  <a:fillRect l="-1790" t="-1117" r="-22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E5E8-E736-4ADE-B325-CC5C1A0D9EFA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25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1951</Words>
  <Application>Microsoft Office PowerPoint</Application>
  <PresentationFormat>Předvádění na obrazovce (4:3)</PresentationFormat>
  <Paragraphs>154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Motiv Office</vt:lpstr>
      <vt:lpstr>Ekonomicko-matematické  metody 5b</vt:lpstr>
      <vt:lpstr>Úlohy lineárního programování (LP)  III</vt:lpstr>
      <vt:lpstr>Primární úloha LP ve standardním tvaru:</vt:lpstr>
      <vt:lpstr>(P) a (D) úloha LP ve std. a norm. tvaru</vt:lpstr>
      <vt:lpstr>(P) a (D) úloha LP ve std. a norm. tvaru</vt:lpstr>
      <vt:lpstr>Bazické řešení v úloze (P)</vt:lpstr>
      <vt:lpstr>Primární degenerace bazického řešení</vt:lpstr>
      <vt:lpstr>Bazické řešení v úloze (D)</vt:lpstr>
      <vt:lpstr>Duální degenerace bazického řešení</vt:lpstr>
      <vt:lpstr>Základní věta lineárního programování</vt:lpstr>
      <vt:lpstr>Báze</vt:lpstr>
      <vt:lpstr>Báze</vt:lpstr>
      <vt:lpstr>Bazické řešení úlohy (P) určené bází  B</vt:lpstr>
      <vt:lpstr>Bazické řešení úlohy (D) určené bází  B</vt:lpstr>
      <vt:lpstr>Bazické řešení úlohy (P) a báze</vt:lpstr>
      <vt:lpstr>Bazické řešení úlohy (D) a báze</vt:lpstr>
      <vt:lpstr>Báze</vt:lpstr>
      <vt:lpstr>Připomeňme základní větu LP:</vt:lpstr>
      <vt:lpstr>Základní věta lineárního programování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Ekonomicko-matematické  metody 5b</dc:title>
  <dc:creator>David Bartl</dc:creator>
  <cp:lastModifiedBy>bar0245</cp:lastModifiedBy>
  <cp:revision>50</cp:revision>
  <dcterms:created xsi:type="dcterms:W3CDTF">2018-10-24T13:30:18Z</dcterms:created>
  <dcterms:modified xsi:type="dcterms:W3CDTF">2022-10-17T10:48:45Z</dcterms:modified>
</cp:coreProperties>
</file>