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sldIdLst>
    <p:sldId id="256" r:id="rId2"/>
    <p:sldId id="307" r:id="rId3"/>
    <p:sldId id="308" r:id="rId4"/>
    <p:sldId id="309" r:id="rId5"/>
    <p:sldId id="310" r:id="rId6"/>
    <p:sldId id="296" r:id="rId7"/>
    <p:sldId id="297" r:id="rId8"/>
    <p:sldId id="298" r:id="rId9"/>
    <p:sldId id="299" r:id="rId10"/>
    <p:sldId id="300" r:id="rId11"/>
    <p:sldId id="304" r:id="rId12"/>
    <p:sldId id="311" r:id="rId13"/>
    <p:sldId id="305" r:id="rId14"/>
    <p:sldId id="306" r:id="rId15"/>
    <p:sldId id="314" r:id="rId16"/>
    <p:sldId id="315" r:id="rId17"/>
    <p:sldId id="312" r:id="rId18"/>
    <p:sldId id="313" r:id="rId19"/>
    <p:sldId id="30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9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6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40C14-34AA-40D7-8A31-B394E13EB939}" type="datetimeFigureOut">
              <a:rPr lang="cs-CZ" smtClean="0"/>
              <a:t>17.10.2022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66CB0-5B3A-4F89-8773-B2F5EE8B9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2284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66CB0-5B3A-4F89-8773-B2F5EE8B922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7674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III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109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III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58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III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03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III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512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III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7487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III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580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III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996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III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893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III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14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III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6230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III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835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III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7E5E8-E736-4ADE-B325-CC5C1A0D9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87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Ekonomicko-matematické </a:t>
            </a:r>
            <a:br>
              <a:rPr lang="cs-CZ" sz="4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metody 5b</a:t>
            </a:r>
            <a:endParaRPr lang="cs-CZ" sz="4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přednáší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doc. RNDr. David Bartl, Ph.D.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88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24449"/>
            <a:ext cx="8515350" cy="6371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věta lineárního programování</a:t>
            </a:r>
            <a:endParaRPr lang="cs-CZ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301260"/>
                <a:ext cx="8515350" cy="4910871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dirty="0" smtClean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Základní věta LP: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3600"/>
                  </a:spcAft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Jestliže obě úlohy (P) a (D) mají optimální řešení, potom mají i bazická optimální řešení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cs-CZ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a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cs-CZ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Navíc platí rovnice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𝒄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T</m:t>
                          </m:r>
                        </m:sup>
                      </m:sSup>
                      <m:sSup>
                        <m:sSupPr>
                          <m:ctrlP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∗</m:t>
                          </m:r>
                        </m:sup>
                      </m:sSup>
                      <m: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T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∗</m:t>
                          </m:r>
                        </m:sup>
                      </m:sSup>
                      <m:r>
                        <a:rPr lang="cs-CZ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𝑨</m:t>
                      </m:r>
                      <m:sSup>
                        <m:sSupPr>
                          <m:ctrlP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∗</m:t>
                          </m:r>
                        </m:sup>
                      </m:sSup>
                      <m: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T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∗</m:t>
                          </m:r>
                        </m:sup>
                      </m:sSup>
                      <m:r>
                        <a:rPr lang="cs-CZ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𝒃</m:t>
                      </m:r>
                    </m:oMath>
                  </m:oMathPara>
                </a14:m>
                <a:endParaRPr lang="cs-CZ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 platí podmínka komplementarity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cs-CZ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𝒄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T</m:t>
                              </m:r>
                            </m:sup>
                          </m:sSup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cs-CZ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T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𝑨</m:t>
                          </m:r>
                        </m:e>
                      </m:d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∗</m:t>
                          </m:r>
                        </m:sup>
                      </m:sSup>
                      <m: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𝑗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=1</m:t>
                          </m:r>
                        </m:sub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𝒚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cs-CZ" b="0" i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T</m:t>
                                  </m:r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∗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𝒂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sSubSup>
                        <m:sSubSup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𝑗</m:t>
                          </m:r>
                        </m:sub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∗</m:t>
                          </m:r>
                        </m:sup>
                      </m:sSubSup>
                      <m: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=0</m:t>
                      </m:r>
                    </m:oMath>
                  </m:oMathPara>
                </a14:m>
                <a:endParaRPr lang="cs-CZ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301260"/>
                <a:ext cx="8515350" cy="4910871"/>
              </a:xfrm>
              <a:blipFill>
                <a:blip r:embed="rId2"/>
                <a:stretch>
                  <a:fillRect l="-1432" t="-12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499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24449"/>
            <a:ext cx="8515350" cy="6371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Báze</a:t>
            </a:r>
            <a:endParaRPr lang="cs-CZ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301260"/>
                <a:ext cx="8515350" cy="4910871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Bází rozumíme množinu indexů </a:t>
                </a:r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cs-CZ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⊆{1,…,</m:t>
                    </m:r>
                    <m:r>
                      <a:rPr lang="cs-CZ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cs-CZ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}</m:t>
                    </m:r>
                  </m:oMath>
                </a14:m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takovou, že množina sloupců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{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𝒂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𝑗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: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𝑗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∈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𝐵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}</m:t>
                      </m:r>
                    </m:oMath>
                  </m:oMathPara>
                </a14:m>
                <a:endParaRPr lang="cs-CZ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3000"/>
                  </a:spcAft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je lineárně nezávislá a současně generuje ostatní sloupce matice  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</m:t>
                    </m:r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u="sng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Cvičení: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Vraťte se k definici bazického řešení </a:t>
                </a:r>
                <a:b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v úloze (P) a v úloze (D).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301260"/>
                <a:ext cx="8515350" cy="4910871"/>
              </a:xfrm>
              <a:blipFill>
                <a:blip r:embed="rId2"/>
                <a:stretch>
                  <a:fillRect l="-1432" t="-12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75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24449"/>
            <a:ext cx="8515350" cy="6371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Báze</a:t>
            </a:r>
            <a:endParaRPr lang="cs-CZ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301260"/>
                <a:ext cx="8515350" cy="4910871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Mějme bázi 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cs-CZ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⊆{1,…,</m:t>
                    </m:r>
                    <m:r>
                      <a:rPr lang="cs-CZ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cs-CZ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}</m:t>
                    </m:r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Klademe 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cs-CZ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cs-CZ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1,…,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∖</m:t>
                    </m:r>
                    <m:r>
                      <a:rPr lang="cs-CZ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– množina indexů bazických proměnných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cs-CZ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cs-CZ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𝑗</m:t>
                        </m:r>
                      </m:sub>
                    </m:sSub>
                  </m:oMath>
                </a14:m>
                <a:endParaRPr lang="cs-CZ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</m:oMath>
                </a14:m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	– množina indexů </a:t>
                </a:r>
                <a:r>
                  <a:rPr lang="cs-CZ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nebazických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proměnných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cs-CZ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cs-CZ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𝑗</m:t>
                        </m:r>
                      </m:sub>
                    </m:sSub>
                  </m:oMath>
                </a14:m>
                <a:endParaRPr lang="cs-CZ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3600"/>
                  </a:spcBef>
                  <a:spcAft>
                    <a:spcPts val="1800"/>
                  </a:spcAft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Báze 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určuje bazické řešení úlohy (P) a úlohy (D) následujícím způsobem.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301260"/>
                <a:ext cx="8515350" cy="4910871"/>
              </a:xfrm>
              <a:blipFill>
                <a:blip r:embed="rId2"/>
                <a:stretch>
                  <a:fillRect l="-1432" t="-1241" r="-85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631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dpis 1"/>
              <p:cNvSpPr>
                <a:spLocks noGrp="1"/>
              </p:cNvSpPr>
              <p:nvPr>
                <p:ph type="title"/>
              </p:nvPr>
            </p:nvSpPr>
            <p:spPr>
              <a:xfrm>
                <a:off x="628650" y="224449"/>
                <a:ext cx="8515350" cy="637197"/>
              </a:xfrm>
            </p:spPr>
            <p:txBody>
              <a:bodyPr>
                <a:normAutofit fontScale="90000"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cs-CZ" sz="4000" dirty="0" smtClean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Bazické řešení úlohy (P) určené bází  </a:t>
                </a:r>
                <a14:m>
                  <m:oMath xmlns:m="http://schemas.openxmlformats.org/officeDocument/2006/math">
                    <m:r>
                      <a:rPr lang="cs-CZ" sz="40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</m:oMath>
                </a14:m>
                <a:endParaRPr lang="cs-CZ" sz="40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Nadpis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28650" y="224449"/>
                <a:ext cx="8515350" cy="637197"/>
              </a:xfrm>
              <a:blipFill>
                <a:blip r:embed="rId2"/>
                <a:stretch>
                  <a:fillRect l="-2147" t="-15385" b="-375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301260"/>
                <a:ext cx="8515350" cy="4910871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Mějme bázi 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cs-CZ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⊆{1,…,</m:t>
                    </m:r>
                    <m:r>
                      <a:rPr lang="cs-CZ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cs-CZ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}</m:t>
                    </m:r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a předpokládejme, </a:t>
                </a:r>
                <a:b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že soustava 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𝑨𝒙</m:t>
                    </m:r>
                    <m:r>
                      <a:rPr lang="cs-CZ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cs-CZ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𝒃</m:t>
                    </m:r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má alespoň jedno řešení.  </a:t>
                </a:r>
                <a:b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(Např. 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</m:t>
                    </m:r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je matice typu 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cs-CZ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cs-CZ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a platí, že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hodnost</m:t>
                    </m:r>
                    <m:r>
                      <a:rPr lang="cs-CZ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cs-CZ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</m:t>
                    </m:r>
                    <m:r>
                      <a:rPr lang="cs-CZ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cs-CZ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cs-CZ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≤</m:t>
                    </m:r>
                    <m:r>
                      <a:rPr lang="cs-CZ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.)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Řešme soustavu lineárních rovnic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𝑨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𝐵</m:t>
                          </m:r>
                        </m:sub>
                      </m:sSub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𝐵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𝒃</m:t>
                      </m:r>
                    </m:oMath>
                  </m:oMathPara>
                </a14:m>
                <a:endParaRPr lang="cs-CZ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(soustava má právě jedno řešení) a položme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𝑁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𝟎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cs-CZ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1800"/>
                  </a:spcBef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Takto získané řešení  </a:t>
                </a:r>
                <a14:m>
                  <m:oMath xmlns:m="http://schemas.openxmlformats.org/officeDocument/2006/math">
                    <m:r>
                      <a:rPr lang="cs-CZ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soustavy  </a:t>
                </a:r>
                <a14:m>
                  <m:oMath xmlns:m="http://schemas.openxmlformats.org/officeDocument/2006/math">
                    <m:r>
                      <a:rPr lang="cs-CZ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𝑨𝒙</m:t>
                    </m:r>
                    <m:r>
                      <a:rPr lang="cs-CZ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cs-CZ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𝒃</m:t>
                    </m:r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je bazickým řešením úlohy (P) určeným bází  </a:t>
                </a:r>
                <a14:m>
                  <m:oMath xmlns:m="http://schemas.openxmlformats.org/officeDocument/2006/math">
                    <m:r>
                      <a:rPr lang="cs-CZ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301260"/>
                <a:ext cx="8515350" cy="4910871"/>
              </a:xfrm>
              <a:blipFill>
                <a:blip r:embed="rId3"/>
                <a:stretch>
                  <a:fillRect l="-1432" t="-1241" b="-107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915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dpis 1"/>
              <p:cNvSpPr>
                <a:spLocks noGrp="1"/>
              </p:cNvSpPr>
              <p:nvPr>
                <p:ph type="title"/>
              </p:nvPr>
            </p:nvSpPr>
            <p:spPr>
              <a:xfrm>
                <a:off x="628650" y="224449"/>
                <a:ext cx="8515350" cy="637197"/>
              </a:xfrm>
            </p:spPr>
            <p:txBody>
              <a:bodyPr>
                <a:normAutofit fontScale="90000"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cs-CZ" sz="4000" dirty="0" smtClean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Bazické řešení úlohy (D) určené bází  </a:t>
                </a:r>
                <a14:m>
                  <m:oMath xmlns:m="http://schemas.openxmlformats.org/officeDocument/2006/math">
                    <m:r>
                      <a:rPr lang="cs-CZ" sz="40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</m:oMath>
                </a14:m>
                <a:endParaRPr lang="cs-CZ" sz="40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Nadpis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28650" y="224449"/>
                <a:ext cx="8515350" cy="637197"/>
              </a:xfrm>
              <a:blipFill>
                <a:blip r:embed="rId2"/>
                <a:stretch>
                  <a:fillRect l="-2147" t="-15385" b="-375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301260"/>
                <a:ext cx="8515350" cy="4910871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Mějme bázi 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cs-CZ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⊆{1,…,</m:t>
                    </m:r>
                    <m:r>
                      <a:rPr lang="cs-CZ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cs-CZ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}</m:t>
                    </m:r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Řešme soustavu lineárních rovnic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T</m:t>
                          </m:r>
                        </m:sup>
                      </m:sSup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𝑨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𝐵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Sup>
                        <m:sSubSupPr>
                          <m:ctrlP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𝒄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𝐵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T</m:t>
                          </m:r>
                        </m:sup>
                      </m:sSubSup>
                    </m:oMath>
                  </m:oMathPara>
                </a14:m>
                <a:endParaRPr lang="cs-CZ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(soustava má alespoň jedno řešení).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1800"/>
                  </a:spcBef>
                  <a:spcAft>
                    <a:spcPts val="1200"/>
                  </a:spcAft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Takto získaný bod resp. řešení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e>
                      <m:sup>
                        <m:r>
                          <a:rPr lang="cs-CZ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je bazickým řešením úlohy (D) určeným bází 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301260"/>
                <a:ext cx="8515350" cy="4910871"/>
              </a:xfrm>
              <a:blipFill>
                <a:blip r:embed="rId3"/>
                <a:stretch>
                  <a:fillRect l="-1432" t="-12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553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24449"/>
            <a:ext cx="8515350" cy="6371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Bazické řešení úlohy (P) a báze</a:t>
            </a:r>
            <a:endParaRPr lang="cs-CZ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318844"/>
                <a:ext cx="8515350" cy="4910871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Mějme bazické řešení 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cs-CZ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ℝ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  soustavy 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𝑨𝒙</m:t>
                    </m:r>
                    <m:r>
                      <a:rPr lang="cs-CZ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cs-CZ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𝒃</m:t>
                    </m:r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Jestliže je nedegenerované, potom toto řešení  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určuje bázi: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𝐵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cs-CZ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𝑗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cs-CZ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: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cs-CZ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≠0</m:t>
                          </m:r>
                        </m:e>
                      </m:d>
                    </m:oMath>
                  </m:oMathPara>
                </a14:m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cs-CZ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endParaRPr lang="cs-CZ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Jestliže bazické řešení  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je degenerované, potom do množiny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cs-CZ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cs-CZ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𝑗</m:t>
                        </m:r>
                        <m: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: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𝑗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≠0</m:t>
                        </m:r>
                      </m:e>
                    </m:d>
                  </m:oMath>
                </a14:m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přidáme další indexy sloupců matice  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</m:t>
                    </m:r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tak, aby množina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cs-CZ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cs-CZ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𝑗</m:t>
                            </m:r>
                          </m:sub>
                        </m:sSub>
                        <m:r>
                          <a:rPr lang="cs-CZ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: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𝑗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∈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generovala všechny </a:t>
                </a:r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ostatní sloupce 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matice 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</m:t>
                    </m:r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318844"/>
                <a:ext cx="8515350" cy="4910871"/>
              </a:xfrm>
              <a:blipFill>
                <a:blip r:embed="rId2"/>
                <a:stretch>
                  <a:fillRect l="-1432" t="-12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044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24449"/>
            <a:ext cx="8515350" cy="6371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Bazické řešení úlohy (D) a báze</a:t>
            </a:r>
            <a:endParaRPr lang="cs-CZ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301260"/>
                <a:ext cx="8515350" cy="4910871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Mějme bazické řešení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</m:t>
                        </m:r>
                      </m:sup>
                    </m:sSup>
                    <m:r>
                      <a:rPr lang="cs-CZ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ℝ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1×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Jestliže je nedegenerované, potom toto řešení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cs-CZ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</m:t>
                        </m:r>
                      </m:sup>
                    </m:sSup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určuje bázi: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𝐵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cs-CZ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𝑗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:</m:t>
                          </m:r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cs-CZ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T</m:t>
                              </m:r>
                            </m:sup>
                          </m:sSup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cs-CZ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𝒂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cs-CZ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endParaRPr lang="cs-CZ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Jestliže bazické řešení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cs-CZ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</m:t>
                        </m:r>
                      </m:sup>
                    </m:sSup>
                  </m:oMath>
                </a14:m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je degenerované</a:t>
                </a:r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, potom 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z množiny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𝑗</m:t>
                        </m:r>
                        <m: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:</m:t>
                        </m:r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𝒚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cs-CZ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T</m:t>
                            </m:r>
                          </m:sup>
                        </m:sSup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𝑗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odebíráme indexy </a:t>
                </a:r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sloupců matice 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</m:t>
                    </m:r>
                  </m:oMath>
                </a14:m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  tak, aby množina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𝑗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:</m:t>
                        </m:r>
                        <m: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𝑗</m:t>
                        </m:r>
                        <m: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∈</m:t>
                        </m:r>
                        <m: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byla lineárně nezávislá.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301260"/>
                <a:ext cx="8515350" cy="4910871"/>
              </a:xfrm>
              <a:blipFill>
                <a:blip r:embed="rId2"/>
                <a:stretch>
                  <a:fillRect l="-1432" t="-1117" r="-128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715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24449"/>
            <a:ext cx="8515350" cy="6371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Báze</a:t>
            </a:r>
            <a:endParaRPr lang="cs-CZ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301260"/>
                <a:ext cx="8515350" cy="4910871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Báze 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cs-CZ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⊆{1,…,</m:t>
                    </m:r>
                    <m:r>
                      <a:rPr lang="cs-CZ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cs-CZ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}</m:t>
                    </m:r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je:</a:t>
                </a: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cs-CZ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primárně přípustná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právě tehdy, když bazické řešení úlohy (P) určené bází  </a:t>
                </a:r>
                <a14:m>
                  <m:oMath xmlns:m="http://schemas.openxmlformats.org/officeDocument/2006/math">
                    <m:r>
                      <a:rPr lang="cs-CZ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je primárně přípustné,</a:t>
                </a: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cs-CZ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duálně </a:t>
                </a:r>
                <a:r>
                  <a:rPr lang="cs-CZ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přípustná</a:t>
                </a:r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 právě tehdy, když bazické řešení úlohy 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(D) </a:t>
                </a:r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určené bází  </a:t>
                </a:r>
                <a14:m>
                  <m:oMath xmlns:m="http://schemas.openxmlformats.org/officeDocument/2006/math">
                    <m:r>
                      <a:rPr lang="cs-CZ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</m:oMath>
                </a14:m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  je 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duálně přípustné,</a:t>
                </a: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cs-CZ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optimální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právě tehdy, když je přípustná </a:t>
                </a:r>
                <a:b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primárně i duálně zároveň.</a:t>
                </a:r>
                <a:endParaRPr lang="cs-CZ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</a:pPr>
                <a:endParaRPr lang="cs-CZ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301260"/>
                <a:ext cx="8515350" cy="4910871"/>
              </a:xfrm>
              <a:blipFill>
                <a:blip r:embed="rId2"/>
                <a:stretch>
                  <a:fillRect l="-1432" t="-12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103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24449"/>
            <a:ext cx="8515350" cy="6371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Připomeňme základní větu LP:</a:t>
            </a:r>
            <a:endParaRPr lang="cs-CZ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301260"/>
                <a:ext cx="8515350" cy="4910871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dirty="0" smtClean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Základní věta LP: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3600"/>
                  </a:spcAft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Jestliže obě úlohy (P) a (D) mají optimální řešení, potom mají i bazická optimální řešení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cs-CZ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a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cs-CZ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Navíc platí rovnice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𝒄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T</m:t>
                          </m:r>
                        </m:sup>
                      </m:sSup>
                      <m:sSup>
                        <m:sSupPr>
                          <m:ctrlP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∗</m:t>
                          </m:r>
                        </m:sup>
                      </m:sSup>
                      <m: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T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∗</m:t>
                          </m:r>
                        </m:sup>
                      </m:sSup>
                      <m:r>
                        <a:rPr lang="cs-CZ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𝑨</m:t>
                      </m:r>
                      <m:sSup>
                        <m:sSupPr>
                          <m:ctrlP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∗</m:t>
                          </m:r>
                        </m:sup>
                      </m:sSup>
                      <m: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T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∗</m:t>
                          </m:r>
                        </m:sup>
                      </m:sSup>
                      <m:r>
                        <a:rPr lang="cs-CZ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𝒃</m:t>
                      </m:r>
                    </m:oMath>
                  </m:oMathPara>
                </a14:m>
                <a:endParaRPr lang="cs-CZ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 platí podmínka komplementarity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cs-CZ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𝒄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T</m:t>
                              </m:r>
                            </m:sup>
                          </m:sSup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cs-CZ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T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𝑨</m:t>
                          </m:r>
                        </m:e>
                      </m:d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∗</m:t>
                          </m:r>
                        </m:sup>
                      </m:sSup>
                      <m: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𝑗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=1</m:t>
                          </m:r>
                        </m:sub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𝒚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cs-CZ" b="0" i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T</m:t>
                                  </m:r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∗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𝒂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sSubSup>
                        <m:sSubSup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𝑗</m:t>
                          </m:r>
                        </m:sub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∗</m:t>
                          </m:r>
                        </m:sup>
                      </m:sSubSup>
                      <m: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=0</m:t>
                      </m:r>
                    </m:oMath>
                  </m:oMathPara>
                </a14:m>
                <a:endParaRPr lang="cs-CZ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301260"/>
                <a:ext cx="8515350" cy="4910871"/>
              </a:xfrm>
              <a:blipFill>
                <a:blip r:embed="rId2"/>
                <a:stretch>
                  <a:fillRect l="-1432" t="-12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246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24449"/>
            <a:ext cx="8515350" cy="6371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věta lineárního programování</a:t>
            </a:r>
            <a:endParaRPr lang="cs-CZ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301260"/>
                <a:ext cx="8515350" cy="4910871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3000"/>
                  </a:spcAft>
                  <a:buNone/>
                </a:pPr>
                <a:r>
                  <a:rPr lang="cs-CZ" dirty="0" smtClean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Poznámka k rovnici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𝒄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cs-CZ" b="0" i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</m:t>
                        </m:r>
                      </m:sup>
                    </m:sSup>
                    <m:sSup>
                      <m:sSupPr>
                        <m:ctrlPr>
                          <a:rPr lang="cs-CZ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cs-CZ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  <m:r>
                      <a:rPr lang="cs-CZ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cs-CZ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cs-CZ" b="0" i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</m:t>
                        </m:r>
                        <m:r>
                          <a:rPr lang="cs-CZ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  <m:r>
                      <a:rPr lang="cs-CZ" b="1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cs-CZ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  <m:r>
                      <a:rPr lang="cs-CZ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cs-CZ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cs-CZ" b="0" i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</m:t>
                        </m:r>
                        <m:r>
                          <a:rPr lang="cs-CZ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  <m:r>
                      <a:rPr lang="cs-CZ" b="1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𝒃</m:t>
                    </m:r>
                  </m:oMath>
                </a14:m>
                <a:r>
                  <a:rPr lang="cs-CZ" dirty="0" smtClean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Ekonomická interpretace řešení (duálních proměnných) je obdobná jako v případě úloh </a:t>
                </a:r>
                <a:b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v kanonickém tvaru.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Proměnné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cs-CZ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cs-CZ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𝑗</m:t>
                        </m:r>
                      </m:sub>
                      <m:sup>
                        <m:r>
                          <a:rPr lang="cs-CZ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resp.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cs-CZ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b>
                        <m:r>
                          <a:rPr lang="cs-CZ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sub>
                      <m:sup>
                        <m:r>
                          <a:rPr lang="cs-CZ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mají význam pro citlivostní analýzu:  Jak moc se změní společná optimální hodnota, jestliže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cs-CZ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  <m:sub>
                        <m:r>
                          <a:rPr lang="cs-CZ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resp.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cs-CZ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  <m:sub>
                        <m:r>
                          <a:rPr lang="cs-CZ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se změní?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Poznámka:  Změna musí být „malá“!  </a:t>
                </a:r>
                <a:b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(Malá tak, aby nedošlo ke změně optimální báze.)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301260"/>
                <a:ext cx="8515350" cy="4910871"/>
              </a:xfrm>
              <a:blipFill>
                <a:blip r:embed="rId2"/>
                <a:stretch>
                  <a:fillRect l="-1432" t="-1117" b="-23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641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24449"/>
            <a:ext cx="8515350" cy="6371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Úlohy lineárního programování (LP)  III</a:t>
            </a:r>
            <a:endParaRPr lang="cs-CZ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301260"/>
                <a:ext cx="7886700" cy="4910871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Nechť  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</m:t>
                    </m:r>
                    <m:r>
                      <a:rPr lang="cs-CZ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ℝ</m:t>
                        </m:r>
                      </m:e>
                      <m:sup>
                        <m:r>
                          <a:rPr 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×</m:t>
                        </m:r>
                        <m:r>
                          <a:rPr 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je matice,  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𝒃</m:t>
                    </m:r>
                    <m:r>
                      <a:rPr lang="cs-CZ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ℝ</m:t>
                        </m:r>
                      </m:e>
                      <m:sup>
                        <m:r>
                          <a:rPr 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je vektor pravých stran a  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𝒄</m:t>
                    </m:r>
                    <m:r>
                      <a:rPr lang="cs-CZ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ℝ</m:t>
                        </m:r>
                      </m:e>
                      <m:sup>
                        <m:r>
                          <a:rPr 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resp.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𝒄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</m:t>
                        </m:r>
                      </m:sup>
                    </m:sSup>
                    <m:r>
                      <a:rPr lang="cs-CZ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ℝ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×</m:t>
                        </m:r>
                        <m:r>
                          <a:rPr 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je vektor (gradient) cílové funkce.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Primární úloha LP 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ve standardním tvaru</a:t>
                </a:r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𝒄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T</m:t>
                          </m:r>
                        </m:sup>
                      </m:sSup>
                      <m:r>
                        <a:rPr lang="cs-CZ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⟶</m:t>
                      </m:r>
                      <m:r>
                        <m:rPr>
                          <m:nor/>
                        </m:rPr>
                        <a:rPr lang="cs-CZ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min</m:t>
                      </m:r>
                    </m:oMath>
                  </m:oMathPara>
                </a14:m>
                <a:endParaRPr lang="cs-CZ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:r>
                  <a:rPr lang="cs-CZ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z.p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𝑨𝒙</m:t>
                      </m:r>
                      <m:r>
                        <m:rPr>
                          <m:aln/>
                        </m:rP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𝒃</m:t>
                      </m:r>
                    </m:oMath>
                    <m:oMath xmlns:m="http://schemas.openxmlformats.org/officeDocument/2006/math">
                      <m:r>
                        <a:rPr lang="cs-CZ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m:rPr>
                          <m:aln/>
                        </m:rP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≥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</m:oMath>
                  </m:oMathPara>
                </a14:m>
                <a:endParaRPr lang="cs-CZ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301260"/>
                <a:ext cx="7886700" cy="4910871"/>
              </a:xfrm>
              <a:blipFill>
                <a:blip r:embed="rId2"/>
                <a:stretch>
                  <a:fillRect l="-1546" t="-12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10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24449"/>
            <a:ext cx="8515350" cy="6371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Primární úloha LP </a:t>
            </a:r>
            <a:r>
              <a:rPr lang="cs-CZ" sz="4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standardním </a:t>
            </a:r>
            <a:r>
              <a:rPr lang="cs-CZ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tvaru:</a:t>
            </a:r>
            <a:endParaRPr lang="cs-CZ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590550" y="1301260"/>
                <a:ext cx="7886700" cy="4910871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+⋯+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</m:sub>
                      </m:sSub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⟶</m:t>
                      </m:r>
                      <m:r>
                        <m:rPr>
                          <m:nor/>
                        </m:rPr>
                        <a:rPr lang="cs-CZ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m</m:t>
                      </m:r>
                      <m:r>
                        <m:rPr>
                          <m:nor/>
                        </m:rPr>
                        <a:rPr lang="cs-CZ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in</m:t>
                      </m:r>
                    </m:oMath>
                  </m:oMathPara>
                </a14:m>
                <a:endParaRPr lang="cs-CZ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z.p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3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𝑎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𝑎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12</m:t>
                          </m:r>
                        </m:sub>
                      </m:sSub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+⋯+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𝑎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𝑏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</m:oMath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𝑎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21</m:t>
                          </m:r>
                        </m:sub>
                      </m:sSub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𝑎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22</m:t>
                          </m:r>
                        </m:sub>
                      </m:sSub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+⋯+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𝑏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oMath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…</m:t>
                      </m:r>
                      <m:r>
                        <a:rPr lang="cs-CZ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………………………………………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𝑎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𝑎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+⋯+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𝑎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𝑚𝑛</m:t>
                          </m:r>
                        </m:sub>
                      </m:sSub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𝑏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cs-CZ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,…,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≥0</m:t>
                      </m:r>
                    </m:oMath>
                  </m:oMathPara>
                </a14:m>
                <a:endParaRPr lang="cs-CZ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0550" y="1301260"/>
                <a:ext cx="7886700" cy="4910871"/>
              </a:xfrm>
              <a:blipFill>
                <a:blip r:embed="rId2"/>
                <a:stretch>
                  <a:fillRect l="-162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1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24449"/>
            <a:ext cx="8515350" cy="6371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(P) a (D) úloha LP ve </a:t>
            </a:r>
            <a:r>
              <a:rPr lang="cs-CZ" sz="4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cs-CZ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 </a:t>
            </a:r>
            <a:r>
              <a:rPr lang="cs-CZ" sz="4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</a:t>
            </a:r>
            <a:r>
              <a:rPr lang="cs-CZ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tvaru</a:t>
            </a:r>
            <a:endParaRPr lang="cs-CZ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0550" y="1301260"/>
            <a:ext cx="7886700" cy="479915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</a:rPr>
              <a:t>Úloha LP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ástupný symbol pro obsah 2"/>
              <p:cNvSpPr txBox="1">
                <a:spLocks/>
              </p:cNvSpPr>
              <p:nvPr/>
            </p:nvSpPr>
            <p:spPr>
              <a:xfrm>
                <a:off x="252000" y="1980000"/>
                <a:ext cx="4320000" cy="46800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ve </a:t>
                </a:r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standardním </a:t>
                </a:r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tvaru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3600"/>
                  </a:spcAft>
                  <a:buFont typeface="Arial" panose="020B0604020202020204" pitchFamily="34" charset="0"/>
                  <a:buNone/>
                </a:pPr>
                <a:r>
                  <a:rPr lang="cs-CZ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PRIMÁRNÍ (P)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𝒄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cs-CZ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T</m:t>
                          </m:r>
                        </m:sup>
                      </m:sSup>
                      <m:r>
                        <a:rPr lang="cs-CZ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⟶</m:t>
                      </m:r>
                      <m:r>
                        <m:rPr>
                          <m:nor/>
                        </m:rPr>
                        <a:rPr lang="cs-CZ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m</m:t>
                      </m:r>
                      <m:r>
                        <m:rPr>
                          <m:nor/>
                        </m:rPr>
                        <a:rPr lang="cs-CZ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in</m:t>
                      </m:r>
                    </m:oMath>
                  </m:oMathPara>
                </a14:m>
                <a:endParaRPr lang="cs-CZ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z.p</a:t>
                </a:r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𝑨𝒙</m:t>
                      </m:r>
                      <m:r>
                        <m:rPr>
                          <m:aln/>
                        </m:rP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cs-CZ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𝒃</m:t>
                      </m:r>
                    </m:oMath>
                    <m:oMath xmlns:m="http://schemas.openxmlformats.org/officeDocument/2006/math">
                      <m:r>
                        <a:rPr lang="cs-CZ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m:rPr>
                          <m:aln/>
                        </m:rPr>
                        <a:rPr lang="cs-CZ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≥</m:t>
                      </m:r>
                      <m:r>
                        <a:rPr lang="cs-CZ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</m:oMath>
                  </m:oMathPara>
                </a14:m>
                <a:endParaRPr lang="cs-CZ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cs-CZ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cs-CZ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sz="2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kde  </a:t>
                </a:r>
                <a14:m>
                  <m:oMath xmlns:m="http://schemas.openxmlformats.org/officeDocument/2006/math">
                    <m:r>
                      <a:rPr lang="cs-CZ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sSup>
                      <m:sSupPr>
                        <m:ctrlPr>
                          <a:rPr 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ℝ</m:t>
                        </m:r>
                      </m:e>
                      <m:sup>
                        <m:r>
                          <a:rPr 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cs-CZ" sz="24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cs-CZ" sz="2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je </a:t>
                </a:r>
                <a:r>
                  <a:rPr lang="cs-CZ" sz="24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proměnná</a:t>
                </a:r>
              </a:p>
            </p:txBody>
          </p:sp>
        </mc:Choice>
        <mc:Fallback xmlns="">
          <p:sp>
            <p:nvSpPr>
              <p:cNvPr id="4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000" y="1980000"/>
                <a:ext cx="4320000" cy="4680000"/>
              </a:xfrm>
              <a:prstGeom prst="rect">
                <a:avLst/>
              </a:prstGeom>
              <a:blipFill>
                <a:blip r:embed="rId2"/>
                <a:stretch>
                  <a:fillRect l="-2821" t="-9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Zástupný symbol pro obsah 2"/>
              <p:cNvSpPr txBox="1">
                <a:spLocks/>
              </p:cNvSpPr>
              <p:nvPr/>
            </p:nvSpPr>
            <p:spPr>
              <a:xfrm>
                <a:off x="4572000" y="1980000"/>
                <a:ext cx="4320000" cy="46800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v </a:t>
                </a:r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normálním tvaru</a:t>
                </a:r>
                <a:endParaRPr lang="cs-CZ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3600"/>
                  </a:spcAft>
                  <a:buFont typeface="Arial" panose="020B0604020202020204" pitchFamily="34" charset="0"/>
                  <a:buNone/>
                </a:pPr>
                <a:r>
                  <a:rPr lang="cs-CZ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DUÁLNÍ (D)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cs-CZ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T</m:t>
                          </m:r>
                        </m:sup>
                      </m:sSup>
                      <m:r>
                        <a:rPr lang="cs-CZ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𝒃</m:t>
                      </m:r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⟶</m:t>
                      </m:r>
                      <m:r>
                        <m:rPr>
                          <m:nor/>
                        </m:rPr>
                        <a:rPr lang="cs-CZ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m</m:t>
                      </m:r>
                      <m:r>
                        <m:rPr>
                          <m:nor/>
                        </m:rPr>
                        <a:rPr lang="cs-CZ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ax</m:t>
                      </m:r>
                    </m:oMath>
                  </m:oMathPara>
                </a14:m>
                <a:endParaRPr lang="cs-CZ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z.p</a:t>
                </a:r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T</m:t>
                          </m:r>
                        </m:sup>
                      </m:sSup>
                      <m:r>
                        <a:rPr lang="cs-CZ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𝑨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≤</m:t>
                      </m:r>
                      <m:sSup>
                        <m:sSupPr>
                          <m:ctrlP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𝒄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T</m:t>
                          </m:r>
                        </m:sup>
                      </m:sSup>
                    </m:oMath>
                    <m:oMath xmlns:m="http://schemas.openxmlformats.org/officeDocument/2006/math">
                      <m:sSup>
                        <m:sSupPr>
                          <m:ctrlPr>
                            <a:rPr lang="cs-CZ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cs-CZ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T</m:t>
                          </m:r>
                        </m:sup>
                      </m:sSup>
                      <m:r>
                        <a:rPr lang="cs-CZ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𝑨</m:t>
                      </m:r>
                      <m:r>
                        <a:rPr lang="cs-CZ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≥</m:t>
                      </m:r>
                      <m:sSup>
                        <m:sSupPr>
                          <m:ctrlPr>
                            <a:rPr lang="cs-CZ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𝟎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cs-CZ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T</m:t>
                          </m:r>
                        </m:sup>
                      </m:sSup>
                    </m:oMath>
                  </m:oMathPara>
                </a14:m>
                <a:r>
                  <a:rPr lang="cs-CZ" b="1" i="1" dirty="0">
                    <a:solidFill>
                      <a:schemeClr val="bg1"/>
                    </a:solidFill>
                    <a:latin typeface="Cambria Math" panose="02040503050406030204" pitchFamily="18" charset="0"/>
                    <a:cs typeface="Arial" panose="020B0604020202020204" pitchFamily="34" charset="0"/>
                  </a:rPr>
                  <a:t/>
                </a:r>
                <a:br>
                  <a:rPr lang="cs-CZ" b="1" i="1" dirty="0">
                    <a:solidFill>
                      <a:schemeClr val="bg1"/>
                    </a:solidFill>
                    <a:latin typeface="Cambria Math" panose="02040503050406030204" pitchFamily="18" charset="0"/>
                    <a:cs typeface="Arial" panose="020B0604020202020204" pitchFamily="34" charset="0"/>
                  </a:rPr>
                </a:br>
                <a:endParaRPr lang="cs-CZ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cs-CZ" dirty="0" smtClean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cs-CZ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sz="2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kde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T</m:t>
                        </m:r>
                      </m:sup>
                    </m:sSup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sSup>
                      <m:sSupPr>
                        <m:ctrlPr>
                          <a:rPr 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ℝ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1×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cs-CZ" sz="24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cs-CZ" sz="2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je proměnná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sz="2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respektive</a:t>
                </a:r>
                <a:endParaRPr lang="cs-CZ" sz="240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80000"/>
                <a:ext cx="4320000" cy="4680000"/>
              </a:xfrm>
              <a:prstGeom prst="rect">
                <a:avLst/>
              </a:prstGeom>
              <a:blipFill>
                <a:blip r:embed="rId3"/>
                <a:stretch>
                  <a:fillRect l="-2821" t="-9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85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24449"/>
            <a:ext cx="8515350" cy="6371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(P) a (D) úloha LP ve </a:t>
            </a:r>
            <a:r>
              <a:rPr lang="cs-CZ" sz="4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cs-CZ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 </a:t>
            </a:r>
            <a:r>
              <a:rPr lang="cs-CZ" sz="4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</a:t>
            </a:r>
            <a:r>
              <a:rPr lang="cs-CZ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tvaru</a:t>
            </a:r>
            <a:endParaRPr lang="cs-CZ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0550" y="1301260"/>
            <a:ext cx="7886700" cy="479915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</a:rPr>
              <a:t>Úloha LP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ástupný symbol pro obsah 2"/>
              <p:cNvSpPr txBox="1">
                <a:spLocks/>
              </p:cNvSpPr>
              <p:nvPr/>
            </p:nvSpPr>
            <p:spPr>
              <a:xfrm>
                <a:off x="252000" y="1980000"/>
                <a:ext cx="4320000" cy="46800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ve standardním tvaru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3600"/>
                  </a:spcAft>
                  <a:buFont typeface="Arial" panose="020B0604020202020204" pitchFamily="34" charset="0"/>
                  <a:buNone/>
                </a:pPr>
                <a:r>
                  <a:rPr lang="cs-CZ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PRIMÁRNÍ (P)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𝒄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cs-CZ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T</m:t>
                          </m:r>
                        </m:sup>
                      </m:sSup>
                      <m:r>
                        <a:rPr lang="cs-CZ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⟶</m:t>
                      </m:r>
                      <m:r>
                        <m:rPr>
                          <m:nor/>
                        </m:rPr>
                        <a:rPr lang="cs-CZ">
                          <a:latin typeface="Cambria Math" panose="02040503050406030204" pitchFamily="18" charset="0"/>
                        </a:rPr>
                        <m:t>m</m:t>
                      </m:r>
                      <m:r>
                        <m:rPr>
                          <m:nor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in</m:t>
                      </m:r>
                    </m:oMath>
                  </m:oMathPara>
                </a14:m>
                <a:endParaRPr lang="cs-CZ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z.p</a:t>
                </a:r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𝑨𝒙</m:t>
                      </m:r>
                      <m:r>
                        <m:rPr>
                          <m:aln/>
                        </m:rP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cs-CZ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𝒃</m:t>
                      </m:r>
                    </m:oMath>
                    <m:oMath xmlns:m="http://schemas.openxmlformats.org/officeDocument/2006/math">
                      <m:r>
                        <a:rPr lang="cs-CZ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m:rPr>
                          <m:aln/>
                        </m:rPr>
                        <a:rPr lang="cs-CZ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≥</m:t>
                      </m:r>
                      <m:r>
                        <a:rPr lang="cs-CZ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</m:oMath>
                  </m:oMathPara>
                </a14:m>
                <a:endParaRPr lang="cs-CZ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cs-CZ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cs-CZ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sz="2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kde  </a:t>
                </a:r>
                <a14:m>
                  <m:oMath xmlns:m="http://schemas.openxmlformats.org/officeDocument/2006/math">
                    <m:r>
                      <a:rPr lang="cs-CZ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sSup>
                      <m:sSupPr>
                        <m:ctrlPr>
                          <a:rPr 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ℝ</m:t>
                        </m:r>
                      </m:e>
                      <m:sup>
                        <m:r>
                          <a:rPr 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cs-CZ" sz="24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cs-CZ" sz="2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je </a:t>
                </a:r>
                <a:r>
                  <a:rPr lang="cs-CZ" sz="24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proměnná</a:t>
                </a:r>
              </a:p>
            </p:txBody>
          </p:sp>
        </mc:Choice>
        <mc:Fallback xmlns="">
          <p:sp>
            <p:nvSpPr>
              <p:cNvPr id="4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000" y="1980000"/>
                <a:ext cx="4320000" cy="4680000"/>
              </a:xfrm>
              <a:prstGeom prst="rect">
                <a:avLst/>
              </a:prstGeom>
              <a:blipFill>
                <a:blip r:embed="rId2"/>
                <a:stretch>
                  <a:fillRect l="-2821" t="-9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Zástupný symbol pro obsah 2"/>
              <p:cNvSpPr txBox="1">
                <a:spLocks/>
              </p:cNvSpPr>
              <p:nvPr/>
            </p:nvSpPr>
            <p:spPr>
              <a:xfrm>
                <a:off x="4572000" y="1980000"/>
                <a:ext cx="4320000" cy="46800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v normálním tvaru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3600"/>
                  </a:spcAft>
                  <a:buFont typeface="Arial" panose="020B0604020202020204" pitchFamily="34" charset="0"/>
                  <a:buNone/>
                </a:pPr>
                <a:r>
                  <a:rPr lang="cs-CZ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DUÁLNÍ (D)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𝒃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cs-CZ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T</m:t>
                          </m:r>
                        </m:sup>
                      </m:sSup>
                      <m:r>
                        <a:rPr lang="cs-CZ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⟶</m:t>
                      </m:r>
                      <m:r>
                        <m:rPr>
                          <m:nor/>
                        </m:rPr>
                        <a:rPr lang="cs-CZ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m</m:t>
                      </m:r>
                      <m:r>
                        <m:rPr>
                          <m:nor/>
                        </m:rPr>
                        <a:rPr lang="cs-CZ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ax</m:t>
                      </m:r>
                    </m:oMath>
                  </m:oMathPara>
                </a14:m>
                <a:endParaRPr lang="cs-CZ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z.p</a:t>
                </a:r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𝑨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T</m:t>
                          </m:r>
                        </m:sup>
                      </m:sSup>
                      <m:r>
                        <a:rPr lang="cs-CZ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m:rPr>
                          <m:aln/>
                        </m:rP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≤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𝒄</m:t>
                      </m:r>
                    </m:oMath>
                    <m:oMath xmlns:m="http://schemas.openxmlformats.org/officeDocument/2006/math">
                      <m:r>
                        <a:rPr lang="cs-CZ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m:rPr>
                          <m:aln/>
                        </m:rPr>
                        <a:rPr lang="cs-CZ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≥</m:t>
                      </m:r>
                      <m:r>
                        <a:rPr lang="cs-CZ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</m:oMath>
                  </m:oMathPara>
                </a14:m>
                <a:r>
                  <a:rPr lang="cs-CZ" b="1" i="1" dirty="0">
                    <a:solidFill>
                      <a:schemeClr val="bg1"/>
                    </a:solidFill>
                    <a:latin typeface="Cambria Math" panose="02040503050406030204" pitchFamily="18" charset="0"/>
                    <a:cs typeface="Arial" panose="020B0604020202020204" pitchFamily="34" charset="0"/>
                  </a:rPr>
                  <a:t/>
                </a:r>
                <a:br>
                  <a:rPr lang="cs-CZ" b="1" i="1" dirty="0">
                    <a:solidFill>
                      <a:schemeClr val="bg1"/>
                    </a:solidFill>
                    <a:latin typeface="Cambria Math" panose="02040503050406030204" pitchFamily="18" charset="0"/>
                    <a:cs typeface="Arial" panose="020B0604020202020204" pitchFamily="34" charset="0"/>
                  </a:rPr>
                </a:br>
                <a:endParaRPr lang="cs-CZ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cs-CZ" dirty="0" smtClean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cs-CZ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sz="2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kde  </a:t>
                </a:r>
                <a14:m>
                  <m:oMath xmlns:m="http://schemas.openxmlformats.org/officeDocument/2006/math"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sSup>
                      <m:sSupPr>
                        <m:ctrlPr>
                          <a:rPr 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ℝ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cs-CZ" sz="24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cs-CZ" sz="2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je proměnná</a:t>
                </a:r>
                <a:endParaRPr lang="cs-CZ" sz="240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80000"/>
                <a:ext cx="4320000" cy="4680000"/>
              </a:xfrm>
              <a:prstGeom prst="rect">
                <a:avLst/>
              </a:prstGeom>
              <a:blipFill>
                <a:blip r:embed="rId3"/>
                <a:stretch>
                  <a:fillRect l="-2821" t="-9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334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24449"/>
            <a:ext cx="8515350" cy="6371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Bazické řešení v úloze (P)</a:t>
            </a:r>
            <a:endParaRPr lang="cs-CZ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301260"/>
                <a:ext cx="8515350" cy="4910871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Řešení  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cs-CZ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ℝ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soustavy  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𝑨𝒙</m:t>
                    </m:r>
                    <m:r>
                      <a:rPr lang="cs-CZ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cs-CZ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𝒃</m:t>
                    </m:r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je  </a:t>
                </a:r>
              </a:p>
              <a:p>
                <a:pPr>
                  <a:lnSpc>
                    <a:spcPct val="120000"/>
                  </a:lnSpc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cs-CZ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bazické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právě tehdy, když množina sloupců</a:t>
                </a:r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cs-CZ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cs-CZ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𝑗</m:t>
                            </m:r>
                          </m:sub>
                        </m:sSub>
                        <m:r>
                          <a:rPr lang="cs-CZ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:</m:t>
                        </m:r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𝑗</m:t>
                            </m:r>
                          </m:sub>
                        </m:sSub>
                        <m:r>
                          <a:rPr lang="cs-CZ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≠0</m:t>
                        </m:r>
                      </m:e>
                    </m:d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je lineárně nezávislá;</a:t>
                </a: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cs-CZ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nedegenerované bazické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právě tehdy, když je bazické a množina sloupců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𝑗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: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𝑗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≠0</m:t>
                        </m:r>
                      </m:e>
                    </m:d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generuje všechny ostatní sloupce matice (tvoří </a:t>
                </a:r>
                <a:r>
                  <a:rPr lang="cs-CZ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bázi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– 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prostoru sloupců matice 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</m:t>
                    </m:r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);</a:t>
                </a: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cs-CZ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přípustné bazické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právě tehdy, když je bazické </a:t>
                </a:r>
                <a:b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 současně 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cs-CZ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≥</m:t>
                    </m:r>
                    <m:r>
                      <a:rPr lang="cs-CZ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301260"/>
                <a:ext cx="8515350" cy="4910871"/>
              </a:xfrm>
              <a:blipFill>
                <a:blip r:embed="rId2"/>
                <a:stretch>
                  <a:fillRect l="-1432" t="-1241" b="-1414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287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24449"/>
            <a:ext cx="8515350" cy="6371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Primární degenerace bazického řešení</a:t>
            </a:r>
            <a:endParaRPr lang="cs-CZ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301260"/>
                <a:ext cx="8515350" cy="4910871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Když řešení  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cs-CZ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ℝ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soustavy  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𝑨𝒙</m:t>
                    </m:r>
                    <m:r>
                      <a:rPr lang="cs-CZ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cs-CZ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𝒃</m:t>
                    </m:r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je bazické </a:t>
                </a:r>
                <a:b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 degenerované, znamená to, že množina sloupců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cs-CZ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cs-CZ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𝒂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: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≠0</m:t>
                          </m:r>
                        </m:e>
                      </m:d>
                    </m:oMath>
                  </m:oMathPara>
                </a14:m>
                <a:endParaRPr lang="cs-CZ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1800"/>
                  </a:spcAft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je „příliš malá“ (nevygeneruje všechny sloupce matice </a:t>
                </a:r>
                <a14:m>
                  <m:oMath xmlns:m="http://schemas.openxmlformats.org/officeDocument/2006/math">
                    <m:r>
                      <a:rPr lang="cs-CZ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</m:t>
                    </m:r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), to znamená, že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řešení  </a:t>
                </a:r>
                <a14:m>
                  <m:oMath xmlns:m="http://schemas.openxmlformats.org/officeDocument/2006/math">
                    <m:r>
                      <a:rPr lang="cs-CZ" sz="32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</m:oMath>
                </a14:m>
                <a:r>
                  <a:rPr lang="cs-CZ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obsahuje</a:t>
                </a:r>
              </a:p>
              <a:p>
                <a:pPr marL="0" indent="0" algn="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„příliš mnoho nulových složek“.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301260"/>
                <a:ext cx="8515350" cy="4910871"/>
              </a:xfrm>
              <a:blipFill>
                <a:blip r:embed="rId2"/>
                <a:stretch>
                  <a:fillRect l="-1790" t="-1241" r="-186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859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24449"/>
            <a:ext cx="8515350" cy="6371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Bazické řešení v úloze (D)</a:t>
            </a:r>
            <a:endParaRPr lang="cs-CZ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301260"/>
                <a:ext cx="8515350" cy="4910871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Bod resp. řešení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</m:t>
                        </m:r>
                      </m:sup>
                    </m:sSup>
                    <m:r>
                      <a:rPr lang="cs-CZ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ℝ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1×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je  </a:t>
                </a:r>
              </a:p>
              <a:p>
                <a:pPr>
                  <a:lnSpc>
                    <a:spcPct val="120000"/>
                  </a:lnSpc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cs-CZ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bazické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právě tehdy, když množina sloupců</a:t>
                </a:r>
                <a:b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cs-CZ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cs-CZ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𝑗</m:t>
                            </m:r>
                          </m:sub>
                        </m:sSub>
                        <m:r>
                          <a:rPr lang="cs-CZ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:</m:t>
                        </m:r>
                        <m:sSup>
                          <m:sSup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𝒚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cs-CZ" b="0" i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T</m:t>
                            </m:r>
                          </m:sup>
                        </m:sSup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cs-CZ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𝑗</m:t>
                            </m:r>
                          </m:sub>
                        </m:sSub>
                        <m:r>
                          <a:rPr lang="cs-CZ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generuje </a:t>
                </a:r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všechny ostatní sloupce matice 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</m:t>
                    </m:r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cs-CZ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nedegenerované bazické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právě tehdy, když je bazické a množina sloupců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𝑗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:</m:t>
                        </m:r>
                        <m:sSup>
                          <m:sSup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sup>
                        </m:sSup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𝑗</m:t>
                            </m:r>
                          </m:sub>
                        </m:sSub>
                        <m:r>
                          <a:rPr lang="cs-CZ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navíc lineárně nezávislá (tvoří </a:t>
                </a:r>
                <a:r>
                  <a:rPr lang="cs-CZ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bázi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– 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prostoru sloupců matice 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</m:t>
                    </m:r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);</a:t>
                </a: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cs-CZ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přípustné bazické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právě tehdy, když je bazické </a:t>
                </a:r>
                <a:b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 současně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</m:t>
                        </m:r>
                      </m:sup>
                    </m:sSup>
                    <m:r>
                      <a:rPr lang="cs-CZ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</m:t>
                    </m:r>
                    <m:r>
                      <a:rPr lang="cs-CZ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≤</m:t>
                    </m:r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𝒄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</m:t>
                        </m:r>
                      </m:sup>
                    </m:sSup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301260"/>
                <a:ext cx="8515350" cy="4910871"/>
              </a:xfrm>
              <a:blipFill>
                <a:blip r:embed="rId2"/>
                <a:stretch>
                  <a:fillRect l="-1432" t="-1117" r="-2219" b="-1451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112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24449"/>
            <a:ext cx="8515350" cy="6371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Duální degenerace bazického řešení</a:t>
            </a:r>
            <a:endParaRPr lang="cs-CZ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301260"/>
                <a:ext cx="8515350" cy="4910871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Když řešení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cs-CZ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ℝ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1×</m:t>
                        </m:r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  je 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bazické a degenerované, znamená to, že množina sloupců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cs-CZ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cs-CZ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𝒂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cs-CZ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:</m:t>
                          </m:r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cs-CZ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cs-CZ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T</m:t>
                              </m:r>
                            </m:sup>
                          </m:sSup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cs-CZ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𝒂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cs-CZ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cs-CZ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1800"/>
                  </a:spcAft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je „příliš velká“ (není lineárně nezávislá), </a:t>
                </a:r>
                <a:b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to znamená, že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v řešení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cs-CZ" sz="32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</m:t>
                        </m:r>
                      </m:sup>
                    </m:sSup>
                  </m:oMath>
                </a14:m>
                <a:r>
                  <a:rPr lang="cs-CZ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je</a:t>
                </a:r>
              </a:p>
              <a:p>
                <a:pPr marL="0" indent="0" algn="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„příliš mnoho aktivních podmínek “.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301260"/>
                <a:ext cx="8515350" cy="4910871"/>
              </a:xfrm>
              <a:blipFill>
                <a:blip r:embed="rId2"/>
                <a:stretch>
                  <a:fillRect l="-1790" t="-1117" r="-229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25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603</TotalTime>
  <Words>1951</Words>
  <Application>Microsoft Office PowerPoint</Application>
  <PresentationFormat>Předvádění na obrazovce (4:3)</PresentationFormat>
  <Paragraphs>154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Motiv Office</vt:lpstr>
      <vt:lpstr>Ekonomicko-matematické  metody 5b</vt:lpstr>
      <vt:lpstr>Úlohy lineárního programování (LP)  III</vt:lpstr>
      <vt:lpstr>Primární úloha LP ve standardním tvaru:</vt:lpstr>
      <vt:lpstr>(P) a (D) úloha LP ve std. a norm. tvaru</vt:lpstr>
      <vt:lpstr>(P) a (D) úloha LP ve std. a norm. tvaru</vt:lpstr>
      <vt:lpstr>Bazické řešení v úloze (P)</vt:lpstr>
      <vt:lpstr>Primární degenerace bazického řešení</vt:lpstr>
      <vt:lpstr>Bazické řešení v úloze (D)</vt:lpstr>
      <vt:lpstr>Duální degenerace bazického řešení</vt:lpstr>
      <vt:lpstr>Základní věta lineárního programování</vt:lpstr>
      <vt:lpstr>Báze</vt:lpstr>
      <vt:lpstr>Báze</vt:lpstr>
      <vt:lpstr>Bazické řešení úlohy (P) určené bází  B</vt:lpstr>
      <vt:lpstr>Bazické řešení úlohy (D) určené bází  B</vt:lpstr>
      <vt:lpstr>Bazické řešení úlohy (P) a báze</vt:lpstr>
      <vt:lpstr>Bazické řešení úlohy (D) a báze</vt:lpstr>
      <vt:lpstr>Báze</vt:lpstr>
      <vt:lpstr>Připomeňme základní větu LP:</vt:lpstr>
      <vt:lpstr>Základní věta lineárního programování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Ekonomicko-matematické  metody 5b</dc:title>
  <dc:creator>David Bartl</dc:creator>
  <cp:lastModifiedBy>bar0245</cp:lastModifiedBy>
  <cp:revision>50</cp:revision>
  <dcterms:created xsi:type="dcterms:W3CDTF">2018-10-24T13:30:18Z</dcterms:created>
  <dcterms:modified xsi:type="dcterms:W3CDTF">2022-10-17T10:48:45Z</dcterms:modified>
</cp:coreProperties>
</file>