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notesMasterIdLst>
    <p:notesMasterId r:id="rId27"/>
  </p:notesMasterIdLst>
  <p:sldIdLst>
    <p:sldId id="256" r:id="rId3"/>
    <p:sldId id="281" r:id="rId4"/>
    <p:sldId id="282" r:id="rId5"/>
    <p:sldId id="257" r:id="rId6"/>
    <p:sldId id="279" r:id="rId7"/>
    <p:sldId id="260" r:id="rId8"/>
    <p:sldId id="278" r:id="rId9"/>
    <p:sldId id="280" r:id="rId10"/>
    <p:sldId id="261" r:id="rId11"/>
    <p:sldId id="262" r:id="rId12"/>
    <p:sldId id="266" r:id="rId13"/>
    <p:sldId id="264" r:id="rId14"/>
    <p:sldId id="268" r:id="rId15"/>
    <p:sldId id="274" r:id="rId16"/>
    <p:sldId id="265" r:id="rId17"/>
    <p:sldId id="267" r:id="rId18"/>
    <p:sldId id="269" r:id="rId19"/>
    <p:sldId id="275" r:id="rId20"/>
    <p:sldId id="270" r:id="rId21"/>
    <p:sldId id="271" r:id="rId22"/>
    <p:sldId id="272" r:id="rId23"/>
    <p:sldId id="273" r:id="rId24"/>
    <p:sldId id="276" r:id="rId25"/>
    <p:sldId id="277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066FF"/>
    <a:srgbClr val="FF9900"/>
    <a:srgbClr val="A1FDA5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6ABE2864-0495-41F0-9E92-E18366D954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4860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08C8DB6-E5AC-4408-B443-BFBA694683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17BB1-3716-4BC2-99E0-A706CA23DE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FA168-1E4D-4E2A-806A-6641CAB23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5D5E4-2A5F-4D08-8324-13B91F73A7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FABF6-CCE8-40F7-9DFC-700759E6B7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BAC234-A41F-465B-86D8-7A4D949935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84272D-04C6-4304-AF84-4BF97D838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A9B66-E97E-44B2-A4D3-06441F2BBA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9A9FF-7138-404E-BA3F-5A57114DFA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12039-B660-4B50-BF5A-762A9FF33A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6C4CF-7F9C-4FF4-973A-4DD3CE817C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408B27-A649-4F84-B037-AED248F3B9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4BBCB-905B-402E-98D6-D40C72C639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F15F7-5B38-480B-964F-35D6A52991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1203F-64C2-42AD-BB44-35D068581D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E1879-9A69-4EE0-BDF5-942FE15E0B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BAEF2-80AC-417F-8528-877A2A2863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157E8-9E6C-4E77-9B5C-62302EB74E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0D02DD-9128-4BD8-B2D3-9B79AD6A62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D0A1F-9AF4-4F7D-AFC7-B814439949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9CA7D-641C-4A1E-A015-6A06E61FA1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B1A85-04BC-45AD-B2DC-DD8F6C09E8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cs-CZ" sz="2400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B89D95F-A7C0-4071-BB18-FC27A252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182A4861-DA41-4F31-8120-B1A3840734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../../prednasky/EMM/VKLP.xls" TargetMode="Externa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5" Type="http://schemas.openxmlformats.org/officeDocument/2006/relationships/hyperlink" Target="../../prednasky/EMM/VKLP.xls" TargetMode="External"/><Relationship Id="rId4" Type="http://schemas.openxmlformats.org/officeDocument/2006/relationships/image" Target="../media/image12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0.vml"/><Relationship Id="rId5" Type="http://schemas.openxmlformats.org/officeDocument/2006/relationships/hyperlink" Target="../../prednasky/EMM/VKLP.xls" TargetMode="External"/><Relationship Id="rId4" Type="http://schemas.openxmlformats.org/officeDocument/2006/relationships/image" Target="../media/image13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4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6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9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5" Type="http://schemas.openxmlformats.org/officeDocument/2006/relationships/hyperlink" Target="../../prednasky/EMM/VKLP.xls" TargetMode="External"/><Relationship Id="rId4" Type="http://schemas.openxmlformats.org/officeDocument/2006/relationships/image" Target="../media/image20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../../prednasky/EMM/VKLP.xls" TargetMode="Externa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cs-CZ"/>
              <a:t>EMM7</a:t>
            </a:r>
          </a:p>
        </p:txBody>
      </p:sp>
      <p:sp>
        <p:nvSpPr>
          <p:cNvPr id="17411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FFE797-63C6-4CF8-A734-1F02EE4C4D6A}" type="slidenum">
              <a:rPr lang="cs-CZ"/>
              <a:pPr/>
              <a:t>1</a:t>
            </a:fld>
            <a:endParaRPr lang="cs-CZ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cs-CZ" b="1" smtClean="0"/>
              <a:t>Ekonomicko-matematické metody </a:t>
            </a:r>
            <a:r>
              <a:rPr lang="en-US" b="1" smtClean="0"/>
              <a:t>7</a:t>
            </a:r>
            <a:endParaRPr lang="cs-CZ" b="1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Prof. RNDr. Jaroslav </a:t>
            </a:r>
            <a:r>
              <a:rPr lang="cs-CZ" dirty="0" err="1" smtClean="0"/>
              <a:t>Ramík</a:t>
            </a:r>
            <a:r>
              <a:rPr lang="cs-CZ" dirty="0" smtClean="0"/>
              <a:t>, CSc</a:t>
            </a:r>
            <a:r>
              <a:rPr lang="cs-CZ" dirty="0" smtClean="0"/>
              <a:t>.</a:t>
            </a:r>
            <a:endParaRPr lang="en-US" dirty="0" smtClean="0"/>
          </a:p>
          <a:p>
            <a:pPr eaLnBrk="1" hangingPunct="1"/>
            <a:endParaRPr lang="en-US" altLang="cs-CZ" dirty="0"/>
          </a:p>
          <a:p>
            <a:pPr eaLnBrk="1" hangingPunct="1"/>
            <a:r>
              <a:rPr lang="cs-CZ" altLang="cs-CZ" dirty="0"/>
              <a:t>přednáší</a:t>
            </a:r>
          </a:p>
          <a:p>
            <a:pPr eaLnBrk="1" hangingPunct="1"/>
            <a:r>
              <a:rPr lang="cs-CZ" altLang="cs-CZ" dirty="0"/>
              <a:t>doc. RNDr. David Bartl, Ph.D</a:t>
            </a:r>
            <a:r>
              <a:rPr lang="cs-CZ" altLang="cs-CZ" dirty="0" smtClean="0"/>
              <a:t>.</a:t>
            </a:r>
            <a:endParaRPr lang="cs-CZ" alt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55C03-5080-416F-8025-D553D6E774B5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12863"/>
            <a:ext cx="8229600" cy="5356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</a:t>
            </a:r>
            <a:r>
              <a:rPr lang="en-US" sz="2400" smtClean="0"/>
              <a:t>Speciální případ: </a:t>
            </a:r>
            <a:r>
              <a:rPr lang="en-US" sz="2400" i="1" smtClean="0">
                <a:latin typeface="Times New Roman" pitchFamily="18" charset="0"/>
              </a:rPr>
              <a:t>f</a:t>
            </a:r>
            <a:r>
              <a:rPr lang="en-US" sz="2400" i="1" baseline="-25000" smtClean="0">
                <a:latin typeface="Times New Roman" pitchFamily="18" charset="0"/>
              </a:rPr>
              <a:t>j</a:t>
            </a:r>
            <a:r>
              <a:rPr lang="en-US" sz="2400" i="1" smtClean="0">
                <a:latin typeface="Times New Roman" pitchFamily="18" charset="0"/>
              </a:rPr>
              <a:t>   g</a:t>
            </a:r>
            <a:r>
              <a:rPr lang="en-US" sz="2400" i="1" baseline="-25000" smtClean="0">
                <a:latin typeface="Times New Roman" pitchFamily="18" charset="0"/>
              </a:rPr>
              <a:t>i</a:t>
            </a:r>
            <a:r>
              <a:rPr lang="en-US" sz="2400" baseline="-25000" smtClean="0"/>
              <a:t>   </a:t>
            </a:r>
            <a:r>
              <a:rPr lang="en-US" sz="2400" smtClean="0"/>
              <a:t> jsou lineární funkce, tj.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	</a:t>
            </a:r>
            <a:r>
              <a:rPr lang="cs-CZ" sz="2400" smtClean="0"/>
              <a:t>	</a:t>
            </a:r>
            <a:r>
              <a:rPr lang="cs-CZ" sz="2400" i="1" smtClean="0">
                <a:latin typeface="Times New Roman" pitchFamily="18" charset="0"/>
              </a:rPr>
              <a:t>f</a:t>
            </a:r>
            <a:r>
              <a:rPr lang="cs-CZ" sz="2400" i="1" baseline="-25000" smtClean="0">
                <a:latin typeface="Times New Roman" pitchFamily="18" charset="0"/>
              </a:rPr>
              <a:t>j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 ... 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= </a:t>
            </a:r>
            <a:r>
              <a:rPr lang="cs-CZ" sz="2400" i="1" smtClean="0">
                <a:latin typeface="Times New Roman" pitchFamily="18" charset="0"/>
              </a:rPr>
              <a:t>c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i="1" baseline="-25000" smtClean="0">
                <a:latin typeface="Times New Roman" pitchFamily="18" charset="0"/>
              </a:rPr>
              <a:t>j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  + </a:t>
            </a:r>
            <a:r>
              <a:rPr lang="cs-CZ" sz="2400" i="1" smtClean="0">
                <a:latin typeface="Times New Roman" pitchFamily="18" charset="0"/>
              </a:rPr>
              <a:t>c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i="1" baseline="-25000" smtClean="0">
                <a:latin typeface="Times New Roman" pitchFamily="18" charset="0"/>
              </a:rPr>
              <a:t>j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  + ... + </a:t>
            </a:r>
            <a:r>
              <a:rPr lang="cs-CZ" sz="2400" i="1" smtClean="0">
                <a:latin typeface="Times New Roman" pitchFamily="18" charset="0"/>
              </a:rPr>
              <a:t>c</a:t>
            </a:r>
            <a:r>
              <a:rPr lang="cs-CZ" sz="2400" i="1" baseline="-25000" smtClean="0">
                <a:latin typeface="Times New Roman" pitchFamily="18" charset="0"/>
              </a:rPr>
              <a:t>nj</a:t>
            </a:r>
            <a:r>
              <a:rPr lang="cs-CZ" sz="2400" baseline="-25000" smtClean="0">
                <a:latin typeface="Times New Roman" pitchFamily="18" charset="0"/>
              </a:rPr>
              <a:t>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endParaRPr lang="cs-CZ" sz="240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>
                <a:latin typeface="Times New Roman" pitchFamily="18" charset="0"/>
              </a:rPr>
              <a:t>		</a:t>
            </a:r>
            <a:r>
              <a:rPr lang="cs-CZ" sz="2400" i="1" smtClean="0">
                <a:latin typeface="Times New Roman" pitchFamily="18" charset="0"/>
              </a:rPr>
              <a:t>g</a:t>
            </a:r>
            <a:r>
              <a:rPr lang="cs-CZ" sz="2400" i="1" baseline="-25000" smtClean="0">
                <a:latin typeface="Times New Roman" pitchFamily="18" charset="0"/>
              </a:rPr>
              <a:t>i</a:t>
            </a:r>
            <a:r>
              <a:rPr lang="cs-CZ" sz="2400" smtClean="0">
                <a:latin typeface="Times New Roman" pitchFamily="18" charset="0"/>
              </a:rPr>
              <a:t>(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,...,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cs-CZ" sz="2400" smtClean="0">
                <a:latin typeface="Times New Roman" pitchFamily="18" charset="0"/>
              </a:rPr>
              <a:t>) = </a:t>
            </a:r>
            <a:r>
              <a:rPr lang="cs-CZ" sz="2400" i="1" smtClean="0">
                <a:latin typeface="Times New Roman" pitchFamily="18" charset="0"/>
              </a:rPr>
              <a:t>a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i="1" baseline="-25000" smtClean="0">
                <a:latin typeface="Times New Roman" pitchFamily="18" charset="0"/>
              </a:rPr>
              <a:t>i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1</a:t>
            </a:r>
            <a:r>
              <a:rPr lang="cs-CZ" sz="2400" smtClean="0">
                <a:latin typeface="Times New Roman" pitchFamily="18" charset="0"/>
              </a:rPr>
              <a:t>  + </a:t>
            </a:r>
            <a:r>
              <a:rPr lang="cs-CZ" sz="2400" i="1" smtClean="0">
                <a:latin typeface="Times New Roman" pitchFamily="18" charset="0"/>
              </a:rPr>
              <a:t>a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i="1" baseline="-25000" smtClean="0">
                <a:latin typeface="Times New Roman" pitchFamily="18" charset="0"/>
              </a:rPr>
              <a:t>i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baseline="-25000" smtClean="0">
                <a:latin typeface="Times New Roman" pitchFamily="18" charset="0"/>
              </a:rPr>
              <a:t>2</a:t>
            </a:r>
            <a:r>
              <a:rPr lang="cs-CZ" sz="2400" smtClean="0">
                <a:latin typeface="Times New Roman" pitchFamily="18" charset="0"/>
              </a:rPr>
              <a:t>  + ... + </a:t>
            </a:r>
            <a:r>
              <a:rPr lang="cs-CZ" sz="2400" i="1" smtClean="0">
                <a:latin typeface="Times New Roman" pitchFamily="18" charset="0"/>
              </a:rPr>
              <a:t>a</a:t>
            </a:r>
            <a:r>
              <a:rPr lang="cs-CZ" sz="2400" i="1" baseline="-25000" smtClean="0">
                <a:latin typeface="Times New Roman" pitchFamily="18" charset="0"/>
              </a:rPr>
              <a:t>ni</a:t>
            </a:r>
            <a:r>
              <a:rPr lang="cs-CZ" sz="2400" baseline="-25000" smtClean="0">
                <a:latin typeface="Times New Roman" pitchFamily="18" charset="0"/>
              </a:rPr>
              <a:t> </a:t>
            </a:r>
            <a:r>
              <a:rPr lang="cs-CZ" sz="2400" i="1" smtClean="0">
                <a:latin typeface="Times New Roman" pitchFamily="18" charset="0"/>
              </a:rPr>
              <a:t>x</a:t>
            </a:r>
            <a:r>
              <a:rPr lang="cs-CZ" sz="2400" i="1" baseline="-25000" smtClean="0">
                <a:latin typeface="Times New Roman" pitchFamily="18" charset="0"/>
              </a:rPr>
              <a:t>n</a:t>
            </a:r>
            <a:r>
              <a:rPr lang="en-US" sz="240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</a:t>
            </a:r>
            <a:r>
              <a:rPr lang="en-US" sz="2400" smtClean="0"/>
              <a:t>Vektorový tvar</a:t>
            </a:r>
            <a:r>
              <a:rPr lang="cs-CZ" sz="2400" smtClean="0"/>
              <a:t> úlohy VKLP</a:t>
            </a:r>
            <a:r>
              <a:rPr lang="en-US" sz="240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	</a:t>
            </a:r>
            <a:r>
              <a:rPr lang="en-US" sz="2400" b="1" smtClean="0">
                <a:latin typeface="Times New Roman" pitchFamily="18" charset="0"/>
              </a:rPr>
              <a:t>C x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cs-CZ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cs-CZ" sz="2400" smtClean="0">
                <a:latin typeface="Times New Roman" pitchFamily="18" charset="0"/>
              </a:rPr>
              <a:t>MAX</a:t>
            </a:r>
            <a:r>
              <a:rPr lang="en-US" sz="2400" smtClean="0">
                <a:latin typeface="Times New Roman" pitchFamily="18" charset="0"/>
              </a:rPr>
              <a:t>;</a:t>
            </a:r>
            <a:r>
              <a:rPr lang="cs-CZ" sz="2400" smtClean="0">
                <a:latin typeface="Times New Roman" pitchFamily="18" charset="0"/>
              </a:rPr>
              <a:t> </a:t>
            </a:r>
            <a:r>
              <a:rPr lang="cs-CZ" sz="2400" smtClean="0"/>
              <a:t>tj. </a:t>
            </a:r>
            <a:r>
              <a:rPr lang="en-US" sz="2400" smtClean="0"/>
              <a:t>	</a:t>
            </a:r>
            <a:r>
              <a:rPr lang="cs-CZ" sz="2400" smtClean="0"/>
              <a:t>		     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cs-CZ" sz="2400" smtClean="0">
                <a:latin typeface="Times New Roman" pitchFamily="18" charset="0"/>
              </a:rPr>
              <a:t>MAX</a:t>
            </a:r>
            <a:r>
              <a:rPr lang="en-US" sz="2400" smtClean="0">
                <a:latin typeface="Times New Roman" pitchFamily="18" charset="0"/>
              </a:rPr>
              <a:t>;</a:t>
            </a:r>
            <a:r>
              <a:rPr lang="cs-CZ" sz="2400" smtClean="0"/>
              <a:t> 	</a:t>
            </a:r>
            <a:r>
              <a:rPr lang="en-US" sz="2400" smtClean="0"/>
              <a:t>(3)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</a:t>
            </a:r>
            <a:endParaRPr lang="en-US" sz="2400" i="1" smtClean="0">
              <a:latin typeface="Times New Roman" pitchFamily="18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za</a:t>
            </a:r>
            <a:r>
              <a:rPr lang="en-US" sz="2400" smtClean="0"/>
              <a:t> omezení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	</a:t>
            </a:r>
            <a:r>
              <a:rPr lang="en-US" sz="2400" i="1" smtClean="0">
                <a:latin typeface="Times New Roman" pitchFamily="18" charset="0"/>
              </a:rPr>
              <a:t>X</a:t>
            </a:r>
            <a:r>
              <a:rPr lang="en-US" sz="2400" smtClean="0">
                <a:latin typeface="Times New Roman" pitchFamily="18" charset="0"/>
              </a:rPr>
              <a:t> = { </a:t>
            </a:r>
            <a:r>
              <a:rPr lang="en-US" sz="2400" b="1" smtClean="0">
                <a:latin typeface="Times New Roman" pitchFamily="18" charset="0"/>
              </a:rPr>
              <a:t>x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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b="1" smtClean="0">
                <a:latin typeface="Times New Roman" pitchFamily="18" charset="0"/>
              </a:rPr>
              <a:t>A x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smtClean="0">
                <a:latin typeface="Times New Roman" pitchFamily="18" charset="0"/>
              </a:rPr>
              <a:t>  </a:t>
            </a:r>
            <a:r>
              <a:rPr lang="en-US" sz="2400" b="1" smtClean="0">
                <a:latin typeface="Times New Roman" pitchFamily="18" charset="0"/>
              </a:rPr>
              <a:t>b</a:t>
            </a:r>
            <a:r>
              <a:rPr lang="en-US" sz="2400" smtClean="0">
                <a:latin typeface="Times New Roman" pitchFamily="18" charset="0"/>
              </a:rPr>
              <a:t> , </a:t>
            </a:r>
            <a:r>
              <a:rPr lang="en-US" sz="2400" b="1" smtClean="0">
                <a:latin typeface="Times New Roman" pitchFamily="18" charset="0"/>
              </a:rPr>
              <a:t>x</a:t>
            </a:r>
            <a:r>
              <a:rPr lang="en-US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smtClean="0">
                <a:latin typeface="Times New Roman" pitchFamily="18" charset="0"/>
              </a:rPr>
              <a:t> 0 }</a:t>
            </a:r>
            <a:r>
              <a:rPr lang="en-US" sz="2400" smtClean="0"/>
              <a:t> 		</a:t>
            </a:r>
            <a:r>
              <a:rPr lang="cs-CZ" sz="2400" smtClean="0"/>
              <a:t>		</a:t>
            </a:r>
            <a:r>
              <a:rPr lang="en-US" sz="2400" smtClean="0"/>
              <a:t>(4)</a:t>
            </a:r>
            <a:endParaRPr lang="cs-CZ" sz="2400" smtClean="0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77850" y="3292475"/>
            <a:ext cx="393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Tahoma" pitchFamily="34" charset="0"/>
              <a:buChar char="●"/>
            </a:pPr>
            <a:r>
              <a:rPr lang="cs-CZ"/>
              <a:t> 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539750" y="1284288"/>
            <a:ext cx="393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Tahoma" pitchFamily="34" charset="0"/>
              <a:buChar char="●"/>
            </a:pPr>
            <a:r>
              <a:rPr lang="cs-CZ"/>
              <a:t> </a:t>
            </a:r>
          </a:p>
        </p:txBody>
      </p:sp>
      <p:sp>
        <p:nvSpPr>
          <p:cNvPr id="4104" name="Rectangle 10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792163"/>
          </a:xfrm>
          <a:noFill/>
        </p:spPr>
        <p:txBody>
          <a:bodyPr/>
          <a:lstStyle/>
          <a:p>
            <a:pPr eaLnBrk="1" hangingPunct="1"/>
            <a:r>
              <a:rPr lang="cs-CZ" sz="3600" b="1" smtClean="0"/>
              <a:t>V</a:t>
            </a:r>
            <a:r>
              <a:rPr lang="en-US" sz="3600" b="1" smtClean="0"/>
              <a:t>ícekriteriální </a:t>
            </a:r>
            <a:r>
              <a:rPr lang="cs-CZ" sz="3600" b="1" smtClean="0">
                <a:solidFill>
                  <a:schemeClr val="hlink"/>
                </a:solidFill>
              </a:rPr>
              <a:t>l</a:t>
            </a:r>
            <a:r>
              <a:rPr lang="en-US" sz="3600" b="1" smtClean="0">
                <a:solidFill>
                  <a:schemeClr val="hlink"/>
                </a:solidFill>
              </a:rPr>
              <a:t>ineární</a:t>
            </a:r>
            <a:r>
              <a:rPr lang="en-US" sz="3600" b="1" smtClean="0"/>
              <a:t> programování</a:t>
            </a:r>
            <a:r>
              <a:rPr lang="cs-CZ" sz="3600" b="1" smtClean="0"/>
              <a:t/>
            </a:r>
            <a:br>
              <a:rPr lang="cs-CZ" sz="3600" b="1" smtClean="0"/>
            </a:br>
            <a:r>
              <a:rPr lang="cs-CZ" sz="2800" b="1" smtClean="0">
                <a:solidFill>
                  <a:schemeClr val="hlink"/>
                </a:solidFill>
              </a:rPr>
              <a:t>VKLP</a:t>
            </a:r>
            <a:r>
              <a:rPr lang="cs-CZ" sz="4000" smtClean="0"/>
              <a:t> </a:t>
            </a:r>
          </a:p>
        </p:txBody>
      </p:sp>
      <p:graphicFrame>
        <p:nvGraphicFramePr>
          <p:cNvPr id="4098" name="Object 11"/>
          <p:cNvGraphicFramePr>
            <a:graphicFrameLocks noChangeAspect="1"/>
          </p:cNvGraphicFramePr>
          <p:nvPr/>
        </p:nvGraphicFramePr>
        <p:xfrm>
          <a:off x="3500438" y="3716338"/>
          <a:ext cx="2938462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Rovnice" r:id="rId3" imgW="1562040" imgH="711000" progId="Equation.3">
                  <p:embed/>
                </p:oleObj>
              </mc:Choice>
              <mc:Fallback>
                <p:oleObj name="Rovnice" r:id="rId3" imgW="1562040" imgH="7110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3716338"/>
                        <a:ext cx="2938462" cy="1338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39DAFB-4121-47EE-90B8-227DBE29C8AC}" type="slidenum">
              <a:rPr lang="cs-CZ"/>
              <a:pPr>
                <a:defRPr/>
              </a:pPr>
              <a:t>11</a:t>
            </a:fld>
            <a:endParaRPr lang="cs-CZ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620713"/>
            <a:ext cx="8229600" cy="792162"/>
          </a:xfrm>
        </p:spPr>
        <p:txBody>
          <a:bodyPr/>
          <a:lstStyle/>
          <a:p>
            <a:pPr eaLnBrk="1" hangingPunct="1"/>
            <a:r>
              <a:rPr lang="cs-CZ" sz="3600" b="1" dirty="0" smtClean="0"/>
              <a:t>V</a:t>
            </a:r>
            <a:r>
              <a:rPr lang="en-US" sz="3600" b="1" dirty="0" err="1" smtClean="0"/>
              <a:t>ícekriteriální</a:t>
            </a:r>
            <a:r>
              <a:rPr lang="en-US" sz="3600" b="1" dirty="0" smtClean="0"/>
              <a:t> </a:t>
            </a:r>
            <a:r>
              <a:rPr lang="cs-CZ" sz="3600" b="1" dirty="0" smtClean="0"/>
              <a:t>l</a:t>
            </a:r>
            <a:r>
              <a:rPr lang="en-US" sz="3600" b="1" dirty="0" err="1" smtClean="0"/>
              <a:t>ineární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programování</a:t>
            </a:r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b="1" dirty="0" smtClean="0">
                <a:solidFill>
                  <a:schemeClr val="hlink"/>
                </a:solidFill>
              </a:rPr>
              <a:t>VKLP</a:t>
            </a:r>
            <a:r>
              <a:rPr lang="cs-CZ" sz="4000" dirty="0" smtClean="0"/>
              <a:t> 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1117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dirty="0" smtClean="0"/>
              <a:t>	</a:t>
            </a:r>
            <a:r>
              <a:rPr lang="cs-CZ" sz="2800" b="1" dirty="0" err="1" smtClean="0"/>
              <a:t>Skalarizovaný</a:t>
            </a:r>
            <a:r>
              <a:rPr lang="en-US" sz="2800" dirty="0" smtClean="0"/>
              <a:t> </a:t>
            </a:r>
            <a:r>
              <a:rPr lang="en-US" sz="2800" dirty="0" err="1" smtClean="0"/>
              <a:t>tvar</a:t>
            </a:r>
            <a:r>
              <a:rPr lang="cs-CZ" sz="2800" dirty="0" smtClean="0"/>
              <a:t> úlohy VKLP</a:t>
            </a:r>
            <a:r>
              <a:rPr lang="en-US" sz="2800" dirty="0" smtClean="0"/>
              <a:t>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/>
              <a:t>	</a:t>
            </a:r>
            <a:r>
              <a:rPr lang="pl-PL" sz="2800" b="1" dirty="0" smtClean="0">
                <a:latin typeface="Times New Roman" pitchFamily="18" charset="0"/>
              </a:rPr>
              <a:t>v</a:t>
            </a:r>
            <a:r>
              <a:rPr lang="pl-PL" sz="2800" dirty="0" smtClean="0">
                <a:latin typeface="Times New Roman" pitchFamily="18" charset="0"/>
              </a:rPr>
              <a:t> = ( </a:t>
            </a:r>
            <a:r>
              <a:rPr lang="pl-PL" sz="2800" i="1" dirty="0" smtClean="0">
                <a:latin typeface="Times New Roman" pitchFamily="18" charset="0"/>
              </a:rPr>
              <a:t>v</a:t>
            </a:r>
            <a:r>
              <a:rPr lang="pl-PL" sz="2800" baseline="-25000" dirty="0" smtClean="0">
                <a:latin typeface="Times New Roman" pitchFamily="18" charset="0"/>
              </a:rPr>
              <a:t>1</a:t>
            </a:r>
            <a:r>
              <a:rPr lang="pl-PL" sz="2800" dirty="0" smtClean="0">
                <a:latin typeface="Times New Roman" pitchFamily="18" charset="0"/>
              </a:rPr>
              <a:t>, </a:t>
            </a:r>
            <a:r>
              <a:rPr lang="pl-PL" sz="2800" i="1" dirty="0" smtClean="0">
                <a:latin typeface="Times New Roman" pitchFamily="18" charset="0"/>
              </a:rPr>
              <a:t>v</a:t>
            </a:r>
            <a:r>
              <a:rPr lang="pl-PL" sz="2800" baseline="-25000" dirty="0" smtClean="0">
                <a:latin typeface="Times New Roman" pitchFamily="18" charset="0"/>
              </a:rPr>
              <a:t>2</a:t>
            </a:r>
            <a:r>
              <a:rPr lang="pl-PL" sz="2800" dirty="0" smtClean="0">
                <a:latin typeface="Times New Roman" pitchFamily="18" charset="0"/>
              </a:rPr>
              <a:t>, ... ,</a:t>
            </a:r>
            <a:r>
              <a:rPr lang="pl-PL" sz="2800" i="1" dirty="0" smtClean="0">
                <a:latin typeface="Times New Roman" pitchFamily="18" charset="0"/>
              </a:rPr>
              <a:t>v</a:t>
            </a:r>
            <a:r>
              <a:rPr lang="pl-PL" sz="2800" i="1" baseline="-25000" dirty="0" smtClean="0">
                <a:latin typeface="Times New Roman" pitchFamily="18" charset="0"/>
              </a:rPr>
              <a:t>k</a:t>
            </a:r>
            <a:r>
              <a:rPr lang="pl-PL" sz="2800" dirty="0" smtClean="0">
                <a:latin typeface="Times New Roman" pitchFamily="18" charset="0"/>
              </a:rPr>
              <a:t> )</a:t>
            </a:r>
            <a:r>
              <a:rPr lang="pl-PL" sz="2800" dirty="0" smtClean="0"/>
              <a:t> – vektor vah: </a:t>
            </a:r>
            <a:r>
              <a:rPr lang="en-US" sz="2800" i="1" dirty="0" smtClean="0">
                <a:latin typeface="Times New Roman" pitchFamily="18" charset="0"/>
              </a:rPr>
              <a:t>v</a:t>
            </a:r>
            <a:r>
              <a:rPr lang="en-US" sz="2800" baseline="-25000" dirty="0" smtClean="0">
                <a:latin typeface="Times New Roman" pitchFamily="18" charset="0"/>
              </a:rPr>
              <a:t>1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i="1" dirty="0" smtClean="0">
                <a:latin typeface="Times New Roman" pitchFamily="18" charset="0"/>
              </a:rPr>
              <a:t>v</a:t>
            </a:r>
            <a:r>
              <a:rPr lang="en-US" sz="2800" baseline="-25000" dirty="0" smtClean="0">
                <a:latin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</a:rPr>
              <a:t>, ..., </a:t>
            </a:r>
            <a:r>
              <a:rPr lang="en-US" sz="2800" i="1" dirty="0" err="1" smtClean="0">
                <a:latin typeface="Times New Roman" pitchFamily="18" charset="0"/>
              </a:rPr>
              <a:t>v</a:t>
            </a:r>
            <a:r>
              <a:rPr lang="en-US" sz="2800" i="1" baseline="-25000" dirty="0" err="1" smtClean="0">
                <a:latin typeface="Times New Roman" pitchFamily="18" charset="0"/>
              </a:rPr>
              <a:t>k</a:t>
            </a:r>
            <a:r>
              <a:rPr lang="cs-CZ" sz="2800" dirty="0" smtClean="0"/>
              <a:t> </a:t>
            </a:r>
            <a:r>
              <a:rPr lang="en-US" sz="2800" i="1" dirty="0" smtClean="0">
                <a:latin typeface="Times New Roman" pitchFamily="18" charset="0"/>
              </a:rPr>
              <a:t>v</a:t>
            </a:r>
            <a:r>
              <a:rPr lang="en-US" sz="2800" i="1" baseline="-25000" dirty="0" smtClean="0">
                <a:latin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800" dirty="0" smtClean="0">
                <a:latin typeface="Times New Roman" pitchFamily="18" charset="0"/>
              </a:rPr>
              <a:t> 0 </a:t>
            </a:r>
            <a:r>
              <a:rPr lang="cs-CZ" sz="2800" dirty="0" smtClean="0">
                <a:latin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</a:rPr>
              <a:t>   </a:t>
            </a:r>
            <a:r>
              <a:rPr lang="cs-CZ" sz="2800" dirty="0" smtClean="0"/>
              <a:t>						</a:t>
            </a:r>
            <a:r>
              <a:rPr lang="en-US" sz="2800" dirty="0" smtClean="0">
                <a:latin typeface="Times New Roman" pitchFamily="18" charset="0"/>
                <a:sym typeface="Symbol" pitchFamily="18" charset="2"/>
              </a:rPr>
              <a:t>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</a:rPr>
              <a:t>v</a:t>
            </a:r>
            <a:r>
              <a:rPr lang="en-US" sz="2800" i="1" baseline="-25000" dirty="0" smtClean="0">
                <a:latin typeface="Times New Roman" pitchFamily="18" charset="0"/>
              </a:rPr>
              <a:t>i</a:t>
            </a:r>
            <a:r>
              <a:rPr lang="en-US" sz="2800" baseline="-25000" dirty="0" smtClean="0">
                <a:latin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</a:rPr>
              <a:t>= 1</a:t>
            </a:r>
            <a:r>
              <a:rPr lang="en-US" sz="2800" dirty="0" smtClean="0"/>
              <a:t> </a:t>
            </a:r>
            <a:endParaRPr lang="pl-PL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/>
              <a:t>	Z vícekriteriální úlohy se </a:t>
            </a:r>
            <a:r>
              <a:rPr lang="cs-CZ" sz="2800" dirty="0" err="1" smtClean="0"/>
              <a:t>skalarizací</a:t>
            </a:r>
            <a:r>
              <a:rPr lang="cs-CZ" sz="2800" dirty="0" smtClean="0"/>
              <a:t> stane </a:t>
            </a:r>
            <a:r>
              <a:rPr lang="cs-CZ" sz="2800" b="1" i="1" dirty="0" err="1" smtClean="0">
                <a:solidFill>
                  <a:srgbClr val="0070C0"/>
                </a:solidFill>
              </a:rPr>
              <a:t>jedno</a:t>
            </a:r>
            <a:r>
              <a:rPr lang="cs-CZ" sz="2800" b="1" i="1" dirty="0" err="1" smtClean="0"/>
              <a:t>kriteriální</a:t>
            </a:r>
            <a:r>
              <a:rPr lang="cs-CZ" sz="2800" dirty="0" smtClean="0"/>
              <a:t> úloha: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/>
              <a:t>		 </a:t>
            </a:r>
            <a:r>
              <a:rPr lang="pl-PL" b="1" dirty="0" smtClean="0">
                <a:latin typeface="Times New Roman" pitchFamily="18" charset="0"/>
              </a:rPr>
              <a:t>v</a:t>
            </a:r>
            <a:r>
              <a:rPr lang="pl-PL" baseline="30000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C x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</a:rPr>
              <a:t>MAX</a:t>
            </a:r>
            <a:r>
              <a:rPr lang="en-US" sz="2800" dirty="0" smtClean="0">
                <a:latin typeface="Times New Roman" pitchFamily="18" charset="0"/>
              </a:rPr>
              <a:t>;</a:t>
            </a:r>
            <a:r>
              <a:rPr lang="en-US" sz="2800" dirty="0" smtClean="0"/>
              <a:t>					(3</a:t>
            </a:r>
            <a:r>
              <a:rPr lang="cs-CZ" sz="2800" dirty="0" smtClean="0"/>
              <a:t>*</a:t>
            </a:r>
            <a:r>
              <a:rPr lang="en-US" sz="2800" dirty="0" smtClean="0"/>
              <a:t>)</a:t>
            </a:r>
            <a:endParaRPr lang="en-US" sz="2800" i="1" dirty="0" smtClean="0">
              <a:latin typeface="Times New Roman" pitchFamily="18" charset="0"/>
              <a:cs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/>
              <a:t>	za</a:t>
            </a:r>
            <a:r>
              <a:rPr lang="en-US" sz="2800" dirty="0" smtClean="0"/>
              <a:t> </a:t>
            </a:r>
            <a:r>
              <a:rPr lang="en-US" sz="2800" dirty="0" err="1" smtClean="0"/>
              <a:t>omezení</a:t>
            </a:r>
            <a:endParaRPr lang="en-US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dirty="0" smtClean="0"/>
              <a:t>		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 = { </a:t>
            </a:r>
            <a:r>
              <a:rPr lang="en-US" sz="2800" b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sym typeface="Symbol" pitchFamily="18" charset="2"/>
              </a:rPr>
              <a:t>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</a:rPr>
              <a:t>A x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800" dirty="0" smtClean="0">
                <a:latin typeface="Times New Roman" pitchFamily="18" charset="0"/>
              </a:rPr>
              <a:t>  </a:t>
            </a:r>
            <a:r>
              <a:rPr lang="en-US" sz="2800" b="1" dirty="0" smtClean="0">
                <a:latin typeface="Times New Roman" pitchFamily="18" charset="0"/>
              </a:rPr>
              <a:t>b</a:t>
            </a:r>
            <a:r>
              <a:rPr lang="en-US" sz="2800" dirty="0" smtClean="0">
                <a:latin typeface="Times New Roman" pitchFamily="18" charset="0"/>
              </a:rPr>
              <a:t> , </a:t>
            </a:r>
            <a:r>
              <a:rPr lang="en-US" sz="2800" b="1" dirty="0" smtClean="0">
                <a:latin typeface="Times New Roman" pitchFamily="18" charset="0"/>
              </a:rPr>
              <a:t>x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800" dirty="0" smtClean="0">
                <a:latin typeface="Times New Roman" pitchFamily="18" charset="0"/>
              </a:rPr>
              <a:t> 0 }</a:t>
            </a:r>
            <a:r>
              <a:rPr lang="en-US" sz="2800" dirty="0" smtClean="0"/>
              <a:t> 		</a:t>
            </a:r>
            <a:r>
              <a:rPr lang="cs-CZ" sz="2800" dirty="0" smtClean="0"/>
              <a:t>	</a:t>
            </a:r>
            <a:r>
              <a:rPr lang="en-US" sz="2800" dirty="0" smtClean="0"/>
              <a:t>(4)</a:t>
            </a:r>
            <a:endParaRPr lang="cs-CZ" sz="2800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sz="2800" i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sz="2800" i="1" dirty="0" smtClean="0"/>
              <a:t>	</a:t>
            </a:r>
            <a:r>
              <a:rPr lang="cs-CZ" sz="2800" dirty="0" smtClean="0"/>
              <a:t>přitom </a:t>
            </a:r>
            <a:r>
              <a:rPr lang="pl-PL" b="1" dirty="0" smtClean="0">
                <a:latin typeface="Times New Roman" pitchFamily="18" charset="0"/>
              </a:rPr>
              <a:t>v</a:t>
            </a:r>
            <a:r>
              <a:rPr lang="pl-PL" baseline="30000" dirty="0" smtClean="0">
                <a:latin typeface="Times New Roman" pitchFamily="18" charset="0"/>
              </a:rPr>
              <a:t>T</a:t>
            </a:r>
            <a:r>
              <a:rPr lang="en-US" sz="2800" b="1" dirty="0" smtClean="0">
                <a:latin typeface="Times New Roman" pitchFamily="18" charset="0"/>
              </a:rPr>
              <a:t>C x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</a:rPr>
              <a:t>=                          =</a:t>
            </a:r>
          </a:p>
        </p:txBody>
      </p:sp>
      <p:graphicFrame>
        <p:nvGraphicFramePr>
          <p:cNvPr id="5122" name="Object 7"/>
          <p:cNvGraphicFramePr>
            <a:graphicFrameLocks noChangeAspect="1"/>
          </p:cNvGraphicFramePr>
          <p:nvPr/>
        </p:nvGraphicFramePr>
        <p:xfrm>
          <a:off x="3203575" y="5516563"/>
          <a:ext cx="2120900" cy="1198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Rovnice" r:id="rId3" imgW="787320" imgH="444240" progId="Equation.3">
                  <p:embed/>
                </p:oleObj>
              </mc:Choice>
              <mc:Fallback>
                <p:oleObj name="Rovnice" r:id="rId3" imgW="787320" imgH="4442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5516563"/>
                        <a:ext cx="2120900" cy="1198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5811838" y="5445125"/>
          <a:ext cx="2087562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3" name="Rovnice" r:id="rId5" imgW="774360" imgH="444240" progId="Equation.3">
                  <p:embed/>
                </p:oleObj>
              </mc:Choice>
              <mc:Fallback>
                <p:oleObj name="Rovnice" r:id="rId5" imgW="774360" imgH="44424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1838" y="5445125"/>
                        <a:ext cx="2087562" cy="1198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11247-496E-4D1F-B3FE-CC38901F8D37}" type="slidenum">
              <a:rPr lang="cs-CZ"/>
              <a:pPr>
                <a:defRPr/>
              </a:pPr>
              <a:t>12</a:t>
            </a:fld>
            <a:endParaRPr lang="cs-CZ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smtClean="0"/>
              <a:t>Vztah mezi Paretovským řešením úlohy VKLP a optimálním řešením skalarizované úlohy VKLP</a:t>
            </a:r>
            <a:endParaRPr lang="cs-CZ" sz="2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497887" cy="5329237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</a:t>
            </a:r>
            <a:endParaRPr lang="en-US" sz="240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de-DE" sz="2400" smtClean="0"/>
              <a:t>Nech</a:t>
            </a:r>
            <a:r>
              <a:rPr lang="cs-CZ" sz="2400" smtClean="0"/>
              <a:t>ť</a:t>
            </a:r>
            <a:r>
              <a:rPr lang="de-DE" sz="2400" smtClean="0"/>
              <a:t> </a:t>
            </a:r>
            <a:r>
              <a:rPr lang="de-DE" sz="2400" b="1" smtClean="0">
                <a:latin typeface="Times New Roman" pitchFamily="18" charset="0"/>
              </a:rPr>
              <a:t>x</a:t>
            </a:r>
            <a:r>
              <a:rPr lang="de-DE" sz="2400" baseline="30000" smtClean="0">
                <a:latin typeface="Times New Roman" pitchFamily="18" charset="0"/>
              </a:rPr>
              <a:t>*</a:t>
            </a:r>
            <a:r>
              <a:rPr lang="de-DE" sz="2400" smtClean="0">
                <a:latin typeface="Times New Roman" pitchFamily="18" charset="0"/>
              </a:rPr>
              <a:t> </a:t>
            </a:r>
            <a:r>
              <a:rPr lang="cs-CZ" sz="2400" smtClean="0"/>
              <a:t>je nedominované </a:t>
            </a:r>
            <a:r>
              <a:rPr lang="pl-PL" sz="2400" smtClean="0"/>
              <a:t>(Paretovské) </a:t>
            </a:r>
            <a:r>
              <a:rPr lang="cs-CZ" sz="2400" smtClean="0"/>
              <a:t>řešení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úlohy </a:t>
            </a:r>
            <a:r>
              <a:rPr lang="pl-PL" sz="2400" smtClean="0"/>
              <a:t>(3), (4), tj. úlohy VKLP.</a:t>
            </a:r>
            <a:endParaRPr lang="cs-CZ" sz="2400" smtClean="0"/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cs-CZ" sz="2400" smtClean="0"/>
              <a:t>	P</a:t>
            </a:r>
            <a:r>
              <a:rPr lang="de-DE" sz="2400" smtClean="0"/>
              <a:t>otom </a:t>
            </a:r>
            <a:r>
              <a:rPr lang="de-DE" sz="2400" b="1" smtClean="0">
                <a:solidFill>
                  <a:schemeClr val="accent2"/>
                </a:solidFill>
              </a:rPr>
              <a:t>existuje</a:t>
            </a:r>
            <a:r>
              <a:rPr lang="de-DE" sz="2400" smtClean="0"/>
              <a:t> vektor vah </a:t>
            </a:r>
            <a:endParaRPr lang="cs-CZ" sz="2400" smtClean="0"/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		</a:t>
            </a:r>
            <a:r>
              <a:rPr lang="pl-PL" sz="2400" b="1" smtClean="0">
                <a:latin typeface="Times New Roman" pitchFamily="18" charset="0"/>
              </a:rPr>
              <a:t>v</a:t>
            </a:r>
            <a:r>
              <a:rPr lang="pl-PL" sz="2400" smtClean="0">
                <a:latin typeface="Times New Roman" pitchFamily="18" charset="0"/>
              </a:rPr>
              <a:t> = ( </a:t>
            </a:r>
            <a:r>
              <a:rPr lang="pl-PL" sz="2400" i="1" smtClean="0">
                <a:latin typeface="Times New Roman" pitchFamily="18" charset="0"/>
              </a:rPr>
              <a:t>v</a:t>
            </a:r>
            <a:r>
              <a:rPr lang="pl-PL" sz="2400" baseline="-25000" smtClean="0">
                <a:latin typeface="Times New Roman" pitchFamily="18" charset="0"/>
              </a:rPr>
              <a:t>1</a:t>
            </a:r>
            <a:r>
              <a:rPr lang="pl-PL" sz="2400" smtClean="0">
                <a:latin typeface="Times New Roman" pitchFamily="18" charset="0"/>
              </a:rPr>
              <a:t>, </a:t>
            </a:r>
            <a:r>
              <a:rPr lang="pl-PL" sz="2400" i="1" smtClean="0">
                <a:latin typeface="Times New Roman" pitchFamily="18" charset="0"/>
              </a:rPr>
              <a:t>v</a:t>
            </a:r>
            <a:r>
              <a:rPr lang="pl-PL" sz="2400" baseline="-25000" smtClean="0">
                <a:latin typeface="Times New Roman" pitchFamily="18" charset="0"/>
              </a:rPr>
              <a:t>2</a:t>
            </a:r>
            <a:r>
              <a:rPr lang="pl-PL" sz="2400" smtClean="0">
                <a:latin typeface="Times New Roman" pitchFamily="18" charset="0"/>
              </a:rPr>
              <a:t>, ... ,</a:t>
            </a:r>
            <a:r>
              <a:rPr lang="pl-PL" sz="2400" i="1" smtClean="0">
                <a:latin typeface="Times New Roman" pitchFamily="18" charset="0"/>
              </a:rPr>
              <a:t>v</a:t>
            </a:r>
            <a:r>
              <a:rPr lang="pl-PL" sz="2400" i="1" baseline="-25000" smtClean="0">
                <a:latin typeface="Times New Roman" pitchFamily="18" charset="0"/>
              </a:rPr>
              <a:t>k</a:t>
            </a:r>
            <a:r>
              <a:rPr lang="pl-PL" sz="2400" smtClean="0">
                <a:latin typeface="Times New Roman" pitchFamily="18" charset="0"/>
              </a:rPr>
              <a:t> )</a:t>
            </a:r>
            <a:r>
              <a:rPr lang="pl-PL" sz="2400" smtClean="0"/>
              <a:t>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	takových, že </a:t>
            </a:r>
            <a:r>
              <a:rPr lang="de-DE" sz="2400" b="1" smtClean="0">
                <a:latin typeface="Times New Roman" pitchFamily="18" charset="0"/>
              </a:rPr>
              <a:t>x</a:t>
            </a:r>
            <a:r>
              <a:rPr lang="de-DE" sz="2400" baseline="30000" smtClean="0">
                <a:latin typeface="Times New Roman" pitchFamily="18" charset="0"/>
              </a:rPr>
              <a:t>*</a:t>
            </a:r>
            <a:r>
              <a:rPr lang="de-DE" sz="2400" smtClean="0">
                <a:latin typeface="Times New Roman" pitchFamily="18" charset="0"/>
              </a:rPr>
              <a:t> </a:t>
            </a:r>
            <a:r>
              <a:rPr lang="pl-PL" sz="2400" smtClean="0"/>
              <a:t>je </a:t>
            </a:r>
            <a:r>
              <a:rPr lang="pl-PL" sz="2400" b="1" i="1" smtClean="0"/>
              <a:t>optimální řešení</a:t>
            </a:r>
            <a:r>
              <a:rPr lang="pl-PL" sz="2400" smtClean="0"/>
              <a:t> skalarizované úlohy VKLP, tj.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									(5)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endParaRPr lang="pl-PL" sz="240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 startAt="2"/>
            </a:pPr>
            <a:r>
              <a:rPr lang="pl-PL" sz="2400" smtClean="0"/>
              <a:t>Nechť pro </a:t>
            </a:r>
            <a:r>
              <a:rPr lang="de-DE" sz="2400" b="1" smtClean="0">
                <a:latin typeface="Times New Roman" pitchFamily="18" charset="0"/>
              </a:rPr>
              <a:t>x</a:t>
            </a:r>
            <a:r>
              <a:rPr lang="de-DE" sz="2400" baseline="30000" smtClean="0">
                <a:latin typeface="Times New Roman" pitchFamily="18" charset="0"/>
              </a:rPr>
              <a:t>*</a:t>
            </a:r>
            <a:r>
              <a:rPr lang="pl-PL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pl-PL" sz="2400" smtClean="0">
                <a:latin typeface="Times New Roman" pitchFamily="18" charset="0"/>
              </a:rPr>
              <a:t> </a:t>
            </a:r>
            <a:r>
              <a:rPr lang="pl-PL" sz="2400" i="1" smtClean="0">
                <a:latin typeface="Times New Roman" pitchFamily="18" charset="0"/>
              </a:rPr>
              <a:t>X</a:t>
            </a:r>
            <a:r>
              <a:rPr lang="pl-PL" sz="2400" smtClean="0"/>
              <a:t>  a pro vektor </a:t>
            </a:r>
            <a:r>
              <a:rPr lang="pl-PL" sz="2400" b="1" smtClean="0">
                <a:solidFill>
                  <a:schemeClr val="hlink"/>
                </a:solidFill>
              </a:rPr>
              <a:t>kladných</a:t>
            </a:r>
            <a:r>
              <a:rPr lang="pl-PL" sz="2400" smtClean="0"/>
              <a:t> vah          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pl-PL" sz="2400" b="1" smtClean="0">
                <a:latin typeface="Times New Roman" pitchFamily="18" charset="0"/>
              </a:rPr>
              <a:t>	v</a:t>
            </a:r>
            <a:r>
              <a:rPr lang="pl-PL" sz="2400" smtClean="0">
                <a:latin typeface="Times New Roman" pitchFamily="18" charset="0"/>
              </a:rPr>
              <a:t> = ( </a:t>
            </a:r>
            <a:r>
              <a:rPr lang="pl-PL" sz="2400" i="1" smtClean="0">
                <a:latin typeface="Times New Roman" pitchFamily="18" charset="0"/>
              </a:rPr>
              <a:t>v</a:t>
            </a:r>
            <a:r>
              <a:rPr lang="pl-PL" sz="2400" baseline="-25000" smtClean="0">
                <a:latin typeface="Times New Roman" pitchFamily="18" charset="0"/>
              </a:rPr>
              <a:t>1</a:t>
            </a:r>
            <a:r>
              <a:rPr lang="pl-PL" sz="2400" smtClean="0">
                <a:latin typeface="Times New Roman" pitchFamily="18" charset="0"/>
              </a:rPr>
              <a:t>, </a:t>
            </a:r>
            <a:r>
              <a:rPr lang="pl-PL" sz="2400" i="1" smtClean="0">
                <a:latin typeface="Times New Roman" pitchFamily="18" charset="0"/>
              </a:rPr>
              <a:t>v</a:t>
            </a:r>
            <a:r>
              <a:rPr lang="pl-PL" sz="2400" baseline="-25000" smtClean="0">
                <a:latin typeface="Times New Roman" pitchFamily="18" charset="0"/>
              </a:rPr>
              <a:t>2</a:t>
            </a:r>
            <a:r>
              <a:rPr lang="pl-PL" sz="2400" smtClean="0">
                <a:latin typeface="Times New Roman" pitchFamily="18" charset="0"/>
              </a:rPr>
              <a:t>, ... ,</a:t>
            </a:r>
            <a:r>
              <a:rPr lang="pl-PL" sz="2400" i="1" smtClean="0">
                <a:latin typeface="Times New Roman" pitchFamily="18" charset="0"/>
              </a:rPr>
              <a:t>v</a:t>
            </a:r>
            <a:r>
              <a:rPr lang="pl-PL" sz="2400" i="1" baseline="-25000" smtClean="0">
                <a:latin typeface="Times New Roman" pitchFamily="18" charset="0"/>
              </a:rPr>
              <a:t>k</a:t>
            </a:r>
            <a:r>
              <a:rPr lang="pl-PL" sz="2400" smtClean="0">
                <a:latin typeface="Times New Roman" pitchFamily="18" charset="0"/>
              </a:rPr>
              <a:t> )</a:t>
            </a:r>
            <a:r>
              <a:rPr lang="pl-PL" sz="2400" smtClean="0"/>
              <a:t> platí (5). </a:t>
            </a:r>
          </a:p>
          <a:p>
            <a:pPr marL="533400" indent="-533400" eaLnBrk="1" hangingPunct="1">
              <a:lnSpc>
                <a:spcPct val="90000"/>
              </a:lnSpc>
              <a:buFontTx/>
              <a:buNone/>
            </a:pPr>
            <a:r>
              <a:rPr lang="pl-PL" sz="2400" smtClean="0"/>
              <a:t>	Potom  </a:t>
            </a:r>
            <a:r>
              <a:rPr lang="de-DE" sz="2400" b="1" smtClean="0">
                <a:latin typeface="Times New Roman" pitchFamily="18" charset="0"/>
              </a:rPr>
              <a:t>x</a:t>
            </a:r>
            <a:r>
              <a:rPr lang="de-DE" sz="2400" baseline="30000" smtClean="0">
                <a:latin typeface="Times New Roman" pitchFamily="18" charset="0"/>
              </a:rPr>
              <a:t>*</a:t>
            </a:r>
            <a:r>
              <a:rPr lang="pl-PL" sz="2400" smtClean="0"/>
              <a:t> je nedominované (Paretovské) řešení úlohy (3), (4)</a:t>
            </a:r>
            <a:endParaRPr lang="cs-CZ" sz="2400" smtClean="0"/>
          </a:p>
        </p:txBody>
      </p:sp>
      <p:sp>
        <p:nvSpPr>
          <p:cNvPr id="615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52" name="Rectangle 7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2700338" y="3911600"/>
          <a:ext cx="2520950" cy="747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Rovnice" r:id="rId3" imgW="1079280" imgH="317160" progId="Equation.3">
                  <p:embed/>
                </p:oleObj>
              </mc:Choice>
              <mc:Fallback>
                <p:oleObj name="Rovnice" r:id="rId3" imgW="1079280" imgH="31716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3911600"/>
                        <a:ext cx="2520950" cy="747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3B7C1D-0FC6-4A32-A7A3-855F6049BB16}" type="slidenum">
              <a:rPr lang="cs-CZ"/>
              <a:pPr>
                <a:defRPr/>
              </a:pPr>
              <a:t>13</a:t>
            </a:fld>
            <a:endParaRPr lang="cs-CZ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Příklad 2.</a:t>
            </a:r>
            <a:r>
              <a:rPr lang="en-US" sz="2800" b="1" smtClean="0"/>
              <a:t> VKLP</a:t>
            </a:r>
            <a:endParaRPr lang="cs-CZ" sz="2800" b="1" smtClean="0"/>
          </a:p>
        </p:txBody>
      </p:sp>
      <p:graphicFrame>
        <p:nvGraphicFramePr>
          <p:cNvPr id="7170" name="Object 5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908175" y="1341438"/>
          <a:ext cx="4967288" cy="372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Rovnice" r:id="rId3" imgW="1828800" imgH="1371600" progId="Equation.3">
                  <p:embed/>
                </p:oleObj>
              </mc:Choice>
              <mc:Fallback>
                <p:oleObj name="Rovnice" r:id="rId3" imgW="1828800" imgH="1371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341438"/>
                        <a:ext cx="4967288" cy="372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" name="AutoShape 6"/>
          <p:cNvSpPr>
            <a:spLocks/>
          </p:cNvSpPr>
          <p:nvPr/>
        </p:nvSpPr>
        <p:spPr bwMode="auto">
          <a:xfrm>
            <a:off x="6011863" y="3933825"/>
            <a:ext cx="576262" cy="1150938"/>
          </a:xfrm>
          <a:prstGeom prst="rightBrace">
            <a:avLst>
              <a:gd name="adj1" fmla="val 166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6550025" y="4221163"/>
            <a:ext cx="720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i="1">
                <a:latin typeface="Times New Roman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5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BF82C9-4A4C-4E5D-B45A-5EF9AB0D0C45}" type="slidenum">
              <a:rPr lang="cs-CZ"/>
              <a:pPr>
                <a:defRPr/>
              </a:pPr>
              <a:t>14</a:t>
            </a:fld>
            <a:endParaRPr lang="cs-CZ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Příklad </a:t>
            </a:r>
            <a:r>
              <a:rPr lang="en-US" sz="2800" b="1" smtClean="0"/>
              <a:t>2</a:t>
            </a:r>
            <a:r>
              <a:rPr lang="cs-CZ" sz="2800" b="1" smtClean="0"/>
              <a:t>. pokrač.</a:t>
            </a: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1619250" y="1341438"/>
            <a:ext cx="0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1403350" y="4005263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547813" y="3141663"/>
            <a:ext cx="223202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12" name="Line 9"/>
          <p:cNvSpPr>
            <a:spLocks noChangeShapeType="1"/>
          </p:cNvSpPr>
          <p:nvPr/>
        </p:nvSpPr>
        <p:spPr bwMode="auto">
          <a:xfrm>
            <a:off x="1547813" y="14843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13" name="Line 10"/>
          <p:cNvSpPr>
            <a:spLocks noChangeShapeType="1"/>
          </p:cNvSpPr>
          <p:nvPr/>
        </p:nvSpPr>
        <p:spPr bwMode="auto">
          <a:xfrm flipV="1">
            <a:off x="2538413" y="2276475"/>
            <a:ext cx="0" cy="18732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14" name="Line 12"/>
          <p:cNvSpPr>
            <a:spLocks noChangeShapeType="1"/>
          </p:cNvSpPr>
          <p:nvPr/>
        </p:nvSpPr>
        <p:spPr bwMode="auto">
          <a:xfrm>
            <a:off x="4211638" y="39338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15" name="Line 13"/>
          <p:cNvSpPr>
            <a:spLocks noChangeShapeType="1"/>
          </p:cNvSpPr>
          <p:nvPr/>
        </p:nvSpPr>
        <p:spPr bwMode="auto">
          <a:xfrm>
            <a:off x="2568575" y="2289175"/>
            <a:ext cx="792163" cy="8651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16" name="Line 14"/>
          <p:cNvSpPr>
            <a:spLocks noChangeShapeType="1"/>
          </p:cNvSpPr>
          <p:nvPr/>
        </p:nvSpPr>
        <p:spPr bwMode="auto">
          <a:xfrm>
            <a:off x="3348038" y="3141663"/>
            <a:ext cx="0" cy="863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17" name="Line 16"/>
          <p:cNvSpPr>
            <a:spLocks noChangeShapeType="1"/>
          </p:cNvSpPr>
          <p:nvPr/>
        </p:nvSpPr>
        <p:spPr bwMode="auto">
          <a:xfrm>
            <a:off x="1187450" y="1989138"/>
            <a:ext cx="2879725" cy="576262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18" name="Line 17"/>
          <p:cNvSpPr>
            <a:spLocks noChangeShapeType="1"/>
          </p:cNvSpPr>
          <p:nvPr/>
        </p:nvSpPr>
        <p:spPr bwMode="auto">
          <a:xfrm flipH="1" flipV="1">
            <a:off x="2700338" y="1628775"/>
            <a:ext cx="1150937" cy="2665413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19" name="Line 18"/>
          <p:cNvSpPr>
            <a:spLocks noChangeShapeType="1"/>
          </p:cNvSpPr>
          <p:nvPr/>
        </p:nvSpPr>
        <p:spPr bwMode="auto">
          <a:xfrm flipV="1">
            <a:off x="1360488" y="3741738"/>
            <a:ext cx="2736850" cy="8636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20" name="Text Box 19"/>
          <p:cNvSpPr txBox="1">
            <a:spLocks noChangeArrowheads="1"/>
          </p:cNvSpPr>
          <p:nvPr/>
        </p:nvSpPr>
        <p:spPr bwMode="auto">
          <a:xfrm>
            <a:off x="1331913" y="9080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x</a:t>
            </a:r>
            <a:r>
              <a:rPr lang="cs-CZ" baseline="-25000"/>
              <a:t>2</a:t>
            </a:r>
            <a:endParaRPr lang="cs-CZ"/>
          </a:p>
        </p:txBody>
      </p:sp>
      <p:sp>
        <p:nvSpPr>
          <p:cNvPr id="21521" name="Text Box 20"/>
          <p:cNvSpPr txBox="1">
            <a:spLocks noChangeArrowheads="1"/>
          </p:cNvSpPr>
          <p:nvPr/>
        </p:nvSpPr>
        <p:spPr bwMode="auto">
          <a:xfrm>
            <a:off x="5148263" y="38608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x</a:t>
            </a:r>
            <a:r>
              <a:rPr lang="cs-CZ" baseline="-25000"/>
              <a:t>1</a:t>
            </a:r>
            <a:endParaRPr lang="cs-CZ"/>
          </a:p>
        </p:txBody>
      </p:sp>
      <p:sp>
        <p:nvSpPr>
          <p:cNvPr id="21522" name="Text Box 21"/>
          <p:cNvSpPr txBox="1">
            <a:spLocks noChangeArrowheads="1"/>
          </p:cNvSpPr>
          <p:nvPr/>
        </p:nvSpPr>
        <p:spPr bwMode="auto">
          <a:xfrm>
            <a:off x="1187450" y="40052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0</a:t>
            </a:r>
            <a:endParaRPr lang="cs-CZ"/>
          </a:p>
        </p:txBody>
      </p:sp>
      <p:sp>
        <p:nvSpPr>
          <p:cNvPr id="21523" name="Text Box 22"/>
          <p:cNvSpPr txBox="1">
            <a:spLocks noChangeArrowheads="1"/>
          </p:cNvSpPr>
          <p:nvPr/>
        </p:nvSpPr>
        <p:spPr bwMode="auto">
          <a:xfrm>
            <a:off x="2484438" y="13414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f</a:t>
            </a:r>
            <a:r>
              <a:rPr lang="cs-CZ" baseline="-25000"/>
              <a:t>1</a:t>
            </a:r>
            <a:endParaRPr lang="cs-CZ"/>
          </a:p>
        </p:txBody>
      </p:sp>
      <p:sp>
        <p:nvSpPr>
          <p:cNvPr id="21524" name="Text Box 23"/>
          <p:cNvSpPr txBox="1">
            <a:spLocks noChangeArrowheads="1"/>
          </p:cNvSpPr>
          <p:nvPr/>
        </p:nvSpPr>
        <p:spPr bwMode="auto">
          <a:xfrm>
            <a:off x="3132138" y="41497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endParaRPr lang="cs-CZ"/>
          </a:p>
        </p:txBody>
      </p:sp>
      <p:sp>
        <p:nvSpPr>
          <p:cNvPr id="21525" name="Text Box 24"/>
          <p:cNvSpPr txBox="1">
            <a:spLocks noChangeArrowheads="1"/>
          </p:cNvSpPr>
          <p:nvPr/>
        </p:nvSpPr>
        <p:spPr bwMode="auto">
          <a:xfrm>
            <a:off x="2339975" y="41497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  <a:endParaRPr lang="cs-CZ"/>
          </a:p>
        </p:txBody>
      </p:sp>
      <p:sp>
        <p:nvSpPr>
          <p:cNvPr id="21526" name="Text Box 25"/>
          <p:cNvSpPr txBox="1">
            <a:spLocks noChangeArrowheads="1"/>
          </p:cNvSpPr>
          <p:nvPr/>
        </p:nvSpPr>
        <p:spPr bwMode="auto">
          <a:xfrm>
            <a:off x="4033838" y="41497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3</a:t>
            </a:r>
            <a:endParaRPr lang="cs-CZ"/>
          </a:p>
        </p:txBody>
      </p:sp>
      <p:sp>
        <p:nvSpPr>
          <p:cNvPr id="21527" name="Text Box 26"/>
          <p:cNvSpPr txBox="1">
            <a:spLocks noChangeArrowheads="1"/>
          </p:cNvSpPr>
          <p:nvPr/>
        </p:nvSpPr>
        <p:spPr bwMode="auto">
          <a:xfrm>
            <a:off x="1042988" y="29241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  <a:endParaRPr lang="cs-CZ"/>
          </a:p>
        </p:txBody>
      </p:sp>
      <p:sp>
        <p:nvSpPr>
          <p:cNvPr id="21528" name="Text Box 27"/>
          <p:cNvSpPr txBox="1">
            <a:spLocks noChangeArrowheads="1"/>
          </p:cNvSpPr>
          <p:nvPr/>
        </p:nvSpPr>
        <p:spPr bwMode="auto">
          <a:xfrm>
            <a:off x="1042988" y="20955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endParaRPr lang="cs-CZ"/>
          </a:p>
        </p:txBody>
      </p:sp>
      <p:sp>
        <p:nvSpPr>
          <p:cNvPr id="21529" name="Text Box 28"/>
          <p:cNvSpPr txBox="1">
            <a:spLocks noChangeArrowheads="1"/>
          </p:cNvSpPr>
          <p:nvPr/>
        </p:nvSpPr>
        <p:spPr bwMode="auto">
          <a:xfrm>
            <a:off x="1042988" y="12906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3</a:t>
            </a:r>
            <a:endParaRPr lang="cs-CZ"/>
          </a:p>
        </p:txBody>
      </p:sp>
      <p:sp>
        <p:nvSpPr>
          <p:cNvPr id="21530" name="Text Box 29"/>
          <p:cNvSpPr txBox="1">
            <a:spLocks noChangeArrowheads="1"/>
          </p:cNvSpPr>
          <p:nvPr/>
        </p:nvSpPr>
        <p:spPr bwMode="auto">
          <a:xfrm>
            <a:off x="3635375" y="24923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f</a:t>
            </a:r>
            <a:r>
              <a:rPr lang="cs-CZ" baseline="-25000"/>
              <a:t>2</a:t>
            </a:r>
            <a:endParaRPr lang="cs-CZ"/>
          </a:p>
        </p:txBody>
      </p:sp>
      <p:sp>
        <p:nvSpPr>
          <p:cNvPr id="21531" name="Text Box 30"/>
          <p:cNvSpPr txBox="1">
            <a:spLocks noChangeArrowheads="1"/>
          </p:cNvSpPr>
          <p:nvPr/>
        </p:nvSpPr>
        <p:spPr bwMode="auto">
          <a:xfrm>
            <a:off x="3703638" y="343058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f</a:t>
            </a:r>
            <a:r>
              <a:rPr lang="cs-CZ" baseline="-25000"/>
              <a:t>3</a:t>
            </a:r>
            <a:endParaRPr lang="cs-CZ"/>
          </a:p>
        </p:txBody>
      </p:sp>
      <p:sp>
        <p:nvSpPr>
          <p:cNvPr id="21532" name="Freeform 41"/>
          <p:cNvSpPr>
            <a:spLocks/>
          </p:cNvSpPr>
          <p:nvPr/>
        </p:nvSpPr>
        <p:spPr bwMode="auto">
          <a:xfrm>
            <a:off x="1619250" y="2271713"/>
            <a:ext cx="1695450" cy="1728787"/>
          </a:xfrm>
          <a:custGeom>
            <a:avLst/>
            <a:gdLst>
              <a:gd name="T0" fmla="*/ 0 w 1089"/>
              <a:gd name="T1" fmla="*/ 0 h 1089"/>
              <a:gd name="T2" fmla="*/ 590 w 1089"/>
              <a:gd name="T3" fmla="*/ 0 h 1089"/>
              <a:gd name="T4" fmla="*/ 1089 w 1089"/>
              <a:gd name="T5" fmla="*/ 545 h 1089"/>
              <a:gd name="T6" fmla="*/ 1089 w 1089"/>
              <a:gd name="T7" fmla="*/ 1089 h 1089"/>
              <a:gd name="T8" fmla="*/ 0 w 1089"/>
              <a:gd name="T9" fmla="*/ 1089 h 1089"/>
              <a:gd name="T10" fmla="*/ 0 w 1089"/>
              <a:gd name="T11" fmla="*/ 0 h 108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89"/>
              <a:gd name="T19" fmla="*/ 0 h 1089"/>
              <a:gd name="T20" fmla="*/ 1089 w 1089"/>
              <a:gd name="T21" fmla="*/ 1089 h 108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89" h="1089">
                <a:moveTo>
                  <a:pt x="0" y="0"/>
                </a:moveTo>
                <a:lnTo>
                  <a:pt x="590" y="0"/>
                </a:lnTo>
                <a:lnTo>
                  <a:pt x="1089" y="545"/>
                </a:lnTo>
                <a:lnTo>
                  <a:pt x="1089" y="1089"/>
                </a:lnTo>
                <a:lnTo>
                  <a:pt x="0" y="1089"/>
                </a:lnTo>
                <a:lnTo>
                  <a:pt x="0" y="0"/>
                </a:lnTo>
                <a:close/>
              </a:path>
            </a:pathLst>
          </a:custGeom>
          <a:solidFill>
            <a:srgbClr val="A1FDA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33" name="Text Box 42"/>
          <p:cNvSpPr txBox="1">
            <a:spLocks noChangeArrowheads="1"/>
          </p:cNvSpPr>
          <p:nvPr/>
        </p:nvSpPr>
        <p:spPr bwMode="auto">
          <a:xfrm>
            <a:off x="4424363" y="1484313"/>
            <a:ext cx="4679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 baseline="-25000">
                <a:latin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</a:rPr>
              <a:t> = 2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</a:rPr>
              <a:t> + 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  </a:t>
            </a:r>
            <a:r>
              <a:rPr lang="en-US" sz="2400">
                <a:latin typeface="Times New Roman" pitchFamily="18" charset="0"/>
                <a:sym typeface="Symbol" pitchFamily="18" charset="2"/>
              </a:rPr>
              <a:t> 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2 </a:t>
            </a:r>
            <a:r>
              <a:rPr lang="en-US" sz="2400">
                <a:latin typeface="Times New Roman" pitchFamily="18" charset="0"/>
              </a:rPr>
              <a:t>= - 2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</a:rPr>
              <a:t> + </a:t>
            </a: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 baseline="-25000">
                <a:latin typeface="Times New Roman" pitchFamily="18" charset="0"/>
              </a:rPr>
              <a:t>1</a:t>
            </a:r>
            <a:endParaRPr lang="en-US" sz="240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 = 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</a:rPr>
              <a:t> + 5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  </a:t>
            </a:r>
            <a:r>
              <a:rPr lang="en-US" sz="2400">
                <a:latin typeface="Times New Roman" pitchFamily="18" charset="0"/>
                <a:sym typeface="Symbol" pitchFamily="18" charset="2"/>
              </a:rPr>
              <a:t> 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2 </a:t>
            </a:r>
            <a:r>
              <a:rPr lang="en-US" sz="2400">
                <a:latin typeface="Times New Roman" pitchFamily="18" charset="0"/>
              </a:rPr>
              <a:t>= - 0,2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</a:rPr>
              <a:t> + </a:t>
            </a: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 baseline="-25000">
                <a:latin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 baseline="-25000">
                <a:latin typeface="Times New Roman" pitchFamily="18" charset="0"/>
              </a:rPr>
              <a:t>3</a:t>
            </a:r>
            <a:r>
              <a:rPr lang="en-US" sz="2400">
                <a:latin typeface="Times New Roman" pitchFamily="18" charset="0"/>
              </a:rPr>
              <a:t> = 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</a:rPr>
              <a:t> -  3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  </a:t>
            </a:r>
            <a:r>
              <a:rPr lang="en-US" sz="2400">
                <a:latin typeface="Times New Roman" pitchFamily="18" charset="0"/>
                <a:sym typeface="Symbol" pitchFamily="18" charset="2"/>
              </a:rPr>
              <a:t> 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2 </a:t>
            </a:r>
            <a:r>
              <a:rPr lang="en-US" sz="2400">
                <a:latin typeface="Times New Roman" pitchFamily="18" charset="0"/>
              </a:rPr>
              <a:t>=  0,33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1</a:t>
            </a:r>
            <a:r>
              <a:rPr lang="cs-CZ" sz="2400">
                <a:latin typeface="Times New Roman" pitchFamily="18" charset="0"/>
              </a:rPr>
              <a:t>- </a:t>
            </a:r>
            <a:r>
              <a:rPr lang="en-US" sz="2400">
                <a:latin typeface="Times New Roman" pitchFamily="18" charset="0"/>
              </a:rPr>
              <a:t>0,33</a:t>
            </a:r>
            <a:r>
              <a:rPr lang="en-US" sz="2400" i="1">
                <a:latin typeface="Times New Roman" pitchFamily="18" charset="0"/>
              </a:rPr>
              <a:t>f</a:t>
            </a:r>
            <a:r>
              <a:rPr lang="en-US" sz="24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21534" name="Text Box 43"/>
          <p:cNvSpPr txBox="1">
            <a:spLocks noChangeArrowheads="1"/>
          </p:cNvSpPr>
          <p:nvPr/>
        </p:nvSpPr>
        <p:spPr bwMode="auto">
          <a:xfrm>
            <a:off x="2051050" y="292417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</a:rPr>
              <a:t>X</a:t>
            </a:r>
            <a:endParaRPr lang="cs-CZ" sz="2400" b="1" i="1"/>
          </a:p>
        </p:txBody>
      </p:sp>
      <p:sp>
        <p:nvSpPr>
          <p:cNvPr id="21535" name="AutoShape 44"/>
          <p:cNvSpPr>
            <a:spLocks noChangeArrowheads="1"/>
          </p:cNvSpPr>
          <p:nvPr/>
        </p:nvSpPr>
        <p:spPr bwMode="auto">
          <a:xfrm>
            <a:off x="3270250" y="3927475"/>
            <a:ext cx="142875" cy="144463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536" name="AutoShape 45"/>
          <p:cNvSpPr>
            <a:spLocks noChangeArrowheads="1"/>
          </p:cNvSpPr>
          <p:nvPr/>
        </p:nvSpPr>
        <p:spPr bwMode="auto">
          <a:xfrm>
            <a:off x="2484438" y="2205038"/>
            <a:ext cx="142875" cy="144462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537" name="AutoShape 46"/>
          <p:cNvSpPr>
            <a:spLocks noChangeArrowheads="1"/>
          </p:cNvSpPr>
          <p:nvPr/>
        </p:nvSpPr>
        <p:spPr bwMode="auto">
          <a:xfrm>
            <a:off x="3276600" y="3068638"/>
            <a:ext cx="142875" cy="144462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538" name="Text Box 47"/>
          <p:cNvSpPr txBox="1">
            <a:spLocks noChangeArrowheads="1"/>
          </p:cNvSpPr>
          <p:nvPr/>
        </p:nvSpPr>
        <p:spPr bwMode="auto">
          <a:xfrm>
            <a:off x="900113" y="4941888"/>
            <a:ext cx="7488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</a:rPr>
              <a:t>x</a:t>
            </a:r>
            <a:r>
              <a:rPr lang="en-US" sz="2400" b="1" baseline="-25000">
                <a:latin typeface="Times New Roman" pitchFamily="18" charset="0"/>
              </a:rPr>
              <a:t>1</a:t>
            </a:r>
            <a:r>
              <a:rPr lang="en-US" sz="2400" baseline="30000"/>
              <a:t>* </a:t>
            </a:r>
            <a:r>
              <a:rPr lang="en-US" sz="2400">
                <a:latin typeface="Times New Roman" pitchFamily="18" charset="0"/>
              </a:rPr>
              <a:t>= </a:t>
            </a:r>
            <a:r>
              <a:rPr lang="cs-CZ" sz="2400">
                <a:latin typeface="Times New Roman" pitchFamily="18" charset="0"/>
              </a:rPr>
              <a:t>(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1</a:t>
            </a:r>
            <a:r>
              <a:rPr lang="cs-CZ" sz="2400" baseline="30000">
                <a:latin typeface="Times New Roman" pitchFamily="18" charset="0"/>
              </a:rPr>
              <a:t>*</a:t>
            </a:r>
            <a:r>
              <a:rPr lang="cs-CZ" sz="2400">
                <a:latin typeface="Times New Roman" pitchFamily="18" charset="0"/>
              </a:rPr>
              <a:t>,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en-US" sz="2400" i="1">
                <a:latin typeface="Times New Roman" pitchFamily="18" charset="0"/>
              </a:rPr>
              <a:t>x</a:t>
            </a:r>
            <a:r>
              <a:rPr lang="en-US" sz="2400" baseline="-25000">
                <a:latin typeface="Times New Roman" pitchFamily="18" charset="0"/>
              </a:rPr>
              <a:t>2</a:t>
            </a:r>
            <a:r>
              <a:rPr lang="cs-CZ" sz="2400" baseline="30000">
                <a:latin typeface="Times New Roman" pitchFamily="18" charset="0"/>
              </a:rPr>
              <a:t>*</a:t>
            </a:r>
            <a:r>
              <a:rPr lang="en-US" sz="2400">
                <a:latin typeface="Times New Roman" pitchFamily="18" charset="0"/>
              </a:rPr>
              <a:t> </a:t>
            </a:r>
            <a:r>
              <a:rPr lang="cs-CZ" sz="2400">
                <a:latin typeface="Times New Roman" pitchFamily="18" charset="0"/>
              </a:rPr>
              <a:t>) = </a:t>
            </a:r>
            <a:r>
              <a:rPr lang="en-US" sz="2400">
                <a:latin typeface="Times New Roman" pitchFamily="18" charset="0"/>
              </a:rPr>
              <a:t>(2 , 1) </a:t>
            </a:r>
            <a:r>
              <a:rPr lang="cs-CZ" sz="2400">
                <a:latin typeface="Times New Roman" pitchFamily="18" charset="0"/>
              </a:rPr>
              <a:t> </a:t>
            </a:r>
            <a:r>
              <a:rPr lang="en-US" sz="2400"/>
              <a:t> </a:t>
            </a:r>
            <a:r>
              <a:rPr lang="en-US" sz="2400" b="1">
                <a:latin typeface="Times New Roman" pitchFamily="18" charset="0"/>
              </a:rPr>
              <a:t>x</a:t>
            </a:r>
            <a:r>
              <a:rPr lang="en-US" sz="2400" b="1" baseline="-25000">
                <a:latin typeface="Times New Roman" pitchFamily="18" charset="0"/>
              </a:rPr>
              <a:t>2</a:t>
            </a:r>
            <a:r>
              <a:rPr lang="en-US" sz="2400" baseline="30000"/>
              <a:t>* </a:t>
            </a:r>
            <a:r>
              <a:rPr lang="en-US" sz="2400">
                <a:latin typeface="Times New Roman" pitchFamily="18" charset="0"/>
              </a:rPr>
              <a:t>= (1 , 2)	 </a:t>
            </a:r>
            <a:r>
              <a:rPr lang="en-US" sz="2400" b="1">
                <a:latin typeface="Times New Roman" pitchFamily="18" charset="0"/>
              </a:rPr>
              <a:t>x</a:t>
            </a:r>
            <a:r>
              <a:rPr lang="en-US" sz="2400" b="1" baseline="-25000">
                <a:latin typeface="Times New Roman" pitchFamily="18" charset="0"/>
              </a:rPr>
              <a:t>3</a:t>
            </a:r>
            <a:r>
              <a:rPr lang="en-US" sz="2400" baseline="30000"/>
              <a:t>* </a:t>
            </a:r>
            <a:r>
              <a:rPr lang="en-US" sz="2400">
                <a:latin typeface="Times New Roman" pitchFamily="18" charset="0"/>
              </a:rPr>
              <a:t>= (</a:t>
            </a:r>
            <a:r>
              <a:rPr lang="cs-CZ" sz="24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 , </a:t>
            </a:r>
            <a:r>
              <a:rPr lang="cs-CZ" sz="2400">
                <a:latin typeface="Times New Roman" pitchFamily="18" charset="0"/>
              </a:rPr>
              <a:t>0</a:t>
            </a:r>
            <a:r>
              <a:rPr lang="en-US" sz="2400">
                <a:latin typeface="Times New Roman" pitchFamily="18" charset="0"/>
              </a:rPr>
              <a:t>)</a:t>
            </a:r>
            <a:endParaRPr lang="cs-CZ" sz="2400">
              <a:latin typeface="Times New Roman" pitchFamily="18" charset="0"/>
            </a:endParaRPr>
          </a:p>
        </p:txBody>
      </p:sp>
      <p:sp>
        <p:nvSpPr>
          <p:cNvPr id="21539" name="Text Box 48"/>
          <p:cNvSpPr txBox="1">
            <a:spLocks noChangeArrowheads="1"/>
          </p:cNvSpPr>
          <p:nvPr/>
        </p:nvSpPr>
        <p:spPr bwMode="auto">
          <a:xfrm>
            <a:off x="5867400" y="3429000"/>
            <a:ext cx="30257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Paretovsk</a:t>
            </a:r>
            <a:r>
              <a:rPr lang="cs-CZ" sz="2400">
                <a:latin typeface="Arial" charset="0"/>
              </a:rPr>
              <a:t>á</a:t>
            </a:r>
            <a:r>
              <a:rPr lang="en-US" sz="2400">
                <a:latin typeface="Arial" charset="0"/>
              </a:rPr>
              <a:t> </a:t>
            </a:r>
            <a:r>
              <a:rPr lang="cs-CZ" sz="2400">
                <a:latin typeface="Arial" charset="0"/>
              </a:rPr>
              <a:t>ř</a:t>
            </a:r>
            <a:r>
              <a:rPr lang="en-US" sz="2400">
                <a:latin typeface="Arial" charset="0"/>
              </a:rPr>
              <a:t>e</a:t>
            </a:r>
            <a:r>
              <a:rPr lang="cs-CZ" sz="2400">
                <a:latin typeface="Arial" charset="0"/>
              </a:rPr>
              <a:t>š</a:t>
            </a:r>
            <a:r>
              <a:rPr lang="en-US" sz="2400">
                <a:latin typeface="Arial" charset="0"/>
              </a:rPr>
              <a:t>en</a:t>
            </a:r>
            <a:r>
              <a:rPr lang="cs-CZ" sz="2400">
                <a:latin typeface="Arial" charset="0"/>
              </a:rPr>
              <a:t>í (červená)</a:t>
            </a:r>
          </a:p>
        </p:txBody>
      </p:sp>
      <p:sp>
        <p:nvSpPr>
          <p:cNvPr id="21540" name="Text Box 50"/>
          <p:cNvSpPr txBox="1">
            <a:spLocks noChangeArrowheads="1"/>
          </p:cNvSpPr>
          <p:nvPr/>
        </p:nvSpPr>
        <p:spPr bwMode="auto">
          <a:xfrm>
            <a:off x="971550" y="623728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hlinkClick r:id="rId2" action="ppaction://hlinkfile"/>
              </a:rPr>
              <a:t>VKLP.xls</a:t>
            </a:r>
            <a:endParaRPr lang="cs-CZ"/>
          </a:p>
        </p:txBody>
      </p:sp>
      <p:sp>
        <p:nvSpPr>
          <p:cNvPr id="21541" name="Line 175"/>
          <p:cNvSpPr>
            <a:spLocks noChangeShapeType="1"/>
          </p:cNvSpPr>
          <p:nvPr/>
        </p:nvSpPr>
        <p:spPr bwMode="auto">
          <a:xfrm>
            <a:off x="1619250" y="1341438"/>
            <a:ext cx="0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42" name="Line 176"/>
          <p:cNvSpPr>
            <a:spLocks noChangeShapeType="1"/>
          </p:cNvSpPr>
          <p:nvPr/>
        </p:nvSpPr>
        <p:spPr bwMode="auto">
          <a:xfrm>
            <a:off x="1403350" y="4005263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1543" name="Line 177"/>
          <p:cNvSpPr>
            <a:spLocks noChangeShapeType="1"/>
          </p:cNvSpPr>
          <p:nvPr/>
        </p:nvSpPr>
        <p:spPr bwMode="auto">
          <a:xfrm>
            <a:off x="1547813" y="14843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44" name="Line 178"/>
          <p:cNvSpPr>
            <a:spLocks noChangeShapeType="1"/>
          </p:cNvSpPr>
          <p:nvPr/>
        </p:nvSpPr>
        <p:spPr bwMode="auto">
          <a:xfrm>
            <a:off x="1187450" y="1989138"/>
            <a:ext cx="2879725" cy="576262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45" name="Line 179"/>
          <p:cNvSpPr>
            <a:spLocks noChangeShapeType="1"/>
          </p:cNvSpPr>
          <p:nvPr/>
        </p:nvSpPr>
        <p:spPr bwMode="auto">
          <a:xfrm flipH="1" flipV="1">
            <a:off x="2700338" y="1628775"/>
            <a:ext cx="1150937" cy="2665413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46" name="Line 180"/>
          <p:cNvSpPr>
            <a:spLocks noChangeShapeType="1"/>
          </p:cNvSpPr>
          <p:nvPr/>
        </p:nvSpPr>
        <p:spPr bwMode="auto">
          <a:xfrm flipV="1">
            <a:off x="1360488" y="3741738"/>
            <a:ext cx="2736850" cy="8636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47" name="Text Box 181"/>
          <p:cNvSpPr txBox="1">
            <a:spLocks noChangeArrowheads="1"/>
          </p:cNvSpPr>
          <p:nvPr/>
        </p:nvSpPr>
        <p:spPr bwMode="auto">
          <a:xfrm>
            <a:off x="1331913" y="9080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x</a:t>
            </a:r>
            <a:r>
              <a:rPr lang="cs-CZ" baseline="-25000"/>
              <a:t>2</a:t>
            </a:r>
            <a:endParaRPr lang="cs-CZ"/>
          </a:p>
        </p:txBody>
      </p:sp>
      <p:sp>
        <p:nvSpPr>
          <p:cNvPr id="21548" name="Text Box 182"/>
          <p:cNvSpPr txBox="1">
            <a:spLocks noChangeArrowheads="1"/>
          </p:cNvSpPr>
          <p:nvPr/>
        </p:nvSpPr>
        <p:spPr bwMode="auto">
          <a:xfrm>
            <a:off x="5148263" y="38608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x</a:t>
            </a:r>
            <a:r>
              <a:rPr lang="cs-CZ" baseline="-25000"/>
              <a:t>1</a:t>
            </a:r>
            <a:endParaRPr lang="cs-CZ"/>
          </a:p>
        </p:txBody>
      </p:sp>
      <p:sp>
        <p:nvSpPr>
          <p:cNvPr id="21549" name="Text Box 183"/>
          <p:cNvSpPr txBox="1">
            <a:spLocks noChangeArrowheads="1"/>
          </p:cNvSpPr>
          <p:nvPr/>
        </p:nvSpPr>
        <p:spPr bwMode="auto">
          <a:xfrm>
            <a:off x="1187450" y="40052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0</a:t>
            </a:r>
            <a:endParaRPr lang="cs-CZ"/>
          </a:p>
        </p:txBody>
      </p:sp>
      <p:sp>
        <p:nvSpPr>
          <p:cNvPr id="21550" name="Text Box 184"/>
          <p:cNvSpPr txBox="1">
            <a:spLocks noChangeArrowheads="1"/>
          </p:cNvSpPr>
          <p:nvPr/>
        </p:nvSpPr>
        <p:spPr bwMode="auto">
          <a:xfrm>
            <a:off x="2484438" y="13414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f</a:t>
            </a:r>
            <a:r>
              <a:rPr lang="cs-CZ" baseline="-25000"/>
              <a:t>1</a:t>
            </a:r>
            <a:endParaRPr lang="cs-CZ"/>
          </a:p>
        </p:txBody>
      </p:sp>
      <p:sp>
        <p:nvSpPr>
          <p:cNvPr id="21551" name="Text Box 185"/>
          <p:cNvSpPr txBox="1">
            <a:spLocks noChangeArrowheads="1"/>
          </p:cNvSpPr>
          <p:nvPr/>
        </p:nvSpPr>
        <p:spPr bwMode="auto">
          <a:xfrm>
            <a:off x="3132138" y="41497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endParaRPr lang="cs-CZ"/>
          </a:p>
        </p:txBody>
      </p:sp>
      <p:sp>
        <p:nvSpPr>
          <p:cNvPr id="21552" name="Text Box 186"/>
          <p:cNvSpPr txBox="1">
            <a:spLocks noChangeArrowheads="1"/>
          </p:cNvSpPr>
          <p:nvPr/>
        </p:nvSpPr>
        <p:spPr bwMode="auto">
          <a:xfrm>
            <a:off x="2339975" y="41497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  <a:endParaRPr lang="cs-CZ"/>
          </a:p>
        </p:txBody>
      </p:sp>
      <p:sp>
        <p:nvSpPr>
          <p:cNvPr id="21553" name="Text Box 187"/>
          <p:cNvSpPr txBox="1">
            <a:spLocks noChangeArrowheads="1"/>
          </p:cNvSpPr>
          <p:nvPr/>
        </p:nvSpPr>
        <p:spPr bwMode="auto">
          <a:xfrm>
            <a:off x="4033838" y="41497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3</a:t>
            </a:r>
            <a:endParaRPr lang="cs-CZ"/>
          </a:p>
        </p:txBody>
      </p:sp>
      <p:sp>
        <p:nvSpPr>
          <p:cNvPr id="21554" name="Text Box 188"/>
          <p:cNvSpPr txBox="1">
            <a:spLocks noChangeArrowheads="1"/>
          </p:cNvSpPr>
          <p:nvPr/>
        </p:nvSpPr>
        <p:spPr bwMode="auto">
          <a:xfrm>
            <a:off x="1042988" y="29241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  <a:endParaRPr lang="cs-CZ"/>
          </a:p>
        </p:txBody>
      </p:sp>
      <p:sp>
        <p:nvSpPr>
          <p:cNvPr id="21555" name="Text Box 189"/>
          <p:cNvSpPr txBox="1">
            <a:spLocks noChangeArrowheads="1"/>
          </p:cNvSpPr>
          <p:nvPr/>
        </p:nvSpPr>
        <p:spPr bwMode="auto">
          <a:xfrm>
            <a:off x="1042988" y="20955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endParaRPr lang="cs-CZ"/>
          </a:p>
        </p:txBody>
      </p:sp>
      <p:sp>
        <p:nvSpPr>
          <p:cNvPr id="21556" name="Text Box 190"/>
          <p:cNvSpPr txBox="1">
            <a:spLocks noChangeArrowheads="1"/>
          </p:cNvSpPr>
          <p:nvPr/>
        </p:nvSpPr>
        <p:spPr bwMode="auto">
          <a:xfrm>
            <a:off x="1042988" y="12906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3</a:t>
            </a:r>
            <a:endParaRPr lang="cs-CZ"/>
          </a:p>
        </p:txBody>
      </p:sp>
      <p:sp>
        <p:nvSpPr>
          <p:cNvPr id="21557" name="Text Box 191"/>
          <p:cNvSpPr txBox="1">
            <a:spLocks noChangeArrowheads="1"/>
          </p:cNvSpPr>
          <p:nvPr/>
        </p:nvSpPr>
        <p:spPr bwMode="auto">
          <a:xfrm>
            <a:off x="3635375" y="24923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f</a:t>
            </a:r>
            <a:r>
              <a:rPr lang="cs-CZ" baseline="-25000"/>
              <a:t>2</a:t>
            </a:r>
            <a:endParaRPr lang="cs-CZ"/>
          </a:p>
        </p:txBody>
      </p:sp>
      <p:sp>
        <p:nvSpPr>
          <p:cNvPr id="21558" name="Text Box 192"/>
          <p:cNvSpPr txBox="1">
            <a:spLocks noChangeArrowheads="1"/>
          </p:cNvSpPr>
          <p:nvPr/>
        </p:nvSpPr>
        <p:spPr bwMode="auto">
          <a:xfrm>
            <a:off x="3703638" y="343058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f</a:t>
            </a:r>
            <a:r>
              <a:rPr lang="cs-CZ" baseline="-25000"/>
              <a:t>3</a:t>
            </a:r>
            <a:endParaRPr lang="cs-CZ"/>
          </a:p>
        </p:txBody>
      </p:sp>
      <p:sp>
        <p:nvSpPr>
          <p:cNvPr id="21559" name="Freeform 193"/>
          <p:cNvSpPr>
            <a:spLocks/>
          </p:cNvSpPr>
          <p:nvPr/>
        </p:nvSpPr>
        <p:spPr bwMode="auto">
          <a:xfrm>
            <a:off x="1619250" y="2271713"/>
            <a:ext cx="1695450" cy="1728787"/>
          </a:xfrm>
          <a:custGeom>
            <a:avLst/>
            <a:gdLst>
              <a:gd name="T0" fmla="*/ 0 w 1089"/>
              <a:gd name="T1" fmla="*/ 0 h 1089"/>
              <a:gd name="T2" fmla="*/ 590 w 1089"/>
              <a:gd name="T3" fmla="*/ 0 h 1089"/>
              <a:gd name="T4" fmla="*/ 1089 w 1089"/>
              <a:gd name="T5" fmla="*/ 545 h 1089"/>
              <a:gd name="T6" fmla="*/ 1089 w 1089"/>
              <a:gd name="T7" fmla="*/ 1089 h 1089"/>
              <a:gd name="T8" fmla="*/ 0 w 1089"/>
              <a:gd name="T9" fmla="*/ 1089 h 1089"/>
              <a:gd name="T10" fmla="*/ 0 w 1089"/>
              <a:gd name="T11" fmla="*/ 0 h 108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89"/>
              <a:gd name="T19" fmla="*/ 0 h 1089"/>
              <a:gd name="T20" fmla="*/ 1089 w 1089"/>
              <a:gd name="T21" fmla="*/ 1089 h 108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89" h="1089">
                <a:moveTo>
                  <a:pt x="0" y="0"/>
                </a:moveTo>
                <a:lnTo>
                  <a:pt x="590" y="0"/>
                </a:lnTo>
                <a:lnTo>
                  <a:pt x="1089" y="545"/>
                </a:lnTo>
                <a:lnTo>
                  <a:pt x="1089" y="1089"/>
                </a:lnTo>
                <a:lnTo>
                  <a:pt x="0" y="1089"/>
                </a:lnTo>
                <a:lnTo>
                  <a:pt x="0" y="0"/>
                </a:lnTo>
                <a:close/>
              </a:path>
            </a:pathLst>
          </a:custGeom>
          <a:solidFill>
            <a:srgbClr val="A1FDA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1560" name="Text Box 194"/>
          <p:cNvSpPr txBox="1">
            <a:spLocks noChangeArrowheads="1"/>
          </p:cNvSpPr>
          <p:nvPr/>
        </p:nvSpPr>
        <p:spPr bwMode="auto">
          <a:xfrm>
            <a:off x="2051050" y="292417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</a:rPr>
              <a:t>X</a:t>
            </a:r>
            <a:endParaRPr lang="cs-CZ" sz="2400" b="1" i="1"/>
          </a:p>
        </p:txBody>
      </p:sp>
      <p:sp>
        <p:nvSpPr>
          <p:cNvPr id="21561" name="AutoShape 195"/>
          <p:cNvSpPr>
            <a:spLocks noChangeArrowheads="1"/>
          </p:cNvSpPr>
          <p:nvPr/>
        </p:nvSpPr>
        <p:spPr bwMode="auto">
          <a:xfrm>
            <a:off x="3270250" y="3927475"/>
            <a:ext cx="142875" cy="144463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562" name="AutoShape 196"/>
          <p:cNvSpPr>
            <a:spLocks noChangeArrowheads="1"/>
          </p:cNvSpPr>
          <p:nvPr/>
        </p:nvSpPr>
        <p:spPr bwMode="auto">
          <a:xfrm>
            <a:off x="2484438" y="2205038"/>
            <a:ext cx="142875" cy="144462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1563" name="AutoShape 197"/>
          <p:cNvSpPr>
            <a:spLocks noChangeArrowheads="1"/>
          </p:cNvSpPr>
          <p:nvPr/>
        </p:nvSpPr>
        <p:spPr bwMode="auto">
          <a:xfrm>
            <a:off x="3276600" y="3068638"/>
            <a:ext cx="142875" cy="144462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AF18C-1EC7-404C-B618-9D9CFECA27F9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/>
              <a:t>Minimaxová optimalizace</a:t>
            </a:r>
            <a:endParaRPr lang="cs-CZ" smtClean="0"/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208963" cy="52292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latin typeface="Times New Roman" pitchFamily="18" charset="0"/>
                <a:sym typeface="Symbol" pitchFamily="18" charset="2"/>
              </a:rPr>
              <a:t>		</a:t>
            </a:r>
            <a:endParaRPr lang="cs-CZ" dirty="0" smtClean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cs-CZ" dirty="0" smtClean="0">
                <a:latin typeface="Times New Roman" pitchFamily="18" charset="0"/>
                <a:sym typeface="Symbol" pitchFamily="18" charset="2"/>
              </a:rPr>
              <a:t>		</a:t>
            </a:r>
            <a:r>
              <a:rPr lang="cs-CZ" sz="2800" b="1" dirty="0" smtClean="0">
                <a:latin typeface="Times New Roman" pitchFamily="18" charset="0"/>
                <a:sym typeface="Symbol" pitchFamily="18" charset="2"/>
              </a:rPr>
              <a:t>min</a:t>
            </a:r>
            <a:r>
              <a:rPr lang="en-US" sz="2800" dirty="0" smtClean="0">
                <a:latin typeface="Times New Roman" pitchFamily="18" charset="0"/>
                <a:sym typeface="Symbol" pitchFamily="18" charset="2"/>
              </a:rPr>
              <a:t>{</a:t>
            </a:r>
            <a:r>
              <a:rPr lang="en-US" sz="2800" baseline="-25000" dirty="0" smtClean="0">
                <a:latin typeface="Times New Roman" pitchFamily="18" charset="0"/>
              </a:rPr>
              <a:t> </a:t>
            </a:r>
            <a:r>
              <a:rPr lang="cs-CZ" sz="2800" i="1" dirty="0" smtClean="0">
                <a:latin typeface="Times New Roman" pitchFamily="18" charset="0"/>
              </a:rPr>
              <a:t>f</a:t>
            </a:r>
            <a:r>
              <a:rPr lang="cs-CZ" sz="2800" baseline="-25000" dirty="0" smtClean="0">
                <a:latin typeface="Times New Roman" pitchFamily="18" charset="0"/>
              </a:rPr>
              <a:t>1</a:t>
            </a:r>
            <a:r>
              <a:rPr lang="cs-CZ" sz="2800" dirty="0" smtClean="0">
                <a:latin typeface="Times New Roman" pitchFamily="18" charset="0"/>
              </a:rPr>
              <a:t>(</a:t>
            </a:r>
            <a:r>
              <a:rPr lang="cs-CZ" sz="2800" b="1" dirty="0" smtClean="0">
                <a:latin typeface="Times New Roman" pitchFamily="18" charset="0"/>
              </a:rPr>
              <a:t>x</a:t>
            </a:r>
            <a:r>
              <a:rPr lang="cs-CZ" sz="2800" dirty="0" smtClean="0">
                <a:latin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cs-CZ" sz="2800" i="1" dirty="0" smtClean="0">
                <a:latin typeface="Times New Roman" pitchFamily="18" charset="0"/>
              </a:rPr>
              <a:t>f</a:t>
            </a:r>
            <a:r>
              <a:rPr lang="cs-CZ" sz="2800" baseline="-25000" dirty="0" smtClean="0">
                <a:latin typeface="Times New Roman" pitchFamily="18" charset="0"/>
              </a:rPr>
              <a:t>2</a:t>
            </a:r>
            <a:r>
              <a:rPr lang="cs-CZ" sz="2800" dirty="0" smtClean="0">
                <a:latin typeface="Times New Roman" pitchFamily="18" charset="0"/>
              </a:rPr>
              <a:t>(</a:t>
            </a:r>
            <a:r>
              <a:rPr lang="cs-CZ" sz="2800" b="1" dirty="0" smtClean="0">
                <a:latin typeface="Times New Roman" pitchFamily="18" charset="0"/>
              </a:rPr>
              <a:t>x</a:t>
            </a:r>
            <a:r>
              <a:rPr lang="cs-CZ" sz="2800" dirty="0" smtClean="0">
                <a:latin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</a:rPr>
              <a:t>,</a:t>
            </a:r>
            <a:r>
              <a:rPr lang="cs-CZ" sz="2800" dirty="0" smtClean="0">
                <a:latin typeface="Times New Roman" pitchFamily="18" charset="0"/>
              </a:rPr>
              <a:t>…, </a:t>
            </a:r>
            <a:r>
              <a:rPr lang="cs-CZ" sz="2800" i="1" dirty="0" err="1" smtClean="0">
                <a:latin typeface="Times New Roman" pitchFamily="18" charset="0"/>
              </a:rPr>
              <a:t>f</a:t>
            </a:r>
            <a:r>
              <a:rPr lang="cs-CZ" sz="2800" i="1" baseline="-25000" dirty="0" err="1" smtClean="0">
                <a:latin typeface="Times New Roman" pitchFamily="18" charset="0"/>
              </a:rPr>
              <a:t>k</a:t>
            </a:r>
            <a:r>
              <a:rPr lang="cs-CZ" sz="2800" dirty="0" smtClean="0">
                <a:latin typeface="Times New Roman" pitchFamily="18" charset="0"/>
              </a:rPr>
              <a:t>(</a:t>
            </a:r>
            <a:r>
              <a:rPr lang="cs-CZ" sz="2800" b="1" dirty="0" smtClean="0">
                <a:latin typeface="Times New Roman" pitchFamily="18" charset="0"/>
              </a:rPr>
              <a:t>x</a:t>
            </a:r>
            <a:r>
              <a:rPr lang="cs-CZ" sz="2800" dirty="0" smtClean="0">
                <a:latin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</a:rPr>
              <a:t>}</a:t>
            </a:r>
            <a:r>
              <a:rPr lang="cs-CZ" sz="2800" dirty="0" smtClean="0">
                <a:latin typeface="Times New Roman" pitchFamily="18" charset="0"/>
              </a:rPr>
              <a:t> </a:t>
            </a:r>
            <a:r>
              <a:rPr lang="cs-CZ" sz="2800" dirty="0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cs-CZ" sz="2800" dirty="0" smtClean="0">
                <a:latin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</a:rPr>
              <a:t>MAX;</a:t>
            </a:r>
            <a:r>
              <a:rPr lang="en-US" sz="2800" dirty="0" smtClean="0"/>
              <a:t> </a:t>
            </a:r>
            <a:r>
              <a:rPr lang="cs-CZ" sz="2800" dirty="0" smtClean="0"/>
              <a:t>		(6)</a:t>
            </a:r>
          </a:p>
          <a:p>
            <a:pPr eaLnBrk="1" hangingPunct="1">
              <a:buFontTx/>
              <a:buNone/>
            </a:pPr>
            <a:r>
              <a:rPr lang="cs-CZ" sz="2800" dirty="0" smtClean="0"/>
              <a:t>	za omezení </a:t>
            </a:r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		</a:t>
            </a:r>
            <a:r>
              <a:rPr lang="cs-CZ" sz="2800" i="1" dirty="0" smtClean="0">
                <a:latin typeface="Times New Roman" pitchFamily="18" charset="0"/>
              </a:rPr>
              <a:t>g</a:t>
            </a:r>
            <a:r>
              <a:rPr lang="cs-CZ" sz="2800" baseline="-25000" dirty="0" smtClean="0">
                <a:latin typeface="Times New Roman" pitchFamily="18" charset="0"/>
              </a:rPr>
              <a:t>1</a:t>
            </a:r>
            <a:r>
              <a:rPr lang="cs-CZ" sz="2800" dirty="0" smtClean="0">
                <a:latin typeface="Times New Roman" pitchFamily="18" charset="0"/>
              </a:rPr>
              <a:t>(</a:t>
            </a:r>
            <a:r>
              <a:rPr lang="cs-CZ" sz="2800" b="1" dirty="0" smtClean="0">
                <a:latin typeface="Times New Roman" pitchFamily="18" charset="0"/>
              </a:rPr>
              <a:t>x</a:t>
            </a:r>
            <a:r>
              <a:rPr lang="cs-CZ" sz="2800" dirty="0" smtClean="0">
                <a:latin typeface="Times New Roman" pitchFamily="18" charset="0"/>
              </a:rPr>
              <a:t>) </a:t>
            </a:r>
            <a:r>
              <a:rPr lang="en-US" sz="2800" dirty="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800" dirty="0" smtClean="0">
                <a:latin typeface="Times New Roman" pitchFamily="18" charset="0"/>
              </a:rPr>
              <a:t>  </a:t>
            </a:r>
            <a:r>
              <a:rPr lang="en-US" sz="2800" i="1" dirty="0" smtClean="0">
                <a:latin typeface="Times New Roman" pitchFamily="18" charset="0"/>
              </a:rPr>
              <a:t>b</a:t>
            </a:r>
            <a:r>
              <a:rPr lang="en-US" sz="2800" baseline="-25000" dirty="0" smtClean="0">
                <a:latin typeface="Times New Roman" pitchFamily="18" charset="0"/>
              </a:rPr>
              <a:t>1</a:t>
            </a:r>
          </a:p>
          <a:p>
            <a:pPr eaLnBrk="1" hangingPunct="1">
              <a:buFontTx/>
              <a:buNone/>
            </a:pPr>
            <a:r>
              <a:rPr lang="cs-CZ" sz="2800" dirty="0" smtClean="0">
                <a:latin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</a:rPr>
              <a:t>	</a:t>
            </a:r>
            <a:r>
              <a:rPr lang="en-US" sz="2800" i="1" dirty="0" smtClean="0">
                <a:latin typeface="Times New Roman" pitchFamily="18" charset="0"/>
              </a:rPr>
              <a:t>…………</a:t>
            </a:r>
            <a:r>
              <a:rPr lang="en-US" sz="2800" baseline="-25000" dirty="0" smtClean="0"/>
              <a:t>	</a:t>
            </a:r>
            <a:r>
              <a:rPr lang="cs-CZ" sz="2800" baseline="-25000" dirty="0" smtClean="0"/>
              <a:t>     </a:t>
            </a:r>
            <a:r>
              <a:rPr lang="cs-CZ" sz="2800" b="1" i="1" dirty="0" smtClean="0">
                <a:latin typeface="Times New Roman" pitchFamily="18" charset="0"/>
              </a:rPr>
              <a:t>X</a:t>
            </a:r>
            <a:r>
              <a:rPr lang="cs-CZ" sz="2800" dirty="0" smtClean="0"/>
              <a:t>	</a:t>
            </a:r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		</a:t>
            </a:r>
            <a:r>
              <a:rPr lang="cs-CZ" sz="2800" i="1" dirty="0" err="1" smtClean="0">
                <a:latin typeface="Times New Roman" pitchFamily="18" charset="0"/>
              </a:rPr>
              <a:t>g</a:t>
            </a:r>
            <a:r>
              <a:rPr lang="cs-CZ" sz="2800" i="1" baseline="-25000" dirty="0" err="1" smtClean="0">
                <a:latin typeface="Times New Roman" pitchFamily="18" charset="0"/>
              </a:rPr>
              <a:t>m</a:t>
            </a:r>
            <a:r>
              <a:rPr lang="cs-CZ" sz="2800" dirty="0" smtClean="0">
                <a:latin typeface="Times New Roman" pitchFamily="18" charset="0"/>
              </a:rPr>
              <a:t>(</a:t>
            </a:r>
            <a:r>
              <a:rPr lang="cs-CZ" sz="2800" b="1" dirty="0" smtClean="0">
                <a:latin typeface="Times New Roman" pitchFamily="18" charset="0"/>
              </a:rPr>
              <a:t>x</a:t>
            </a:r>
            <a:r>
              <a:rPr lang="cs-CZ" sz="2800" dirty="0" smtClean="0">
                <a:latin typeface="Times New Roman" pitchFamily="18" charset="0"/>
              </a:rPr>
              <a:t>) </a:t>
            </a:r>
            <a:r>
              <a:rPr lang="en-US" sz="2800" dirty="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800" dirty="0" smtClean="0">
                <a:latin typeface="Times New Roman" pitchFamily="18" charset="0"/>
              </a:rPr>
              <a:t>  </a:t>
            </a:r>
            <a:r>
              <a:rPr lang="en-US" sz="2800" i="1" dirty="0" err="1" smtClean="0">
                <a:latin typeface="Times New Roman" pitchFamily="18" charset="0"/>
              </a:rPr>
              <a:t>b</a:t>
            </a:r>
            <a:r>
              <a:rPr lang="en-US" sz="2800" i="1" baseline="-25000" dirty="0" err="1" smtClean="0">
                <a:latin typeface="Times New Roman" pitchFamily="18" charset="0"/>
              </a:rPr>
              <a:t>m</a:t>
            </a:r>
            <a:r>
              <a:rPr lang="en-US" sz="2800" dirty="0" smtClean="0"/>
              <a:t> </a:t>
            </a:r>
          </a:p>
          <a:p>
            <a:pPr eaLnBrk="1" hangingPunct="1">
              <a:buFontTx/>
              <a:buNone/>
            </a:pPr>
            <a:r>
              <a:rPr lang="en-US" sz="2800" b="1" dirty="0" smtClean="0">
                <a:latin typeface="Times New Roman" pitchFamily="18" charset="0"/>
              </a:rPr>
              <a:t>		</a:t>
            </a:r>
            <a:r>
              <a:rPr lang="cs-CZ" sz="2800" b="1" dirty="0" smtClean="0">
                <a:latin typeface="Times New Roman" pitchFamily="18" charset="0"/>
              </a:rPr>
              <a:t>x = </a:t>
            </a:r>
            <a:r>
              <a:rPr lang="cs-CZ" sz="2800" dirty="0" smtClean="0">
                <a:latin typeface="Times New Roman" pitchFamily="18" charset="0"/>
              </a:rPr>
              <a:t>(</a:t>
            </a:r>
            <a:r>
              <a:rPr lang="cs-CZ" sz="2800" i="1" dirty="0" smtClean="0">
                <a:latin typeface="Times New Roman" pitchFamily="18" charset="0"/>
              </a:rPr>
              <a:t>x</a:t>
            </a:r>
            <a:r>
              <a:rPr lang="cs-CZ" sz="2800" baseline="-25000" dirty="0" smtClean="0">
                <a:latin typeface="Times New Roman" pitchFamily="18" charset="0"/>
              </a:rPr>
              <a:t>1</a:t>
            </a:r>
            <a:r>
              <a:rPr lang="cs-CZ" sz="2800" dirty="0" smtClean="0">
                <a:latin typeface="Times New Roman" pitchFamily="18" charset="0"/>
              </a:rPr>
              <a:t>, </a:t>
            </a:r>
            <a:r>
              <a:rPr lang="cs-CZ" sz="2800" i="1" dirty="0" smtClean="0">
                <a:latin typeface="Times New Roman" pitchFamily="18" charset="0"/>
              </a:rPr>
              <a:t>x</a:t>
            </a:r>
            <a:r>
              <a:rPr lang="cs-CZ" sz="2800" baseline="-25000" dirty="0" smtClean="0">
                <a:latin typeface="Times New Roman" pitchFamily="18" charset="0"/>
              </a:rPr>
              <a:t>2</a:t>
            </a:r>
            <a:r>
              <a:rPr lang="cs-CZ" sz="2800" dirty="0" smtClean="0">
                <a:latin typeface="Times New Roman" pitchFamily="18" charset="0"/>
              </a:rPr>
              <a:t>, ... ,</a:t>
            </a:r>
            <a:r>
              <a:rPr lang="cs-CZ" sz="2800" i="1" dirty="0" err="1" smtClean="0">
                <a:latin typeface="Times New Roman" pitchFamily="18" charset="0"/>
              </a:rPr>
              <a:t>x</a:t>
            </a:r>
            <a:r>
              <a:rPr lang="cs-CZ" sz="2800" i="1" baseline="-25000" dirty="0" err="1" smtClean="0">
                <a:latin typeface="Times New Roman" pitchFamily="18" charset="0"/>
              </a:rPr>
              <a:t>n</a:t>
            </a:r>
            <a:r>
              <a:rPr lang="cs-CZ" sz="2800" dirty="0" smtClean="0">
                <a:latin typeface="Times New Roman" pitchFamily="18" charset="0"/>
              </a:rPr>
              <a:t>)</a:t>
            </a:r>
          </a:p>
          <a:p>
            <a:pPr eaLnBrk="1" hangingPunct="1">
              <a:buFontTx/>
              <a:buNone/>
            </a:pPr>
            <a:r>
              <a:rPr lang="cs-CZ" sz="2800" dirty="0" smtClean="0">
                <a:latin typeface="Times New Roman" pitchFamily="18" charset="0"/>
              </a:rPr>
              <a:t>	</a:t>
            </a:r>
            <a:r>
              <a:rPr lang="cs-CZ" sz="2800" dirty="0" smtClean="0"/>
              <a:t>Optimální řešení úlohy (6) je nedominované (</a:t>
            </a:r>
            <a:r>
              <a:rPr lang="cs-CZ" sz="2800" dirty="0" err="1" smtClean="0"/>
              <a:t>Paretovské</a:t>
            </a:r>
            <a:r>
              <a:rPr lang="cs-CZ" sz="2800" dirty="0" smtClean="0"/>
              <a:t>)</a:t>
            </a:r>
          </a:p>
          <a:p>
            <a:pPr eaLnBrk="1" hangingPunct="1">
              <a:buFontTx/>
              <a:buNone/>
            </a:pPr>
            <a:endParaRPr lang="cs-CZ" dirty="0" smtClean="0"/>
          </a:p>
        </p:txBody>
      </p:sp>
      <p:sp>
        <p:nvSpPr>
          <p:cNvPr id="22534" name="AutoShape 10"/>
          <p:cNvSpPr>
            <a:spLocks/>
          </p:cNvSpPr>
          <p:nvPr/>
        </p:nvSpPr>
        <p:spPr bwMode="auto">
          <a:xfrm>
            <a:off x="3276600" y="3429000"/>
            <a:ext cx="287338" cy="1223963"/>
          </a:xfrm>
          <a:prstGeom prst="rightBrace">
            <a:avLst>
              <a:gd name="adj1" fmla="val 3549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2535" name="Text Box 12"/>
          <p:cNvSpPr txBox="1">
            <a:spLocks noChangeArrowheads="1"/>
          </p:cNvSpPr>
          <p:nvPr/>
        </p:nvSpPr>
        <p:spPr bwMode="auto">
          <a:xfrm>
            <a:off x="1042988" y="1268413"/>
            <a:ext cx="6481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Maximalizuje se </a:t>
            </a:r>
            <a:r>
              <a:rPr lang="cs-CZ" sz="2400" dirty="0" smtClean="0"/>
              <a:t>nejhorší (minimální) </a:t>
            </a:r>
            <a:r>
              <a:rPr lang="cs-CZ" sz="2400" dirty="0"/>
              <a:t>hodnota: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87E257-3D36-4C94-9073-7E5B94C3ED53}" type="slidenum">
              <a:rPr lang="cs-CZ"/>
              <a:pPr>
                <a:defRPr/>
              </a:pPr>
              <a:t>16</a:t>
            </a:fld>
            <a:endParaRPr lang="cs-CZ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/>
              <a:t>Minimaxová optimalizace: </a:t>
            </a:r>
            <a:br>
              <a:rPr lang="cs-CZ" sz="3600" b="1" smtClean="0"/>
            </a:br>
            <a:r>
              <a:rPr lang="cs-CZ" sz="2800" b="1" smtClean="0"/>
              <a:t>ekvivalentní tvar</a:t>
            </a:r>
            <a:endParaRPr lang="cs-CZ" sz="2800" smtClean="0"/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822575"/>
            <a:ext cx="8229600" cy="36004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latin typeface="Times New Roman" pitchFamily="18" charset="0"/>
                <a:sym typeface="Symbol" pitchFamily="18" charset="2"/>
              </a:rPr>
              <a:t>		</a:t>
            </a:r>
            <a:r>
              <a:rPr lang="cs-CZ" sz="2800" i="1" smtClean="0">
                <a:latin typeface="Times New Roman" pitchFamily="18" charset="0"/>
                <a:sym typeface="Symbol" pitchFamily="18" charset="2"/>
              </a:rPr>
              <a:t>w</a:t>
            </a:r>
            <a:r>
              <a:rPr lang="cs-CZ" sz="2800" smtClean="0">
                <a:latin typeface="Times New Roman" pitchFamily="18" charset="0"/>
              </a:rPr>
              <a:t> </a:t>
            </a:r>
            <a:r>
              <a:rPr lang="cs-CZ" sz="2800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cs-CZ" sz="2800" smtClean="0">
                <a:latin typeface="Times New Roman" pitchFamily="18" charset="0"/>
              </a:rPr>
              <a:t> </a:t>
            </a:r>
            <a:r>
              <a:rPr lang="en-US" sz="2800" smtClean="0">
                <a:latin typeface="Times New Roman" pitchFamily="18" charset="0"/>
              </a:rPr>
              <a:t>MAX;</a:t>
            </a:r>
            <a:r>
              <a:rPr lang="en-US" sz="2800" smtClean="0"/>
              <a:t> </a:t>
            </a:r>
            <a:r>
              <a:rPr lang="cs-CZ" sz="2800" smtClean="0"/>
              <a:t>					(7)</a:t>
            </a:r>
          </a:p>
          <a:p>
            <a:pPr eaLnBrk="1" hangingPunct="1">
              <a:buFontTx/>
              <a:buNone/>
            </a:pPr>
            <a:r>
              <a:rPr lang="cs-CZ" sz="2800" smtClean="0"/>
              <a:t>	za omezení </a:t>
            </a:r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800" smtClean="0"/>
              <a:t>		</a:t>
            </a:r>
            <a:r>
              <a:rPr lang="cs-CZ" sz="2800" i="1" smtClean="0">
                <a:latin typeface="Times New Roman" pitchFamily="18" charset="0"/>
              </a:rPr>
              <a:t>f</a:t>
            </a:r>
            <a:r>
              <a:rPr lang="cs-CZ" sz="2800" baseline="-25000" smtClean="0">
                <a:latin typeface="Times New Roman" pitchFamily="18" charset="0"/>
              </a:rPr>
              <a:t>1</a:t>
            </a:r>
            <a:r>
              <a:rPr lang="cs-CZ" sz="2800" smtClean="0">
                <a:latin typeface="Times New Roman" pitchFamily="18" charset="0"/>
              </a:rPr>
              <a:t>(</a:t>
            </a:r>
            <a:r>
              <a:rPr lang="cs-CZ" sz="2800" b="1" smtClean="0">
                <a:latin typeface="Times New Roman" pitchFamily="18" charset="0"/>
              </a:rPr>
              <a:t>x</a:t>
            </a:r>
            <a:r>
              <a:rPr lang="cs-CZ" sz="2800" smtClean="0">
                <a:latin typeface="Times New Roman" pitchFamily="18" charset="0"/>
              </a:rPr>
              <a:t>) </a:t>
            </a:r>
            <a:r>
              <a:rPr lang="en-US" sz="28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800" smtClean="0">
                <a:latin typeface="Times New Roman" pitchFamily="18" charset="0"/>
              </a:rPr>
              <a:t>  </a:t>
            </a:r>
            <a:r>
              <a:rPr lang="cs-CZ" sz="2800" i="1" smtClean="0">
                <a:latin typeface="Times New Roman" pitchFamily="18" charset="0"/>
              </a:rPr>
              <a:t>w</a:t>
            </a:r>
            <a:endParaRPr lang="en-US" sz="2800" baseline="-2500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sz="2800" smtClean="0">
                <a:latin typeface="Times New Roman" pitchFamily="18" charset="0"/>
              </a:rPr>
              <a:t>	</a:t>
            </a:r>
            <a:r>
              <a:rPr lang="en-US" sz="2800" smtClean="0">
                <a:latin typeface="Times New Roman" pitchFamily="18" charset="0"/>
              </a:rPr>
              <a:t>	</a:t>
            </a:r>
            <a:r>
              <a:rPr lang="en-US" sz="2800" i="1" smtClean="0">
                <a:latin typeface="Times New Roman" pitchFamily="18" charset="0"/>
              </a:rPr>
              <a:t>…………</a:t>
            </a:r>
            <a:r>
              <a:rPr lang="en-US" sz="2800" baseline="-25000" smtClean="0"/>
              <a:t>	</a:t>
            </a:r>
            <a:r>
              <a:rPr lang="cs-CZ" sz="2800" baseline="-25000" smtClean="0"/>
              <a:t>     </a:t>
            </a:r>
            <a:r>
              <a:rPr lang="cs-CZ" sz="2800" smtClean="0"/>
              <a:t>	</a:t>
            </a:r>
            <a:endParaRPr lang="en-US" sz="2800" smtClean="0"/>
          </a:p>
          <a:p>
            <a:pPr eaLnBrk="1" hangingPunct="1">
              <a:buFontTx/>
              <a:buNone/>
            </a:pPr>
            <a:r>
              <a:rPr lang="en-US" sz="2800" smtClean="0"/>
              <a:t>		</a:t>
            </a:r>
            <a:r>
              <a:rPr lang="cs-CZ" sz="2800" i="1" smtClean="0">
                <a:latin typeface="Times New Roman" pitchFamily="18" charset="0"/>
              </a:rPr>
              <a:t>f</a:t>
            </a:r>
            <a:r>
              <a:rPr lang="cs-CZ" sz="2800" i="1" baseline="-25000" smtClean="0">
                <a:latin typeface="Times New Roman" pitchFamily="18" charset="0"/>
              </a:rPr>
              <a:t>k</a:t>
            </a:r>
            <a:r>
              <a:rPr lang="cs-CZ" sz="2800" smtClean="0">
                <a:latin typeface="Times New Roman" pitchFamily="18" charset="0"/>
              </a:rPr>
              <a:t>(</a:t>
            </a:r>
            <a:r>
              <a:rPr lang="cs-CZ" sz="2800" b="1" smtClean="0">
                <a:latin typeface="Times New Roman" pitchFamily="18" charset="0"/>
              </a:rPr>
              <a:t>x</a:t>
            </a:r>
            <a:r>
              <a:rPr lang="cs-CZ" sz="2800" smtClean="0">
                <a:latin typeface="Times New Roman" pitchFamily="18" charset="0"/>
              </a:rPr>
              <a:t>) </a:t>
            </a:r>
            <a:r>
              <a:rPr lang="en-US" sz="280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800" smtClean="0">
                <a:latin typeface="Times New Roman" pitchFamily="18" charset="0"/>
              </a:rPr>
              <a:t>  </a:t>
            </a:r>
            <a:r>
              <a:rPr lang="cs-CZ" sz="2800" i="1" smtClean="0">
                <a:latin typeface="Times New Roman" pitchFamily="18" charset="0"/>
              </a:rPr>
              <a:t>w</a:t>
            </a:r>
            <a:endParaRPr lang="en-US" smtClean="0"/>
          </a:p>
          <a:p>
            <a:pPr eaLnBrk="1" hangingPunct="1">
              <a:buFontTx/>
              <a:buNone/>
            </a:pPr>
            <a:r>
              <a:rPr lang="en-US" b="1" smtClean="0">
                <a:latin typeface="Times New Roman" pitchFamily="18" charset="0"/>
              </a:rPr>
              <a:t>		</a:t>
            </a:r>
            <a:r>
              <a:rPr lang="cs-CZ" sz="2800" b="1" smtClean="0">
                <a:latin typeface="Times New Roman" pitchFamily="18" charset="0"/>
              </a:rPr>
              <a:t>x = </a:t>
            </a:r>
            <a:r>
              <a:rPr lang="cs-CZ" sz="2800" smtClean="0">
                <a:latin typeface="Times New Roman" pitchFamily="18" charset="0"/>
              </a:rPr>
              <a:t>(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1</a:t>
            </a:r>
            <a:r>
              <a:rPr lang="cs-CZ" sz="2800" smtClean="0">
                <a:latin typeface="Times New Roman" pitchFamily="18" charset="0"/>
              </a:rPr>
              <a:t>, 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baseline="-25000" smtClean="0">
                <a:latin typeface="Times New Roman" pitchFamily="18" charset="0"/>
              </a:rPr>
              <a:t>2</a:t>
            </a:r>
            <a:r>
              <a:rPr lang="cs-CZ" sz="2800" smtClean="0">
                <a:latin typeface="Times New Roman" pitchFamily="18" charset="0"/>
              </a:rPr>
              <a:t>, ... ,</a:t>
            </a:r>
            <a:r>
              <a:rPr lang="cs-CZ" sz="2800" i="1" smtClean="0">
                <a:latin typeface="Times New Roman" pitchFamily="18" charset="0"/>
              </a:rPr>
              <a:t>x</a:t>
            </a:r>
            <a:r>
              <a:rPr lang="cs-CZ" sz="2800" i="1" baseline="-25000" smtClean="0">
                <a:latin typeface="Times New Roman" pitchFamily="18" charset="0"/>
              </a:rPr>
              <a:t>n</a:t>
            </a:r>
            <a:r>
              <a:rPr lang="cs-CZ" sz="2800" smtClean="0">
                <a:latin typeface="Times New Roman" pitchFamily="18" charset="0"/>
              </a:rPr>
              <a:t>) </a:t>
            </a:r>
            <a:r>
              <a:rPr lang="cs-CZ" sz="2800" smtClean="0">
                <a:latin typeface="Times New Roman" pitchFamily="18" charset="0"/>
                <a:sym typeface="Symbol" pitchFamily="18" charset="2"/>
              </a:rPr>
              <a:t></a:t>
            </a:r>
            <a:r>
              <a:rPr lang="cs-CZ" sz="2800" i="1" smtClean="0">
                <a:latin typeface="Times New Roman" pitchFamily="18" charset="0"/>
                <a:sym typeface="Symbol" pitchFamily="18" charset="2"/>
              </a:rPr>
              <a:t>X</a:t>
            </a:r>
          </a:p>
        </p:txBody>
      </p:sp>
      <p:sp>
        <p:nvSpPr>
          <p:cNvPr id="23558" name="Text Box 5"/>
          <p:cNvSpPr txBox="1">
            <a:spLocks noChangeArrowheads="1"/>
          </p:cNvSpPr>
          <p:nvPr/>
        </p:nvSpPr>
        <p:spPr bwMode="auto">
          <a:xfrm>
            <a:off x="755650" y="1484313"/>
            <a:ext cx="7345363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dirty="0"/>
              <a:t>Přidáme novou - umělou proměnnou </a:t>
            </a:r>
            <a:r>
              <a:rPr lang="cs-CZ" sz="3200" b="1" i="1" dirty="0">
                <a:solidFill>
                  <a:srgbClr val="FF0000"/>
                </a:solidFill>
                <a:latin typeface="Times New Roman" pitchFamily="18" charset="0"/>
              </a:rPr>
              <a:t>w</a:t>
            </a:r>
            <a:r>
              <a:rPr lang="cs-CZ" sz="2400" dirty="0">
                <a:solidFill>
                  <a:schemeClr val="hlink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cs-CZ" sz="2400" dirty="0"/>
              <a:t>(nejmenší hodnota ze všech kritérií):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EB560A-6E7D-4676-9D30-89338311F74A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Příklad </a:t>
            </a:r>
            <a:r>
              <a:rPr lang="en-US" sz="2800" b="1" smtClean="0"/>
              <a:t>3</a:t>
            </a:r>
            <a:r>
              <a:rPr lang="cs-CZ" sz="2800" b="1" smtClean="0"/>
              <a:t>.</a:t>
            </a:r>
          </a:p>
        </p:txBody>
      </p:sp>
      <p:graphicFrame>
        <p:nvGraphicFramePr>
          <p:cNvPr id="8194" name="Object 4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855788" y="1341438"/>
          <a:ext cx="5072062" cy="372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Rovnice" r:id="rId3" imgW="1866600" imgH="1371600" progId="Equation.3">
                  <p:embed/>
                </p:oleObj>
              </mc:Choice>
              <mc:Fallback>
                <p:oleObj name="Rovnice" r:id="rId3" imgW="1866600" imgH="1371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5788" y="1341438"/>
                        <a:ext cx="5072062" cy="372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971550" y="623728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hlinkClick r:id="rId5" action="ppaction://hlinkfile"/>
              </a:rPr>
              <a:t>VKLP.xls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BB8B2F-B9E8-412C-8A4D-5DC44106D92E}" type="slidenum">
              <a:rPr lang="cs-CZ"/>
              <a:pPr>
                <a:defRPr/>
              </a:pPr>
              <a:t>18</a:t>
            </a:fld>
            <a:endParaRPr lang="cs-CZ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Příklad </a:t>
            </a:r>
            <a:r>
              <a:rPr lang="en-US" sz="2800" b="1" smtClean="0"/>
              <a:t>3</a:t>
            </a:r>
            <a:r>
              <a:rPr lang="cs-CZ" sz="2800" b="1" smtClean="0"/>
              <a:t>. pokrač.</a:t>
            </a:r>
          </a:p>
        </p:txBody>
      </p:sp>
      <p:graphicFrame>
        <p:nvGraphicFramePr>
          <p:cNvPr id="9218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295400" y="1338263"/>
          <a:ext cx="4608513" cy="439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Rovnice" r:id="rId3" imgW="1663560" imgH="1587240" progId="Equation.3">
                  <p:embed/>
                </p:oleObj>
              </mc:Choice>
              <mc:Fallback>
                <p:oleObj name="Rovnice" r:id="rId3" imgW="1663560" imgH="15872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338263"/>
                        <a:ext cx="4608513" cy="439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AutoShape 4"/>
          <p:cNvSpPr>
            <a:spLocks/>
          </p:cNvSpPr>
          <p:nvPr/>
        </p:nvSpPr>
        <p:spPr bwMode="auto">
          <a:xfrm>
            <a:off x="4427538" y="2708275"/>
            <a:ext cx="288925" cy="1728788"/>
          </a:xfrm>
          <a:prstGeom prst="rightBrace">
            <a:avLst>
              <a:gd name="adj1" fmla="val 4986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4716463" y="3213100"/>
            <a:ext cx="2952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>
                <a:latin typeface="Arial" charset="0"/>
              </a:rPr>
              <a:t>Hodnoty kritérií současně</a:t>
            </a:r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1187450" y="5734050"/>
            <a:ext cx="58340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charset="0"/>
              </a:rPr>
              <a:t>Optimální řešení:</a:t>
            </a:r>
            <a:r>
              <a:rPr lang="cs-CZ" sz="2400" b="1">
                <a:latin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</a:rPr>
              <a:t>x</a:t>
            </a:r>
            <a:r>
              <a:rPr lang="en-US" sz="2800">
                <a:latin typeface="Times New Roman" pitchFamily="18" charset="0"/>
              </a:rPr>
              <a:t>* = (</a:t>
            </a:r>
            <a:r>
              <a:rPr lang="cs-CZ" sz="2800">
                <a:latin typeface="Times New Roman" pitchFamily="18" charset="0"/>
              </a:rPr>
              <a:t>2</a:t>
            </a:r>
            <a:r>
              <a:rPr lang="en-US" sz="2800">
                <a:latin typeface="Times New Roman" pitchFamily="18" charset="0"/>
              </a:rPr>
              <a:t> , </a:t>
            </a:r>
            <a:r>
              <a:rPr lang="cs-CZ" sz="2800">
                <a:latin typeface="Times New Roman" pitchFamily="18" charset="0"/>
              </a:rPr>
              <a:t>0</a:t>
            </a:r>
            <a:r>
              <a:rPr lang="en-US" sz="2800">
                <a:latin typeface="Times New Roman" pitchFamily="18" charset="0"/>
              </a:rPr>
              <a:t>)</a:t>
            </a:r>
            <a:endParaRPr lang="cs-CZ" sz="2800">
              <a:latin typeface="Times New Roman" pitchFamily="18" charset="0"/>
            </a:endParaRPr>
          </a:p>
        </p:txBody>
      </p:sp>
      <p:sp>
        <p:nvSpPr>
          <p:cNvPr id="9225" name="Text Box 7"/>
          <p:cNvSpPr txBox="1">
            <a:spLocks noChangeArrowheads="1"/>
          </p:cNvSpPr>
          <p:nvPr/>
        </p:nvSpPr>
        <p:spPr bwMode="auto">
          <a:xfrm>
            <a:off x="971550" y="623728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hlinkClick r:id="rId5" action="ppaction://hlinkfile"/>
              </a:rPr>
              <a:t>VKLP.xls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662B1-1E18-4BE9-A805-389F905A32ED}" type="slidenum">
              <a:rPr lang="cs-CZ"/>
              <a:pPr>
                <a:defRPr/>
              </a:pPr>
              <a:t>19</a:t>
            </a:fld>
            <a:endParaRPr lang="cs-CZ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/>
              <a:t>Cílové programování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Účelové funkce (kritéria) = cílové funkce </a:t>
            </a:r>
            <a:r>
              <a:rPr lang="cs-CZ" i="1" dirty="0" err="1" smtClean="0">
                <a:latin typeface="Times New Roman" pitchFamily="18" charset="0"/>
              </a:rPr>
              <a:t>f</a:t>
            </a:r>
            <a:r>
              <a:rPr lang="cs-CZ" i="1" baseline="-25000" dirty="0" err="1" smtClean="0">
                <a:latin typeface="Times New Roman" pitchFamily="18" charset="0"/>
              </a:rPr>
              <a:t>i</a:t>
            </a:r>
            <a:endParaRPr lang="cs-CZ" dirty="0" smtClean="0"/>
          </a:p>
          <a:p>
            <a:pPr eaLnBrk="1" hangingPunct="1">
              <a:lnSpc>
                <a:spcPct val="90000"/>
              </a:lnSpc>
            </a:pPr>
            <a:r>
              <a:rPr lang="cs-CZ" dirty="0" smtClean="0"/>
              <a:t>Předem jsou známy </a:t>
            </a:r>
            <a:r>
              <a:rPr lang="cs-CZ" b="1" dirty="0" smtClean="0">
                <a:solidFill>
                  <a:schemeClr val="accent2"/>
                </a:solidFill>
              </a:rPr>
              <a:t>cílové hodnoty </a:t>
            </a:r>
            <a:r>
              <a:rPr lang="cs-CZ" i="1" dirty="0" err="1" smtClean="0">
                <a:solidFill>
                  <a:schemeClr val="accent2"/>
                </a:solidFill>
              </a:rPr>
              <a:t>q</a:t>
            </a:r>
            <a:r>
              <a:rPr lang="cs-CZ" i="1" baseline="-25000" dirty="0" err="1" smtClean="0">
                <a:solidFill>
                  <a:schemeClr val="accent2"/>
                </a:solidFill>
              </a:rPr>
              <a:t>i</a:t>
            </a:r>
            <a:r>
              <a:rPr lang="cs-CZ" dirty="0" smtClean="0"/>
              <a:t>, kterých mají cílové funkce dosáhnout (nebo ke kterým se mají co nejvíce přiblížit)</a:t>
            </a:r>
          </a:p>
          <a:p>
            <a:pPr eaLnBrk="1" hangingPunct="1">
              <a:lnSpc>
                <a:spcPct val="90000"/>
              </a:lnSpc>
            </a:pPr>
            <a:r>
              <a:rPr lang="cs-CZ" b="1" dirty="0" smtClean="0"/>
              <a:t>Optimální řešení</a:t>
            </a:r>
            <a:r>
              <a:rPr lang="cs-CZ" dirty="0" smtClean="0"/>
              <a:t> </a:t>
            </a:r>
            <a:r>
              <a:rPr lang="en-US" dirty="0" smtClean="0"/>
              <a:t>-</a:t>
            </a:r>
            <a:r>
              <a:rPr lang="cs-CZ" dirty="0" smtClean="0"/>
              <a:t> minimalizuje součet odchylek od cílových hodnot, tj. součet absolutních hodnot rozdílu funkčních a cílových hodnot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cs-CZ" sz="1400">
                <a:latin typeface="+mn-lt"/>
              </a:rPr>
              <a:t>EMM7</a:t>
            </a:r>
          </a:p>
        </p:txBody>
      </p:sp>
      <p:sp>
        <p:nvSpPr>
          <p:cNvPr id="7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691BC066-04C1-413C-893B-1C6128171DEF}" type="slidenum">
              <a:rPr lang="cs-CZ" sz="1400">
                <a:latin typeface="+mn-lt"/>
              </a:rPr>
              <a:pPr algn="r">
                <a:defRPr/>
              </a:pPr>
              <a:t>2</a:t>
            </a:fld>
            <a:endParaRPr lang="cs-CZ" sz="1400">
              <a:latin typeface="+mn-lt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b="1" dirty="0" smtClean="0"/>
              <a:t>Příklad: 3 účelové funkce</a:t>
            </a:r>
          </a:p>
        </p:txBody>
      </p:sp>
      <p:graphicFrame>
        <p:nvGraphicFramePr>
          <p:cNvPr id="53253" name="Object 5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1908175" y="1409700"/>
          <a:ext cx="4967288" cy="358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2" name="Rovnice" r:id="rId3" imgW="1600200" imgH="1155600" progId="Equation.3">
                  <p:embed/>
                </p:oleObj>
              </mc:Choice>
              <mc:Fallback>
                <p:oleObj name="Rovnice" r:id="rId3" imgW="1600200" imgH="1155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409700"/>
                        <a:ext cx="4967288" cy="358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4" name="AutoShape 6"/>
          <p:cNvSpPr>
            <a:spLocks/>
          </p:cNvSpPr>
          <p:nvPr/>
        </p:nvSpPr>
        <p:spPr bwMode="auto">
          <a:xfrm>
            <a:off x="6011863" y="3933825"/>
            <a:ext cx="576262" cy="1150938"/>
          </a:xfrm>
          <a:prstGeom prst="rightBrace">
            <a:avLst>
              <a:gd name="adj1" fmla="val 166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3255" name="Text Box 7"/>
          <p:cNvSpPr txBox="1">
            <a:spLocks noChangeArrowheads="1"/>
          </p:cNvSpPr>
          <p:nvPr/>
        </p:nvSpPr>
        <p:spPr bwMode="auto">
          <a:xfrm>
            <a:off x="6550025" y="4221163"/>
            <a:ext cx="720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i="1">
                <a:latin typeface="Times New Roman" pitchFamily="18" charset="0"/>
              </a:rPr>
              <a:t>X</a:t>
            </a:r>
          </a:p>
        </p:txBody>
      </p:sp>
      <p:graphicFrame>
        <p:nvGraphicFramePr>
          <p:cNvPr id="53257" name="Object 5"/>
          <p:cNvGraphicFramePr>
            <a:graphicFrameLocks noChangeAspect="1"/>
          </p:cNvGraphicFramePr>
          <p:nvPr/>
        </p:nvGraphicFramePr>
        <p:xfrm>
          <a:off x="2089150" y="5300663"/>
          <a:ext cx="5086350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73" name="Rovnice" r:id="rId5" imgW="1638000" imgH="190440" progId="Equation.3">
                  <p:embed/>
                </p:oleObj>
              </mc:Choice>
              <mc:Fallback>
                <p:oleObj name="Rovnice" r:id="rId5" imgW="1638000" imgH="1904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9150" y="5300663"/>
                        <a:ext cx="5086350" cy="592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6" name="Přímá spojovací čára 15"/>
          <p:cNvCxnSpPr/>
          <p:nvPr/>
        </p:nvCxnSpPr>
        <p:spPr>
          <a:xfrm>
            <a:off x="7452320" y="2852936"/>
            <a:ext cx="0" cy="2736304"/>
          </a:xfrm>
          <a:prstGeom prst="line">
            <a:avLst/>
          </a:prstGeom>
          <a:ln w="28575">
            <a:headEnd type="triangl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22638-F2D8-4CDD-8FAB-F14C4F2C4AE9}" type="slidenum">
              <a:rPr lang="cs-CZ"/>
              <a:pPr>
                <a:defRPr/>
              </a:pPr>
              <a:t>20</a:t>
            </a:fld>
            <a:endParaRPr lang="cs-CZ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dirty="0" smtClean="0"/>
              <a:t>Cílové lineární programování</a:t>
            </a:r>
            <a:br>
              <a:rPr lang="cs-CZ" sz="3600" b="1" dirty="0" smtClean="0"/>
            </a:br>
            <a:r>
              <a:rPr lang="cs-CZ" sz="4000" b="1" dirty="0" smtClean="0">
                <a:solidFill>
                  <a:schemeClr val="hlink"/>
                </a:solidFill>
              </a:rPr>
              <a:t>CLP</a:t>
            </a:r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2556020"/>
              </p:ext>
            </p:extLst>
          </p:nvPr>
        </p:nvGraphicFramePr>
        <p:xfrm>
          <a:off x="457200" y="2792230"/>
          <a:ext cx="5697537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Rovnice" r:id="rId3" imgW="2298600" imgH="431640" progId="Equation.3">
                  <p:embed/>
                </p:oleObj>
              </mc:Choice>
              <mc:Fallback>
                <p:oleObj name="Rovnice" r:id="rId3" imgW="22986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792230"/>
                        <a:ext cx="5697537" cy="1071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1042988" y="1484313"/>
            <a:ext cx="7200900" cy="158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i="1" dirty="0" err="1">
                <a:latin typeface="Times New Roman" pitchFamily="18" charset="0"/>
              </a:rPr>
              <a:t>q</a:t>
            </a:r>
            <a:r>
              <a:rPr lang="cs-CZ" sz="2800" i="1" baseline="-25000" dirty="0" err="1">
                <a:latin typeface="Times New Roman" pitchFamily="18" charset="0"/>
              </a:rPr>
              <a:t>i</a:t>
            </a:r>
            <a:r>
              <a:rPr lang="cs-CZ" sz="2800" dirty="0"/>
              <a:t> – zadané cílové hodnoty i-</a:t>
            </a:r>
            <a:r>
              <a:rPr lang="cs-CZ" sz="2800" dirty="0" err="1"/>
              <a:t>tého</a:t>
            </a:r>
            <a:r>
              <a:rPr lang="cs-CZ" sz="2800" dirty="0"/>
              <a:t> kritéria</a:t>
            </a:r>
          </a:p>
          <a:p>
            <a:pPr>
              <a:spcBef>
                <a:spcPct val="50000"/>
              </a:spcBef>
            </a:pPr>
            <a:r>
              <a:rPr lang="cs-CZ" sz="2800" dirty="0"/>
              <a:t>Minimalizuje se součet (součet </a:t>
            </a:r>
            <a:r>
              <a:rPr lang="cs-CZ" sz="2800" dirty="0" smtClean="0"/>
              <a:t>kvadrátů) </a:t>
            </a:r>
            <a:r>
              <a:rPr lang="cs-CZ" sz="2800" dirty="0"/>
              <a:t>odchylek od cílových </a:t>
            </a:r>
            <a:r>
              <a:rPr lang="cs-CZ" sz="2800" dirty="0" smtClean="0"/>
              <a:t>hodnot:</a:t>
            </a:r>
            <a:endParaRPr lang="cs-CZ" sz="2800" dirty="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650523" y="3386931"/>
            <a:ext cx="3511550" cy="116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/>
              <a:t>            </a:t>
            </a:r>
            <a:r>
              <a:rPr lang="en-US" sz="2800"/>
              <a:t>(</a:t>
            </a:r>
            <a:r>
              <a:rPr lang="cs-CZ" sz="2800"/>
              <a:t>8</a:t>
            </a:r>
            <a:r>
              <a:rPr lang="en-US" sz="2800"/>
              <a:t>)</a:t>
            </a:r>
            <a:endParaRPr lang="cs-CZ" sz="2800"/>
          </a:p>
          <a:p>
            <a:pPr>
              <a:spcBef>
                <a:spcPct val="50000"/>
              </a:spcBef>
            </a:pPr>
            <a:endParaRPr lang="cs-CZ" sz="2800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890588" y="4414716"/>
            <a:ext cx="77041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/>
              <a:t>za</a:t>
            </a:r>
            <a:r>
              <a:rPr lang="en-US" sz="2800" dirty="0"/>
              <a:t> </a:t>
            </a:r>
            <a:r>
              <a:rPr lang="en-US" sz="2800" dirty="0" err="1"/>
              <a:t>omezení</a:t>
            </a:r>
            <a:endParaRPr lang="en-US" sz="2800" dirty="0"/>
          </a:p>
          <a:p>
            <a:r>
              <a:rPr lang="cs-CZ" sz="2800" dirty="0"/>
              <a:t>	</a:t>
            </a:r>
            <a:r>
              <a:rPr lang="en-US" sz="2800" b="1" dirty="0">
                <a:latin typeface="Times New Roman" pitchFamily="18" charset="0"/>
              </a:rPr>
              <a:t>A x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800" dirty="0">
                <a:latin typeface="Times New Roman" pitchFamily="18" charset="0"/>
              </a:rPr>
              <a:t>  </a:t>
            </a:r>
            <a:r>
              <a:rPr lang="en-US" sz="2800" b="1" dirty="0">
                <a:latin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</a:rPr>
              <a:t> , </a:t>
            </a:r>
            <a:r>
              <a:rPr lang="en-US" sz="2800" b="1" dirty="0">
                <a:latin typeface="Times New Roman" pitchFamily="18" charset="0"/>
              </a:rPr>
              <a:t>x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800" dirty="0">
                <a:latin typeface="Times New Roman" pitchFamily="18" charset="0"/>
              </a:rPr>
              <a:t> 0 </a:t>
            </a:r>
            <a:endParaRPr lang="cs-CZ" sz="2800" dirty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 	</a:t>
            </a:r>
            <a:r>
              <a:rPr lang="en-US" sz="2800" dirty="0"/>
              <a:t>	</a:t>
            </a:r>
            <a:endParaRPr lang="cs-CZ" sz="2800" dirty="0"/>
          </a:p>
          <a:p>
            <a:r>
              <a:rPr lang="cs-CZ" sz="2800" dirty="0"/>
              <a:t>Optimální řešení (8) nemusí být nedominované! 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107495"/>
              </p:ext>
            </p:extLst>
          </p:nvPr>
        </p:nvGraphicFramePr>
        <p:xfrm>
          <a:off x="2690813" y="3441700"/>
          <a:ext cx="3484562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" name="Rovnice" r:id="rId5" imgW="1434960" imgH="431640" progId="Equation.3">
                  <p:embed/>
                </p:oleObj>
              </mc:Choice>
              <mc:Fallback>
                <p:oleObj name="Rovnice" r:id="rId5" imgW="1434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813" y="3441700"/>
                        <a:ext cx="3484562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ovéPole 1"/>
          <p:cNvSpPr txBox="1"/>
          <p:nvPr/>
        </p:nvSpPr>
        <p:spPr>
          <a:xfrm>
            <a:off x="5292081" y="4492625"/>
            <a:ext cx="38430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Pozor! Není úloha LP !!</a:t>
            </a:r>
            <a:endParaRPr lang="cs-CZ" sz="2400" b="1" dirty="0"/>
          </a:p>
        </p:txBody>
      </p:sp>
      <p:cxnSp>
        <p:nvCxnSpPr>
          <p:cNvPr id="4" name="Přímá spojnice se šipkou 3"/>
          <p:cNvCxnSpPr/>
          <p:nvPr/>
        </p:nvCxnSpPr>
        <p:spPr>
          <a:xfrm flipH="1" flipV="1">
            <a:off x="4283968" y="4221088"/>
            <a:ext cx="864096" cy="271537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B34E61-2199-4FAB-BBEB-0E3FC6A30965}" type="slidenum">
              <a:rPr lang="cs-CZ"/>
              <a:pPr>
                <a:defRPr/>
              </a:pPr>
              <a:t>21</a:t>
            </a:fld>
            <a:endParaRPr lang="cs-CZ"/>
          </a:p>
        </p:txBody>
      </p:sp>
      <p:sp>
        <p:nvSpPr>
          <p:cNvPr id="112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b="1" smtClean="0"/>
              <a:t>Cílové lineární programování</a:t>
            </a:r>
            <a:br>
              <a:rPr lang="cs-CZ" sz="3600" b="1" smtClean="0"/>
            </a:br>
            <a:r>
              <a:rPr lang="cs-CZ" sz="2800" b="1" smtClean="0">
                <a:solidFill>
                  <a:schemeClr val="hlink"/>
                </a:solidFill>
              </a:rPr>
              <a:t>ekvivalentní úloha</a:t>
            </a:r>
          </a:p>
        </p:txBody>
      </p:sp>
      <p:graphicFrame>
        <p:nvGraphicFramePr>
          <p:cNvPr id="1126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7485435"/>
              </p:ext>
            </p:extLst>
          </p:nvPr>
        </p:nvGraphicFramePr>
        <p:xfrm>
          <a:off x="2443164" y="2993788"/>
          <a:ext cx="3546475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3" name="Rovnice" r:id="rId3" imgW="1460160" imgH="431640" progId="Equation.3">
                  <p:embed/>
                </p:oleObj>
              </mc:Choice>
              <mc:Fallback>
                <p:oleObj name="Rovnice" r:id="rId3" imgW="146016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43164" y="2993788"/>
                        <a:ext cx="3546475" cy="1050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2" name="Text Box 5"/>
          <p:cNvSpPr txBox="1">
            <a:spLocks noChangeArrowheads="1"/>
          </p:cNvSpPr>
          <p:nvPr/>
        </p:nvSpPr>
        <p:spPr bwMode="auto">
          <a:xfrm>
            <a:off x="3419475" y="2924175"/>
            <a:ext cx="351155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dirty="0"/>
              <a:t>            </a:t>
            </a:r>
          </a:p>
          <a:p>
            <a:pPr>
              <a:spcBef>
                <a:spcPct val="50000"/>
              </a:spcBef>
            </a:pPr>
            <a:endParaRPr lang="cs-CZ" sz="2800" dirty="0"/>
          </a:p>
        </p:txBody>
      </p:sp>
      <p:sp>
        <p:nvSpPr>
          <p:cNvPr id="11273" name="Text Box 6"/>
          <p:cNvSpPr txBox="1">
            <a:spLocks noChangeArrowheads="1"/>
          </p:cNvSpPr>
          <p:nvPr/>
        </p:nvSpPr>
        <p:spPr bwMode="auto">
          <a:xfrm>
            <a:off x="438980" y="4050982"/>
            <a:ext cx="7416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dirty="0"/>
              <a:t>   za</a:t>
            </a:r>
            <a:r>
              <a:rPr lang="en-US" sz="2800" dirty="0"/>
              <a:t> </a:t>
            </a:r>
            <a:r>
              <a:rPr lang="en-US" sz="2800" dirty="0" err="1"/>
              <a:t>omezení</a:t>
            </a:r>
            <a:endParaRPr lang="en-US" sz="2800" dirty="0"/>
          </a:p>
          <a:p>
            <a:r>
              <a:rPr lang="cs-CZ" sz="2800" dirty="0"/>
              <a:t>   </a:t>
            </a:r>
            <a:r>
              <a:rPr lang="en-US" sz="2800" dirty="0"/>
              <a:t>   </a:t>
            </a:r>
            <a:r>
              <a:rPr lang="en-US" sz="2800" b="1" dirty="0">
                <a:latin typeface="Times New Roman" pitchFamily="18" charset="0"/>
              </a:rPr>
              <a:t>A x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800" dirty="0">
                <a:latin typeface="Times New Roman" pitchFamily="18" charset="0"/>
              </a:rPr>
              <a:t>  </a:t>
            </a:r>
            <a:r>
              <a:rPr lang="en-US" sz="2800" b="1" dirty="0">
                <a:latin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</a:rPr>
              <a:t> , </a:t>
            </a:r>
            <a:r>
              <a:rPr lang="en-US" sz="2800" b="1" dirty="0">
                <a:latin typeface="Times New Roman" pitchFamily="18" charset="0"/>
              </a:rPr>
              <a:t>x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0</a:t>
            </a:r>
            <a:endParaRPr lang="cs-CZ" sz="2800" dirty="0" smtClean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	</a:t>
            </a:r>
            <a:r>
              <a:rPr lang="en-US" sz="2800" dirty="0"/>
              <a:t>	</a:t>
            </a:r>
            <a:endParaRPr lang="cs-CZ" sz="2800" dirty="0"/>
          </a:p>
        </p:txBody>
      </p:sp>
      <p:graphicFrame>
        <p:nvGraphicFramePr>
          <p:cNvPr id="11267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4626745"/>
              </p:ext>
            </p:extLst>
          </p:nvPr>
        </p:nvGraphicFramePr>
        <p:xfrm>
          <a:off x="890588" y="5200371"/>
          <a:ext cx="672941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4" name="Rovnice" r:id="rId5" imgW="2908080" imgH="241200" progId="Equation.3">
                  <p:embed/>
                </p:oleObj>
              </mc:Choice>
              <mc:Fallback>
                <p:oleObj name="Rovnice" r:id="rId5" imgW="2908080" imgH="241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0588" y="5200371"/>
                        <a:ext cx="6729412" cy="558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8" name="Object 11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5" name="Rovnice" r:id="rId7" imgW="114120" imgH="215640" progId="Equation.3">
                  <p:embed/>
                </p:oleObj>
              </mc:Choice>
              <mc:Fallback>
                <p:oleObj name="Rovnice" r:id="rId7" imgW="114120" imgH="21564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4" name="Text Box 12"/>
          <p:cNvSpPr txBox="1">
            <a:spLocks noChangeArrowheads="1"/>
          </p:cNvSpPr>
          <p:nvPr/>
        </p:nvSpPr>
        <p:spPr bwMode="auto">
          <a:xfrm>
            <a:off x="611188" y="1196975"/>
            <a:ext cx="813752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 i="1" dirty="0" err="1">
                <a:latin typeface="Times New Roman" pitchFamily="18" charset="0"/>
              </a:rPr>
              <a:t>q</a:t>
            </a:r>
            <a:r>
              <a:rPr lang="cs-CZ" sz="2800" i="1" baseline="-25000" dirty="0" err="1">
                <a:latin typeface="Times New Roman" pitchFamily="18" charset="0"/>
              </a:rPr>
              <a:t>i</a:t>
            </a:r>
            <a:r>
              <a:rPr lang="cs-CZ" sz="2800" dirty="0"/>
              <a:t> – zadané cílové hodnoty</a:t>
            </a:r>
          </a:p>
          <a:p>
            <a:pPr>
              <a:spcBef>
                <a:spcPct val="50000"/>
              </a:spcBef>
            </a:pPr>
            <a:r>
              <a:rPr lang="cs-CZ" sz="2800" dirty="0" smtClean="0"/>
              <a:t>1. Minimalizuje </a:t>
            </a:r>
            <a:r>
              <a:rPr lang="cs-CZ" sz="2800" dirty="0"/>
              <a:t>se součet kladných </a:t>
            </a:r>
            <a:r>
              <a:rPr lang="cs-CZ" sz="2800" i="1" dirty="0" err="1">
                <a:latin typeface="Times New Roman" pitchFamily="18" charset="0"/>
              </a:rPr>
              <a:t>h</a:t>
            </a:r>
            <a:r>
              <a:rPr lang="cs-CZ" sz="2800" i="1" baseline="-25000" dirty="0" err="1">
                <a:latin typeface="Times New Roman" pitchFamily="18" charset="0"/>
              </a:rPr>
              <a:t>i</a:t>
            </a:r>
            <a:r>
              <a:rPr lang="cs-CZ" sz="2800" dirty="0"/>
              <a:t> </a:t>
            </a:r>
            <a:r>
              <a:rPr lang="en-US" sz="2800" dirty="0"/>
              <a:t>a </a:t>
            </a:r>
            <a:r>
              <a:rPr lang="cs-CZ" sz="2800" dirty="0"/>
              <a:t>záporných </a:t>
            </a:r>
            <a:r>
              <a:rPr lang="cs-CZ" sz="2800" i="1" dirty="0">
                <a:latin typeface="Times New Roman" pitchFamily="18" charset="0"/>
              </a:rPr>
              <a:t>d</a:t>
            </a:r>
            <a:r>
              <a:rPr lang="cs-CZ" sz="2800" i="1" baseline="-25000" dirty="0">
                <a:latin typeface="Times New Roman" pitchFamily="18" charset="0"/>
              </a:rPr>
              <a:t>i</a:t>
            </a:r>
            <a:r>
              <a:rPr lang="cs-CZ" sz="2800" dirty="0"/>
              <a:t> </a:t>
            </a:r>
            <a:r>
              <a:rPr lang="en-US" sz="2800" dirty="0"/>
              <a:t>- </a:t>
            </a:r>
            <a:r>
              <a:rPr lang="cs-CZ" sz="2800" dirty="0"/>
              <a:t>odchylek od </a:t>
            </a:r>
            <a:r>
              <a:rPr lang="cs-CZ" sz="2800" b="1" dirty="0">
                <a:solidFill>
                  <a:srgbClr val="0070C0"/>
                </a:solidFill>
              </a:rPr>
              <a:t>cílových hodnot 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  <a:r>
              <a:rPr lang="cs-CZ" sz="2800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cs-CZ" sz="2800" i="1" baseline="-25000" dirty="0"/>
              <a:t> </a:t>
            </a:r>
            <a:r>
              <a:rPr lang="cs-CZ" sz="2800" dirty="0" smtClean="0"/>
              <a:t>, resp.</a:t>
            </a:r>
          </a:p>
        </p:txBody>
      </p:sp>
      <p:sp>
        <p:nvSpPr>
          <p:cNvPr id="11275" name="Text Box 13"/>
          <p:cNvSpPr txBox="1">
            <a:spLocks noChangeArrowheads="1"/>
          </p:cNvSpPr>
          <p:nvPr/>
        </p:nvSpPr>
        <p:spPr bwMode="auto">
          <a:xfrm>
            <a:off x="1116031" y="5759171"/>
            <a:ext cx="3097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i="1" dirty="0" err="1">
                <a:latin typeface="Times New Roman" pitchFamily="18" charset="0"/>
              </a:rPr>
              <a:t>h</a:t>
            </a:r>
            <a:r>
              <a:rPr lang="cs-CZ" sz="2400" i="1" baseline="-25000" dirty="0" err="1">
                <a:latin typeface="Times New Roman" pitchFamily="18" charset="0"/>
              </a:rPr>
              <a:t>i</a:t>
            </a:r>
            <a:r>
              <a:rPr lang="cs-CZ" sz="2400" dirty="0"/>
              <a:t>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cs-CZ" sz="2400" i="1" dirty="0">
                <a:latin typeface="Times New Roman" pitchFamily="18" charset="0"/>
              </a:rPr>
              <a:t>d</a:t>
            </a:r>
            <a:r>
              <a:rPr lang="cs-CZ" sz="2400" i="1" baseline="-25000" dirty="0">
                <a:latin typeface="Times New Roman" pitchFamily="18" charset="0"/>
              </a:rPr>
              <a:t>i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0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07D850-F4EF-49F0-A64F-F2F554515307}" type="slidenum">
              <a:rPr lang="cs-CZ"/>
              <a:pPr>
                <a:defRPr/>
              </a:pPr>
              <a:t>22</a:t>
            </a:fld>
            <a:endParaRPr lang="cs-CZ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Příklad </a:t>
            </a:r>
            <a:r>
              <a:rPr lang="en-US" sz="2800" b="1" smtClean="0"/>
              <a:t>4</a:t>
            </a:r>
            <a:r>
              <a:rPr lang="cs-CZ" sz="2800" b="1" smtClean="0"/>
              <a:t>.</a:t>
            </a:r>
          </a:p>
        </p:txBody>
      </p:sp>
      <p:graphicFrame>
        <p:nvGraphicFramePr>
          <p:cNvPr id="12290" name="Object 4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908175" y="1341438"/>
          <a:ext cx="4967288" cy="372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Rovnice" r:id="rId3" imgW="1828800" imgH="1371600" progId="Equation.3">
                  <p:embed/>
                </p:oleObj>
              </mc:Choice>
              <mc:Fallback>
                <p:oleObj name="Rovnice" r:id="rId3" imgW="1828800" imgH="1371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1341438"/>
                        <a:ext cx="4967288" cy="37258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755650" y="5229225"/>
            <a:ext cx="712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800">
                <a:latin typeface="Arial" charset="0"/>
              </a:rPr>
              <a:t>Cílové hodnoty kritérií:    </a:t>
            </a:r>
            <a:r>
              <a:rPr lang="cs-CZ" sz="2800" i="1">
                <a:latin typeface="Times New Roman" pitchFamily="18" charset="0"/>
              </a:rPr>
              <a:t>q</a:t>
            </a:r>
            <a:r>
              <a:rPr lang="cs-CZ" sz="2800" baseline="-25000">
                <a:latin typeface="Times New Roman" pitchFamily="18" charset="0"/>
              </a:rPr>
              <a:t>1</a:t>
            </a:r>
            <a:r>
              <a:rPr lang="cs-CZ" sz="2800">
                <a:latin typeface="Times New Roman" pitchFamily="18" charset="0"/>
              </a:rPr>
              <a:t> = 3, </a:t>
            </a:r>
            <a:r>
              <a:rPr lang="cs-CZ" sz="2800" i="1">
                <a:latin typeface="Times New Roman" pitchFamily="18" charset="0"/>
              </a:rPr>
              <a:t>q</a:t>
            </a:r>
            <a:r>
              <a:rPr lang="cs-CZ" sz="2800" baseline="-25000">
                <a:latin typeface="Times New Roman" pitchFamily="18" charset="0"/>
              </a:rPr>
              <a:t>2</a:t>
            </a:r>
            <a:r>
              <a:rPr lang="cs-CZ" sz="2800">
                <a:latin typeface="Times New Roman" pitchFamily="18" charset="0"/>
              </a:rPr>
              <a:t> = 4, </a:t>
            </a:r>
            <a:r>
              <a:rPr lang="cs-CZ" sz="2800" i="1">
                <a:latin typeface="Times New Roman" pitchFamily="18" charset="0"/>
              </a:rPr>
              <a:t>q</a:t>
            </a:r>
            <a:r>
              <a:rPr lang="cs-CZ" sz="2800" baseline="-25000">
                <a:latin typeface="Times New Roman" pitchFamily="18" charset="0"/>
              </a:rPr>
              <a:t>3</a:t>
            </a:r>
            <a:r>
              <a:rPr lang="cs-CZ" sz="2800">
                <a:latin typeface="Times New Roman" pitchFamily="18" charset="0"/>
              </a:rPr>
              <a:t> = 5</a:t>
            </a:r>
            <a:r>
              <a:rPr lang="cs-CZ" sz="2800">
                <a:latin typeface="Arial" charset="0"/>
              </a:rPr>
              <a:t> 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4732338" y="5229225"/>
            <a:ext cx="3024187" cy="6477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5A8AD4-475E-4BEC-A765-F3D55E5818AB}" type="slidenum">
              <a:rPr lang="cs-CZ"/>
              <a:pPr>
                <a:defRPr/>
              </a:pPr>
              <a:t>23</a:t>
            </a:fld>
            <a:endParaRPr lang="cs-CZ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Příklad </a:t>
            </a:r>
            <a:r>
              <a:rPr lang="en-US" sz="2800" b="1" smtClean="0"/>
              <a:t>4</a:t>
            </a:r>
            <a:r>
              <a:rPr lang="cs-CZ" sz="2800" b="1" smtClean="0"/>
              <a:t>: dokončení</a:t>
            </a:r>
          </a:p>
        </p:txBody>
      </p:sp>
      <p:graphicFrame>
        <p:nvGraphicFramePr>
          <p:cNvPr id="13314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042988" y="1439863"/>
          <a:ext cx="5041900" cy="445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Rovnice" r:id="rId3" imgW="2070000" imgH="1828800" progId="Equation.3">
                  <p:embed/>
                </p:oleObj>
              </mc:Choice>
              <mc:Fallback>
                <p:oleObj name="Rovnice" r:id="rId3" imgW="2070000" imgH="1828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1439863"/>
                        <a:ext cx="5041900" cy="445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AutoShape 4"/>
          <p:cNvSpPr>
            <a:spLocks/>
          </p:cNvSpPr>
          <p:nvPr/>
        </p:nvSpPr>
        <p:spPr bwMode="auto">
          <a:xfrm>
            <a:off x="5076825" y="3860800"/>
            <a:ext cx="215900" cy="1944688"/>
          </a:xfrm>
          <a:prstGeom prst="rightBrace">
            <a:avLst>
              <a:gd name="adj1" fmla="val 7506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9" name="Text Box 5"/>
          <p:cNvSpPr txBox="1">
            <a:spLocks noChangeArrowheads="1"/>
          </p:cNvSpPr>
          <p:nvPr/>
        </p:nvSpPr>
        <p:spPr bwMode="auto">
          <a:xfrm>
            <a:off x="5364163" y="4221163"/>
            <a:ext cx="309721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>
                <a:latin typeface="Arial" charset="0"/>
              </a:rPr>
              <a:t>Rozdíl mezi hodnotami a stanovenými cíli</a:t>
            </a:r>
          </a:p>
        </p:txBody>
      </p:sp>
      <p:sp>
        <p:nvSpPr>
          <p:cNvPr id="13320" name="AutoShape 6"/>
          <p:cNvSpPr>
            <a:spLocks/>
          </p:cNvSpPr>
          <p:nvPr/>
        </p:nvSpPr>
        <p:spPr bwMode="auto">
          <a:xfrm>
            <a:off x="5122863" y="2636838"/>
            <a:ext cx="144462" cy="863600"/>
          </a:xfrm>
          <a:prstGeom prst="rightBrace">
            <a:avLst>
              <a:gd name="adj1" fmla="val 498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21" name="Text Box 7"/>
          <p:cNvSpPr txBox="1">
            <a:spLocks noChangeArrowheads="1"/>
          </p:cNvSpPr>
          <p:nvPr/>
        </p:nvSpPr>
        <p:spPr bwMode="auto">
          <a:xfrm>
            <a:off x="5292725" y="2852738"/>
            <a:ext cx="720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Times New Roman" pitchFamily="18" charset="0"/>
              </a:rPr>
              <a:t>X</a:t>
            </a:r>
          </a:p>
        </p:txBody>
      </p:sp>
      <p:sp>
        <p:nvSpPr>
          <p:cNvPr id="13322" name="Text Box 8"/>
          <p:cNvSpPr txBox="1">
            <a:spLocks noChangeArrowheads="1"/>
          </p:cNvSpPr>
          <p:nvPr/>
        </p:nvSpPr>
        <p:spPr bwMode="auto">
          <a:xfrm>
            <a:off x="900113" y="5876925"/>
            <a:ext cx="58340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>
                <a:latin typeface="Arial" charset="0"/>
              </a:rPr>
              <a:t>Optimální řešení:</a:t>
            </a:r>
            <a:r>
              <a:rPr lang="en-US" sz="2400" b="1">
                <a:latin typeface="Arial" charset="0"/>
              </a:rPr>
              <a:t>      </a:t>
            </a:r>
            <a:r>
              <a:rPr lang="cs-CZ" sz="2400" b="1">
                <a:latin typeface="Times New Roman" pitchFamily="18" charset="0"/>
              </a:rPr>
              <a:t> </a:t>
            </a:r>
            <a:r>
              <a:rPr lang="en-US" sz="2400" b="1">
                <a:latin typeface="Times New Roman" pitchFamily="18" charset="0"/>
              </a:rPr>
              <a:t>x</a:t>
            </a:r>
            <a:r>
              <a:rPr lang="en-US" sz="2400">
                <a:latin typeface="Times New Roman" pitchFamily="18" charset="0"/>
              </a:rPr>
              <a:t>* = (</a:t>
            </a:r>
            <a:r>
              <a:rPr lang="cs-CZ" sz="2400">
                <a:latin typeface="Times New Roman" pitchFamily="18" charset="0"/>
              </a:rPr>
              <a:t>1,222</a:t>
            </a:r>
            <a:r>
              <a:rPr lang="en-US" sz="2400">
                <a:latin typeface="Times New Roman" pitchFamily="18" charset="0"/>
              </a:rPr>
              <a:t> ; </a:t>
            </a:r>
            <a:r>
              <a:rPr lang="cs-CZ" sz="2400">
                <a:latin typeface="Times New Roman" pitchFamily="18" charset="0"/>
              </a:rPr>
              <a:t>0,555</a:t>
            </a:r>
            <a:r>
              <a:rPr lang="en-US" sz="2400">
                <a:latin typeface="Times New Roman" pitchFamily="18" charset="0"/>
              </a:rPr>
              <a:t>)</a:t>
            </a:r>
            <a:endParaRPr lang="cs-CZ" sz="2400">
              <a:latin typeface="Times New Roman" pitchFamily="18" charset="0"/>
            </a:endParaRPr>
          </a:p>
        </p:txBody>
      </p:sp>
      <p:sp>
        <p:nvSpPr>
          <p:cNvPr id="13323" name="Text Box 9"/>
          <p:cNvSpPr txBox="1">
            <a:spLocks noChangeArrowheads="1"/>
          </p:cNvSpPr>
          <p:nvPr/>
        </p:nvSpPr>
        <p:spPr bwMode="auto">
          <a:xfrm>
            <a:off x="971550" y="623728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hlinkClick r:id="rId5" action="ppaction://hlinkfile"/>
              </a:rPr>
              <a:t>VKLP.xls</a:t>
            </a:r>
            <a:endParaRPr lang="cs-CZ"/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3419475" y="3716338"/>
            <a:ext cx="360363" cy="1584325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694F1-4125-41FD-A151-39A507DAB961}" type="slidenum">
              <a:rPr lang="cs-CZ"/>
              <a:pPr>
                <a:defRPr/>
              </a:pPr>
              <a:t>24</a:t>
            </a:fld>
            <a:endParaRPr lang="cs-CZ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Souhrn: 3 metody řešení VKLP</a:t>
            </a:r>
          </a:p>
        </p:txBody>
      </p:sp>
      <p:sp>
        <p:nvSpPr>
          <p:cNvPr id="25605" name="Text Box 10"/>
          <p:cNvSpPr txBox="1">
            <a:spLocks noChangeArrowheads="1"/>
          </p:cNvSpPr>
          <p:nvPr/>
        </p:nvSpPr>
        <p:spPr bwMode="auto">
          <a:xfrm>
            <a:off x="755650" y="1341438"/>
            <a:ext cx="7920038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cs-CZ" sz="2400">
                <a:solidFill>
                  <a:srgbClr val="0066FF"/>
                </a:solidFill>
              </a:rPr>
              <a:t> </a:t>
            </a:r>
            <a:r>
              <a:rPr lang="cs-CZ" sz="2400" b="1">
                <a:solidFill>
                  <a:schemeClr val="accent2"/>
                </a:solidFill>
              </a:rPr>
              <a:t>Metoda váženého součtu:</a:t>
            </a:r>
            <a:r>
              <a:rPr lang="cs-CZ" sz="2400"/>
              <a:t> váhy mohou představovat relativní významnosti (důležitosti) jednotlivých kritérií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400"/>
              <a:t> </a:t>
            </a:r>
            <a:r>
              <a:rPr lang="cs-CZ" sz="2400" b="1">
                <a:solidFill>
                  <a:schemeClr val="accent2"/>
                </a:solidFill>
              </a:rPr>
              <a:t>Metoda minimaxu:</a:t>
            </a:r>
            <a:r>
              <a:rPr lang="cs-CZ" sz="2400"/>
              <a:t> realizuje pesimistické kompromisní řešení – najde nejlepší z možných špatných situací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cs-CZ" sz="2400"/>
              <a:t> </a:t>
            </a:r>
            <a:r>
              <a:rPr lang="cs-CZ" sz="2400" b="1">
                <a:solidFill>
                  <a:schemeClr val="accent2"/>
                </a:solidFill>
              </a:rPr>
              <a:t>Cílové programování:</a:t>
            </a:r>
            <a:r>
              <a:rPr lang="cs-CZ" sz="2400"/>
              <a:t> nejpoužívanější metoda – minimalizuje součet odchylek od zadaných cílů:</a:t>
            </a:r>
          </a:p>
          <a:p>
            <a:pPr>
              <a:spcBef>
                <a:spcPct val="50000"/>
              </a:spcBef>
            </a:pPr>
            <a:r>
              <a:rPr lang="cs-CZ" sz="2400"/>
              <a:t>Např.  minimalizace (maximalizace)  odchylek od 	ideálních (bazálních) hodnot jednotlivých kritérií 	(Předchází řešení úloh LP s individuálními kritérii!)</a:t>
            </a:r>
          </a:p>
          <a:p>
            <a:pPr>
              <a:spcBef>
                <a:spcPct val="50000"/>
              </a:spcBef>
            </a:pPr>
            <a:r>
              <a:rPr lang="cs-CZ" sz="2400"/>
              <a:t>Všechny úlohy lze řešit v Excelu – Řešiteli (semináře)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6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6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Zástupný symbol pro zápatí 4"/>
          <p:cNvSpPr txBox="1">
            <a:spLocks noGrp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cs-CZ" sz="1400">
                <a:latin typeface="+mn-lt"/>
              </a:rPr>
              <a:t>EMM7</a:t>
            </a:r>
          </a:p>
        </p:txBody>
      </p:sp>
      <p:sp>
        <p:nvSpPr>
          <p:cNvPr id="59" name="Zástupný symbol pro číslo snímku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ECFC09CD-3B16-4ED8-B4F1-A85A6BA283F5}" type="slidenum">
              <a:rPr lang="cs-CZ" sz="1400">
                <a:latin typeface="+mn-lt"/>
              </a:rPr>
              <a:pPr algn="r">
                <a:defRPr/>
              </a:pPr>
              <a:t>3</a:t>
            </a:fld>
            <a:endParaRPr lang="cs-CZ" sz="1400">
              <a:latin typeface="+mn-lt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2800" b="1" smtClean="0"/>
              <a:t>Příklad pokrač.</a:t>
            </a:r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>
            <a:off x="1619250" y="1341438"/>
            <a:ext cx="0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1403350" y="4005263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>
            <a:off x="1547813" y="3141663"/>
            <a:ext cx="2232025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80" name="Line 9"/>
          <p:cNvSpPr>
            <a:spLocks noChangeShapeType="1"/>
          </p:cNvSpPr>
          <p:nvPr/>
        </p:nvSpPr>
        <p:spPr bwMode="auto">
          <a:xfrm>
            <a:off x="1547813" y="14843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81" name="Line 10"/>
          <p:cNvSpPr>
            <a:spLocks noChangeShapeType="1"/>
          </p:cNvSpPr>
          <p:nvPr/>
        </p:nvSpPr>
        <p:spPr bwMode="auto">
          <a:xfrm flipV="1">
            <a:off x="2538413" y="2276475"/>
            <a:ext cx="0" cy="187325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82" name="Line 12"/>
          <p:cNvSpPr>
            <a:spLocks noChangeShapeType="1"/>
          </p:cNvSpPr>
          <p:nvPr/>
        </p:nvSpPr>
        <p:spPr bwMode="auto">
          <a:xfrm>
            <a:off x="4211638" y="3933825"/>
            <a:ext cx="0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83" name="Line 13"/>
          <p:cNvSpPr>
            <a:spLocks noChangeShapeType="1"/>
          </p:cNvSpPr>
          <p:nvPr/>
        </p:nvSpPr>
        <p:spPr bwMode="auto">
          <a:xfrm>
            <a:off x="2568575" y="2289175"/>
            <a:ext cx="792163" cy="865188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84" name="Line 14"/>
          <p:cNvSpPr>
            <a:spLocks noChangeShapeType="1"/>
          </p:cNvSpPr>
          <p:nvPr/>
        </p:nvSpPr>
        <p:spPr bwMode="auto">
          <a:xfrm>
            <a:off x="3348038" y="3141663"/>
            <a:ext cx="0" cy="863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85" name="Line 16"/>
          <p:cNvSpPr>
            <a:spLocks noChangeShapeType="1"/>
          </p:cNvSpPr>
          <p:nvPr/>
        </p:nvSpPr>
        <p:spPr bwMode="auto">
          <a:xfrm>
            <a:off x="1187450" y="1989138"/>
            <a:ext cx="2879725" cy="576262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86" name="Line 17"/>
          <p:cNvSpPr>
            <a:spLocks noChangeShapeType="1"/>
          </p:cNvSpPr>
          <p:nvPr/>
        </p:nvSpPr>
        <p:spPr bwMode="auto">
          <a:xfrm flipH="1" flipV="1">
            <a:off x="2700338" y="1628775"/>
            <a:ext cx="1150937" cy="2665413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87" name="Line 18"/>
          <p:cNvSpPr>
            <a:spLocks noChangeShapeType="1"/>
          </p:cNvSpPr>
          <p:nvPr/>
        </p:nvSpPr>
        <p:spPr bwMode="auto">
          <a:xfrm flipV="1">
            <a:off x="1360488" y="3741738"/>
            <a:ext cx="2736850" cy="8636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88" name="Text Box 19"/>
          <p:cNvSpPr txBox="1">
            <a:spLocks noChangeArrowheads="1"/>
          </p:cNvSpPr>
          <p:nvPr/>
        </p:nvSpPr>
        <p:spPr bwMode="auto">
          <a:xfrm>
            <a:off x="1331913" y="9080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x</a:t>
            </a:r>
            <a:r>
              <a:rPr lang="cs-CZ" baseline="-25000"/>
              <a:t>2</a:t>
            </a:r>
            <a:endParaRPr lang="cs-CZ"/>
          </a:p>
        </p:txBody>
      </p:sp>
      <p:sp>
        <p:nvSpPr>
          <p:cNvPr id="54289" name="Text Box 20"/>
          <p:cNvSpPr txBox="1">
            <a:spLocks noChangeArrowheads="1"/>
          </p:cNvSpPr>
          <p:nvPr/>
        </p:nvSpPr>
        <p:spPr bwMode="auto">
          <a:xfrm>
            <a:off x="5148263" y="38608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x</a:t>
            </a:r>
            <a:r>
              <a:rPr lang="cs-CZ" baseline="-25000"/>
              <a:t>1</a:t>
            </a:r>
            <a:endParaRPr lang="cs-CZ"/>
          </a:p>
        </p:txBody>
      </p:sp>
      <p:sp>
        <p:nvSpPr>
          <p:cNvPr id="54290" name="Text Box 21"/>
          <p:cNvSpPr txBox="1">
            <a:spLocks noChangeArrowheads="1"/>
          </p:cNvSpPr>
          <p:nvPr/>
        </p:nvSpPr>
        <p:spPr bwMode="auto">
          <a:xfrm>
            <a:off x="1187450" y="40052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0</a:t>
            </a:r>
            <a:endParaRPr lang="cs-CZ"/>
          </a:p>
        </p:txBody>
      </p:sp>
      <p:sp>
        <p:nvSpPr>
          <p:cNvPr id="54291" name="Text Box 22"/>
          <p:cNvSpPr txBox="1">
            <a:spLocks noChangeArrowheads="1"/>
          </p:cNvSpPr>
          <p:nvPr/>
        </p:nvSpPr>
        <p:spPr bwMode="auto">
          <a:xfrm>
            <a:off x="2484438" y="13414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f</a:t>
            </a:r>
            <a:r>
              <a:rPr lang="cs-CZ" baseline="-25000"/>
              <a:t>1</a:t>
            </a:r>
            <a:endParaRPr lang="cs-CZ"/>
          </a:p>
        </p:txBody>
      </p:sp>
      <p:sp>
        <p:nvSpPr>
          <p:cNvPr id="54292" name="Text Box 23"/>
          <p:cNvSpPr txBox="1">
            <a:spLocks noChangeArrowheads="1"/>
          </p:cNvSpPr>
          <p:nvPr/>
        </p:nvSpPr>
        <p:spPr bwMode="auto">
          <a:xfrm>
            <a:off x="3132138" y="41497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endParaRPr lang="cs-CZ"/>
          </a:p>
        </p:txBody>
      </p:sp>
      <p:sp>
        <p:nvSpPr>
          <p:cNvPr id="54293" name="Text Box 24"/>
          <p:cNvSpPr txBox="1">
            <a:spLocks noChangeArrowheads="1"/>
          </p:cNvSpPr>
          <p:nvPr/>
        </p:nvSpPr>
        <p:spPr bwMode="auto">
          <a:xfrm>
            <a:off x="2339975" y="41497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  <a:endParaRPr lang="cs-CZ"/>
          </a:p>
        </p:txBody>
      </p:sp>
      <p:sp>
        <p:nvSpPr>
          <p:cNvPr id="54294" name="Text Box 25"/>
          <p:cNvSpPr txBox="1">
            <a:spLocks noChangeArrowheads="1"/>
          </p:cNvSpPr>
          <p:nvPr/>
        </p:nvSpPr>
        <p:spPr bwMode="auto">
          <a:xfrm>
            <a:off x="4033838" y="41497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3</a:t>
            </a:r>
            <a:endParaRPr lang="cs-CZ"/>
          </a:p>
        </p:txBody>
      </p:sp>
      <p:sp>
        <p:nvSpPr>
          <p:cNvPr id="54295" name="Text Box 26"/>
          <p:cNvSpPr txBox="1">
            <a:spLocks noChangeArrowheads="1"/>
          </p:cNvSpPr>
          <p:nvPr/>
        </p:nvSpPr>
        <p:spPr bwMode="auto">
          <a:xfrm>
            <a:off x="1042988" y="29241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  <a:endParaRPr lang="cs-CZ"/>
          </a:p>
        </p:txBody>
      </p:sp>
      <p:sp>
        <p:nvSpPr>
          <p:cNvPr id="54296" name="Text Box 27"/>
          <p:cNvSpPr txBox="1">
            <a:spLocks noChangeArrowheads="1"/>
          </p:cNvSpPr>
          <p:nvPr/>
        </p:nvSpPr>
        <p:spPr bwMode="auto">
          <a:xfrm>
            <a:off x="1042988" y="20955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endParaRPr lang="cs-CZ"/>
          </a:p>
        </p:txBody>
      </p:sp>
      <p:sp>
        <p:nvSpPr>
          <p:cNvPr id="54297" name="Text Box 28"/>
          <p:cNvSpPr txBox="1">
            <a:spLocks noChangeArrowheads="1"/>
          </p:cNvSpPr>
          <p:nvPr/>
        </p:nvSpPr>
        <p:spPr bwMode="auto">
          <a:xfrm>
            <a:off x="1042988" y="12906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3</a:t>
            </a:r>
            <a:endParaRPr lang="cs-CZ"/>
          </a:p>
        </p:txBody>
      </p:sp>
      <p:sp>
        <p:nvSpPr>
          <p:cNvPr id="54298" name="Text Box 29"/>
          <p:cNvSpPr txBox="1">
            <a:spLocks noChangeArrowheads="1"/>
          </p:cNvSpPr>
          <p:nvPr/>
        </p:nvSpPr>
        <p:spPr bwMode="auto">
          <a:xfrm>
            <a:off x="3635375" y="24923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f</a:t>
            </a:r>
            <a:r>
              <a:rPr lang="cs-CZ" baseline="-25000"/>
              <a:t>2</a:t>
            </a:r>
            <a:endParaRPr lang="cs-CZ"/>
          </a:p>
        </p:txBody>
      </p:sp>
      <p:sp>
        <p:nvSpPr>
          <p:cNvPr id="54299" name="Text Box 30"/>
          <p:cNvSpPr txBox="1">
            <a:spLocks noChangeArrowheads="1"/>
          </p:cNvSpPr>
          <p:nvPr/>
        </p:nvSpPr>
        <p:spPr bwMode="auto">
          <a:xfrm>
            <a:off x="3703638" y="343058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f</a:t>
            </a:r>
            <a:r>
              <a:rPr lang="cs-CZ" baseline="-25000"/>
              <a:t>3</a:t>
            </a:r>
            <a:endParaRPr lang="cs-CZ"/>
          </a:p>
        </p:txBody>
      </p:sp>
      <p:sp>
        <p:nvSpPr>
          <p:cNvPr id="54300" name="Freeform 41"/>
          <p:cNvSpPr>
            <a:spLocks/>
          </p:cNvSpPr>
          <p:nvPr/>
        </p:nvSpPr>
        <p:spPr bwMode="auto">
          <a:xfrm>
            <a:off x="1619250" y="2271713"/>
            <a:ext cx="1695450" cy="1728787"/>
          </a:xfrm>
          <a:custGeom>
            <a:avLst/>
            <a:gdLst>
              <a:gd name="T0" fmla="*/ 0 w 1089"/>
              <a:gd name="T1" fmla="*/ 0 h 1089"/>
              <a:gd name="T2" fmla="*/ 590 w 1089"/>
              <a:gd name="T3" fmla="*/ 0 h 1089"/>
              <a:gd name="T4" fmla="*/ 1089 w 1089"/>
              <a:gd name="T5" fmla="*/ 545 h 1089"/>
              <a:gd name="T6" fmla="*/ 1089 w 1089"/>
              <a:gd name="T7" fmla="*/ 1089 h 1089"/>
              <a:gd name="T8" fmla="*/ 0 w 1089"/>
              <a:gd name="T9" fmla="*/ 1089 h 1089"/>
              <a:gd name="T10" fmla="*/ 0 w 1089"/>
              <a:gd name="T11" fmla="*/ 0 h 108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89"/>
              <a:gd name="T19" fmla="*/ 0 h 1089"/>
              <a:gd name="T20" fmla="*/ 1089 w 1089"/>
              <a:gd name="T21" fmla="*/ 1089 h 108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89" h="1089">
                <a:moveTo>
                  <a:pt x="0" y="0"/>
                </a:moveTo>
                <a:lnTo>
                  <a:pt x="590" y="0"/>
                </a:lnTo>
                <a:lnTo>
                  <a:pt x="1089" y="545"/>
                </a:lnTo>
                <a:lnTo>
                  <a:pt x="1089" y="1089"/>
                </a:lnTo>
                <a:lnTo>
                  <a:pt x="0" y="1089"/>
                </a:lnTo>
                <a:lnTo>
                  <a:pt x="0" y="0"/>
                </a:lnTo>
                <a:close/>
              </a:path>
            </a:pathLst>
          </a:custGeom>
          <a:solidFill>
            <a:srgbClr val="A1FDA5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301" name="Text Box 42"/>
          <p:cNvSpPr txBox="1">
            <a:spLocks noChangeArrowheads="1"/>
          </p:cNvSpPr>
          <p:nvPr/>
        </p:nvSpPr>
        <p:spPr bwMode="auto">
          <a:xfrm>
            <a:off x="4424363" y="1484313"/>
            <a:ext cx="46799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i="1" dirty="0">
                <a:latin typeface="Times New Roman" pitchFamily="18" charset="0"/>
              </a:rPr>
              <a:t>f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= 2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+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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</a:rPr>
              <a:t>2 </a:t>
            </a:r>
            <a:r>
              <a:rPr lang="en-US" sz="2400" dirty="0">
                <a:latin typeface="Times New Roman" pitchFamily="18" charset="0"/>
              </a:rPr>
              <a:t>= - 2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+ </a:t>
            </a:r>
            <a:r>
              <a:rPr lang="en-US" sz="2400" i="1" dirty="0">
                <a:latin typeface="Times New Roman" pitchFamily="18" charset="0"/>
              </a:rPr>
              <a:t>f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endParaRPr lang="en-US" sz="2400" dirty="0"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2400" i="1" dirty="0">
                <a:latin typeface="Times New Roman" pitchFamily="18" charset="0"/>
              </a:rPr>
              <a:t>f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=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+ 5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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</a:rPr>
              <a:t>2 </a:t>
            </a:r>
            <a:r>
              <a:rPr lang="en-US" sz="2400" dirty="0">
                <a:latin typeface="Times New Roman" pitchFamily="18" charset="0"/>
              </a:rPr>
              <a:t>= - 0,2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+ </a:t>
            </a:r>
            <a:r>
              <a:rPr lang="en-US" sz="2400" i="1" dirty="0">
                <a:latin typeface="Times New Roman" pitchFamily="18" charset="0"/>
              </a:rPr>
              <a:t>f</a:t>
            </a:r>
            <a:r>
              <a:rPr lang="en-US" sz="2400" baseline="-25000" dirty="0">
                <a:latin typeface="Times New Roman" pitchFamily="18" charset="0"/>
              </a:rPr>
              <a:t>2</a:t>
            </a:r>
          </a:p>
          <a:p>
            <a:pPr>
              <a:spcBef>
                <a:spcPct val="50000"/>
              </a:spcBef>
            </a:pPr>
            <a:r>
              <a:rPr lang="en-US" sz="2400" i="1" dirty="0">
                <a:latin typeface="Times New Roman" pitchFamily="18" charset="0"/>
              </a:rPr>
              <a:t>f</a:t>
            </a:r>
            <a:r>
              <a:rPr lang="en-US" sz="2400" baseline="-25000" dirty="0">
                <a:latin typeface="Times New Roman" pitchFamily="18" charset="0"/>
              </a:rPr>
              <a:t>3</a:t>
            </a:r>
            <a:r>
              <a:rPr lang="en-US" sz="2400" dirty="0">
                <a:latin typeface="Times New Roman" pitchFamily="18" charset="0"/>
              </a:rPr>
              <a:t> =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en-US" sz="2400" dirty="0">
                <a:latin typeface="Times New Roman" pitchFamily="18" charset="0"/>
              </a:rPr>
              <a:t> -  3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</a:rPr>
              <a:t>2</a:t>
            </a:r>
            <a:r>
              <a:rPr lang="en-US" sz="2400" dirty="0">
                <a:latin typeface="Times New Roman" pitchFamily="18" charset="0"/>
              </a:rPr>
              <a:t>  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 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</a:rPr>
              <a:t>2 </a:t>
            </a:r>
            <a:r>
              <a:rPr lang="en-US" sz="2400" dirty="0">
                <a:latin typeface="Times New Roman" pitchFamily="18" charset="0"/>
              </a:rPr>
              <a:t>=  0,33</a:t>
            </a:r>
            <a:r>
              <a:rPr lang="en-US" sz="2400" i="1" dirty="0">
                <a:latin typeface="Times New Roman" pitchFamily="18" charset="0"/>
              </a:rPr>
              <a:t>x</a:t>
            </a:r>
            <a:r>
              <a:rPr lang="en-US" sz="2400" baseline="-25000" dirty="0">
                <a:latin typeface="Times New Roman" pitchFamily="18" charset="0"/>
              </a:rPr>
              <a:t>1</a:t>
            </a:r>
            <a:r>
              <a:rPr lang="cs-CZ" sz="2400" dirty="0">
                <a:latin typeface="Times New Roman" pitchFamily="18" charset="0"/>
              </a:rPr>
              <a:t>- </a:t>
            </a:r>
            <a:r>
              <a:rPr lang="en-US" sz="2400" dirty="0">
                <a:latin typeface="Times New Roman" pitchFamily="18" charset="0"/>
              </a:rPr>
              <a:t>0,33</a:t>
            </a:r>
            <a:r>
              <a:rPr lang="en-US" sz="2400" i="1" dirty="0">
                <a:latin typeface="Times New Roman" pitchFamily="18" charset="0"/>
              </a:rPr>
              <a:t>f</a:t>
            </a:r>
            <a:r>
              <a:rPr lang="en-US" sz="2400" baseline="-25000" dirty="0">
                <a:latin typeface="Times New Roman" pitchFamily="18" charset="0"/>
              </a:rPr>
              <a:t>3</a:t>
            </a:r>
          </a:p>
        </p:txBody>
      </p:sp>
      <p:sp>
        <p:nvSpPr>
          <p:cNvPr id="54302" name="Text Box 43"/>
          <p:cNvSpPr txBox="1">
            <a:spLocks noChangeArrowheads="1"/>
          </p:cNvSpPr>
          <p:nvPr/>
        </p:nvSpPr>
        <p:spPr bwMode="auto">
          <a:xfrm>
            <a:off x="2051050" y="292417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</a:rPr>
              <a:t>X</a:t>
            </a:r>
            <a:endParaRPr lang="cs-CZ" sz="2400" b="1" i="1"/>
          </a:p>
        </p:txBody>
      </p:sp>
      <p:sp>
        <p:nvSpPr>
          <p:cNvPr id="54303" name="AutoShape 44"/>
          <p:cNvSpPr>
            <a:spLocks noChangeArrowheads="1"/>
          </p:cNvSpPr>
          <p:nvPr/>
        </p:nvSpPr>
        <p:spPr bwMode="auto">
          <a:xfrm>
            <a:off x="3270250" y="3927475"/>
            <a:ext cx="142875" cy="144463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304" name="AutoShape 45"/>
          <p:cNvSpPr>
            <a:spLocks noChangeArrowheads="1"/>
          </p:cNvSpPr>
          <p:nvPr/>
        </p:nvSpPr>
        <p:spPr bwMode="auto">
          <a:xfrm>
            <a:off x="2484438" y="2205038"/>
            <a:ext cx="142875" cy="144462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305" name="AutoShape 46"/>
          <p:cNvSpPr>
            <a:spLocks noChangeArrowheads="1"/>
          </p:cNvSpPr>
          <p:nvPr/>
        </p:nvSpPr>
        <p:spPr bwMode="auto">
          <a:xfrm>
            <a:off x="3276600" y="3068638"/>
            <a:ext cx="142875" cy="144462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308" name="Text Box 50"/>
          <p:cNvSpPr txBox="1">
            <a:spLocks noChangeArrowheads="1"/>
          </p:cNvSpPr>
          <p:nvPr/>
        </p:nvSpPr>
        <p:spPr bwMode="auto">
          <a:xfrm>
            <a:off x="971550" y="6237288"/>
            <a:ext cx="2016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hlinkClick r:id="rId2" action="ppaction://hlinkfile"/>
              </a:rPr>
              <a:t>VKLP.xls</a:t>
            </a:r>
            <a:endParaRPr lang="cs-CZ"/>
          </a:p>
        </p:txBody>
      </p:sp>
      <p:sp>
        <p:nvSpPr>
          <p:cNvPr id="54309" name="Line 175"/>
          <p:cNvSpPr>
            <a:spLocks noChangeShapeType="1"/>
          </p:cNvSpPr>
          <p:nvPr/>
        </p:nvSpPr>
        <p:spPr bwMode="auto">
          <a:xfrm>
            <a:off x="1619250" y="1341438"/>
            <a:ext cx="0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310" name="Line 176"/>
          <p:cNvSpPr>
            <a:spLocks noChangeShapeType="1"/>
          </p:cNvSpPr>
          <p:nvPr/>
        </p:nvSpPr>
        <p:spPr bwMode="auto">
          <a:xfrm>
            <a:off x="1403350" y="4005263"/>
            <a:ext cx="3600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4311" name="Line 177"/>
          <p:cNvSpPr>
            <a:spLocks noChangeShapeType="1"/>
          </p:cNvSpPr>
          <p:nvPr/>
        </p:nvSpPr>
        <p:spPr bwMode="auto">
          <a:xfrm>
            <a:off x="1547813" y="1484313"/>
            <a:ext cx="1444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312" name="Line 178"/>
          <p:cNvSpPr>
            <a:spLocks noChangeShapeType="1"/>
          </p:cNvSpPr>
          <p:nvPr/>
        </p:nvSpPr>
        <p:spPr bwMode="auto">
          <a:xfrm>
            <a:off x="1187450" y="1989138"/>
            <a:ext cx="2879725" cy="576262"/>
          </a:xfrm>
          <a:prstGeom prst="line">
            <a:avLst/>
          </a:prstGeom>
          <a:noFill/>
          <a:ln w="28575">
            <a:solidFill>
              <a:srgbClr val="00CC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313" name="Line 179"/>
          <p:cNvSpPr>
            <a:spLocks noChangeShapeType="1"/>
          </p:cNvSpPr>
          <p:nvPr/>
        </p:nvSpPr>
        <p:spPr bwMode="auto">
          <a:xfrm flipH="1" flipV="1">
            <a:off x="2700338" y="1628775"/>
            <a:ext cx="1150937" cy="2665413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314" name="Line 180"/>
          <p:cNvSpPr>
            <a:spLocks noChangeShapeType="1"/>
          </p:cNvSpPr>
          <p:nvPr/>
        </p:nvSpPr>
        <p:spPr bwMode="auto">
          <a:xfrm flipV="1">
            <a:off x="1360488" y="3741738"/>
            <a:ext cx="2736850" cy="863600"/>
          </a:xfrm>
          <a:prstGeom prst="line">
            <a:avLst/>
          </a:prstGeom>
          <a:noFill/>
          <a:ln w="28575">
            <a:solidFill>
              <a:srgbClr val="0066FF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315" name="Text Box 181"/>
          <p:cNvSpPr txBox="1">
            <a:spLocks noChangeArrowheads="1"/>
          </p:cNvSpPr>
          <p:nvPr/>
        </p:nvSpPr>
        <p:spPr bwMode="auto">
          <a:xfrm>
            <a:off x="1331913" y="90805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x</a:t>
            </a:r>
            <a:r>
              <a:rPr lang="cs-CZ" baseline="-25000"/>
              <a:t>2</a:t>
            </a:r>
            <a:endParaRPr lang="cs-CZ"/>
          </a:p>
        </p:txBody>
      </p:sp>
      <p:sp>
        <p:nvSpPr>
          <p:cNvPr id="54316" name="Text Box 182"/>
          <p:cNvSpPr txBox="1">
            <a:spLocks noChangeArrowheads="1"/>
          </p:cNvSpPr>
          <p:nvPr/>
        </p:nvSpPr>
        <p:spPr bwMode="auto">
          <a:xfrm>
            <a:off x="5148263" y="38608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x</a:t>
            </a:r>
            <a:r>
              <a:rPr lang="cs-CZ" baseline="-25000"/>
              <a:t>1</a:t>
            </a:r>
            <a:endParaRPr lang="cs-CZ"/>
          </a:p>
        </p:txBody>
      </p:sp>
      <p:sp>
        <p:nvSpPr>
          <p:cNvPr id="54317" name="Text Box 183"/>
          <p:cNvSpPr txBox="1">
            <a:spLocks noChangeArrowheads="1"/>
          </p:cNvSpPr>
          <p:nvPr/>
        </p:nvSpPr>
        <p:spPr bwMode="auto">
          <a:xfrm>
            <a:off x="1187450" y="40052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>
                <a:latin typeface="Times New Roman" pitchFamily="18" charset="0"/>
              </a:rPr>
              <a:t>0</a:t>
            </a:r>
            <a:endParaRPr lang="cs-CZ"/>
          </a:p>
        </p:txBody>
      </p:sp>
      <p:sp>
        <p:nvSpPr>
          <p:cNvPr id="54318" name="Text Box 184"/>
          <p:cNvSpPr txBox="1">
            <a:spLocks noChangeArrowheads="1"/>
          </p:cNvSpPr>
          <p:nvPr/>
        </p:nvSpPr>
        <p:spPr bwMode="auto">
          <a:xfrm>
            <a:off x="2484438" y="13414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f</a:t>
            </a:r>
            <a:r>
              <a:rPr lang="cs-CZ" baseline="-25000"/>
              <a:t>1</a:t>
            </a:r>
            <a:endParaRPr lang="cs-CZ"/>
          </a:p>
        </p:txBody>
      </p:sp>
      <p:sp>
        <p:nvSpPr>
          <p:cNvPr id="54319" name="Text Box 185"/>
          <p:cNvSpPr txBox="1">
            <a:spLocks noChangeArrowheads="1"/>
          </p:cNvSpPr>
          <p:nvPr/>
        </p:nvSpPr>
        <p:spPr bwMode="auto">
          <a:xfrm>
            <a:off x="3132138" y="41497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endParaRPr lang="cs-CZ"/>
          </a:p>
        </p:txBody>
      </p:sp>
      <p:sp>
        <p:nvSpPr>
          <p:cNvPr id="54320" name="Text Box 186"/>
          <p:cNvSpPr txBox="1">
            <a:spLocks noChangeArrowheads="1"/>
          </p:cNvSpPr>
          <p:nvPr/>
        </p:nvSpPr>
        <p:spPr bwMode="auto">
          <a:xfrm>
            <a:off x="2339975" y="41497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  <a:endParaRPr lang="cs-CZ"/>
          </a:p>
        </p:txBody>
      </p:sp>
      <p:sp>
        <p:nvSpPr>
          <p:cNvPr id="54321" name="Text Box 187"/>
          <p:cNvSpPr txBox="1">
            <a:spLocks noChangeArrowheads="1"/>
          </p:cNvSpPr>
          <p:nvPr/>
        </p:nvSpPr>
        <p:spPr bwMode="auto">
          <a:xfrm>
            <a:off x="4033838" y="414972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3</a:t>
            </a:r>
            <a:endParaRPr lang="cs-CZ"/>
          </a:p>
        </p:txBody>
      </p:sp>
      <p:sp>
        <p:nvSpPr>
          <p:cNvPr id="54322" name="Text Box 188"/>
          <p:cNvSpPr txBox="1">
            <a:spLocks noChangeArrowheads="1"/>
          </p:cNvSpPr>
          <p:nvPr/>
        </p:nvSpPr>
        <p:spPr bwMode="auto">
          <a:xfrm>
            <a:off x="1042988" y="29241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1</a:t>
            </a:r>
            <a:endParaRPr lang="cs-CZ"/>
          </a:p>
        </p:txBody>
      </p:sp>
      <p:sp>
        <p:nvSpPr>
          <p:cNvPr id="54323" name="Text Box 189"/>
          <p:cNvSpPr txBox="1">
            <a:spLocks noChangeArrowheads="1"/>
          </p:cNvSpPr>
          <p:nvPr/>
        </p:nvSpPr>
        <p:spPr bwMode="auto">
          <a:xfrm>
            <a:off x="1042988" y="20955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2</a:t>
            </a:r>
            <a:endParaRPr lang="cs-CZ"/>
          </a:p>
        </p:txBody>
      </p:sp>
      <p:sp>
        <p:nvSpPr>
          <p:cNvPr id="54324" name="Text Box 190"/>
          <p:cNvSpPr txBox="1">
            <a:spLocks noChangeArrowheads="1"/>
          </p:cNvSpPr>
          <p:nvPr/>
        </p:nvSpPr>
        <p:spPr bwMode="auto">
          <a:xfrm>
            <a:off x="1042988" y="129063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3</a:t>
            </a:r>
            <a:endParaRPr lang="cs-CZ"/>
          </a:p>
        </p:txBody>
      </p:sp>
      <p:sp>
        <p:nvSpPr>
          <p:cNvPr id="54325" name="Text Box 191"/>
          <p:cNvSpPr txBox="1">
            <a:spLocks noChangeArrowheads="1"/>
          </p:cNvSpPr>
          <p:nvPr/>
        </p:nvSpPr>
        <p:spPr bwMode="auto">
          <a:xfrm>
            <a:off x="3635375" y="2492375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f</a:t>
            </a:r>
            <a:r>
              <a:rPr lang="cs-CZ" baseline="-25000"/>
              <a:t>2</a:t>
            </a:r>
            <a:endParaRPr lang="cs-CZ"/>
          </a:p>
        </p:txBody>
      </p:sp>
      <p:sp>
        <p:nvSpPr>
          <p:cNvPr id="54326" name="Text Box 192"/>
          <p:cNvSpPr txBox="1">
            <a:spLocks noChangeArrowheads="1"/>
          </p:cNvSpPr>
          <p:nvPr/>
        </p:nvSpPr>
        <p:spPr bwMode="auto">
          <a:xfrm>
            <a:off x="3703638" y="3430588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1">
                <a:latin typeface="Times New Roman" pitchFamily="18" charset="0"/>
              </a:rPr>
              <a:t>f</a:t>
            </a:r>
            <a:r>
              <a:rPr lang="cs-CZ" baseline="-25000"/>
              <a:t>3</a:t>
            </a:r>
            <a:endParaRPr lang="cs-CZ"/>
          </a:p>
        </p:txBody>
      </p:sp>
      <p:sp>
        <p:nvSpPr>
          <p:cNvPr id="54328" name="Text Box 194"/>
          <p:cNvSpPr txBox="1">
            <a:spLocks noChangeArrowheads="1"/>
          </p:cNvSpPr>
          <p:nvPr/>
        </p:nvSpPr>
        <p:spPr bwMode="auto">
          <a:xfrm>
            <a:off x="2051050" y="292417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i="1">
                <a:latin typeface="Times New Roman" pitchFamily="18" charset="0"/>
              </a:rPr>
              <a:t>X</a:t>
            </a:r>
            <a:endParaRPr lang="cs-CZ" sz="2400" b="1" i="1"/>
          </a:p>
        </p:txBody>
      </p:sp>
      <p:sp>
        <p:nvSpPr>
          <p:cNvPr id="54329" name="AutoShape 195"/>
          <p:cNvSpPr>
            <a:spLocks noChangeArrowheads="1"/>
          </p:cNvSpPr>
          <p:nvPr/>
        </p:nvSpPr>
        <p:spPr bwMode="auto">
          <a:xfrm>
            <a:off x="3270250" y="3927475"/>
            <a:ext cx="142875" cy="144463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330" name="AutoShape 196"/>
          <p:cNvSpPr>
            <a:spLocks noChangeArrowheads="1"/>
          </p:cNvSpPr>
          <p:nvPr/>
        </p:nvSpPr>
        <p:spPr bwMode="auto">
          <a:xfrm>
            <a:off x="2484438" y="2205038"/>
            <a:ext cx="142875" cy="144462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54331" name="AutoShape 197"/>
          <p:cNvSpPr>
            <a:spLocks noChangeArrowheads="1"/>
          </p:cNvSpPr>
          <p:nvPr/>
        </p:nvSpPr>
        <p:spPr bwMode="auto">
          <a:xfrm>
            <a:off x="3276600" y="3068638"/>
            <a:ext cx="142875" cy="144462"/>
          </a:xfrm>
          <a:prstGeom prst="octagon">
            <a:avLst>
              <a:gd name="adj" fmla="val 2928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graphicFrame>
        <p:nvGraphicFramePr>
          <p:cNvPr id="60" name="Tabulka 59"/>
          <p:cNvGraphicFramePr>
            <a:graphicFrameLocks noGrp="1"/>
          </p:cNvGraphicFramePr>
          <p:nvPr/>
        </p:nvGraphicFramePr>
        <p:xfrm>
          <a:off x="2339752" y="4437112"/>
          <a:ext cx="4320481" cy="1440160"/>
        </p:xfrm>
        <a:graphic>
          <a:graphicData uri="http://schemas.openxmlformats.org/drawingml/2006/table">
            <a:tbl>
              <a:tblPr/>
              <a:tblGrid>
                <a:gridCol w="631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25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356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56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356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55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x2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55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-1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559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375"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" name="TextovéPole 60"/>
          <p:cNvSpPr txBox="1"/>
          <p:nvPr/>
        </p:nvSpPr>
        <p:spPr>
          <a:xfrm>
            <a:off x="2267744" y="591805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Které „řešení“ je nejlepší?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1CB7F7-A2A4-45F5-9D2C-A3AE96C57F8D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438150" y="117475"/>
            <a:ext cx="8229600" cy="1143000"/>
          </a:xfrm>
        </p:spPr>
        <p:txBody>
          <a:bodyPr/>
          <a:lstStyle/>
          <a:p>
            <a:pPr eaLnBrk="1" hangingPunct="1"/>
            <a:r>
              <a:rPr lang="en-US" sz="3600" b="1" smtClean="0"/>
              <a:t>Vícekriteriální </a:t>
            </a:r>
            <a:r>
              <a:rPr lang="cs-CZ" sz="3600" b="1" smtClean="0"/>
              <a:t>programování</a:t>
            </a:r>
            <a:r>
              <a:rPr lang="cs-CZ" sz="3600" smtClean="0"/>
              <a:t/>
            </a:r>
            <a:br>
              <a:rPr lang="cs-CZ" sz="3600" smtClean="0"/>
            </a:br>
            <a:r>
              <a:rPr lang="cs-CZ" sz="3600" smtClean="0"/>
              <a:t> </a:t>
            </a:r>
            <a:r>
              <a:rPr lang="cs-CZ" sz="2800" b="1" smtClean="0">
                <a:solidFill>
                  <a:schemeClr val="hlink"/>
                </a:solidFill>
              </a:rPr>
              <a:t>Nelineární</a:t>
            </a:r>
            <a:r>
              <a:rPr lang="cs-CZ" sz="3600" b="1" smtClean="0">
                <a:solidFill>
                  <a:schemeClr val="hlink"/>
                </a:solidFill>
              </a:rPr>
              <a:t> </a:t>
            </a:r>
            <a:r>
              <a:rPr lang="cs-CZ" sz="2800" b="1" smtClean="0">
                <a:solidFill>
                  <a:schemeClr val="hlink"/>
                </a:solidFill>
              </a:rPr>
              <a:t>VKP:</a:t>
            </a:r>
            <a:r>
              <a:rPr lang="cs-CZ" sz="3600" b="1" smtClean="0">
                <a:solidFill>
                  <a:schemeClr val="hlink"/>
                </a:solidFill>
              </a:rPr>
              <a:t> </a:t>
            </a:r>
            <a:r>
              <a:rPr lang="cs-CZ" sz="2800" b="1" smtClean="0">
                <a:solidFill>
                  <a:schemeClr val="hlink"/>
                </a:solidFill>
              </a:rPr>
              <a:t>Základní úloha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1268413"/>
            <a:ext cx="8785225" cy="5386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000" dirty="0" smtClean="0"/>
              <a:t>	</a:t>
            </a:r>
            <a:r>
              <a:rPr lang="cs-CZ" sz="2400" i="1" dirty="0" smtClean="0">
                <a:latin typeface="Times New Roman" pitchFamily="18" charset="0"/>
              </a:rPr>
              <a:t>f</a:t>
            </a:r>
            <a:r>
              <a:rPr lang="cs-CZ" sz="2400" baseline="-25000" dirty="0" smtClean="0">
                <a:latin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</a:rPr>
              <a:t>(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</a:rPr>
              <a:t>, 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2</a:t>
            </a:r>
            <a:r>
              <a:rPr lang="cs-CZ" sz="2400" dirty="0" smtClean="0">
                <a:latin typeface="Times New Roman" pitchFamily="18" charset="0"/>
              </a:rPr>
              <a:t>, ... ,</a:t>
            </a:r>
            <a:r>
              <a:rPr lang="cs-CZ" sz="2400" i="1" dirty="0" err="1" smtClean="0">
                <a:latin typeface="Times New Roman" pitchFamily="18" charset="0"/>
              </a:rPr>
              <a:t>x</a:t>
            </a:r>
            <a:r>
              <a:rPr lang="cs-CZ" sz="2400" i="1" baseline="-25000" dirty="0" err="1" smtClean="0">
                <a:latin typeface="Times New Roman" pitchFamily="18" charset="0"/>
              </a:rPr>
              <a:t>n</a:t>
            </a:r>
            <a:r>
              <a:rPr lang="cs-CZ" sz="2400" dirty="0" smtClean="0">
                <a:latin typeface="Times New Roman" pitchFamily="18" charset="0"/>
              </a:rPr>
              <a:t>) </a:t>
            </a:r>
            <a:r>
              <a:rPr lang="cs-CZ" sz="2400" dirty="0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cs-CZ" sz="2400" dirty="0" smtClean="0">
                <a:latin typeface="Times New Roman" pitchFamily="18" charset="0"/>
              </a:rPr>
              <a:t>  MAX</a:t>
            </a:r>
            <a:r>
              <a:rPr lang="en-US" sz="2400" dirty="0" smtClean="0">
                <a:latin typeface="Times New Roman" pitchFamily="18" charset="0"/>
              </a:rPr>
              <a:t>;</a:t>
            </a:r>
            <a:r>
              <a:rPr lang="cs-CZ" sz="2400" dirty="0" smtClean="0">
                <a:latin typeface="Times New Roman" pitchFamily="18" charset="0"/>
              </a:rPr>
              <a:t>		</a:t>
            </a:r>
            <a:endParaRPr lang="cs-CZ" sz="2400" u="sng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sz="2400" dirty="0" smtClean="0">
                <a:latin typeface="Times New Roman" pitchFamily="18" charset="0"/>
              </a:rPr>
              <a:t>	</a:t>
            </a:r>
            <a:r>
              <a:rPr lang="cs-CZ" sz="2400" i="1" dirty="0" smtClean="0">
                <a:latin typeface="Times New Roman" pitchFamily="18" charset="0"/>
              </a:rPr>
              <a:t>f</a:t>
            </a:r>
            <a:r>
              <a:rPr lang="cs-CZ" sz="2400" baseline="-25000" dirty="0" smtClean="0">
                <a:latin typeface="Times New Roman" pitchFamily="18" charset="0"/>
              </a:rPr>
              <a:t>2</a:t>
            </a:r>
            <a:r>
              <a:rPr lang="cs-CZ" sz="2400" dirty="0" smtClean="0">
                <a:latin typeface="Times New Roman" pitchFamily="18" charset="0"/>
              </a:rPr>
              <a:t>(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</a:rPr>
              <a:t>, 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2</a:t>
            </a:r>
            <a:r>
              <a:rPr lang="cs-CZ" sz="2400" dirty="0" smtClean="0">
                <a:latin typeface="Times New Roman" pitchFamily="18" charset="0"/>
              </a:rPr>
              <a:t>, ... ,</a:t>
            </a:r>
            <a:r>
              <a:rPr lang="cs-CZ" sz="2400" i="1" dirty="0" err="1" smtClean="0">
                <a:latin typeface="Times New Roman" pitchFamily="18" charset="0"/>
              </a:rPr>
              <a:t>x</a:t>
            </a:r>
            <a:r>
              <a:rPr lang="cs-CZ" sz="2400" i="1" baseline="-25000" dirty="0" err="1" smtClean="0">
                <a:latin typeface="Times New Roman" pitchFamily="18" charset="0"/>
              </a:rPr>
              <a:t>n</a:t>
            </a:r>
            <a:r>
              <a:rPr lang="cs-CZ" sz="2400" dirty="0" smtClean="0">
                <a:latin typeface="Times New Roman" pitchFamily="18" charset="0"/>
              </a:rPr>
              <a:t>) </a:t>
            </a:r>
            <a:r>
              <a:rPr lang="cs-CZ" sz="2400" dirty="0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cs-CZ" sz="2400" dirty="0" smtClean="0">
                <a:latin typeface="Times New Roman" pitchFamily="18" charset="0"/>
              </a:rPr>
              <a:t> MAX</a:t>
            </a:r>
            <a:r>
              <a:rPr lang="en-US" sz="2400" dirty="0" smtClean="0">
                <a:latin typeface="Times New Roman" pitchFamily="18" charset="0"/>
              </a:rPr>
              <a:t>;</a:t>
            </a:r>
            <a:endParaRPr lang="cs-CZ" sz="2400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cs-CZ" sz="2400" dirty="0" smtClean="0"/>
              <a:t>	.....................................		</a:t>
            </a:r>
            <a:r>
              <a:rPr lang="cs-CZ" sz="2400" b="1" dirty="0" smtClean="0">
                <a:solidFill>
                  <a:srgbClr val="0070C0"/>
                </a:solidFill>
              </a:rPr>
              <a:t>(1)</a:t>
            </a:r>
            <a:r>
              <a:rPr lang="cs-CZ" sz="2400" dirty="0" smtClean="0"/>
              <a:t> </a:t>
            </a:r>
            <a:r>
              <a:rPr lang="cs-CZ" sz="2400" u="sng" dirty="0" smtClean="0"/>
              <a:t>účelové funkce-</a:t>
            </a:r>
            <a:endParaRPr lang="cs-CZ" sz="2400" dirty="0" smtClean="0"/>
          </a:p>
          <a:p>
            <a:pPr eaLnBrk="1" hangingPunct="1">
              <a:buFontTx/>
              <a:buNone/>
            </a:pPr>
            <a:r>
              <a:rPr lang="cs-CZ" sz="2400" dirty="0" smtClean="0"/>
              <a:t>	</a:t>
            </a:r>
            <a:r>
              <a:rPr lang="cs-CZ" sz="2400" i="1" dirty="0" err="1" smtClean="0">
                <a:latin typeface="Times New Roman" pitchFamily="18" charset="0"/>
              </a:rPr>
              <a:t>f</a:t>
            </a:r>
            <a:r>
              <a:rPr lang="cs-CZ" sz="2400" i="1" baseline="-25000" dirty="0" err="1" smtClean="0">
                <a:latin typeface="Times New Roman" pitchFamily="18" charset="0"/>
              </a:rPr>
              <a:t>k</a:t>
            </a:r>
            <a:r>
              <a:rPr lang="cs-CZ" sz="2400" dirty="0" smtClean="0">
                <a:latin typeface="Times New Roman" pitchFamily="18" charset="0"/>
              </a:rPr>
              <a:t>(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</a:rPr>
              <a:t>, 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2</a:t>
            </a:r>
            <a:r>
              <a:rPr lang="cs-CZ" sz="2400" dirty="0" smtClean="0">
                <a:latin typeface="Times New Roman" pitchFamily="18" charset="0"/>
              </a:rPr>
              <a:t>, ... ,</a:t>
            </a:r>
            <a:r>
              <a:rPr lang="cs-CZ" sz="2400" i="1" dirty="0" err="1" smtClean="0">
                <a:latin typeface="Times New Roman" pitchFamily="18" charset="0"/>
              </a:rPr>
              <a:t>x</a:t>
            </a:r>
            <a:r>
              <a:rPr lang="cs-CZ" sz="2400" i="1" baseline="-25000" dirty="0" err="1" smtClean="0">
                <a:latin typeface="Times New Roman" pitchFamily="18" charset="0"/>
              </a:rPr>
              <a:t>n</a:t>
            </a:r>
            <a:r>
              <a:rPr lang="cs-CZ" sz="2400" dirty="0" smtClean="0">
                <a:latin typeface="Times New Roman" pitchFamily="18" charset="0"/>
              </a:rPr>
              <a:t>) </a:t>
            </a:r>
            <a:r>
              <a:rPr lang="cs-CZ" sz="2400" dirty="0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cs-CZ" sz="2400" dirty="0" smtClean="0">
                <a:latin typeface="Times New Roman" pitchFamily="18" charset="0"/>
              </a:rPr>
              <a:t> MAX</a:t>
            </a:r>
            <a:r>
              <a:rPr lang="en-US" sz="2400" dirty="0" smtClean="0">
                <a:latin typeface="Times New Roman" pitchFamily="18" charset="0"/>
              </a:rPr>
              <a:t>;</a:t>
            </a:r>
            <a:r>
              <a:rPr lang="cs-CZ" sz="2400" dirty="0" smtClean="0">
                <a:latin typeface="Times New Roman" pitchFamily="18" charset="0"/>
              </a:rPr>
              <a:t> </a:t>
            </a:r>
            <a:r>
              <a:rPr lang="cs-CZ" sz="2400" dirty="0" smtClean="0"/>
              <a:t>          -</a:t>
            </a:r>
            <a:r>
              <a:rPr lang="cs-CZ" sz="2400" u="sng" dirty="0" smtClean="0"/>
              <a:t>kritéria  </a:t>
            </a:r>
            <a:r>
              <a:rPr lang="cs-CZ" sz="2400" dirty="0" smtClean="0"/>
              <a:t>(všechny MAX, nebo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								 všechny MIN)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	</a:t>
            </a:r>
          </a:p>
          <a:p>
            <a:pPr eaLnBrk="1" hangingPunct="1">
              <a:lnSpc>
                <a:spcPct val="50000"/>
              </a:lnSpc>
              <a:spcBef>
                <a:spcPct val="0"/>
              </a:spcBef>
              <a:buFontTx/>
              <a:buNone/>
            </a:pPr>
            <a:r>
              <a:rPr lang="cs-CZ" sz="2400" dirty="0" smtClean="0"/>
              <a:t>za podmínek</a:t>
            </a:r>
          </a:p>
          <a:p>
            <a:pPr eaLnBrk="1" hangingPunct="1">
              <a:buFontTx/>
              <a:buNone/>
            </a:pPr>
            <a:r>
              <a:rPr lang="cs-CZ" sz="2400" i="1" dirty="0" smtClean="0"/>
              <a:t>	</a:t>
            </a:r>
            <a:r>
              <a:rPr lang="cs-CZ" sz="2400" i="1" dirty="0" smtClean="0">
                <a:latin typeface="Times New Roman" pitchFamily="18" charset="0"/>
              </a:rPr>
              <a:t>g</a:t>
            </a:r>
            <a:r>
              <a:rPr lang="cs-CZ" sz="2400" baseline="-25000" dirty="0" smtClean="0">
                <a:latin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</a:rPr>
              <a:t>(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</a:rPr>
              <a:t>, 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2</a:t>
            </a:r>
            <a:r>
              <a:rPr lang="cs-CZ" sz="2400" dirty="0" smtClean="0">
                <a:latin typeface="Times New Roman" pitchFamily="18" charset="0"/>
              </a:rPr>
              <a:t>, ... ,</a:t>
            </a:r>
            <a:r>
              <a:rPr lang="cs-CZ" sz="2400" i="1" dirty="0" err="1" smtClean="0">
                <a:latin typeface="Times New Roman" pitchFamily="18" charset="0"/>
              </a:rPr>
              <a:t>x</a:t>
            </a:r>
            <a:r>
              <a:rPr lang="cs-CZ" sz="2400" i="1" baseline="-25000" dirty="0" err="1" smtClean="0">
                <a:latin typeface="Times New Roman" pitchFamily="18" charset="0"/>
              </a:rPr>
              <a:t>n</a:t>
            </a:r>
            <a:r>
              <a:rPr lang="cs-CZ" sz="2400" dirty="0" smtClean="0">
                <a:latin typeface="Times New Roman" pitchFamily="18" charset="0"/>
              </a:rPr>
              <a:t>) 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en-US" sz="2400" i="1" dirty="0" smtClean="0">
                <a:latin typeface="Times New Roman" pitchFamily="18" charset="0"/>
              </a:rPr>
              <a:t>b</a:t>
            </a:r>
            <a:r>
              <a:rPr lang="en-US" sz="2400" baseline="-25000" dirty="0" smtClean="0">
                <a:latin typeface="Times New Roman" pitchFamily="18" charset="0"/>
              </a:rPr>
              <a:t>1</a:t>
            </a:r>
          </a:p>
          <a:p>
            <a:pPr eaLnBrk="1" hangingPunct="1">
              <a:buFontTx/>
              <a:buNone/>
            </a:pPr>
            <a:r>
              <a:rPr lang="cs-CZ" sz="2400" dirty="0" smtClean="0">
                <a:latin typeface="Times New Roman" pitchFamily="18" charset="0"/>
              </a:rPr>
              <a:t>	</a:t>
            </a:r>
            <a:r>
              <a:rPr lang="cs-CZ" sz="2400" i="1" dirty="0" smtClean="0">
                <a:latin typeface="Times New Roman" pitchFamily="18" charset="0"/>
              </a:rPr>
              <a:t>g</a:t>
            </a:r>
            <a:r>
              <a:rPr lang="cs-CZ" sz="2400" baseline="-25000" dirty="0" smtClean="0">
                <a:latin typeface="Times New Roman" pitchFamily="18" charset="0"/>
              </a:rPr>
              <a:t>2</a:t>
            </a:r>
            <a:r>
              <a:rPr lang="cs-CZ" sz="2400" dirty="0" smtClean="0">
                <a:latin typeface="Times New Roman" pitchFamily="18" charset="0"/>
              </a:rPr>
              <a:t>(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</a:rPr>
              <a:t>, 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2</a:t>
            </a:r>
            <a:r>
              <a:rPr lang="cs-CZ" sz="2400" dirty="0" smtClean="0">
                <a:latin typeface="Times New Roman" pitchFamily="18" charset="0"/>
              </a:rPr>
              <a:t>, ... ,</a:t>
            </a:r>
            <a:r>
              <a:rPr lang="cs-CZ" sz="2400" i="1" dirty="0" err="1" smtClean="0">
                <a:latin typeface="Times New Roman" pitchFamily="18" charset="0"/>
              </a:rPr>
              <a:t>x</a:t>
            </a:r>
            <a:r>
              <a:rPr lang="cs-CZ" sz="2400" i="1" baseline="-25000" dirty="0" err="1" smtClean="0">
                <a:latin typeface="Times New Roman" pitchFamily="18" charset="0"/>
              </a:rPr>
              <a:t>n</a:t>
            </a:r>
            <a:r>
              <a:rPr lang="cs-CZ" sz="2400" dirty="0" smtClean="0">
                <a:latin typeface="Times New Roman" pitchFamily="18" charset="0"/>
              </a:rPr>
              <a:t>) 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en-US" sz="2400" i="1" dirty="0" smtClean="0">
                <a:latin typeface="Times New Roman" pitchFamily="18" charset="0"/>
              </a:rPr>
              <a:t>b</a:t>
            </a:r>
            <a:r>
              <a:rPr lang="en-US" sz="2400" baseline="-25000" dirty="0" smtClean="0">
                <a:latin typeface="Times New Roman" pitchFamily="18" charset="0"/>
              </a:rPr>
              <a:t>2</a:t>
            </a:r>
          </a:p>
          <a:p>
            <a:pPr eaLnBrk="1" hangingPunct="1">
              <a:buFontTx/>
              <a:buNone/>
            </a:pPr>
            <a:r>
              <a:rPr lang="cs-CZ" sz="2400" baseline="-25000" dirty="0" smtClean="0"/>
              <a:t>	</a:t>
            </a:r>
            <a:r>
              <a:rPr lang="en-US" sz="2400" b="1" baseline="-25000" dirty="0" smtClean="0"/>
              <a:t>...............................................</a:t>
            </a:r>
            <a:r>
              <a:rPr lang="en-US" sz="2400" baseline="-25000" dirty="0" smtClean="0"/>
              <a:t>		</a:t>
            </a:r>
            <a:r>
              <a:rPr lang="cs-CZ" sz="2400" b="1" dirty="0" smtClean="0">
                <a:solidFill>
                  <a:srgbClr val="0070C0"/>
                </a:solidFill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</a:rPr>
              <a:t>2)</a:t>
            </a:r>
            <a:r>
              <a:rPr lang="en-US" sz="2400" dirty="0" smtClean="0"/>
              <a:t> </a:t>
            </a:r>
            <a:r>
              <a:rPr lang="en-US" sz="2400" u="sng" dirty="0" err="1" smtClean="0"/>
              <a:t>omezující</a:t>
            </a:r>
            <a:r>
              <a:rPr lang="en-US" sz="2400" u="sng" dirty="0" smtClean="0"/>
              <a:t> </a:t>
            </a:r>
            <a:r>
              <a:rPr lang="en-US" sz="2400" u="sng" dirty="0" err="1" smtClean="0"/>
              <a:t>podmínky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cs-CZ" sz="2400" dirty="0" smtClean="0"/>
              <a:t>	</a:t>
            </a:r>
            <a:r>
              <a:rPr lang="cs-CZ" sz="2400" i="1" dirty="0" err="1" smtClean="0">
                <a:latin typeface="Times New Roman" pitchFamily="18" charset="0"/>
              </a:rPr>
              <a:t>g</a:t>
            </a:r>
            <a:r>
              <a:rPr lang="cs-CZ" sz="2400" i="1" baseline="-25000" dirty="0" err="1" smtClean="0">
                <a:latin typeface="Times New Roman" pitchFamily="18" charset="0"/>
              </a:rPr>
              <a:t>m</a:t>
            </a:r>
            <a:r>
              <a:rPr lang="cs-CZ" sz="2400" dirty="0" smtClean="0">
                <a:latin typeface="Times New Roman" pitchFamily="18" charset="0"/>
              </a:rPr>
              <a:t>(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</a:rPr>
              <a:t>, 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2</a:t>
            </a:r>
            <a:r>
              <a:rPr lang="cs-CZ" sz="2400" dirty="0" smtClean="0">
                <a:latin typeface="Times New Roman" pitchFamily="18" charset="0"/>
              </a:rPr>
              <a:t>, ... ,</a:t>
            </a:r>
            <a:r>
              <a:rPr lang="cs-CZ" sz="2400" i="1" dirty="0" err="1" smtClean="0">
                <a:latin typeface="Times New Roman" pitchFamily="18" charset="0"/>
              </a:rPr>
              <a:t>x</a:t>
            </a:r>
            <a:r>
              <a:rPr lang="cs-CZ" sz="2400" i="1" baseline="-25000" dirty="0" err="1" smtClean="0">
                <a:latin typeface="Times New Roman" pitchFamily="18" charset="0"/>
              </a:rPr>
              <a:t>n</a:t>
            </a:r>
            <a:r>
              <a:rPr lang="cs-CZ" sz="2400" dirty="0" smtClean="0">
                <a:latin typeface="Times New Roman" pitchFamily="18" charset="0"/>
              </a:rPr>
              <a:t>) 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</a:t>
            </a:r>
            <a:r>
              <a:rPr lang="en-US" sz="2400" dirty="0" smtClean="0">
                <a:latin typeface="Times New Roman" pitchFamily="18" charset="0"/>
              </a:rPr>
              <a:t>  </a:t>
            </a:r>
            <a:r>
              <a:rPr lang="en-US" sz="2400" i="1" dirty="0" err="1" smtClean="0">
                <a:latin typeface="Times New Roman" pitchFamily="18" charset="0"/>
              </a:rPr>
              <a:t>b</a:t>
            </a:r>
            <a:r>
              <a:rPr lang="en-US" sz="2400" i="1" baseline="-25000" dirty="0" err="1" smtClean="0">
                <a:latin typeface="Times New Roman" pitchFamily="18" charset="0"/>
              </a:rPr>
              <a:t>m</a:t>
            </a:r>
            <a:r>
              <a:rPr lang="en-US" sz="2400" dirty="0" smtClean="0"/>
              <a:t>                	</a:t>
            </a:r>
            <a:r>
              <a:rPr lang="cs-CZ" sz="2400" dirty="0" smtClean="0"/>
              <a:t>       (</a:t>
            </a:r>
            <a:r>
              <a:rPr lang="en-US" sz="2400" dirty="0" err="1" smtClean="0">
                <a:solidFill>
                  <a:schemeClr val="accent2"/>
                </a:solidFill>
              </a:rPr>
              <a:t>mohou</a:t>
            </a:r>
            <a:r>
              <a:rPr lang="en-US" sz="2400" dirty="0" smtClean="0">
                <a:solidFill>
                  <a:schemeClr val="accent2"/>
                </a:solidFill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</a:rPr>
              <a:t>chybět</a:t>
            </a:r>
            <a:r>
              <a:rPr lang="en-US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	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dirty="0" smtClean="0">
                <a:latin typeface="Times New Roman" pitchFamily="18" charset="0"/>
              </a:rPr>
              <a:t> = (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1</a:t>
            </a:r>
            <a:r>
              <a:rPr lang="cs-CZ" sz="2400" dirty="0" smtClean="0">
                <a:latin typeface="Times New Roman" pitchFamily="18" charset="0"/>
              </a:rPr>
              <a:t>, </a:t>
            </a:r>
            <a:r>
              <a:rPr lang="cs-CZ" sz="2400" i="1" dirty="0" smtClean="0">
                <a:latin typeface="Times New Roman" pitchFamily="18" charset="0"/>
              </a:rPr>
              <a:t>x</a:t>
            </a:r>
            <a:r>
              <a:rPr lang="cs-CZ" sz="2400" baseline="-25000" dirty="0" smtClean="0">
                <a:latin typeface="Times New Roman" pitchFamily="18" charset="0"/>
              </a:rPr>
              <a:t>2</a:t>
            </a:r>
            <a:r>
              <a:rPr lang="cs-CZ" sz="2400" dirty="0" smtClean="0">
                <a:latin typeface="Times New Roman" pitchFamily="18" charset="0"/>
              </a:rPr>
              <a:t>, ... ,</a:t>
            </a:r>
            <a:r>
              <a:rPr lang="cs-CZ" sz="2400" i="1" dirty="0" err="1" smtClean="0">
                <a:latin typeface="Times New Roman" pitchFamily="18" charset="0"/>
              </a:rPr>
              <a:t>x</a:t>
            </a:r>
            <a:r>
              <a:rPr lang="cs-CZ" sz="2400" i="1" baseline="-25000" dirty="0" err="1" smtClean="0">
                <a:latin typeface="Times New Roman" pitchFamily="18" charset="0"/>
              </a:rPr>
              <a:t>n</a:t>
            </a:r>
            <a:r>
              <a:rPr lang="en-US" sz="2400" dirty="0" smtClean="0">
                <a:latin typeface="Times New Roman" pitchFamily="18" charset="0"/>
              </a:rPr>
              <a:t> )</a:t>
            </a:r>
            <a:r>
              <a:rPr lang="cs-CZ" sz="2400" dirty="0" smtClean="0">
                <a:latin typeface="Times New Roman" pitchFamily="18" charset="0"/>
              </a:rPr>
              <a:t>   -</a:t>
            </a:r>
            <a:r>
              <a:rPr lang="en-US" sz="2400" dirty="0" smtClean="0"/>
              <a:t> </a:t>
            </a:r>
            <a:r>
              <a:rPr lang="en-US" sz="2400" u="sng" dirty="0" err="1" smtClean="0"/>
              <a:t>varianty</a:t>
            </a:r>
            <a:r>
              <a:rPr lang="en-US" sz="2400" u="sng" dirty="0" smtClean="0"/>
              <a:t> - </a:t>
            </a:r>
            <a:r>
              <a:rPr lang="en-US" sz="2400" u="sng" dirty="0" err="1" smtClean="0"/>
              <a:t>alternativy</a:t>
            </a:r>
            <a:endParaRPr lang="cs-CZ" sz="2400" u="sng" dirty="0" smtClean="0"/>
          </a:p>
        </p:txBody>
      </p:sp>
      <p:sp>
        <p:nvSpPr>
          <p:cNvPr id="18438" name="AutoShape 4"/>
          <p:cNvSpPr>
            <a:spLocks/>
          </p:cNvSpPr>
          <p:nvPr/>
        </p:nvSpPr>
        <p:spPr bwMode="auto">
          <a:xfrm>
            <a:off x="3657600" y="3860800"/>
            <a:ext cx="358775" cy="1512888"/>
          </a:xfrm>
          <a:prstGeom prst="rightBrace">
            <a:avLst>
              <a:gd name="adj1" fmla="val 3514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8439" name="AutoShape 5"/>
          <p:cNvSpPr>
            <a:spLocks/>
          </p:cNvSpPr>
          <p:nvPr/>
        </p:nvSpPr>
        <p:spPr bwMode="auto">
          <a:xfrm>
            <a:off x="3708400" y="1484313"/>
            <a:ext cx="358775" cy="1512887"/>
          </a:xfrm>
          <a:prstGeom prst="rightBrace">
            <a:avLst>
              <a:gd name="adj1" fmla="val 3514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8440" name="Text Box 6"/>
          <p:cNvSpPr txBox="1">
            <a:spLocks noChangeArrowheads="1"/>
          </p:cNvSpPr>
          <p:nvPr/>
        </p:nvSpPr>
        <p:spPr bwMode="auto">
          <a:xfrm>
            <a:off x="3995738" y="4365625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 b="1" i="1">
                <a:latin typeface="Times New Roman" pitchFamily="18" charset="0"/>
              </a:rPr>
              <a:t>X</a:t>
            </a:r>
          </a:p>
        </p:txBody>
      </p:sp>
      <p:sp>
        <p:nvSpPr>
          <p:cNvPr id="18441" name="Rectangle 7"/>
          <p:cNvSpPr>
            <a:spLocks noChangeArrowheads="1"/>
          </p:cNvSpPr>
          <p:nvPr/>
        </p:nvSpPr>
        <p:spPr bwMode="auto">
          <a:xfrm>
            <a:off x="395288" y="1341438"/>
            <a:ext cx="3313112" cy="431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0B61C-1CD9-4BF9-BE9E-DAAAECF6E4C5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800" b="1" dirty="0" smtClean="0"/>
              <a:t>Příklad 1: VKNLP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2122488" y="1501775"/>
          <a:ext cx="4538662" cy="340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Rovnice" r:id="rId3" imgW="1574640" imgH="1180800" progId="Equation.3">
                  <p:embed/>
                </p:oleObj>
              </mc:Choice>
              <mc:Fallback>
                <p:oleObj name="Rovnice" r:id="rId3" imgW="1574640" imgH="1180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2488" y="1501775"/>
                        <a:ext cx="4538662" cy="340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AutoShape 4"/>
          <p:cNvSpPr>
            <a:spLocks/>
          </p:cNvSpPr>
          <p:nvPr/>
        </p:nvSpPr>
        <p:spPr bwMode="auto">
          <a:xfrm>
            <a:off x="6011863" y="3933825"/>
            <a:ext cx="576262" cy="1150938"/>
          </a:xfrm>
          <a:prstGeom prst="rightBrace">
            <a:avLst>
              <a:gd name="adj1" fmla="val 166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6550025" y="4221163"/>
            <a:ext cx="720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i="1">
                <a:latin typeface="Times New Roman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178853-8EB8-4619-BE3D-9133FA73DF39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b="1" dirty="0" err="1" smtClean="0">
                <a:solidFill>
                  <a:srgbClr val="0070C0"/>
                </a:solidFill>
              </a:rPr>
              <a:t>Definice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nedominované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err="1" smtClean="0">
                <a:solidFill>
                  <a:srgbClr val="0070C0"/>
                </a:solidFill>
              </a:rPr>
              <a:t>varianty</a:t>
            </a:r>
            <a:endParaRPr lang="cs-CZ" sz="3600" b="1" dirty="0" smtClean="0">
              <a:solidFill>
                <a:srgbClr val="0070C0"/>
              </a:solidFill>
            </a:endParaRP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800" dirty="0" smtClean="0"/>
              <a:t>	</a:t>
            </a:r>
            <a:r>
              <a:rPr lang="en-US" sz="2400" dirty="0" err="1" smtClean="0"/>
              <a:t>Nechť</a:t>
            </a:r>
            <a:r>
              <a:rPr lang="en-US" sz="2400" dirty="0" smtClean="0"/>
              <a:t> 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(</a:t>
            </a:r>
            <a:r>
              <a:rPr lang="cs-CZ" sz="2400" baseline="30000" dirty="0" smtClean="0">
                <a:latin typeface="Times New Roman" pitchFamily="18" charset="0"/>
              </a:rPr>
              <a:t>0</a:t>
            </a:r>
            <a:r>
              <a:rPr lang="en-US" sz="2400" baseline="30000" dirty="0" smtClean="0">
                <a:latin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smtClean="0"/>
              <a:t>j</a:t>
            </a:r>
            <a:r>
              <a:rPr lang="cs-CZ" sz="2400" dirty="0" smtClean="0"/>
              <a:t>e</a:t>
            </a:r>
            <a:r>
              <a:rPr lang="en-US" sz="2400" dirty="0" smtClean="0"/>
              <a:t> </a:t>
            </a:r>
            <a:r>
              <a:rPr lang="en-US" sz="2400" dirty="0" err="1" smtClean="0"/>
              <a:t>přípustn</a:t>
            </a:r>
            <a:r>
              <a:rPr lang="cs-CZ" sz="2400" dirty="0" smtClean="0"/>
              <a:t>é</a:t>
            </a:r>
            <a:r>
              <a:rPr lang="en-US" sz="2400" dirty="0" smtClean="0"/>
              <a:t> </a:t>
            </a:r>
            <a:r>
              <a:rPr lang="en-US" sz="2400" dirty="0" err="1" smtClean="0"/>
              <a:t>řešení</a:t>
            </a:r>
            <a:r>
              <a:rPr lang="en-US" sz="2400" dirty="0" smtClean="0"/>
              <a:t> </a:t>
            </a:r>
            <a:r>
              <a:rPr lang="en-US" sz="2400" dirty="0" err="1" smtClean="0"/>
              <a:t>vyhovující</a:t>
            </a:r>
            <a:r>
              <a:rPr lang="en-US" sz="2400" dirty="0" smtClean="0"/>
              <a:t> </a:t>
            </a:r>
            <a:r>
              <a:rPr lang="en-US" sz="2400" dirty="0" err="1" smtClean="0"/>
              <a:t>omezením</a:t>
            </a:r>
            <a:r>
              <a:rPr lang="en-US" sz="2400" dirty="0" smtClean="0"/>
              <a:t> (2). </a:t>
            </a:r>
            <a:r>
              <a:rPr lang="cs-CZ" sz="2400" dirty="0" smtClean="0"/>
              <a:t>Ř</a:t>
            </a:r>
            <a:r>
              <a:rPr lang="en-US" sz="2400" dirty="0" err="1" smtClean="0"/>
              <a:t>ekneme</a:t>
            </a:r>
            <a:r>
              <a:rPr lang="en-US" sz="2400" dirty="0" smtClean="0"/>
              <a:t>, </a:t>
            </a:r>
            <a:r>
              <a:rPr lang="en-US" sz="2400" dirty="0" err="1" smtClean="0"/>
              <a:t>že</a:t>
            </a:r>
            <a:r>
              <a:rPr lang="cs-CZ" sz="2400" dirty="0" smtClean="0"/>
              <a:t> </a:t>
            </a:r>
            <a:r>
              <a:rPr lang="en-US" sz="2400" dirty="0" err="1" smtClean="0"/>
              <a:t>přípustn</a:t>
            </a:r>
            <a:r>
              <a:rPr lang="cs-CZ" sz="2400" dirty="0" smtClean="0"/>
              <a:t>é</a:t>
            </a:r>
            <a:r>
              <a:rPr lang="en-US" sz="2400" dirty="0" smtClean="0"/>
              <a:t> </a:t>
            </a:r>
            <a:r>
              <a:rPr lang="en-US" sz="2400" dirty="0" err="1" smtClean="0"/>
              <a:t>řešení</a:t>
            </a:r>
            <a:r>
              <a:rPr lang="en-US" sz="2400" dirty="0" smtClean="0"/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	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(1)</a:t>
            </a:r>
            <a:r>
              <a:rPr lang="en-US" sz="2400" dirty="0" smtClean="0"/>
              <a:t> </a:t>
            </a:r>
            <a:r>
              <a:rPr lang="en-US" sz="2400" b="1" i="1" dirty="0" err="1" smtClean="0">
                <a:solidFill>
                  <a:schemeClr val="accent2"/>
                </a:solidFill>
              </a:rPr>
              <a:t>dominuje</a:t>
            </a:r>
            <a:r>
              <a:rPr lang="en-US" sz="2400" dirty="0" smtClean="0"/>
              <a:t> 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(</a:t>
            </a:r>
            <a:r>
              <a:rPr lang="cs-CZ" sz="2400" baseline="30000" dirty="0" smtClean="0">
                <a:latin typeface="Times New Roman" pitchFamily="18" charset="0"/>
              </a:rPr>
              <a:t>0</a:t>
            </a:r>
            <a:r>
              <a:rPr lang="en-US" sz="2400" baseline="30000" dirty="0" smtClean="0">
                <a:latin typeface="Times New Roman" pitchFamily="18" charset="0"/>
              </a:rPr>
              <a:t>)</a:t>
            </a:r>
            <a:endParaRPr lang="en-US" sz="2400" dirty="0" smtClean="0"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en-US" sz="2400" dirty="0" err="1" smtClean="0"/>
              <a:t>jestliže</a:t>
            </a:r>
            <a:r>
              <a:rPr lang="cs-CZ" sz="2400" dirty="0" smtClean="0"/>
              <a:t> pro </a:t>
            </a:r>
            <a:r>
              <a:rPr lang="cs-CZ" sz="2400" b="1" dirty="0" smtClean="0">
                <a:solidFill>
                  <a:srgbClr val="0070C0"/>
                </a:solidFill>
              </a:rPr>
              <a:t>všechna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kritéria </a:t>
            </a:r>
            <a:r>
              <a:rPr lang="cs-CZ" sz="2400" i="1" dirty="0" smtClean="0">
                <a:latin typeface="Times New Roman" pitchFamily="18" charset="0"/>
                <a:sym typeface="Symbol" pitchFamily="18" charset="2"/>
              </a:rPr>
              <a:t>j </a:t>
            </a:r>
            <a:r>
              <a:rPr lang="cs-CZ" sz="2400" dirty="0" smtClean="0">
                <a:latin typeface="Times New Roman" pitchFamily="18" charset="0"/>
                <a:sym typeface="Symbol" pitchFamily="18" charset="2"/>
              </a:rPr>
              <a:t>=1,…,</a:t>
            </a:r>
            <a:r>
              <a:rPr lang="cs-CZ" sz="2400" i="1" dirty="0" smtClean="0">
                <a:latin typeface="Times New Roman" pitchFamily="18" charset="0"/>
                <a:sym typeface="Symbol" pitchFamily="18" charset="2"/>
              </a:rPr>
              <a:t>m</a:t>
            </a:r>
            <a:r>
              <a:rPr lang="cs-CZ" sz="24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cs-CZ" sz="2400" dirty="0" smtClean="0">
                <a:sym typeface="Symbol" pitchFamily="18" charset="2"/>
              </a:rPr>
              <a:t>platí:</a:t>
            </a:r>
            <a:r>
              <a:rPr lang="cs-CZ" sz="2400" i="1" dirty="0" smtClean="0">
                <a:latin typeface="Times New Roman" pitchFamily="18" charset="0"/>
                <a:sym typeface="Symbol" pitchFamily="18" charset="2"/>
              </a:rPr>
              <a:t> </a:t>
            </a: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		</a:t>
            </a:r>
            <a:r>
              <a:rPr lang="cs-CZ" sz="2400" i="1" dirty="0" err="1" smtClean="0">
                <a:latin typeface="Times New Roman" pitchFamily="18" charset="0"/>
              </a:rPr>
              <a:t>f</a:t>
            </a:r>
            <a:r>
              <a:rPr lang="cs-CZ" sz="2400" i="1" baseline="-25000" dirty="0" err="1" smtClean="0">
                <a:latin typeface="Times New Roman" pitchFamily="18" charset="0"/>
              </a:rPr>
              <a:t>j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(1)</a:t>
            </a:r>
            <a:r>
              <a:rPr lang="en-US" sz="2400" dirty="0" smtClean="0">
                <a:latin typeface="Times New Roman" pitchFamily="18" charset="0"/>
              </a:rPr>
              <a:t>)  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cs-CZ" sz="2400" i="1" dirty="0" err="1" smtClean="0">
                <a:latin typeface="Times New Roman" pitchFamily="18" charset="0"/>
              </a:rPr>
              <a:t>f</a:t>
            </a:r>
            <a:r>
              <a:rPr lang="cs-CZ" sz="2400" i="1" baseline="-25000" dirty="0" err="1" smtClean="0">
                <a:latin typeface="Times New Roman" pitchFamily="18" charset="0"/>
              </a:rPr>
              <a:t>j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(</a:t>
            </a:r>
            <a:r>
              <a:rPr lang="cs-CZ" sz="2400" baseline="30000" dirty="0" smtClean="0">
                <a:latin typeface="Times New Roman" pitchFamily="18" charset="0"/>
              </a:rPr>
              <a:t>0</a:t>
            </a:r>
            <a:r>
              <a:rPr lang="en-US" sz="2400" baseline="30000" dirty="0" smtClean="0">
                <a:latin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</a:rPr>
              <a:t>)</a:t>
            </a:r>
            <a:r>
              <a:rPr lang="cs-CZ" sz="2400" dirty="0" smtClean="0">
                <a:latin typeface="Times New Roman" pitchFamily="18" charset="0"/>
              </a:rPr>
              <a:t> </a:t>
            </a:r>
            <a:r>
              <a:rPr lang="cs-CZ" sz="2400" dirty="0" smtClean="0"/>
              <a:t>a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alespo</a:t>
            </a:r>
            <a:r>
              <a:rPr lang="cs-CZ" sz="2400" b="1" dirty="0" smtClean="0">
                <a:solidFill>
                  <a:srgbClr val="0070C0"/>
                </a:solidFill>
              </a:rPr>
              <a:t>ň</a:t>
            </a:r>
            <a:r>
              <a:rPr lang="en-US" sz="2400" b="1" dirty="0" smtClean="0">
                <a:solidFill>
                  <a:srgbClr val="0070C0"/>
                </a:solidFill>
              </a:rPr>
              <a:t> pro</a:t>
            </a:r>
            <a:r>
              <a:rPr lang="cs-CZ" sz="2400" b="1" dirty="0" smtClean="0">
                <a:solidFill>
                  <a:srgbClr val="0070C0"/>
                </a:solidFill>
              </a:rPr>
              <a:t> jedno kritérium</a:t>
            </a:r>
            <a:r>
              <a:rPr lang="cs-CZ" sz="2400" dirty="0" smtClean="0">
                <a:latin typeface="Times New Roman" pitchFamily="18" charset="0"/>
              </a:rPr>
              <a:t> „</a:t>
            </a:r>
            <a:r>
              <a:rPr lang="cs-CZ" sz="2400" i="1" dirty="0" smtClean="0">
                <a:latin typeface="Times New Roman" pitchFamily="18" charset="0"/>
              </a:rPr>
              <a:t>k</a:t>
            </a:r>
            <a:r>
              <a:rPr lang="cs-CZ" sz="2400" dirty="0" smtClean="0">
                <a:latin typeface="Times New Roman" pitchFamily="18" charset="0"/>
              </a:rPr>
              <a:t>“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</a:rPr>
              <a:t> </a:t>
            </a:r>
            <a:r>
              <a:rPr lang="cs-CZ" sz="2400" dirty="0" smtClean="0"/>
              <a:t>je: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i="1" dirty="0" smtClean="0">
                <a:latin typeface="Times New Roman" pitchFamily="18" charset="0"/>
              </a:rPr>
              <a:t>		</a:t>
            </a:r>
            <a:r>
              <a:rPr lang="cs-CZ" sz="2400" i="1" dirty="0" err="1" smtClean="0">
                <a:latin typeface="Times New Roman" pitchFamily="18" charset="0"/>
              </a:rPr>
              <a:t>f</a:t>
            </a:r>
            <a:r>
              <a:rPr lang="cs-CZ" sz="2400" i="1" baseline="-25000" dirty="0" err="1" smtClean="0">
                <a:latin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(1)</a:t>
            </a:r>
            <a:r>
              <a:rPr lang="en-US" sz="2400" dirty="0" smtClean="0">
                <a:latin typeface="Times New Roman" pitchFamily="18" charset="0"/>
              </a:rPr>
              <a:t>)  &gt; </a:t>
            </a:r>
            <a:r>
              <a:rPr lang="cs-CZ" sz="2400" i="1" dirty="0" err="1" smtClean="0">
                <a:latin typeface="Times New Roman" pitchFamily="18" charset="0"/>
              </a:rPr>
              <a:t>f</a:t>
            </a:r>
            <a:r>
              <a:rPr lang="cs-CZ" sz="2400" i="1" baseline="-25000" dirty="0" err="1" smtClean="0">
                <a:latin typeface="Times New Roman" pitchFamily="18" charset="0"/>
              </a:rPr>
              <a:t>k</a:t>
            </a:r>
            <a:r>
              <a:rPr lang="en-US" sz="2400" dirty="0" smtClean="0">
                <a:latin typeface="Times New Roman" pitchFamily="18" charset="0"/>
              </a:rPr>
              <a:t>(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(</a:t>
            </a:r>
            <a:r>
              <a:rPr lang="cs-CZ" sz="2400" baseline="30000" dirty="0" smtClean="0">
                <a:latin typeface="Times New Roman" pitchFamily="18" charset="0"/>
              </a:rPr>
              <a:t>0</a:t>
            </a:r>
            <a:r>
              <a:rPr lang="en-US" sz="2400" baseline="30000" dirty="0" smtClean="0">
                <a:latin typeface="Times New Roman" pitchFamily="18" charset="0"/>
              </a:rPr>
              <a:t>)</a:t>
            </a:r>
            <a:r>
              <a:rPr lang="en-US" sz="2400" dirty="0" smtClean="0">
                <a:latin typeface="Times New Roman" pitchFamily="18" charset="0"/>
              </a:rPr>
              <a:t>)</a:t>
            </a:r>
            <a:r>
              <a:rPr lang="cs-CZ" sz="2400" dirty="0" smtClean="0">
                <a:latin typeface="Times New Roman" pitchFamily="18" charset="0"/>
              </a:rPr>
              <a:t> </a:t>
            </a:r>
            <a:endParaRPr lang="cs-CZ" sz="2400" i="1" dirty="0" smtClean="0">
              <a:latin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en-US" sz="2400" dirty="0" err="1" smtClean="0"/>
              <a:t>Jestliže</a:t>
            </a:r>
            <a:r>
              <a:rPr lang="en-US" sz="2400" dirty="0" smtClean="0"/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neexistuje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 smtClean="0"/>
              <a:t>přípustné</a:t>
            </a:r>
            <a:r>
              <a:rPr lang="en-US" sz="2400" dirty="0" smtClean="0"/>
              <a:t> 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(1)</a:t>
            </a:r>
            <a:r>
              <a:rPr lang="cs-CZ" sz="2400" baseline="30000" dirty="0" smtClean="0"/>
              <a:t> </a:t>
            </a:r>
            <a:r>
              <a:rPr lang="cs-CZ" sz="2400" baseline="30000" dirty="0" smtClean="0">
                <a:latin typeface="Times New Roman" pitchFamily="18" charset="0"/>
                <a:sym typeface="Symbol" pitchFamily="18" charset="2"/>
              </a:rPr>
              <a:t> </a:t>
            </a:r>
            <a:r>
              <a:rPr lang="en-US" sz="2400" dirty="0" err="1" smtClean="0"/>
              <a:t>takov</a:t>
            </a:r>
            <a:r>
              <a:rPr lang="cs-CZ" sz="2400" dirty="0" smtClean="0"/>
              <a:t>é, že</a:t>
            </a:r>
            <a:r>
              <a:rPr lang="en-US" sz="2400" baseline="30000" dirty="0" smtClean="0">
                <a:latin typeface="Times New Roman" pitchFamily="18" charset="0"/>
              </a:rPr>
              <a:t> </a:t>
            </a:r>
            <a:r>
              <a:rPr lang="cs-CZ" sz="2400" baseline="30000" dirty="0" smtClean="0">
                <a:latin typeface="Times New Roman" pitchFamily="18" charset="0"/>
              </a:rPr>
              <a:t>          		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(1)</a:t>
            </a:r>
            <a:r>
              <a:rPr lang="en-US" sz="2400" dirty="0" smtClean="0"/>
              <a:t> </a:t>
            </a:r>
            <a:r>
              <a:rPr lang="en-US" sz="2400" dirty="0" err="1" smtClean="0"/>
              <a:t>dominuje</a:t>
            </a:r>
            <a:r>
              <a:rPr lang="en-US" sz="2400" dirty="0" smtClean="0"/>
              <a:t> 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(</a:t>
            </a:r>
            <a:r>
              <a:rPr lang="cs-CZ" sz="2400" baseline="30000" dirty="0" smtClean="0">
                <a:latin typeface="Times New Roman" pitchFamily="18" charset="0"/>
              </a:rPr>
              <a:t>0</a:t>
            </a:r>
            <a:r>
              <a:rPr lang="en-US" sz="2400" baseline="30000" dirty="0" smtClean="0">
                <a:latin typeface="Times New Roman" pitchFamily="18" charset="0"/>
              </a:rPr>
              <a:t>)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dirty="0" smtClean="0"/>
              <a:t>	</a:t>
            </a:r>
            <a:r>
              <a:rPr lang="en-US" sz="2400" dirty="0" smtClean="0"/>
              <a:t>p</a:t>
            </a:r>
            <a:r>
              <a:rPr lang="cs-CZ" sz="2400" dirty="0" err="1" smtClean="0"/>
              <a:t>otom</a:t>
            </a:r>
            <a:r>
              <a:rPr lang="cs-CZ" sz="2400" dirty="0" smtClean="0"/>
              <a:t> se 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(</a:t>
            </a:r>
            <a:r>
              <a:rPr lang="cs-CZ" sz="2400" baseline="30000" dirty="0" smtClean="0">
                <a:latin typeface="Times New Roman" pitchFamily="18" charset="0"/>
              </a:rPr>
              <a:t>0</a:t>
            </a:r>
            <a:r>
              <a:rPr lang="en-US" sz="2400" baseline="30000" dirty="0" smtClean="0">
                <a:latin typeface="Times New Roman" pitchFamily="18" charset="0"/>
              </a:rPr>
              <a:t>)</a:t>
            </a:r>
            <a:r>
              <a:rPr lang="cs-CZ" sz="2400" baseline="30000" dirty="0" smtClean="0">
                <a:latin typeface="Times New Roman" pitchFamily="18" charset="0"/>
              </a:rPr>
              <a:t> </a:t>
            </a:r>
            <a:r>
              <a:rPr lang="en-US" sz="2400" dirty="0" err="1" smtClean="0"/>
              <a:t>nazýv</a:t>
            </a:r>
            <a:r>
              <a:rPr lang="cs-CZ" sz="2400" dirty="0" smtClean="0"/>
              <a:t>á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2400" b="1" i="1" dirty="0" smtClean="0"/>
              <a:t>	</a:t>
            </a:r>
            <a:r>
              <a:rPr lang="en-US" sz="2400" b="1" i="1" dirty="0" err="1" smtClean="0">
                <a:solidFill>
                  <a:schemeClr val="accent2"/>
                </a:solidFill>
              </a:rPr>
              <a:t>nedominovan</a:t>
            </a:r>
            <a:r>
              <a:rPr lang="cs-CZ" sz="2400" b="1" i="1" dirty="0" smtClean="0">
                <a:solidFill>
                  <a:schemeClr val="accent2"/>
                </a:solidFill>
              </a:rPr>
              <a:t>á</a:t>
            </a:r>
            <a:r>
              <a:rPr lang="en-US" sz="2400" b="1" dirty="0" smtClean="0">
                <a:solidFill>
                  <a:schemeClr val="accent2"/>
                </a:solidFill>
              </a:rPr>
              <a:t> (</a:t>
            </a:r>
            <a:r>
              <a:rPr lang="en-US" sz="2400" b="1" i="1" dirty="0" err="1" smtClean="0">
                <a:solidFill>
                  <a:schemeClr val="accent2"/>
                </a:solidFill>
              </a:rPr>
              <a:t>Paretovsk</a:t>
            </a:r>
            <a:r>
              <a:rPr lang="cs-CZ" sz="2400" b="1" i="1" dirty="0" smtClean="0">
                <a:solidFill>
                  <a:schemeClr val="accent2"/>
                </a:solidFill>
              </a:rPr>
              <a:t>á</a:t>
            </a:r>
            <a:r>
              <a:rPr lang="en-US" sz="2400" b="1" dirty="0" smtClean="0">
                <a:solidFill>
                  <a:schemeClr val="accent2"/>
                </a:solidFill>
              </a:rPr>
              <a:t>)</a:t>
            </a:r>
            <a:r>
              <a:rPr lang="cs-CZ" sz="2400" b="1" dirty="0" smtClean="0">
                <a:solidFill>
                  <a:schemeClr val="accent2"/>
                </a:solidFill>
              </a:rPr>
              <a:t> varianta (řešení)</a:t>
            </a:r>
          </a:p>
        </p:txBody>
      </p:sp>
      <p:sp>
        <p:nvSpPr>
          <p:cNvPr id="19462" name="Text Box 4"/>
          <p:cNvSpPr txBox="1">
            <a:spLocks noChangeArrowheads="1"/>
          </p:cNvSpPr>
          <p:nvPr/>
        </p:nvSpPr>
        <p:spPr bwMode="auto">
          <a:xfrm>
            <a:off x="250825" y="4391025"/>
            <a:ext cx="3937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Tahoma" pitchFamily="34" charset="0"/>
              <a:buChar char="●"/>
            </a:pPr>
            <a:r>
              <a:rPr lang="cs-CZ"/>
              <a:t> </a:t>
            </a: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250825" y="1627188"/>
            <a:ext cx="393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Tahoma" pitchFamily="34" charset="0"/>
              <a:buChar char="●"/>
            </a:pPr>
            <a:r>
              <a:rPr lang="cs-CZ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24E2FD-2252-4524-A4EE-B30CF80A68B1}" type="slidenum">
              <a:rPr lang="cs-CZ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dirty="0" smtClean="0">
                <a:solidFill>
                  <a:srgbClr val="0070C0"/>
                </a:solidFill>
              </a:rPr>
              <a:t>N</a:t>
            </a:r>
            <a:r>
              <a:rPr lang="en-US" sz="4000" b="1" dirty="0" err="1" smtClean="0">
                <a:solidFill>
                  <a:srgbClr val="0070C0"/>
                </a:solidFill>
              </a:rPr>
              <a:t>edominovan</a:t>
            </a:r>
            <a:r>
              <a:rPr lang="cs-CZ" sz="4000" b="1" dirty="0" smtClean="0">
                <a:solidFill>
                  <a:srgbClr val="0070C0"/>
                </a:solidFill>
              </a:rPr>
              <a:t>á</a:t>
            </a:r>
            <a:r>
              <a:rPr lang="en-US" sz="4000" b="1" dirty="0" smtClean="0">
                <a:solidFill>
                  <a:srgbClr val="0070C0"/>
                </a:solidFill>
              </a:rPr>
              <a:t> variant</a:t>
            </a:r>
            <a:r>
              <a:rPr lang="cs-CZ" sz="4000" b="1" dirty="0" smtClean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878522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3600" dirty="0" smtClean="0"/>
              <a:t>	V úloze VKP obvykle není k dispozici „</a:t>
            </a:r>
            <a:r>
              <a:rPr lang="cs-CZ" sz="3600" i="1" dirty="0" smtClean="0"/>
              <a:t>optimální řešení</a:t>
            </a:r>
            <a:r>
              <a:rPr lang="cs-CZ" sz="3600" dirty="0" smtClean="0"/>
              <a:t>“</a:t>
            </a:r>
            <a:r>
              <a:rPr lang="en-US" sz="3600" dirty="0" smtClean="0"/>
              <a:t> </a:t>
            </a:r>
            <a:r>
              <a:rPr lang="en-US" sz="3600" b="1" dirty="0" smtClean="0">
                <a:latin typeface="Times New Roman" pitchFamily="18" charset="0"/>
              </a:rPr>
              <a:t>x*</a:t>
            </a:r>
            <a:r>
              <a:rPr lang="cs-CZ" baseline="30000" dirty="0" smtClean="0"/>
              <a:t> </a:t>
            </a:r>
            <a:r>
              <a:rPr lang="cs-CZ" sz="3600" dirty="0" smtClean="0"/>
              <a:t>v</a:t>
            </a:r>
            <a:r>
              <a:rPr lang="en-US" sz="3600" dirty="0" smtClean="0"/>
              <a:t> tom</a:t>
            </a:r>
            <a:r>
              <a:rPr lang="cs-CZ" sz="3600" dirty="0" smtClean="0"/>
              <a:t> smyslu, že </a:t>
            </a:r>
            <a:r>
              <a:rPr lang="en-US" sz="3600" dirty="0" smtClean="0"/>
              <a:t>pro </a:t>
            </a:r>
            <a:r>
              <a:rPr lang="en-US" sz="3600" b="1" dirty="0" smtClean="0"/>
              <a:t>v</a:t>
            </a:r>
            <a:r>
              <a:rPr lang="cs-CZ" sz="3600" b="1" dirty="0" smtClean="0"/>
              <a:t>š</a:t>
            </a:r>
            <a:r>
              <a:rPr lang="en-US" sz="3600" b="1" dirty="0" err="1" smtClean="0"/>
              <a:t>echna</a:t>
            </a:r>
            <a:r>
              <a:rPr lang="en-US" sz="3600" dirty="0" smtClean="0"/>
              <a:t> </a:t>
            </a:r>
            <a:r>
              <a:rPr lang="cs-CZ" sz="3600" dirty="0" smtClean="0"/>
              <a:t>kritéria </a:t>
            </a:r>
            <a:r>
              <a:rPr lang="cs-CZ" sz="3600" i="1" dirty="0" err="1" smtClean="0">
                <a:latin typeface="Times New Roman" pitchFamily="18" charset="0"/>
              </a:rPr>
              <a:t>f</a:t>
            </a:r>
            <a:r>
              <a:rPr lang="cs-CZ" sz="3600" i="1" baseline="-25000" dirty="0" err="1" smtClean="0">
                <a:latin typeface="Times New Roman" pitchFamily="18" charset="0"/>
              </a:rPr>
              <a:t>j</a:t>
            </a:r>
            <a:endParaRPr lang="cs-CZ" sz="36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3600" dirty="0"/>
              <a:t>	 a </a:t>
            </a:r>
            <a:r>
              <a:rPr lang="cs-CZ" sz="3600" b="1" dirty="0" smtClean="0"/>
              <a:t>všechna</a:t>
            </a:r>
            <a:r>
              <a:rPr lang="cs-CZ" sz="3600" dirty="0" smtClean="0"/>
              <a:t> přípustná řešení </a:t>
            </a:r>
            <a:r>
              <a:rPr lang="en-US" sz="3600" b="1" dirty="0" smtClean="0">
                <a:latin typeface="Times New Roman" pitchFamily="18" charset="0"/>
              </a:rPr>
              <a:t>x</a:t>
            </a:r>
            <a:r>
              <a:rPr lang="en-US" sz="3600" b="1" dirty="0" smtClean="0">
                <a:latin typeface="Times New Roman" pitchFamily="18" charset="0"/>
                <a:sym typeface="Symbol"/>
              </a:rPr>
              <a:t></a:t>
            </a:r>
            <a:r>
              <a:rPr lang="cs-CZ" sz="3600" b="1" i="1" dirty="0" smtClean="0">
                <a:latin typeface="Times New Roman" pitchFamily="18" charset="0"/>
                <a:sym typeface="Symbol"/>
              </a:rPr>
              <a:t>X</a:t>
            </a:r>
            <a:r>
              <a:rPr lang="cs-CZ" sz="3600" dirty="0" smtClean="0"/>
              <a:t> platí:</a:t>
            </a:r>
            <a:r>
              <a:rPr lang="cs-CZ" sz="3600" i="1" dirty="0" smtClean="0"/>
              <a:t>    			</a:t>
            </a:r>
            <a:r>
              <a:rPr lang="cs-CZ" sz="4000" i="1" dirty="0" err="1" smtClean="0">
                <a:latin typeface="Times New Roman" pitchFamily="18" charset="0"/>
              </a:rPr>
              <a:t>f</a:t>
            </a:r>
            <a:r>
              <a:rPr lang="cs-CZ" sz="4000" i="1" baseline="-25000" dirty="0" err="1" smtClean="0">
                <a:latin typeface="Times New Roman" pitchFamily="18" charset="0"/>
              </a:rPr>
              <a:t>j</a:t>
            </a:r>
            <a:r>
              <a:rPr lang="en-US" sz="4000" dirty="0" smtClean="0">
                <a:latin typeface="Times New Roman" pitchFamily="18" charset="0"/>
              </a:rPr>
              <a:t>(</a:t>
            </a:r>
            <a:r>
              <a:rPr lang="en-US" sz="4000" b="1" dirty="0" smtClean="0">
                <a:latin typeface="Times New Roman" pitchFamily="18" charset="0"/>
              </a:rPr>
              <a:t>x*</a:t>
            </a:r>
            <a:r>
              <a:rPr lang="en-US" sz="4000" dirty="0" smtClean="0">
                <a:latin typeface="Times New Roman" pitchFamily="18" charset="0"/>
              </a:rPr>
              <a:t>)</a:t>
            </a:r>
            <a:r>
              <a:rPr lang="cs-CZ" sz="4000" dirty="0" smtClean="0">
                <a:latin typeface="Times New Roman" pitchFamily="18" charset="0"/>
              </a:rPr>
              <a:t> </a:t>
            </a:r>
            <a:r>
              <a:rPr lang="cs-CZ" sz="4000" i="1" dirty="0" smtClean="0">
                <a:latin typeface="Times New Roman" pitchFamily="18" charset="0"/>
                <a:cs typeface="Times New Roman" pitchFamily="18" charset="0"/>
              </a:rPr>
              <a:t>≥</a:t>
            </a:r>
            <a:r>
              <a:rPr lang="en-US" sz="4000" dirty="0" smtClean="0">
                <a:cs typeface="Arial" charset="0"/>
                <a:sym typeface="Symbol" pitchFamily="18" charset="2"/>
              </a:rPr>
              <a:t> </a:t>
            </a:r>
            <a:r>
              <a:rPr lang="cs-CZ" sz="4000" i="1" dirty="0" err="1" smtClean="0">
                <a:latin typeface="Times New Roman" pitchFamily="18" charset="0"/>
              </a:rPr>
              <a:t>f</a:t>
            </a:r>
            <a:r>
              <a:rPr lang="cs-CZ" sz="4000" i="1" baseline="-25000" dirty="0" err="1" smtClean="0">
                <a:latin typeface="Times New Roman" pitchFamily="18" charset="0"/>
              </a:rPr>
              <a:t>j</a:t>
            </a:r>
            <a:r>
              <a:rPr lang="en-US" sz="4000" dirty="0" smtClean="0">
                <a:latin typeface="Times New Roman" pitchFamily="18" charset="0"/>
              </a:rPr>
              <a:t>(</a:t>
            </a:r>
            <a:r>
              <a:rPr lang="en-US" sz="4000" b="1" dirty="0" smtClean="0">
                <a:latin typeface="Times New Roman" pitchFamily="18" charset="0"/>
              </a:rPr>
              <a:t>x</a:t>
            </a:r>
            <a:r>
              <a:rPr lang="en-US" sz="4000" dirty="0" smtClean="0">
                <a:latin typeface="Times New Roman" pitchFamily="18" charset="0"/>
              </a:rPr>
              <a:t>)</a:t>
            </a:r>
            <a:r>
              <a:rPr lang="cs-CZ" dirty="0" smtClean="0"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dirty="0" smtClean="0"/>
              <a:t>	</a:t>
            </a:r>
            <a:r>
              <a:rPr lang="en-US" sz="3600" dirty="0" err="1" smtClean="0">
                <a:solidFill>
                  <a:srgbClr val="0070C0"/>
                </a:solidFill>
              </a:rPr>
              <a:t>Odstran</a:t>
            </a:r>
            <a:r>
              <a:rPr lang="cs-CZ" sz="3600" dirty="0" smtClean="0">
                <a:solidFill>
                  <a:srgbClr val="0070C0"/>
                </a:solidFill>
              </a:rPr>
              <a:t>í</a:t>
            </a:r>
            <a:r>
              <a:rPr lang="en-US" sz="3600" dirty="0" err="1" smtClean="0">
                <a:solidFill>
                  <a:srgbClr val="0070C0"/>
                </a:solidFill>
              </a:rPr>
              <a:t>te</a:t>
            </a:r>
            <a:r>
              <a:rPr lang="cs-CZ" sz="3600" dirty="0" smtClean="0">
                <a:solidFill>
                  <a:srgbClr val="0070C0"/>
                </a:solidFill>
              </a:rPr>
              <a:t>-</a:t>
            </a:r>
            <a:r>
              <a:rPr lang="en-US" sz="3600" dirty="0" err="1" smtClean="0">
                <a:solidFill>
                  <a:srgbClr val="0070C0"/>
                </a:solidFill>
              </a:rPr>
              <a:t>li</a:t>
            </a:r>
            <a:r>
              <a:rPr lang="en-US" sz="3600" dirty="0" smtClean="0">
                <a:solidFill>
                  <a:srgbClr val="0070C0"/>
                </a:solidFill>
              </a:rPr>
              <a:t> v</a:t>
            </a:r>
            <a:r>
              <a:rPr lang="cs-CZ" sz="3600" dirty="0" smtClean="0">
                <a:solidFill>
                  <a:srgbClr val="0070C0"/>
                </a:solidFill>
              </a:rPr>
              <a:t>š</a:t>
            </a:r>
            <a:r>
              <a:rPr lang="en-US" sz="3600" dirty="0" err="1" smtClean="0">
                <a:solidFill>
                  <a:srgbClr val="0070C0"/>
                </a:solidFill>
              </a:rPr>
              <a:t>echna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err="1" smtClean="0">
                <a:solidFill>
                  <a:srgbClr val="0070C0"/>
                </a:solidFill>
              </a:rPr>
              <a:t>dominovan</a:t>
            </a:r>
            <a:r>
              <a:rPr lang="cs-CZ" sz="3600" dirty="0" smtClean="0">
                <a:solidFill>
                  <a:srgbClr val="0070C0"/>
                </a:solidFill>
              </a:rPr>
              <a:t>á</a:t>
            </a:r>
            <a:r>
              <a:rPr lang="en-US" sz="3600" dirty="0" smtClean="0">
                <a:solidFill>
                  <a:srgbClr val="0070C0"/>
                </a:solidFill>
              </a:rPr>
              <a:t> </a:t>
            </a:r>
            <a:r>
              <a:rPr lang="cs-CZ" sz="3600" dirty="0" smtClean="0">
                <a:solidFill>
                  <a:srgbClr val="0070C0"/>
                </a:solidFill>
              </a:rPr>
              <a:t>ř</a:t>
            </a:r>
            <a:r>
              <a:rPr lang="en-US" sz="3600" dirty="0" smtClean="0">
                <a:solidFill>
                  <a:srgbClr val="0070C0"/>
                </a:solidFill>
              </a:rPr>
              <a:t>e</a:t>
            </a:r>
            <a:r>
              <a:rPr lang="cs-CZ" sz="3600" dirty="0" smtClean="0">
                <a:solidFill>
                  <a:srgbClr val="0070C0"/>
                </a:solidFill>
              </a:rPr>
              <a:t>š</a:t>
            </a:r>
            <a:r>
              <a:rPr lang="en-US" sz="3600" dirty="0" smtClean="0">
                <a:solidFill>
                  <a:srgbClr val="0070C0"/>
                </a:solidFill>
              </a:rPr>
              <a:t>en</a:t>
            </a:r>
            <a:r>
              <a:rPr lang="cs-CZ" sz="3600" dirty="0" smtClean="0">
                <a:solidFill>
                  <a:srgbClr val="0070C0"/>
                </a:solidFill>
              </a:rPr>
              <a:t>í, zůstanou nedominovaná řešení!</a:t>
            </a:r>
            <a:endParaRPr lang="en-US" sz="3600" dirty="0" smtClean="0">
              <a:solidFill>
                <a:srgbClr val="0070C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sz="3600" dirty="0" smtClean="0"/>
              <a:t>	(…</a:t>
            </a:r>
            <a:r>
              <a:rPr lang="cs-CZ" dirty="0" smtClean="0">
                <a:solidFill>
                  <a:schemeClr val="accent2"/>
                </a:solidFill>
              </a:rPr>
              <a:t>stejně </a:t>
            </a:r>
            <a:r>
              <a:rPr lang="en-US" dirty="0" err="1" smtClean="0">
                <a:solidFill>
                  <a:schemeClr val="accent2"/>
                </a:solidFill>
              </a:rPr>
              <a:t>jich</a:t>
            </a:r>
            <a:r>
              <a:rPr lang="en-US" dirty="0" smtClean="0">
                <a:solidFill>
                  <a:schemeClr val="accent2"/>
                </a:solidFill>
              </a:rPr>
              <a:t> je </a:t>
            </a:r>
            <a:r>
              <a:rPr lang="en-US" dirty="0" err="1" smtClean="0">
                <a:solidFill>
                  <a:schemeClr val="accent2"/>
                </a:solidFill>
              </a:rPr>
              <a:t>obvykle</a:t>
            </a:r>
            <a:r>
              <a:rPr lang="en-US" dirty="0" smtClean="0">
                <a:solidFill>
                  <a:schemeClr val="accent2"/>
                </a:solidFill>
              </a:rPr>
              <a:t> p</a:t>
            </a:r>
            <a:r>
              <a:rPr lang="cs-CZ" dirty="0" err="1" smtClean="0">
                <a:solidFill>
                  <a:schemeClr val="accent2"/>
                </a:solidFill>
              </a:rPr>
              <a:t>říliš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err="1" smtClean="0">
                <a:solidFill>
                  <a:schemeClr val="accent2"/>
                </a:solidFill>
              </a:rPr>
              <a:t>mnoho</a:t>
            </a:r>
            <a:r>
              <a:rPr lang="cs-CZ" dirty="0" smtClean="0">
                <a:solidFill>
                  <a:schemeClr val="accent2"/>
                </a:solidFill>
              </a:rPr>
              <a:t>!)</a:t>
            </a:r>
            <a:endParaRPr lang="cs-CZ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EMM7</a:t>
            </a:r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97FE40-317E-4854-8645-796B0FCD534F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cs-CZ" sz="2800" b="1" smtClean="0"/>
              <a:t>Příklad 1.</a:t>
            </a:r>
            <a:r>
              <a:rPr lang="en-US" sz="2800" b="1" smtClean="0"/>
              <a:t> Skalarizovan</a:t>
            </a:r>
            <a:r>
              <a:rPr lang="cs-CZ" sz="2800" b="1" smtClean="0"/>
              <a:t>á</a:t>
            </a:r>
            <a:r>
              <a:rPr lang="en-US" sz="2800" b="1" smtClean="0"/>
              <a:t> </a:t>
            </a:r>
            <a:r>
              <a:rPr lang="cs-CZ" sz="2800" b="1" smtClean="0"/>
              <a:t>ú</a:t>
            </a:r>
            <a:r>
              <a:rPr lang="en-US" sz="2800" b="1" smtClean="0"/>
              <a:t>loha</a:t>
            </a:r>
            <a:endParaRPr lang="cs-CZ" sz="2800" b="1" smtClean="0"/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type="body" idx="4294967295"/>
          </p:nvPr>
        </p:nvGraphicFramePr>
        <p:xfrm>
          <a:off x="1022350" y="2349500"/>
          <a:ext cx="6784975" cy="3970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6" name="Rovnice" r:id="rId3" imgW="3213000" imgH="1879560" progId="Equation.3">
                  <p:embed/>
                </p:oleObj>
              </mc:Choice>
              <mc:Fallback>
                <p:oleObj name="Rovnice" r:id="rId3" imgW="3213000" imgH="18795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2350" y="2349500"/>
                        <a:ext cx="6784975" cy="3970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AutoShape 4"/>
          <p:cNvSpPr>
            <a:spLocks/>
          </p:cNvSpPr>
          <p:nvPr/>
        </p:nvSpPr>
        <p:spPr bwMode="auto">
          <a:xfrm>
            <a:off x="3711575" y="5300663"/>
            <a:ext cx="576263" cy="1150937"/>
          </a:xfrm>
          <a:prstGeom prst="rightBrace">
            <a:avLst>
              <a:gd name="adj1" fmla="val 1664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4394200" y="5513388"/>
            <a:ext cx="720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600" b="1" i="1">
                <a:latin typeface="Times New Roman" pitchFamily="18" charset="0"/>
              </a:rPr>
              <a:t>X</a:t>
            </a:r>
          </a:p>
        </p:txBody>
      </p:sp>
      <p:graphicFrame>
        <p:nvGraphicFramePr>
          <p:cNvPr id="2051" name="Object 6"/>
          <p:cNvGraphicFramePr>
            <a:graphicFrameLocks noGrp="1" noChangeAspect="1"/>
          </p:cNvGraphicFramePr>
          <p:nvPr>
            <p:ph idx="1"/>
          </p:nvPr>
        </p:nvGraphicFramePr>
        <p:xfrm>
          <a:off x="6227763" y="206375"/>
          <a:ext cx="2376487" cy="18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Rovnice" r:id="rId5" imgW="1828800" imgH="1396800" progId="Equation.3">
                  <p:embed/>
                </p:oleObj>
              </mc:Choice>
              <mc:Fallback>
                <p:oleObj name="Rovnice" r:id="rId5" imgW="1828800" imgH="1396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206375"/>
                        <a:ext cx="2376487" cy="181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6156325" y="63500"/>
            <a:ext cx="2663825" cy="22764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827088" y="4365625"/>
            <a:ext cx="4321175" cy="2232025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684213" y="1196975"/>
            <a:ext cx="460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400">
                <a:latin typeface="Times New Roman" pitchFamily="18" charset="0"/>
              </a:rPr>
              <a:t>Váhy: </a:t>
            </a:r>
            <a:r>
              <a:rPr lang="cs-CZ" sz="2400" i="1">
                <a:latin typeface="Times New Roman" pitchFamily="18" charset="0"/>
              </a:rPr>
              <a:t>v</a:t>
            </a:r>
            <a:r>
              <a:rPr lang="cs-CZ" sz="2400" baseline="-25000">
                <a:latin typeface="Times New Roman" pitchFamily="18" charset="0"/>
              </a:rPr>
              <a:t>1</a:t>
            </a:r>
            <a:r>
              <a:rPr lang="cs-CZ" sz="2400">
                <a:latin typeface="Times New Roman" pitchFamily="18" charset="0"/>
              </a:rPr>
              <a:t> = 0,5  </a:t>
            </a:r>
            <a:r>
              <a:rPr lang="cs-CZ" sz="2400" i="1">
                <a:latin typeface="Times New Roman" pitchFamily="18" charset="0"/>
              </a:rPr>
              <a:t>v</a:t>
            </a:r>
            <a:r>
              <a:rPr lang="cs-CZ" sz="2400" baseline="-25000">
                <a:latin typeface="Times New Roman" pitchFamily="18" charset="0"/>
              </a:rPr>
              <a:t>2</a:t>
            </a:r>
            <a:r>
              <a:rPr lang="cs-CZ" sz="2400">
                <a:latin typeface="Times New Roman" pitchFamily="18" charset="0"/>
              </a:rPr>
              <a:t> = 0,3  </a:t>
            </a:r>
            <a:r>
              <a:rPr lang="cs-CZ" sz="2400" i="1">
                <a:latin typeface="Times New Roman" pitchFamily="18" charset="0"/>
              </a:rPr>
              <a:t>v</a:t>
            </a:r>
            <a:r>
              <a:rPr lang="cs-CZ" sz="2400" baseline="-25000">
                <a:latin typeface="Times New Roman" pitchFamily="18" charset="0"/>
              </a:rPr>
              <a:t>3</a:t>
            </a:r>
            <a:r>
              <a:rPr lang="cs-CZ" sz="2400">
                <a:latin typeface="Times New Roman" pitchFamily="18" charset="0"/>
              </a:rPr>
              <a:t> = 0,2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094AB3-253C-45F7-AA2D-3AF74F842BC8}" type="slidenum">
              <a:rPr lang="cs-CZ"/>
              <a:pPr>
                <a:defRPr/>
              </a:pPr>
              <a:t>9</a:t>
            </a:fld>
            <a:endParaRPr lang="cs-CZ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400" dirty="0" smtClean="0"/>
              <a:t>	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baseline="-25000" dirty="0" smtClean="0">
                <a:latin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en-US" sz="2400" baseline="-25000" dirty="0" smtClean="0">
                <a:latin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</a:rPr>
              <a:t>, ..., </a:t>
            </a:r>
            <a:r>
              <a:rPr lang="en-US" sz="2400" i="1" dirty="0" smtClean="0">
                <a:latin typeface="Times New Roman" pitchFamily="18" charset="0"/>
              </a:rPr>
              <a:t>f</a:t>
            </a:r>
            <a:r>
              <a:rPr lang="cs-CZ" sz="2400" i="1" baseline="-25000" dirty="0" smtClean="0">
                <a:latin typeface="Times New Roman" pitchFamily="18" charset="0"/>
              </a:rPr>
              <a:t>k</a:t>
            </a:r>
            <a:r>
              <a:rPr lang="en-US" sz="2400" dirty="0" smtClean="0"/>
              <a:t> -  </a:t>
            </a:r>
            <a:r>
              <a:rPr lang="en-US" sz="2400" b="1" dirty="0" err="1" smtClean="0">
                <a:solidFill>
                  <a:schemeClr val="hlink"/>
                </a:solidFill>
              </a:rPr>
              <a:t>ryze</a:t>
            </a:r>
            <a:r>
              <a:rPr lang="en-US" sz="2400" dirty="0" smtClean="0"/>
              <a:t> </a:t>
            </a:r>
            <a:r>
              <a:rPr lang="en-US" sz="2400" dirty="0" err="1" smtClean="0"/>
              <a:t>konkávní</a:t>
            </a:r>
            <a:r>
              <a:rPr lang="en-US" sz="2400" dirty="0" smtClean="0"/>
              <a:t> </a:t>
            </a:r>
            <a:r>
              <a:rPr lang="en-US" sz="2400" dirty="0" err="1" smtClean="0"/>
              <a:t>funkce</a:t>
            </a:r>
            <a:r>
              <a:rPr lang="en-US" sz="2400" dirty="0" smtClean="0"/>
              <a:t> (</a:t>
            </a:r>
            <a:r>
              <a:rPr lang="en-US" sz="2400" dirty="0" err="1" smtClean="0"/>
              <a:t>kritéria</a:t>
            </a:r>
            <a:r>
              <a:rPr lang="en-US" sz="2400" dirty="0" smtClean="0"/>
              <a:t>)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	</a:t>
            </a:r>
            <a:r>
              <a:rPr lang="en-US" sz="2400" i="1" dirty="0" smtClean="0">
                <a:latin typeface="Times New Roman" pitchFamily="18" charset="0"/>
              </a:rPr>
              <a:t>g</a:t>
            </a:r>
            <a:r>
              <a:rPr lang="en-US" sz="2400" baseline="-25000" dirty="0" smtClean="0">
                <a:latin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</a:rPr>
              <a:t>g</a:t>
            </a:r>
            <a:r>
              <a:rPr lang="en-US" sz="2400" baseline="-25000" dirty="0" smtClean="0">
                <a:latin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</a:rPr>
              <a:t>, ... ,</a:t>
            </a:r>
            <a:r>
              <a:rPr lang="en-US" sz="2400" i="1" dirty="0" smtClean="0">
                <a:latin typeface="Times New Roman" pitchFamily="18" charset="0"/>
              </a:rPr>
              <a:t>g</a:t>
            </a:r>
            <a:r>
              <a:rPr lang="en-US" sz="2400" i="1" baseline="-25000" dirty="0" smtClean="0">
                <a:latin typeface="Times New Roman" pitchFamily="18" charset="0"/>
              </a:rPr>
              <a:t>m</a:t>
            </a:r>
            <a:r>
              <a:rPr lang="en-US" sz="2400" dirty="0" smtClean="0"/>
              <a:t>  -  </a:t>
            </a:r>
            <a:r>
              <a:rPr lang="en-US" sz="2400" dirty="0" err="1" smtClean="0"/>
              <a:t>konvexní</a:t>
            </a:r>
            <a:r>
              <a:rPr lang="en-US" sz="2400" dirty="0" smtClean="0"/>
              <a:t> </a:t>
            </a:r>
            <a:r>
              <a:rPr lang="en-US" sz="2400" dirty="0" err="1" smtClean="0"/>
              <a:t>funkce</a:t>
            </a:r>
            <a:endParaRPr lang="en-US" sz="2400" dirty="0" smtClean="0"/>
          </a:p>
          <a:p>
            <a:pPr eaLnBrk="1" hangingPunct="1">
              <a:buFontTx/>
              <a:buNone/>
            </a:pPr>
            <a:endParaRPr lang="en-US" sz="2400" dirty="0" smtClean="0"/>
          </a:p>
          <a:p>
            <a:pPr eaLnBrk="1" hangingPunct="1">
              <a:buFontTx/>
              <a:buNone/>
            </a:pPr>
            <a:r>
              <a:rPr lang="cs-CZ" sz="2400" dirty="0" smtClean="0"/>
              <a:t>	</a:t>
            </a:r>
            <a:r>
              <a:rPr lang="en-US" sz="2400" dirty="0" smtClean="0"/>
              <a:t>P</a:t>
            </a:r>
            <a:r>
              <a:rPr lang="cs-CZ" sz="2400" dirty="0" err="1" smtClean="0"/>
              <a:t>ak</a:t>
            </a:r>
            <a:r>
              <a:rPr lang="cs-CZ" sz="2400" dirty="0" smtClean="0"/>
              <a:t> platí, že:</a:t>
            </a:r>
            <a:r>
              <a:rPr lang="en-US" sz="2400" dirty="0" smtClean="0"/>
              <a:t>  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*</a:t>
            </a:r>
            <a:r>
              <a:rPr lang="en-US" sz="2400" dirty="0" smtClean="0"/>
              <a:t> je </a:t>
            </a:r>
            <a:r>
              <a:rPr lang="en-US" sz="2400" dirty="0" err="1" smtClean="0"/>
              <a:t>nedominované</a:t>
            </a:r>
            <a:r>
              <a:rPr lang="en-US" sz="2400" dirty="0" smtClean="0"/>
              <a:t> (</a:t>
            </a:r>
            <a:r>
              <a:rPr lang="en-US" sz="2400" dirty="0" err="1" smtClean="0"/>
              <a:t>Paretovsk</a:t>
            </a:r>
            <a:r>
              <a:rPr lang="cs-CZ" sz="2400" dirty="0" smtClean="0"/>
              <a:t>é)</a:t>
            </a:r>
            <a:r>
              <a:rPr lang="en-US" sz="2400" dirty="0" smtClean="0"/>
              <a:t> </a:t>
            </a:r>
            <a:r>
              <a:rPr lang="en-US" sz="2400" dirty="0" err="1" smtClean="0"/>
              <a:t>řešení</a:t>
            </a:r>
            <a:r>
              <a:rPr lang="en-US" sz="2400" dirty="0" smtClean="0"/>
              <a:t> </a:t>
            </a:r>
            <a:r>
              <a:rPr lang="cs-CZ" sz="2400" dirty="0" smtClean="0"/>
              <a:t>ú</a:t>
            </a:r>
            <a:r>
              <a:rPr lang="en-US" sz="2400" dirty="0" err="1" smtClean="0"/>
              <a:t>lohy</a:t>
            </a:r>
            <a:r>
              <a:rPr lang="en-US" sz="2400" dirty="0" smtClean="0"/>
              <a:t> (1), (2), </a:t>
            </a:r>
            <a:r>
              <a:rPr lang="en-US" sz="2400" b="1" dirty="0" err="1" smtClean="0">
                <a:solidFill>
                  <a:srgbClr val="0070C0"/>
                </a:solidFill>
              </a:rPr>
              <a:t>právě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když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err="1" smtClean="0"/>
              <a:t>existují</a:t>
            </a:r>
            <a:r>
              <a:rPr lang="en-US" sz="2400" dirty="0" smtClean="0"/>
              <a:t> </a:t>
            </a:r>
            <a:r>
              <a:rPr lang="en-US" sz="2400" dirty="0" err="1" smtClean="0"/>
              <a:t>váhy</a:t>
            </a:r>
            <a:r>
              <a:rPr lang="en-US" sz="2400" dirty="0" smtClean="0"/>
              <a:t> </a:t>
            </a:r>
            <a:r>
              <a:rPr lang="en-US" sz="2400" dirty="0" err="1" smtClean="0"/>
              <a:t>kritérií</a:t>
            </a:r>
            <a:r>
              <a:rPr lang="en-US" sz="2400" dirty="0" smtClean="0"/>
              <a:t> 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	</a:t>
            </a:r>
            <a:r>
              <a:rPr lang="en-US" sz="2400" i="1" dirty="0" smtClean="0">
                <a:latin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</a:rPr>
              <a:t>, </a:t>
            </a:r>
            <a:r>
              <a:rPr lang="en-US" sz="2400" i="1" dirty="0" smtClean="0">
                <a:latin typeface="Times New Roman" pitchFamily="18" charset="0"/>
              </a:rPr>
              <a:t>v</a:t>
            </a:r>
            <a:r>
              <a:rPr lang="en-US" sz="2400" baseline="-25000" dirty="0" smtClean="0">
                <a:latin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</a:rPr>
              <a:t>, ..., </a:t>
            </a:r>
            <a:r>
              <a:rPr lang="en-US" sz="2400" i="1" dirty="0" err="1" smtClean="0">
                <a:latin typeface="Times New Roman" pitchFamily="18" charset="0"/>
              </a:rPr>
              <a:t>v</a:t>
            </a:r>
            <a:r>
              <a:rPr lang="en-US" sz="2400" i="1" baseline="-25000" dirty="0" err="1" smtClean="0">
                <a:latin typeface="Times New Roman" pitchFamily="18" charset="0"/>
              </a:rPr>
              <a:t>k</a:t>
            </a:r>
            <a:r>
              <a:rPr lang="cs-CZ" sz="2400" dirty="0" smtClean="0"/>
              <a:t>   </a:t>
            </a:r>
            <a:r>
              <a:rPr lang="en-US" sz="2400" dirty="0" smtClean="0"/>
              <a:t>  </a:t>
            </a:r>
            <a:r>
              <a:rPr lang="en-US" sz="2400" i="1" dirty="0" smtClean="0">
                <a:latin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</a:t>
            </a:r>
            <a:r>
              <a:rPr lang="en-US" sz="2400" dirty="0" smtClean="0">
                <a:latin typeface="Times New Roman" pitchFamily="18" charset="0"/>
              </a:rPr>
              <a:t> 0 </a:t>
            </a:r>
            <a:r>
              <a:rPr lang="cs-CZ" sz="2400" dirty="0" smtClean="0">
                <a:latin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</a:rPr>
              <a:t>   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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i="1" dirty="0" smtClean="0">
                <a:latin typeface="Times New Roman" pitchFamily="18" charset="0"/>
              </a:rPr>
              <a:t>v</a:t>
            </a:r>
            <a:r>
              <a:rPr lang="en-US" sz="2400" i="1" baseline="-25000" dirty="0" smtClean="0">
                <a:latin typeface="Times New Roman" pitchFamily="18" charset="0"/>
              </a:rPr>
              <a:t>i</a:t>
            </a:r>
            <a:r>
              <a:rPr lang="en-US" sz="2400" baseline="-25000" dirty="0" smtClean="0">
                <a:latin typeface="Times New Roman" pitchFamily="18" charset="0"/>
              </a:rPr>
              <a:t>  </a:t>
            </a:r>
            <a:r>
              <a:rPr lang="en-US" sz="2400" dirty="0" smtClean="0">
                <a:latin typeface="Times New Roman" pitchFamily="18" charset="0"/>
              </a:rPr>
              <a:t>= 1</a:t>
            </a:r>
            <a:r>
              <a:rPr lang="en-US" sz="2400" dirty="0" smtClean="0"/>
              <a:t> </a:t>
            </a:r>
            <a:endParaRPr lang="cs-CZ" sz="2400" dirty="0" smtClean="0"/>
          </a:p>
          <a:p>
            <a:pPr eaLnBrk="1" hangingPunct="1">
              <a:buFontTx/>
              <a:buNone/>
            </a:pPr>
            <a:r>
              <a:rPr lang="cs-CZ" sz="2400" dirty="0" smtClean="0"/>
              <a:t>	takové, že </a:t>
            </a:r>
            <a:r>
              <a:rPr lang="en-US" sz="2400" b="1" dirty="0" smtClean="0">
                <a:latin typeface="Times New Roman" pitchFamily="18" charset="0"/>
              </a:rPr>
              <a:t>x</a:t>
            </a:r>
            <a:r>
              <a:rPr lang="en-US" sz="2400" baseline="30000" dirty="0" smtClean="0">
                <a:latin typeface="Times New Roman" pitchFamily="18" charset="0"/>
              </a:rPr>
              <a:t>*</a:t>
            </a:r>
            <a:r>
              <a:rPr lang="en-US" sz="2400" dirty="0" smtClean="0"/>
              <a:t> je </a:t>
            </a:r>
            <a:r>
              <a:rPr lang="cs-CZ" sz="2400" dirty="0" smtClean="0"/>
              <a:t>optimální řešení </a:t>
            </a:r>
            <a:r>
              <a:rPr lang="cs-CZ" sz="2400" b="1" dirty="0" err="1" smtClean="0">
                <a:solidFill>
                  <a:srgbClr val="0070C0"/>
                </a:solidFill>
              </a:rPr>
              <a:t>skalarizované</a:t>
            </a:r>
            <a:r>
              <a:rPr lang="cs-CZ" sz="2400" b="1" dirty="0" smtClean="0">
                <a:solidFill>
                  <a:srgbClr val="0070C0"/>
                </a:solidFill>
              </a:rPr>
              <a:t> úlohy</a:t>
            </a:r>
            <a:r>
              <a:rPr lang="cs-CZ" sz="2400" dirty="0" smtClean="0"/>
              <a:t>:</a:t>
            </a:r>
          </a:p>
          <a:p>
            <a:pPr eaLnBrk="1" hangingPunct="1">
              <a:buFontTx/>
              <a:buNone/>
            </a:pPr>
            <a:r>
              <a:rPr lang="cs-CZ" sz="2400" i="1" dirty="0" smtClean="0">
                <a:latin typeface="Times New Roman" pitchFamily="18" charset="0"/>
              </a:rPr>
              <a:t>			 </a:t>
            </a:r>
            <a:r>
              <a:rPr lang="en-US" sz="2400" b="1" dirty="0" smtClean="0">
                <a:latin typeface="Times New Roman" pitchFamily="18" charset="0"/>
                <a:sym typeface="Symbol" pitchFamily="18" charset="2"/>
              </a:rPr>
              <a:t></a:t>
            </a:r>
            <a:r>
              <a:rPr lang="en-US" sz="2400" b="1" dirty="0" smtClean="0">
                <a:latin typeface="Times New Roman" pitchFamily="18" charset="0"/>
              </a:rPr>
              <a:t> </a:t>
            </a:r>
            <a:r>
              <a:rPr lang="en-US" sz="2400" b="1" i="1" dirty="0" smtClean="0">
                <a:latin typeface="Times New Roman" pitchFamily="18" charset="0"/>
              </a:rPr>
              <a:t>v</a:t>
            </a:r>
            <a:r>
              <a:rPr lang="cs-CZ" sz="2400" b="1" i="1" baseline="-25000" dirty="0" smtClean="0">
                <a:latin typeface="Times New Roman" pitchFamily="18" charset="0"/>
              </a:rPr>
              <a:t>j</a:t>
            </a:r>
            <a:r>
              <a:rPr lang="en-US" sz="2400" b="1" baseline="-25000" dirty="0" smtClean="0">
                <a:latin typeface="Times New Roman" pitchFamily="18" charset="0"/>
              </a:rPr>
              <a:t> </a:t>
            </a:r>
            <a:r>
              <a:rPr lang="cs-CZ" sz="2400" b="1" i="1" dirty="0" err="1" smtClean="0">
                <a:latin typeface="Times New Roman" pitchFamily="18" charset="0"/>
              </a:rPr>
              <a:t>f</a:t>
            </a:r>
            <a:r>
              <a:rPr lang="cs-CZ" sz="2400" b="1" i="1" baseline="-25000" dirty="0" err="1" smtClean="0">
                <a:latin typeface="Times New Roman" pitchFamily="18" charset="0"/>
              </a:rPr>
              <a:t>j</a:t>
            </a:r>
            <a:r>
              <a:rPr lang="cs-CZ" sz="2400" b="1" dirty="0" smtClean="0">
                <a:latin typeface="Times New Roman" pitchFamily="18" charset="0"/>
              </a:rPr>
              <a:t>(</a:t>
            </a:r>
            <a:r>
              <a:rPr lang="cs-CZ" sz="2400" b="1" i="1" dirty="0" smtClean="0">
                <a:latin typeface="Times New Roman" pitchFamily="18" charset="0"/>
              </a:rPr>
              <a:t>x</a:t>
            </a:r>
            <a:r>
              <a:rPr lang="cs-CZ" sz="2400" b="1" baseline="-25000" dirty="0" smtClean="0">
                <a:latin typeface="Times New Roman" pitchFamily="18" charset="0"/>
              </a:rPr>
              <a:t>1</a:t>
            </a:r>
            <a:r>
              <a:rPr lang="cs-CZ" sz="2400" b="1" dirty="0" smtClean="0">
                <a:latin typeface="Times New Roman" pitchFamily="18" charset="0"/>
              </a:rPr>
              <a:t>, </a:t>
            </a:r>
            <a:r>
              <a:rPr lang="cs-CZ" sz="2400" b="1" i="1" dirty="0" smtClean="0">
                <a:latin typeface="Times New Roman" pitchFamily="18" charset="0"/>
              </a:rPr>
              <a:t>x</a:t>
            </a:r>
            <a:r>
              <a:rPr lang="cs-CZ" sz="2400" b="1" baseline="-25000" dirty="0" smtClean="0">
                <a:latin typeface="Times New Roman" pitchFamily="18" charset="0"/>
              </a:rPr>
              <a:t>2</a:t>
            </a:r>
            <a:r>
              <a:rPr lang="cs-CZ" sz="2400" b="1" dirty="0" smtClean="0">
                <a:latin typeface="Times New Roman" pitchFamily="18" charset="0"/>
              </a:rPr>
              <a:t>, ... ,</a:t>
            </a:r>
            <a:r>
              <a:rPr lang="cs-CZ" sz="2400" b="1" i="1" dirty="0" err="1" smtClean="0">
                <a:latin typeface="Times New Roman" pitchFamily="18" charset="0"/>
              </a:rPr>
              <a:t>x</a:t>
            </a:r>
            <a:r>
              <a:rPr lang="cs-CZ" sz="2400" b="1" i="1" baseline="-25000" dirty="0" err="1" smtClean="0">
                <a:latin typeface="Times New Roman" pitchFamily="18" charset="0"/>
              </a:rPr>
              <a:t>n</a:t>
            </a:r>
            <a:r>
              <a:rPr lang="cs-CZ" sz="2400" b="1" dirty="0" smtClean="0">
                <a:latin typeface="Times New Roman" pitchFamily="18" charset="0"/>
              </a:rPr>
              <a:t>) </a:t>
            </a:r>
            <a:r>
              <a:rPr lang="cs-CZ" sz="2400" b="1" dirty="0" smtClean="0">
                <a:latin typeface="Times New Roman" pitchFamily="18" charset="0"/>
                <a:sym typeface="Symbol" pitchFamily="18" charset="2"/>
              </a:rPr>
              <a:t></a:t>
            </a:r>
            <a:r>
              <a:rPr lang="cs-CZ" sz="2400" b="1" dirty="0" smtClean="0">
                <a:latin typeface="Times New Roman" pitchFamily="18" charset="0"/>
              </a:rPr>
              <a:t>  MAX</a:t>
            </a:r>
            <a:r>
              <a:rPr lang="en-US" sz="2400" b="1" dirty="0" smtClean="0">
                <a:latin typeface="Times New Roman" pitchFamily="18" charset="0"/>
              </a:rPr>
              <a:t>;</a:t>
            </a:r>
            <a:r>
              <a:rPr lang="en-US" sz="2400" dirty="0" smtClean="0"/>
              <a:t> </a:t>
            </a:r>
            <a:r>
              <a:rPr lang="cs-CZ" sz="2400" dirty="0" smtClean="0"/>
              <a:t>		(1*)</a:t>
            </a:r>
          </a:p>
          <a:p>
            <a:pPr eaLnBrk="1" hangingPunct="1">
              <a:buFontTx/>
              <a:buNone/>
            </a:pPr>
            <a:r>
              <a:rPr lang="cs-CZ" sz="2400" dirty="0" smtClean="0"/>
              <a:t>		</a:t>
            </a:r>
            <a:r>
              <a:rPr lang="en-US" sz="2400" dirty="0" smtClean="0"/>
              <a:t>	</a:t>
            </a:r>
            <a:r>
              <a:rPr lang="cs-CZ" sz="2400" dirty="0" smtClean="0"/>
              <a:t>za omezení (2), </a:t>
            </a:r>
            <a:endParaRPr lang="en-US" sz="2400" dirty="0" smtClean="0"/>
          </a:p>
          <a:p>
            <a:pPr eaLnBrk="1" hangingPunct="1">
              <a:buFontTx/>
              <a:buNone/>
            </a:pPr>
            <a:r>
              <a:rPr lang="en-US" sz="2400" dirty="0" smtClean="0"/>
              <a:t>			</a:t>
            </a:r>
            <a:r>
              <a:rPr lang="cs-CZ" sz="2400" dirty="0" smtClean="0"/>
              <a:t>tj.</a:t>
            </a: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3276600" y="5661025"/>
          <a:ext cx="2881313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Rovnice" r:id="rId3" imgW="1396800" imgH="431640" progId="Equation.3">
                  <p:embed/>
                </p:oleObj>
              </mc:Choice>
              <mc:Fallback>
                <p:oleObj name="Rovnice" r:id="rId3" imgW="13968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661025"/>
                        <a:ext cx="2881313" cy="88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539750" y="3246438"/>
            <a:ext cx="393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Font typeface="Tahoma" pitchFamily="34" charset="0"/>
              <a:buChar char="●"/>
            </a:pPr>
            <a:r>
              <a:rPr lang="cs-CZ"/>
              <a:t> </a:t>
            </a:r>
          </a:p>
        </p:txBody>
      </p:sp>
      <p:sp>
        <p:nvSpPr>
          <p:cNvPr id="3079" name="Rectangle 9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  <a:noFill/>
        </p:spPr>
        <p:txBody>
          <a:bodyPr/>
          <a:lstStyle/>
          <a:p>
            <a:pPr eaLnBrk="1" hangingPunct="1"/>
            <a:r>
              <a:rPr lang="cs-CZ" sz="3200" b="1" smtClean="0"/>
              <a:t>Vztah mezi Paretovským řešením úlohy VKP a optimálním řešením skalarizované úlohy VKP</a:t>
            </a:r>
            <a:endParaRPr lang="cs-CZ" sz="2400" smtClean="0"/>
          </a:p>
        </p:txBody>
      </p:sp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1690688" y="4941888"/>
            <a:ext cx="4897437" cy="792162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ěsice">
  <a:themeElements>
    <a:clrScheme name="Směsic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c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měsic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c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c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6716</TotalTime>
  <Words>630</Words>
  <Application>Microsoft Office PowerPoint</Application>
  <PresentationFormat>Předvádění na obrazovce (4:3)</PresentationFormat>
  <Paragraphs>283</Paragraphs>
  <Slides>24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3" baseType="lpstr">
      <vt:lpstr>Arial</vt:lpstr>
      <vt:lpstr>Calibri</vt:lpstr>
      <vt:lpstr>Symbol</vt:lpstr>
      <vt:lpstr>Tahoma</vt:lpstr>
      <vt:lpstr>Times New Roman</vt:lpstr>
      <vt:lpstr>Wingdings</vt:lpstr>
      <vt:lpstr>Směsice</vt:lpstr>
      <vt:lpstr>Výchozí návrh</vt:lpstr>
      <vt:lpstr>Rovnice</vt:lpstr>
      <vt:lpstr>Ekonomicko-matematické metody 7</vt:lpstr>
      <vt:lpstr>Příklad: 3 účelové funkce</vt:lpstr>
      <vt:lpstr>Příklad pokrač.</vt:lpstr>
      <vt:lpstr>Vícekriteriální programování  Nelineární VKP: Základní úloha</vt:lpstr>
      <vt:lpstr>Příklad 1: VKNLP</vt:lpstr>
      <vt:lpstr>Definice nedominované varianty</vt:lpstr>
      <vt:lpstr>Nedominovaná varianta</vt:lpstr>
      <vt:lpstr>Příklad 1. Skalarizovaná úloha</vt:lpstr>
      <vt:lpstr>Vztah mezi Paretovským řešením úlohy VKP a optimálním řešením skalarizované úlohy VKP</vt:lpstr>
      <vt:lpstr>Vícekriteriální lineární programování VKLP </vt:lpstr>
      <vt:lpstr>Vícekriteriální lineární programování VKLP </vt:lpstr>
      <vt:lpstr>Vztah mezi Paretovským řešením úlohy VKLP a optimálním řešením skalarizované úlohy VKLP</vt:lpstr>
      <vt:lpstr>Příklad 2. VKLP</vt:lpstr>
      <vt:lpstr>Příklad 2. pokrač.</vt:lpstr>
      <vt:lpstr>Minimaxová optimalizace</vt:lpstr>
      <vt:lpstr>Minimaxová optimalizace:  ekvivalentní tvar</vt:lpstr>
      <vt:lpstr>Příklad 3.</vt:lpstr>
      <vt:lpstr>Příklad 3. pokrač.</vt:lpstr>
      <vt:lpstr>Cílové programování</vt:lpstr>
      <vt:lpstr>Cílové lineární programování CLP</vt:lpstr>
      <vt:lpstr>Cílové lineární programování ekvivalentní úloha</vt:lpstr>
      <vt:lpstr>Příklad 4.</vt:lpstr>
      <vt:lpstr>Příklad 4: dokončení</vt:lpstr>
      <vt:lpstr>Souhrn: 3 metody řešení VKLP</vt:lpstr>
    </vt:vector>
  </TitlesOfParts>
  <Company>All4sport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Matematické metody pro ekonomy č. 8</dc:title>
  <dc:creator>Deni</dc:creator>
  <cp:lastModifiedBy>bar0245</cp:lastModifiedBy>
  <cp:revision>50</cp:revision>
  <dcterms:created xsi:type="dcterms:W3CDTF">2005-02-20T13:36:05Z</dcterms:created>
  <dcterms:modified xsi:type="dcterms:W3CDTF">2018-11-14T10:36:26Z</dcterms:modified>
</cp:coreProperties>
</file>