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1" r:id="rId2"/>
  </p:sldMasterIdLst>
  <p:notesMasterIdLst>
    <p:notesMasterId r:id="rId47"/>
  </p:notesMasterIdLst>
  <p:sldIdLst>
    <p:sldId id="256" r:id="rId3"/>
    <p:sldId id="289" r:id="rId4"/>
    <p:sldId id="290" r:id="rId5"/>
    <p:sldId id="291" r:id="rId6"/>
    <p:sldId id="292" r:id="rId7"/>
    <p:sldId id="293" r:id="rId8"/>
    <p:sldId id="294" r:id="rId9"/>
    <p:sldId id="295" r:id="rId10"/>
    <p:sldId id="296" r:id="rId11"/>
    <p:sldId id="297" r:id="rId12"/>
    <p:sldId id="298" r:id="rId13"/>
    <p:sldId id="299" r:id="rId14"/>
    <p:sldId id="301" r:id="rId15"/>
    <p:sldId id="302" r:id="rId16"/>
    <p:sldId id="303" r:id="rId17"/>
    <p:sldId id="309" r:id="rId18"/>
    <p:sldId id="310" r:id="rId19"/>
    <p:sldId id="304" r:id="rId20"/>
    <p:sldId id="305" r:id="rId21"/>
    <p:sldId id="306" r:id="rId22"/>
    <p:sldId id="307" r:id="rId23"/>
    <p:sldId id="308" r:id="rId24"/>
    <p:sldId id="311" r:id="rId25"/>
    <p:sldId id="312" r:id="rId26"/>
    <p:sldId id="313" r:id="rId27"/>
    <p:sldId id="314" r:id="rId28"/>
    <p:sldId id="315" r:id="rId29"/>
    <p:sldId id="272" r:id="rId30"/>
    <p:sldId id="273" r:id="rId31"/>
    <p:sldId id="274" r:id="rId32"/>
    <p:sldId id="275" r:id="rId33"/>
    <p:sldId id="276" r:id="rId34"/>
    <p:sldId id="277" r:id="rId35"/>
    <p:sldId id="278" r:id="rId36"/>
    <p:sldId id="279" r:id="rId37"/>
    <p:sldId id="280" r:id="rId38"/>
    <p:sldId id="281" r:id="rId39"/>
    <p:sldId id="282" r:id="rId40"/>
    <p:sldId id="283" r:id="rId41"/>
    <p:sldId id="284" r:id="rId42"/>
    <p:sldId id="285" r:id="rId43"/>
    <p:sldId id="286" r:id="rId44"/>
    <p:sldId id="287" r:id="rId45"/>
    <p:sldId id="288" r:id="rId46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282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27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4" Type="http://schemas.openxmlformats.org/officeDocument/2006/relationships/image" Target="../media/image37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3C844219-E772-45FD-92CD-7123EBFB0043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123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5124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5125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grpSp>
          <p:nvGrpSpPr>
            <p:cNvPr id="512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5127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5128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sp>
          <p:nvSpPr>
            <p:cNvPr id="5129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130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131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513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513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5134" name="Rectangle 14"/>
          <p:cNvSpPr>
            <a:spLocks noGrp="1" noChangeArrowheads="1"/>
          </p:cNvSpPr>
          <p:nvPr>
            <p:ph type="dt" sz="half" idx="2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cs-CZ"/>
          </a:p>
        </p:txBody>
      </p:sp>
      <p:sp>
        <p:nvSpPr>
          <p:cNvPr id="5135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cs-CZ"/>
              <a:t>EMM10</a:t>
            </a:r>
          </a:p>
        </p:txBody>
      </p:sp>
      <p:sp>
        <p:nvSpPr>
          <p:cNvPr id="5136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8B2B2BE-7E9B-4869-B2E4-951A199D3FC8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EMM10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53D24B-AB46-4480-8D17-877F397248C6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EMM10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1AA55A-90CD-4563-90AB-61AFAFEC673F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EMM10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F29AAD-8E03-4FD6-8039-B3FB7C79CF88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EMM10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A91DAA-B038-4E32-998C-DA055AF8B636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EMM10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B31A7B-994B-4EF2-AEF3-9A265DE7C2C4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EMM10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D569A3-59D0-405D-96B7-60BA67110996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EMM10</a:t>
            </a: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2D4D67-BD54-4381-94A8-32B1F13BD86E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EMM10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017EF7-D1AE-470C-9C25-799772704950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EMM10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5EDF36-AF15-46CA-81E7-07B4EFCFD822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EMM10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CBA98A-5E27-4BC7-BB39-84BEE273CCE3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EMM10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144641-0100-497F-AF4F-B86524A35C3F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EMM10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2F65C6-4833-4D75-8035-FB5F1003D0BC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EMM10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C3481B-B954-4A99-AE89-41641224F8A5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EMM10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E8A611-644D-4547-8303-B62F707B3BD3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EMM10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DA463C4-2079-4A5B-BCF3-EFBE0C1CBB84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EMM10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4E4E74-E2CC-4908-B851-0A696921850F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EMM10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D90F1A-A80B-4230-ADB5-ED00218DB152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EMM10</a:t>
            </a: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EDB782-4854-4EFC-AC18-D69A268FA0A9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EMM10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B8A653-0A92-4A98-870E-89DEB68B7889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EMM10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A393B5-E238-4D94-879F-88CE88E9BB84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EMM10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BA7EDA-7ED6-4289-B8FB-C8FF162C8F95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EMM10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951430-C551-46D1-8084-76E9564BFF59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cs-CZ" sz="2400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cs-CZ" sz="2400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cs-CZ" sz="2400"/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cs-CZ" sz="2400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cs-CZ" sz="2400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cs-CZ" sz="2400"/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cs-CZ" sz="2400"/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cs-CZ"/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cs-CZ"/>
              <a:t>EMM10</a:t>
            </a:r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4F50E30-A4A6-4F92-B005-975EDA79FCA9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dirty="0" smtClean="0"/>
              <a:t>Klepnutím lze upravit styl předlohy nadpisů.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r>
              <a:rPr lang="cs-CZ"/>
              <a:t>EMM10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14D7D007-C53C-48C4-8C56-1F4C1A008C60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 dt="0"/>
  <p:txStyles>
    <p:title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ts val="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ts val="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ts val="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ts val="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ts val="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Priklad_CAPM_IND_PF_modely.xls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2.wmf"/><Relationship Id="rId4" Type="http://schemas.openxmlformats.org/officeDocument/2006/relationships/oleObject" Target="../embeddings/oleObject2.bin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4.bin"/><Relationship Id="rId10" Type="http://schemas.openxmlformats.org/officeDocument/2006/relationships/image" Target="../media/image37.wmf"/><Relationship Id="rId4" Type="http://schemas.openxmlformats.org/officeDocument/2006/relationships/image" Target="../media/image34.wmf"/><Relationship Id="rId9" Type="http://schemas.openxmlformats.org/officeDocument/2006/relationships/oleObject" Target="../embeddings/oleObject6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9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38.w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40.wmf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3" Type="http://schemas.openxmlformats.org/officeDocument/2006/relationships/image" Target="../media/image43.wmf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1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44.wmf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fuzzyfikace.xls" TargetMode="External"/><Relationship Id="rId2" Type="http://schemas.openxmlformats.org/officeDocument/2006/relationships/image" Target="../media/image46.wmf"/><Relationship Id="rId1" Type="http://schemas.openxmlformats.org/officeDocument/2006/relationships/slideLayout" Target="../slideLayouts/slideLayout1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 dirty="0" err="1"/>
              <a:t>EMM10</a:t>
            </a:r>
            <a:endParaRPr lang="cs-CZ" dirty="0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084DE402-A783-4267-ACE8-6BBE23087807}" type="slidenum">
              <a:rPr lang="cs-CZ"/>
              <a:pPr/>
              <a:t>1</a:t>
            </a:fld>
            <a:endParaRPr lang="cs-CZ" dirty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cs-CZ" b="1" dirty="0"/>
              <a:t>Ekonomicko-matematické metody č. 10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Prof. RNDr. Jaroslav </a:t>
            </a:r>
            <a:r>
              <a:rPr lang="cs-CZ" dirty="0" err="1" smtClean="0"/>
              <a:t>Ramík</a:t>
            </a:r>
            <a:r>
              <a:rPr lang="cs-CZ" dirty="0" smtClean="0"/>
              <a:t>, CSc.</a:t>
            </a:r>
          </a:p>
          <a:p>
            <a:pPr eaLnBrk="1" hangingPunct="1"/>
            <a:endParaRPr lang="cs-CZ" altLang="cs-CZ" dirty="0" smtClean="0"/>
          </a:p>
          <a:p>
            <a:pPr eaLnBrk="1" hangingPunct="1"/>
            <a:r>
              <a:rPr lang="cs-CZ" altLang="cs-CZ" dirty="0" smtClean="0"/>
              <a:t>přednáší</a:t>
            </a:r>
          </a:p>
          <a:p>
            <a:pPr eaLnBrk="1" hangingPunct="1"/>
            <a:r>
              <a:rPr lang="cs-CZ" altLang="cs-CZ" dirty="0" smtClean="0"/>
              <a:t>doc. RNDr. David Bartl, Ph.D.</a:t>
            </a:r>
            <a:endParaRPr lang="cs-CZ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Faktorové modely</a:t>
            </a:r>
            <a:br>
              <a:rPr lang="cs-CZ" dirty="0" smtClean="0"/>
            </a:br>
            <a:r>
              <a:rPr lang="cs-CZ" sz="1800" dirty="0" smtClean="0"/>
              <a:t>(lineární) závislost relativního výnosu aktiva na zadaném faktoru-indexu </a:t>
            </a:r>
            <a:r>
              <a:rPr lang="cs-CZ" sz="1800" i="1" dirty="0" smtClean="0"/>
              <a:t>F</a:t>
            </a:r>
            <a:endParaRPr lang="cs-CZ" sz="18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cs-CZ" dirty="0" smtClean="0"/>
                  <a:t>Ze vztahu</a:t>
                </a:r>
                <a:endParaRPr lang="cs-CZ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cs-CZ" dirty="0" smtClean="0"/>
              </a:p>
              <a:p>
                <a:pPr marL="0" indent="0">
                  <a:buNone/>
                </a:pPr>
                <a:endParaRPr lang="cs-CZ" dirty="0" smtClean="0"/>
              </a:p>
              <a:p>
                <a:pPr marL="0" indent="0">
                  <a:buNone/>
                </a:pPr>
                <a:r>
                  <a:rPr lang="cs-CZ" dirty="0" smtClean="0"/>
                  <a:t>pak pro 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=1, 2,…,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cs-CZ" dirty="0" smtClean="0"/>
                  <a:t>  můžeme odvodit:</a:t>
                </a: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   </m:t>
                      </m:r>
                      <m:r>
                        <m:rPr>
                          <m:sty m:val="p"/>
                        </m:rPr>
                        <a:rPr lang="cs-CZ" b="0" i="0" smtClean="0">
                          <a:latin typeface="Cambria Math" panose="02040503050406030204" pitchFamily="18" charset="0"/>
                        </a:rPr>
                        <m:t>cov</m:t>
                      </m:r>
                      <m:d>
                        <m:d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m:rPr>
                          <m:aln/>
                        </m:rP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cs-CZ" b="0" i="0" smtClean="0">
                          <a:latin typeface="Cambria Math" panose="02040503050406030204" pitchFamily="18" charset="0"/>
                        </a:rPr>
                        <m:t>cov</m:t>
                      </m:r>
                      <m:d>
                        <m:d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, </m:t>
                          </m:r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cs-CZ" i="0">
                          <a:latin typeface="Cambria Math" panose="02040503050406030204" pitchFamily="18" charset="0"/>
                        </a:rPr>
                        <m:t>cov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cs-CZ" i="0">
                          <a:latin typeface="Cambria Math" panose="02040503050406030204" pitchFamily="18" charset="0"/>
                        </a:rPr>
                        <m:t>cov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d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cs-CZ" i="0">
                          <a:latin typeface="Cambria Math" panose="02040503050406030204" pitchFamily="18" charset="0"/>
                        </a:rPr>
                        <m:t>cov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cs-CZ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cs-CZ" b="0" i="0" smtClean="0">
                          <a:latin typeface="Cambria Math" panose="02040503050406030204" pitchFamily="18" charset="0"/>
                        </a:rPr>
                        <m:t>Var</m:t>
                      </m:r>
                      <m:d>
                        <m:d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d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+0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=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cs-CZ">
                          <a:latin typeface="Cambria Math" panose="02040503050406030204" pitchFamily="18" charset="0"/>
                        </a:rPr>
                        <m:t>Var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d>
                    </m:oMath>
                  </m:oMathPara>
                </a14:m>
                <a:endParaRPr lang="cs-CZ" dirty="0" smtClean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cs-CZ" b="0" i="0" smtClean="0">
                              <a:latin typeface="Cambria Math" panose="02040503050406030204" pitchFamily="18" charset="0"/>
                            </a:rPr>
                            <m:t>cov</m:t>
                          </m:r>
                          <m:d>
                            <m:d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cs-CZ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cs-CZ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m:rPr>
                              <m:sty m:val="p"/>
                            </m:rPr>
                            <a:rPr lang="cs-CZ" b="0" i="0" smtClean="0">
                              <a:latin typeface="Cambria Math" panose="02040503050406030204" pitchFamily="18" charset="0"/>
                            </a:rPr>
                            <m:t>Var</m:t>
                          </m:r>
                          <m:d>
                            <m:d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d>
                        </m:den>
                      </m:f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cs-CZ" b="0" i="0" smtClean="0">
                          <a:latin typeface="Cambria Math" panose="02040503050406030204" pitchFamily="18" charset="0"/>
                        </a:rPr>
                        <m:t>pro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=1, 2,…,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11" t="-9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err="1" smtClean="0"/>
              <a:t>EMM10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91DAA-B038-4E32-998C-DA055AF8B636}" type="slidenum">
              <a:rPr lang="cs-CZ" smtClean="0"/>
              <a:pPr/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5168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Faktorové modely</a:t>
            </a:r>
            <a:br>
              <a:rPr lang="cs-CZ" dirty="0" smtClean="0"/>
            </a:br>
            <a:r>
              <a:rPr lang="cs-CZ" sz="1800" dirty="0" smtClean="0"/>
              <a:t>(lineární) závislost relativního výnosu aktiva na zadaném faktoru-indexu </a:t>
            </a:r>
            <a:r>
              <a:rPr lang="cs-CZ" sz="1800" i="1" dirty="0" smtClean="0"/>
              <a:t>F</a:t>
            </a:r>
            <a:endParaRPr lang="cs-CZ" sz="18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cs-CZ" dirty="0" smtClean="0"/>
                  <a:t>Ze vztahu</a:t>
                </a:r>
                <a:endParaRPr lang="cs-CZ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cs-CZ" dirty="0" smtClean="0"/>
              </a:p>
              <a:p>
                <a:pPr marL="0" indent="0">
                  <a:buNone/>
                </a:pPr>
                <a:endParaRPr lang="cs-CZ" dirty="0" smtClean="0"/>
              </a:p>
              <a:p>
                <a:pPr marL="0" indent="0">
                  <a:buNone/>
                </a:pPr>
                <a:r>
                  <a:rPr lang="cs-CZ" dirty="0" smtClean="0"/>
                  <a:t>pak pro 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=1, 2,…,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cs-CZ" dirty="0" smtClean="0"/>
                  <a:t>  můžeme odvodit:</a:t>
                </a: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   </m:t>
                      </m:r>
                      <m:r>
                        <m:rPr>
                          <m:sty m:val="p"/>
                        </m:rPr>
                        <a:rPr lang="cs-CZ" b="0" i="0" smtClean="0">
                          <a:latin typeface="Cambria Math" panose="02040503050406030204" pitchFamily="18" charset="0"/>
                        </a:rPr>
                        <m:t>E</m:t>
                      </m:r>
                      <m:d>
                        <m:dPr>
                          <m:begChr m:val="["/>
                          <m:endChr m:val="]"/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m:rPr>
                          <m:aln/>
                        </m:rP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cs-CZ" b="0" i="0" smtClean="0">
                          <a:latin typeface="Cambria Math" panose="02040503050406030204" pitchFamily="18" charset="0"/>
                        </a:rPr>
                        <m:t>E</m:t>
                      </m:r>
                      <m:d>
                        <m:dPr>
                          <m:begChr m:val="["/>
                          <m:endChr m:val="]"/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cs-CZ" b="0" i="0" smtClean="0">
                          <a:latin typeface="Cambria Math" panose="02040503050406030204" pitchFamily="18" charset="0"/>
                        </a:rPr>
                        <m:t>E</m:t>
                      </m:r>
                      <m:d>
                        <m:dPr>
                          <m:begChr m:val="["/>
                          <m:endChr m:val="]"/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cs-CZ" b="0" i="0" smtClean="0">
                          <a:latin typeface="Cambria Math" panose="02040503050406030204" pitchFamily="18" charset="0"/>
                        </a:rPr>
                        <m:t>E</m:t>
                      </m:r>
                      <m:d>
                        <m:dPr>
                          <m:begChr m:val="["/>
                          <m:endChr m:val="]"/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d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cs-CZ" b="0" i="0" smtClean="0">
                          <a:latin typeface="Cambria Math" panose="02040503050406030204" pitchFamily="18" charset="0"/>
                        </a:rPr>
                        <m:t>E</m:t>
                      </m:r>
                      <m:d>
                        <m:dPr>
                          <m:begChr m:val="["/>
                          <m:endChr m:val="]"/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cs-CZ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cs-CZ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cs-CZ" b="0" i="0" smtClean="0">
                          <a:latin typeface="Cambria Math" panose="02040503050406030204" pitchFamily="18" charset="0"/>
                        </a:rPr>
                        <m:t>E</m:t>
                      </m:r>
                      <m:d>
                        <m:dPr>
                          <m:begChr m:val="["/>
                          <m:endChr m:val="]"/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d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+0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=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cs-CZ">
                          <a:latin typeface="Cambria Math" panose="02040503050406030204" pitchFamily="18" charset="0"/>
                        </a:rPr>
                        <m:t>E</m:t>
                      </m:r>
                      <m:d>
                        <m:dPr>
                          <m:begChr m:val="["/>
                          <m:endChr m:val="]"/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d>
                    </m:oMath>
                  </m:oMathPara>
                </a14:m>
                <a:endParaRPr lang="cs-CZ" dirty="0" smtClean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cs-CZ" b="0" i="0" smtClean="0">
                          <a:latin typeface="Cambria Math" panose="02040503050406030204" pitchFamily="18" charset="0"/>
                        </a:rPr>
                        <m:t>E</m:t>
                      </m:r>
                      <m:d>
                        <m:dPr>
                          <m:begChr m:val="["/>
                          <m:endChr m:val="]"/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cs-CZ" b="0" i="0" smtClean="0">
                          <a:latin typeface="Cambria Math" panose="02040503050406030204" pitchFamily="18" charset="0"/>
                        </a:rPr>
                        <m:t>E</m:t>
                      </m:r>
                      <m:d>
                        <m:dPr>
                          <m:begChr m:val="["/>
                          <m:endChr m:val="]"/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d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 </m:t>
                      </m:r>
                      <m:r>
                        <m:rPr>
                          <m:sty m:val="p"/>
                        </m:rPr>
                        <a:rPr lang="cs-CZ">
                          <a:latin typeface="Cambria Math" panose="02040503050406030204" pitchFamily="18" charset="0"/>
                        </a:rPr>
                        <m:t>pro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=1, 2,…,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11" t="-9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err="1" smtClean="0"/>
              <a:t>EMM10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91DAA-B038-4E32-998C-DA055AF8B636}" type="slidenum">
              <a:rPr lang="cs-CZ" smtClean="0"/>
              <a:pPr/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0635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Faktorové modely</a:t>
            </a:r>
            <a:br>
              <a:rPr lang="cs-CZ" dirty="0" smtClean="0"/>
            </a:br>
            <a:r>
              <a:rPr lang="cs-CZ" sz="1800" dirty="0" smtClean="0"/>
              <a:t>(lineární) závislost relativního výnosu aktiva na zadaném faktoru-indexu </a:t>
            </a:r>
            <a:r>
              <a:rPr lang="cs-CZ" sz="1800" i="1" dirty="0" smtClean="0"/>
              <a:t>F</a:t>
            </a:r>
            <a:endParaRPr lang="cs-CZ" sz="18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cs-CZ" dirty="0" smtClean="0"/>
                  <a:t>Máme tudíž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cs-CZ">
                          <a:latin typeface="Cambria Math" panose="02040503050406030204" pitchFamily="18" charset="0"/>
                        </a:rPr>
                        <m:t>E</m:t>
                      </m:r>
                      <m:d>
                        <m:dPr>
                          <m:begChr m:val="["/>
                          <m:endChr m:val="]"/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cs-CZ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cs-CZ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cs-CZ">
                          <a:latin typeface="Cambria Math" panose="02040503050406030204" pitchFamily="18" charset="0"/>
                        </a:rPr>
                        <m:t>E</m:t>
                      </m:r>
                      <m:d>
                        <m:dPr>
                          <m:begChr m:val="["/>
                          <m:endChr m:val="]"/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d>
                      <m:r>
                        <a:rPr lang="cs-CZ" i="1" smtClean="0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sty m:val="p"/>
                        </m:rPr>
                        <a:rPr lang="cs-CZ" b="0" i="0" smtClean="0">
                          <a:latin typeface="Cambria Math" panose="02040503050406030204" pitchFamily="18" charset="0"/>
                        </a:rPr>
                        <m:t>pro</m:t>
                      </m:r>
                      <m:r>
                        <a:rPr lang="cs-CZ" i="1" smtClean="0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=1, 2,…,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cs-CZ" dirty="0"/>
              </a:p>
              <a:p>
                <a:pPr marL="0" indent="0">
                  <a:buNone/>
                </a:pPr>
                <a:endParaRPr lang="cs-CZ" dirty="0" smtClean="0"/>
              </a:p>
              <a:p>
                <a:pPr marL="0" indent="0">
                  <a:buNone/>
                </a:pPr>
                <a:r>
                  <a:rPr lang="cs-CZ" dirty="0" smtClean="0"/>
                  <a:t>a očekávaný relativní výnos portfolia je</a:t>
                </a:r>
              </a:p>
              <a:p>
                <a:pPr marL="0" indent="0">
                  <a:lnSpc>
                    <a:spcPct val="13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cs-CZ" b="0" i="0" smtClean="0">
                              <a:latin typeface="Cambria Math" panose="02040503050406030204" pitchFamily="18" charset="0"/>
                            </a:rPr>
                            <m:t>PF</m:t>
                          </m:r>
                        </m:sub>
                      </m:sSub>
                      <m:r>
                        <m:rPr>
                          <m:aln/>
                        </m:rP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cs-CZ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  <m:e>
                          <m:d>
                            <m:d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cs-CZ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b="0" i="1" smtClean="0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cs-CZ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cs-CZ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b="0" i="1" smtClean="0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cs-CZ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m:rPr>
                                  <m:sty m:val="p"/>
                                </m:rPr>
                                <a:rPr lang="cs-CZ" b="0" i="0" smtClean="0"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cs-CZ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cs-CZ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d>
                            </m:e>
                          </m:d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cs-CZ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cs-CZ" b="0" i="0" smtClean="0">
                              <a:latin typeface="Cambria Math" panose="02040503050406030204" pitchFamily="18" charset="0"/>
                            </a:rPr>
                            <m:t>E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cs-CZ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cs-CZ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 = </m:t>
                      </m:r>
                      <m:nary>
                        <m:naryPr>
                          <m:chr m:val="∑"/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cs-CZ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  <m:e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⟶ </m:t>
                      </m:r>
                      <m:r>
                        <m:rPr>
                          <m:sty m:val="p"/>
                        </m:rPr>
                        <a:rPr lang="cs-CZ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max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11" t="-943" r="-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err="1" smtClean="0"/>
              <a:t>EMM10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91DAA-B038-4E32-998C-DA055AF8B636}" type="slidenum">
              <a:rPr lang="cs-CZ" smtClean="0"/>
              <a:pPr/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7777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Faktorové modely</a:t>
            </a:r>
            <a:br>
              <a:rPr lang="cs-CZ" dirty="0" smtClean="0"/>
            </a:br>
            <a:r>
              <a:rPr lang="cs-CZ" sz="1800" dirty="0" smtClean="0"/>
              <a:t>(lineární) závislost relativního výnosu aktiva na zadaném faktoru-indexu </a:t>
            </a:r>
            <a:r>
              <a:rPr lang="cs-CZ" sz="1800" i="1" dirty="0" smtClean="0"/>
              <a:t>F</a:t>
            </a:r>
            <a:endParaRPr lang="cs-CZ" sz="18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cs-CZ" dirty="0" smtClean="0"/>
                  <a:t>Dále ze vztahu</a:t>
                </a:r>
                <a:endParaRPr lang="cs-CZ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cs-CZ" dirty="0" smtClean="0"/>
              </a:p>
              <a:p>
                <a:pPr marL="0" indent="0">
                  <a:buNone/>
                </a:pPr>
                <a:endParaRPr lang="cs-CZ" dirty="0" smtClean="0"/>
              </a:p>
              <a:p>
                <a:pPr marL="0" indent="0">
                  <a:buNone/>
                </a:pPr>
                <a:r>
                  <a:rPr lang="cs-CZ" dirty="0" smtClean="0"/>
                  <a:t>pro 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=1, 2,…,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cs-CZ" dirty="0" smtClean="0"/>
                  <a:t>  můžeme odvodit:</a:t>
                </a: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b="0" i="0" smtClean="0">
                          <a:latin typeface="Cambria Math" panose="02040503050406030204" pitchFamily="18" charset="0"/>
                        </a:rPr>
                        <m:t>cov</m:t>
                      </m:r>
                      <m:d>
                        <m:d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m:rPr>
                          <m:aln/>
                        </m:rP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cs-CZ" b="0" i="0" smtClean="0">
                          <a:latin typeface="Cambria Math" panose="02040503050406030204" pitchFamily="18" charset="0"/>
                        </a:rPr>
                        <m:t>cov</m:t>
                      </m:r>
                      <m:d>
                        <m:d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, </m:t>
                          </m:r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  </m:t>
                      </m:r>
                      <m:r>
                        <m:rPr>
                          <m:sty m:val="p"/>
                        </m:rPr>
                        <a:rPr lang="cs-CZ" i="0">
                          <a:latin typeface="Cambria Math" panose="02040503050406030204" pitchFamily="18" charset="0"/>
                        </a:rPr>
                        <m:t>cov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cs-CZ" i="0">
                          <a:latin typeface="Cambria Math" panose="02040503050406030204" pitchFamily="18" charset="0"/>
                        </a:rPr>
                        <m:t>cov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cs-CZ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d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cs-CZ" i="0">
                          <a:latin typeface="Cambria Math" panose="02040503050406030204" pitchFamily="18" charset="0"/>
                        </a:rPr>
                        <m:t>cov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cs-CZ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cs-CZ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+  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cs-CZ">
                          <a:latin typeface="Cambria Math" panose="02040503050406030204" pitchFamily="18" charset="0"/>
                        </a:rPr>
                        <m:t>cov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cs-CZ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cs-CZ">
                          <a:latin typeface="Cambria Math" panose="02040503050406030204" pitchFamily="18" charset="0"/>
                        </a:rPr>
                        <m:t>cov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d>
                      <m:r>
                        <a:rPr lang="cs-CZ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cs-CZ" b="0" i="1" smtClean="0"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cs-CZ">
                          <a:latin typeface="Cambria Math" panose="02040503050406030204" pitchFamily="18" charset="0"/>
                        </a:rPr>
                        <m:t>cov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cs-CZ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cs-CZ" i="1">
                          <a:latin typeface="Cambria Math" panose="02040503050406030204" pitchFamily="18" charset="0"/>
                        </a:rPr>
                        <m:t>+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cs-CZ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+  </m:t>
                      </m:r>
                      <m:r>
                        <m:rPr>
                          <m:sty m:val="p"/>
                        </m:rPr>
                        <a:rPr lang="cs-CZ">
                          <a:latin typeface="Cambria Math" panose="02040503050406030204" pitchFamily="18" charset="0"/>
                        </a:rPr>
                        <m:t>cov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 smtClean="0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cs-CZ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cs-CZ">
                          <a:latin typeface="Cambria Math" panose="02040503050406030204" pitchFamily="18" charset="0"/>
                        </a:rPr>
                        <m:t>cov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 smtClean="0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d>
                      <m:r>
                        <a:rPr lang="cs-CZ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cs-CZ">
                          <a:latin typeface="Cambria Math" panose="02040503050406030204" pitchFamily="18" charset="0"/>
                        </a:rPr>
                        <m:t>cov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 smtClean="0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cs-CZ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11" t="-9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err="1" smtClean="0"/>
              <a:t>EMM10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91DAA-B038-4E32-998C-DA055AF8B636}" type="slidenum">
              <a:rPr lang="cs-CZ" smtClean="0"/>
              <a:pPr/>
              <a:t>13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42948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Faktorové modely</a:t>
            </a:r>
            <a:br>
              <a:rPr lang="cs-CZ" dirty="0" smtClean="0"/>
            </a:br>
            <a:r>
              <a:rPr lang="cs-CZ" sz="1800" dirty="0" smtClean="0"/>
              <a:t>(lineární) závislost relativního výnosu aktiva na zadaném faktoru-indexu </a:t>
            </a:r>
            <a:r>
              <a:rPr lang="cs-CZ" sz="1800" i="1" dirty="0" smtClean="0"/>
              <a:t>F</a:t>
            </a:r>
            <a:endParaRPr lang="cs-CZ" sz="18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cs-CZ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b="0" i="0" smtClean="0">
                          <a:latin typeface="Cambria Math" panose="02040503050406030204" pitchFamily="18" charset="0"/>
                        </a:rPr>
                        <m:t>cov</m:t>
                      </m:r>
                      <m:d>
                        <m:d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m:rPr>
                          <m:aln/>
                        </m:rP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cs-CZ" b="0" i="0" smtClean="0">
                          <a:latin typeface="Cambria Math" panose="02040503050406030204" pitchFamily="18" charset="0"/>
                        </a:rPr>
                        <m:t>cov</m:t>
                      </m:r>
                      <m:d>
                        <m:d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, </m:t>
                          </m:r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  </m:t>
                      </m:r>
                      <m:r>
                        <m:rPr>
                          <m:sty m:val="p"/>
                        </m:rPr>
                        <a:rPr lang="cs-CZ" i="0">
                          <a:latin typeface="Cambria Math" panose="02040503050406030204" pitchFamily="18" charset="0"/>
                        </a:rPr>
                        <m:t>cov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cs-CZ" i="0">
                          <a:latin typeface="Cambria Math" panose="02040503050406030204" pitchFamily="18" charset="0"/>
                        </a:rPr>
                        <m:t>cov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cs-CZ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d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cs-CZ" i="0">
                          <a:latin typeface="Cambria Math" panose="02040503050406030204" pitchFamily="18" charset="0"/>
                        </a:rPr>
                        <m:t>cov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cs-CZ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cs-CZ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+  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cs-CZ">
                          <a:latin typeface="Cambria Math" panose="02040503050406030204" pitchFamily="18" charset="0"/>
                        </a:rPr>
                        <m:t>cov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cs-CZ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cs-CZ">
                          <a:latin typeface="Cambria Math" panose="02040503050406030204" pitchFamily="18" charset="0"/>
                        </a:rPr>
                        <m:t>cov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d>
                      <m:r>
                        <a:rPr lang="cs-CZ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cs-CZ" b="0" i="1" smtClean="0"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cs-CZ">
                          <a:latin typeface="Cambria Math" panose="02040503050406030204" pitchFamily="18" charset="0"/>
                        </a:rPr>
                        <m:t>cov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cs-CZ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cs-CZ" i="1">
                          <a:latin typeface="Cambria Math" panose="02040503050406030204" pitchFamily="18" charset="0"/>
                        </a:rPr>
                        <m:t>+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cs-CZ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+  </m:t>
                      </m:r>
                      <m:r>
                        <m:rPr>
                          <m:sty m:val="p"/>
                        </m:rPr>
                        <a:rPr lang="cs-CZ">
                          <a:latin typeface="Cambria Math" panose="02040503050406030204" pitchFamily="18" charset="0"/>
                        </a:rPr>
                        <m:t>cov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 smtClean="0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cs-CZ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cs-CZ">
                          <a:latin typeface="Cambria Math" panose="02040503050406030204" pitchFamily="18" charset="0"/>
                        </a:rPr>
                        <m:t>cov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 smtClean="0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d>
                      <m:r>
                        <a:rPr lang="cs-CZ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cs-CZ">
                          <a:latin typeface="Cambria Math" panose="02040503050406030204" pitchFamily="18" charset="0"/>
                        </a:rPr>
                        <m:t>cov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 smtClean="0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cs-CZ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  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+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cs-CZ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+  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cs-CZ" b="0" i="0" smtClean="0">
                          <a:latin typeface="Cambria Math" panose="02040503050406030204" pitchFamily="18" charset="0"/>
                        </a:rPr>
                        <m:t>Var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d>
                      <m:r>
                        <a:rPr lang="cs-CZ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+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cs-CZ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+  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cs-CZ" b="0" i="0" smtClean="0">
                          <a:latin typeface="Cambria Math" panose="02040503050406030204" pitchFamily="18" charset="0"/>
                        </a:rPr>
                        <m:t>cov</m:t>
                      </m:r>
                      <m:d>
                        <m:d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cs-CZ" i="1">
                          <a:latin typeface="Cambria Math" panose="02040503050406030204" pitchFamily="18" charset="0"/>
                        </a:rPr>
                        <m:t>=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cs-CZ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cs-CZ" b="0" i="0" smtClean="0">
                          <a:latin typeface="Cambria Math" panose="02040503050406030204" pitchFamily="18" charset="0"/>
                        </a:rPr>
                        <m:t>Var</m:t>
                      </m:r>
                      <m:d>
                        <m:d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d>
                      <m:r>
                        <a:rPr lang="cs-CZ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cs-CZ">
                          <a:latin typeface="Cambria Math" panose="02040503050406030204" pitchFamily="18" charset="0"/>
                        </a:rPr>
                        <m:t>cov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 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m:rPr>
                                    <m:sty m:val="p"/>
                                  </m:rPr>
                                  <a:rPr lang="cs-CZ" b="0" i="0" smtClean="0">
                                    <a:latin typeface="Cambria Math" panose="02040503050406030204" pitchFamily="18" charset="0"/>
                                  </a:rPr>
                                  <m:t>Var</m:t>
                                </m:r>
                                <m:d>
                                  <m:dPr>
                                    <m:ctrlP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</m:d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m:rPr>
                                    <m:sty m:val="p"/>
                                  </m:rPr>
                                  <a:rPr lang="cs-CZ" b="0" i="0" smtClean="0">
                                    <a:latin typeface="Cambria Math" panose="02040503050406030204" pitchFamily="18" charset="0"/>
                                  </a:rPr>
                                  <m:t>Var</m:t>
                                </m:r>
                                <m:d>
                                  <m:dPr>
                                    <m:ctrlP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cs-CZ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b="0" i="1" smtClean="0">
                                            <a:latin typeface="Cambria Math" panose="02040503050406030204" pitchFamily="18" charset="0"/>
                                          </a:rPr>
                                          <m:t>𝜀</m:t>
                                        </m:r>
                                      </m:e>
                                      <m:sub>
                                        <m:r>
                                          <a:rPr lang="cs-CZ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e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m:rPr>
                                    <m:sty m:val="p"/>
                                  </m:rPr>
                                  <a:rPr lang="cs-CZ">
                                    <a:latin typeface="Cambria Math" panose="02040503050406030204" pitchFamily="18" charset="0"/>
                                  </a:rPr>
                                  <m:t>Var</m:t>
                                </m:r>
                                <m:d>
                                  <m:dPr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</m:d>
                                <m:r>
                                  <a:rPr lang="cs-CZ" i="1" smtClean="0">
                                    <a:latin typeface="Cambria Math" panose="02040503050406030204" pitchFamily="18" charset="0"/>
                                  </a:rPr>
                                  <m:t>    </m:t>
                                </m:r>
                              </m:e>
                              <m:e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≠</m:t>
                                </m:r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b="-26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err="1" smtClean="0"/>
              <a:t>EMM10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91DAA-B038-4E32-998C-DA055AF8B636}" type="slidenum">
              <a:rPr lang="cs-CZ" smtClean="0"/>
              <a:pPr/>
              <a:t>14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2568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Faktorové modely</a:t>
            </a:r>
            <a:br>
              <a:rPr lang="cs-CZ" dirty="0" smtClean="0"/>
            </a:br>
            <a:r>
              <a:rPr lang="cs-CZ" sz="1800" dirty="0" smtClean="0"/>
              <a:t>(lineární) závislost relativního výnosu aktiva na zadaném faktoru-indexu </a:t>
            </a:r>
            <a:r>
              <a:rPr lang="cs-CZ" sz="1800" i="1" dirty="0" smtClean="0"/>
              <a:t>F</a:t>
            </a:r>
            <a:endParaRPr lang="cs-CZ" sz="18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cs-CZ" dirty="0" smtClean="0"/>
                  <a:t>Máme tudíž</a:t>
                </a:r>
              </a:p>
              <a:p>
                <a:pPr marL="0" indent="0">
                  <a:lnSpc>
                    <a:spcPct val="8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cs-CZ" b="0" i="0" smtClean="0">
                          <a:latin typeface="Cambria Math" panose="02040503050406030204" pitchFamily="18" charset="0"/>
                        </a:rPr>
                        <m:t>cov</m:t>
                      </m:r>
                      <m:d>
                        <m:d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 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m:rPr>
                                    <m:sty m:val="p"/>
                                  </m:rPr>
                                  <a:rPr lang="cs-CZ">
                                    <a:latin typeface="Cambria Math" panose="02040503050406030204" pitchFamily="18" charset="0"/>
                                  </a:rPr>
                                  <m:t>Var</m:t>
                                </m:r>
                                <m:d>
                                  <m:dPr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</m:d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m:rPr>
                                    <m:sty m:val="p"/>
                                  </m:rPr>
                                  <a:rPr lang="cs-CZ">
                                    <a:latin typeface="Cambria Math" panose="02040503050406030204" pitchFamily="18" charset="0"/>
                                  </a:rPr>
                                  <m:t>Var</m:t>
                                </m:r>
                                <m:d>
                                  <m:dPr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cs-CZ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i="1">
                                            <a:latin typeface="Cambria Math" panose="02040503050406030204" pitchFamily="18" charset="0"/>
                                          </a:rPr>
                                          <m:t>𝜀</m:t>
                                        </m:r>
                                      </m:e>
                                      <m:sub>
                                        <m:r>
                                          <a:rPr lang="cs-CZ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m:rPr>
                                    <m:sty m:val="p"/>
                                  </m:rPr>
                                  <a:rPr lang="cs-CZ">
                                    <a:latin typeface="Cambria Math" panose="02040503050406030204" pitchFamily="18" charset="0"/>
                                  </a:rPr>
                                  <m:t>Var</m:t>
                                </m:r>
                                <m:d>
                                  <m:dPr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</m:d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    </m:t>
                                </m:r>
                              </m:e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≠</m:t>
                                </m:r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s-CZ" dirty="0" smtClean="0"/>
              </a:p>
              <a:p>
                <a:pPr marL="0" indent="0">
                  <a:buNone/>
                </a:pPr>
                <a:endParaRPr lang="cs-CZ" dirty="0" smtClean="0"/>
              </a:p>
              <a:p>
                <a:pPr marL="0" indent="0">
                  <a:buNone/>
                </a:pPr>
                <a:r>
                  <a:rPr lang="cs-CZ" dirty="0" smtClean="0"/>
                  <a:t>Tudíž čtverec rizika portfolia je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 </m:t>
                      </m:r>
                      <m:sSubSup>
                        <m:sSubSup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cs-CZ" b="0" i="0" smtClean="0">
                                  <a:latin typeface="Cambria Math" panose="02040503050406030204" pitchFamily="18" charset="0"/>
                                </a:rPr>
                                <m:t>PF</m:t>
                              </m:r>
                            </m:sub>
                          </m:sSub>
                        </m:sub>
                        <m:sup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m:rPr>
                          <m:aln/>
                        </m:rP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cs-CZ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cs-CZ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cs-CZ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b="0" i="1" smtClean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cs-CZ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cs-CZ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b="0" i="1" smtClean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cs-CZ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sub>
                              </m:sSub>
                              <m:sSub>
                                <m:sSubPr>
                                  <m:ctrlPr>
                                    <a:rPr lang="cs-CZ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b="0" i="1" smtClean="0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cs-CZ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cs-CZ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b="0" i="1" smtClean="0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cs-CZ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nary>
                        </m:e>
                      </m:nary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cs-CZ" b="0" i="0" smtClean="0">
                          <a:latin typeface="Cambria Math" panose="02040503050406030204" pitchFamily="18" charset="0"/>
                        </a:rPr>
                        <m:t>Var</m:t>
                      </m:r>
                      <m:d>
                        <m:d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d>
                      <m:nary>
                        <m:naryPr>
                          <m:chr m:val="∑"/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cs-CZ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cs-CZ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cs-CZ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b="0" i="1" smtClean="0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cs-CZ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cs-CZ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b="0" i="1" smtClean="0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cs-CZ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nary>
                        </m:e>
                      </m:nary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cs-CZ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cs-CZ" b="0" i="0" smtClean="0">
                              <a:latin typeface="Cambria Math" panose="02040503050406030204" pitchFamily="18" charset="0"/>
                            </a:rPr>
                            <m:t>Var</m:t>
                          </m:r>
                          <m:d>
                            <m:d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cs-CZ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b="0" i="1" smtClean="0"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cs-CZ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sSubSup>
                            <m:sSubSup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nary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11" t="-9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err="1" smtClean="0"/>
              <a:t>EMM10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91DAA-B038-4E32-998C-DA055AF8B636}" type="slidenum">
              <a:rPr lang="cs-CZ" smtClean="0"/>
              <a:pPr/>
              <a:t>15</a:t>
            </a:fld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ovéPole 5"/>
              <p:cNvSpPr txBox="1"/>
              <p:nvPr/>
            </p:nvSpPr>
            <p:spPr>
              <a:xfrm>
                <a:off x="6202400" y="2780928"/>
                <a:ext cx="283520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cs-CZ" sz="2400" b="0" i="0" smtClean="0">
                          <a:latin typeface="Cambria Math" panose="02040503050406030204" pitchFamily="18" charset="0"/>
                        </a:rPr>
                        <m:t>pro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=1, 2,…,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6" name="TextovéPol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2400" y="2780928"/>
                <a:ext cx="2835200" cy="369332"/>
              </a:xfrm>
              <a:prstGeom prst="rect">
                <a:avLst/>
              </a:prstGeom>
              <a:blipFill>
                <a:blip r:embed="rId3"/>
                <a:stretch>
                  <a:fillRect l="-1717" r="-1288" b="-3606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293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Faktorové modely</a:t>
            </a:r>
            <a:br>
              <a:rPr lang="cs-CZ" dirty="0" smtClean="0"/>
            </a:br>
            <a:r>
              <a:rPr lang="cs-CZ" sz="1800" dirty="0" smtClean="0"/>
              <a:t>(lineární) závislost relativního výnosu aktiva na zadaném faktoru-indexu </a:t>
            </a:r>
            <a:r>
              <a:rPr lang="cs-CZ" sz="1800" i="1" dirty="0" smtClean="0"/>
              <a:t>F</a:t>
            </a:r>
            <a:endParaRPr lang="cs-CZ" sz="18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lnSpc>
                    <a:spcPct val="120000"/>
                  </a:lnSpc>
                  <a:buNone/>
                </a:pPr>
                <a:r>
                  <a:rPr lang="cs-CZ" dirty="0" smtClean="0"/>
                  <a:t>Tudíž čtverec rizika portfolia je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 </m:t>
                      </m:r>
                      <m:sSubSup>
                        <m:sSubSup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cs-CZ" b="0" i="0" smtClean="0">
                                  <a:latin typeface="Cambria Math" panose="02040503050406030204" pitchFamily="18" charset="0"/>
                                </a:rPr>
                                <m:t>PF</m:t>
                              </m:r>
                            </m:sub>
                          </m:sSub>
                        </m:sub>
                        <m:sup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m:rPr>
                          <m:aln/>
                        </m:rP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cs-CZ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cs-CZ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cs-CZ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b="0" i="1" smtClean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cs-CZ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cs-CZ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b="0" i="1" smtClean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cs-CZ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sub>
                              </m:sSub>
                              <m:sSub>
                                <m:sSubPr>
                                  <m:ctrlPr>
                                    <a:rPr lang="cs-CZ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b="0" i="1" smtClean="0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cs-CZ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cs-CZ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b="0" i="1" smtClean="0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cs-CZ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nary>
                        </m:e>
                      </m:nary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cs-CZ" b="0" i="0" smtClean="0">
                          <a:latin typeface="Cambria Math" panose="02040503050406030204" pitchFamily="18" charset="0"/>
                        </a:rPr>
                        <m:t>Var</m:t>
                      </m:r>
                      <m:d>
                        <m:d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d>
                      <m:nary>
                        <m:naryPr>
                          <m:chr m:val="∑"/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cs-CZ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cs-CZ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cs-CZ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b="0" i="1" smtClean="0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cs-CZ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cs-CZ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b="0" i="1" smtClean="0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cs-CZ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nary>
                        </m:e>
                      </m:nary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cs-CZ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cs-CZ" b="0" i="0" smtClean="0">
                              <a:latin typeface="Cambria Math" panose="02040503050406030204" pitchFamily="18" charset="0"/>
                            </a:rPr>
                            <m:t>Var</m:t>
                          </m:r>
                          <m:d>
                            <m:d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cs-CZ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b="0" i="1" smtClean="0"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cs-CZ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sSubSup>
                            <m:sSubSup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nary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cs-CZ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cs-CZ">
                          <a:latin typeface="Cambria Math" panose="02040503050406030204" pitchFamily="18" charset="0"/>
                        </a:rPr>
                        <m:t>Var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d>
                      <m:nary>
                        <m:naryPr>
                          <m:chr m:val="∑"/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cs-CZ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  <m:e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nary>
                        <m:naryPr>
                          <m:chr m:val="∑"/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cs-CZ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  <m:e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  <m:r>
                        <a:rPr lang="cs-CZ" i="1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cs-CZ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cs-CZ">
                              <a:latin typeface="Cambria Math" panose="02040503050406030204" pitchFamily="18" charset="0"/>
                            </a:rPr>
                            <m:t>Var</m:t>
                          </m:r>
                          <m:d>
                            <m:d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sSubSup>
                            <m:sSubSup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nary>
                      <m:r>
                        <a:rPr lang="cs-CZ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11" t="-2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err="1" smtClean="0"/>
              <a:t>EMM10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91DAA-B038-4E32-998C-DA055AF8B636}" type="slidenum">
              <a:rPr lang="cs-CZ" smtClean="0"/>
              <a:pPr/>
              <a:t>16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2736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Faktorové modely</a:t>
            </a:r>
            <a:br>
              <a:rPr lang="cs-CZ" dirty="0" smtClean="0"/>
            </a:br>
            <a:r>
              <a:rPr lang="cs-CZ" sz="1800" dirty="0" smtClean="0"/>
              <a:t>(lineární) závislost relativního výnosu aktiva na zadaném faktoru-indexu </a:t>
            </a:r>
            <a:r>
              <a:rPr lang="cs-CZ" sz="1800" i="1" dirty="0" smtClean="0"/>
              <a:t>F</a:t>
            </a:r>
            <a:endParaRPr lang="cs-CZ" sz="18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lnSpc>
                    <a:spcPct val="120000"/>
                  </a:lnSpc>
                  <a:buNone/>
                </a:pPr>
                <a:r>
                  <a:rPr lang="cs-CZ" dirty="0" smtClean="0"/>
                  <a:t>Tudíž čtverec rizika portfolia je</a:t>
                </a:r>
                <a:endParaRPr lang="cs-CZ" dirty="0"/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 </m:t>
                      </m:r>
                      <m:sSubSup>
                        <m:sSubSup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cs-CZ" b="0" i="0" smtClean="0">
                                  <a:latin typeface="Cambria Math" panose="02040503050406030204" pitchFamily="18" charset="0"/>
                                </a:rPr>
                                <m:t>PF</m:t>
                              </m:r>
                            </m:sub>
                          </m:sSub>
                        </m:sub>
                        <m:sup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m:rPr>
                          <m:aln/>
                        </m:rPr>
                        <a:rPr lang="cs-CZ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cs-CZ">
                          <a:latin typeface="Cambria Math" panose="02040503050406030204" pitchFamily="18" charset="0"/>
                        </a:rPr>
                        <m:t>Var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d>
                      <m:nary>
                        <m:naryPr>
                          <m:chr m:val="∑"/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cs-CZ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cs-CZ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nary>
                        </m:e>
                      </m:nary>
                      <m:r>
                        <a:rPr lang="cs-CZ" i="1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cs-CZ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cs-CZ">
                              <a:latin typeface="Cambria Math" panose="02040503050406030204" pitchFamily="18" charset="0"/>
                            </a:rPr>
                            <m:t>Var</m:t>
                          </m:r>
                          <m:d>
                            <m:d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sSubSup>
                            <m:sSubSup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nary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cs-CZ">
                          <a:latin typeface="Cambria Math" panose="02040503050406030204" pitchFamily="18" charset="0"/>
                        </a:rPr>
                        <m:t>Var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d>
                      <m:nary>
                        <m:naryPr>
                          <m:chr m:val="∑"/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cs-CZ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  <m:e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nary>
                        <m:naryPr>
                          <m:chr m:val="∑"/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cs-CZ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  <m:e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  <m:r>
                        <a:rPr lang="cs-CZ" i="1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cs-CZ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cs-CZ">
                              <a:latin typeface="Cambria Math" panose="02040503050406030204" pitchFamily="18" charset="0"/>
                            </a:rPr>
                            <m:t>Var</m:t>
                          </m:r>
                          <m:d>
                            <m:d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sSubSup>
                            <m:sSubSup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nary>
                      <m:r>
                        <a:rPr lang="cs-CZ" i="1">
                          <a:latin typeface="Cambria Math" panose="02040503050406030204" pitchFamily="18" charset="0"/>
                        </a:rPr>
                        <m:t>=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cs-CZ">
                          <a:latin typeface="Cambria Math" panose="02040503050406030204" pitchFamily="18" charset="0"/>
                        </a:rPr>
                        <m:t>Var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d>
                      <m:sSup>
                        <m:sSup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cs-CZ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i="1">
                                          <a:latin typeface="Cambria Math" panose="02040503050406030204" pitchFamily="18" charset="0"/>
                                        </a:rPr>
                                        <m:t>𝛽</m:t>
                                      </m:r>
                                    </m:e>
                                    <m:sub>
                                      <m:r>
                                        <a:rPr lang="cs-CZ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cs-CZ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i="1">
                                          <a:latin typeface="Cambria Math" panose="02040503050406030204" pitchFamily="18" charset="0"/>
                                        </a:rPr>
                                        <m:t>𝑍</m:t>
                                      </m:r>
                                    </m:e>
                                    <m:sub>
                                      <m:r>
                                        <a:rPr lang="cs-CZ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d>
                        </m:e>
                        <m:sup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cs-CZ" i="1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cs-CZ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cs-CZ">
                              <a:latin typeface="Cambria Math" panose="02040503050406030204" pitchFamily="18" charset="0"/>
                            </a:rPr>
                            <m:t>Var</m:t>
                          </m:r>
                          <m:d>
                            <m:d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sSubSup>
                            <m:sSubSup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nary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⟶ </m:t>
                      </m:r>
                      <m:r>
                        <m:rPr>
                          <m:sty m:val="p"/>
                        </m:rPr>
                        <a:rPr lang="cs-CZ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min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11" t="-270" b="-5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err="1" smtClean="0"/>
              <a:t>EMM10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91DAA-B038-4E32-998C-DA055AF8B636}" type="slidenum">
              <a:rPr lang="cs-CZ" smtClean="0"/>
              <a:pPr/>
              <a:t>17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6936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/>
              <a:t>Markowitzův</a:t>
            </a:r>
            <a:r>
              <a:rPr lang="cs-CZ" b="1" dirty="0" smtClean="0"/>
              <a:t> </a:t>
            </a:r>
            <a:r>
              <a:rPr lang="cs-CZ" b="1" dirty="0" err="1" smtClean="0">
                <a:solidFill>
                  <a:srgbClr val="0070C0"/>
                </a:solidFill>
              </a:rPr>
              <a:t>jednoindexový</a:t>
            </a:r>
            <a:r>
              <a:rPr lang="cs-CZ" b="1" dirty="0" smtClean="0"/>
              <a:t> model</a:t>
            </a:r>
            <a:br>
              <a:rPr lang="cs-CZ" b="1" dirty="0" smtClean="0"/>
            </a:br>
            <a:r>
              <a:rPr lang="cs-CZ" sz="2400" dirty="0" smtClean="0"/>
              <a:t>(zadaná úroveň výnosu a minimalizace rizika)</a:t>
            </a:r>
            <a:endParaRPr lang="cs-CZ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ctr">
                  <a:buNone/>
                </a:pPr>
                <a:r>
                  <a:rPr lang="cs-CZ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cs-CZ" i="0">
                                <a:latin typeface="Cambria Math" panose="02040503050406030204" pitchFamily="18" charset="0"/>
                              </a:rPr>
                              <m:t>PF</m:t>
                            </m:r>
                          </m:sub>
                        </m:sSub>
                      </m:sub>
                    </m:sSub>
                    <m:r>
                      <a:rPr lang="cs-CZ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cs-CZ" b="0" i="0" smtClean="0">
                            <a:latin typeface="Cambria Math" panose="02040503050406030204" pitchFamily="18" charset="0"/>
                          </a:rPr>
                          <m:t>Var</m:t>
                        </m:r>
                        <m:d>
                          <m:d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d>
                        <m:sSup>
                          <m:sSup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nary>
                                  <m:naryPr>
                                    <m:chr m:val="∑"/>
                                    <m:limLoc m:val="subSup"/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5"/>
                                      </m:rP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cs-CZ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b="0" i="1" smtClean="0">
                                            <a:latin typeface="Cambria Math" panose="02040503050406030204" pitchFamily="18" charset="0"/>
                                          </a:rPr>
                                          <m:t>𝛽</m:t>
                                        </m:r>
                                      </m:e>
                                      <m:sub>
                                        <m:r>
                                          <a:rPr lang="cs-CZ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cs-CZ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b="0" i="1" smtClean="0">
                                            <a:latin typeface="Cambria Math" panose="02040503050406030204" pitchFamily="18" charset="0"/>
                                          </a:rPr>
                                          <m:t>𝑍</m:t>
                                        </m:r>
                                      </m:e>
                                      <m:sub>
                                        <m:r>
                                          <a:rPr lang="cs-CZ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nary>
                              </m:e>
                            </m:d>
                          </m:e>
                          <m:sup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nary>
                          <m:naryPr>
                            <m:chr m:val="∑"/>
                            <m:limLoc m:val="subSup"/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sup>
                          <m:e>
                            <m:r>
                              <m:rPr>
                                <m:sty m:val="p"/>
                              </m:rPr>
                              <a:rPr lang="cs-CZ" b="0" i="0" smtClean="0">
                                <a:latin typeface="Cambria Math" panose="02040503050406030204" pitchFamily="18" charset="0"/>
                              </a:rPr>
                              <m:t>Var</m:t>
                            </m:r>
                            <m:d>
                              <m:dPr>
                                <m:ctrlP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  <m:sub>
                                    <m: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  <m:sSubSup>
                              <m:sSubSupPr>
                                <m:ctrlP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nary>
                      </m:e>
                    </m:rad>
                    <m:r>
                      <a:rPr lang="cs-CZ" i="1">
                        <a:latin typeface="Cambria Math" panose="02040503050406030204" pitchFamily="18" charset="0"/>
                      </a:rPr>
                      <m:t> </m:t>
                    </m:r>
                    <m:r>
                      <a:rPr lang="cs-CZ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⟶ </m:t>
                    </m:r>
                    <m:r>
                      <m:rPr>
                        <m:sty m:val="p"/>
                      </m:rPr>
                      <a:rPr lang="cs-CZ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min</m:t>
                    </m:r>
                  </m:oMath>
                </a14:m>
                <a:r>
                  <a:rPr lang="cs-CZ" dirty="0" smtClean="0"/>
                  <a:t>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cs-CZ" dirty="0" err="1" smtClean="0"/>
                  <a:t>z.p</a:t>
                </a:r>
                <a:r>
                  <a:rPr lang="cs-CZ" dirty="0" smtClean="0"/>
                  <a:t>.</a:t>
                </a:r>
              </a:p>
              <a:p>
                <a:pPr marL="0" indent="0" algn="ctr">
                  <a:lnSpc>
                    <a:spcPct val="150000"/>
                  </a:lnSpc>
                  <a:buNone/>
                </a:pPr>
                <a:r>
                  <a:rPr lang="cs-CZ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cs-CZ" b="0" i="0" smtClean="0">
                            <a:latin typeface="Cambria Math" panose="02040503050406030204" pitchFamily="18" charset="0"/>
                          </a:rPr>
                          <m:t>PF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cs-CZ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  <m:e>
                        <m:sSub>
                          <m:sSub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cs-CZ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  </m:t>
                    </m:r>
                  </m:oMath>
                </a14:m>
                <a:r>
                  <a:rPr lang="cs-CZ" dirty="0" smtClean="0"/>
                  <a:t> </a:t>
                </a:r>
              </a:p>
              <a:p>
                <a:pPr marL="0" indent="0" algn="ctr">
                  <a:lnSpc>
                    <a:spcPct val="150000"/>
                  </a:lnSpc>
                  <a:buNone/>
                </a:pPr>
                <a:r>
                  <a:rPr lang="cs-CZ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cs-CZ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cs-CZ" i="1"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cs-CZ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cs-CZ" dirty="0"/>
                  <a:t> </a:t>
                </a:r>
                <a:endParaRPr lang="cs-CZ" dirty="0" smtClean="0"/>
              </a:p>
              <a:p>
                <a:pPr marL="0" indent="0" algn="r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cs-CZ" b="0" i="0" smtClean="0">
                          <a:latin typeface="Cambria Math" panose="02040503050406030204" pitchFamily="18" charset="0"/>
                        </a:rPr>
                        <m:t>pro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=1, 2,…,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 </m:t>
                      </m:r>
                    </m:oMath>
                  </m:oMathPara>
                </a14:m>
                <a:endParaRPr lang="cs-CZ" dirty="0" smtClean="0"/>
              </a:p>
              <a:p>
                <a:pPr marL="0" indent="0">
                  <a:buNone/>
                </a:pPr>
                <a:endParaRPr lang="cs-CZ" dirty="0" smtClean="0"/>
              </a:p>
              <a:p>
                <a:pPr marL="719138" indent="-719138">
                  <a:buNone/>
                </a:pPr>
                <a:r>
                  <a:rPr lang="cs-CZ" dirty="0" smtClean="0"/>
                  <a:t>kde	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cs-CZ" dirty="0" smtClean="0"/>
                  <a:t>  je zadaný požadovaný (kladný) relativní výnos PF, </a:t>
                </a:r>
                <a:br>
                  <a:rPr lang="cs-CZ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cs-CZ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cs-CZ" dirty="0" smtClean="0"/>
                  <a:t>  jsou nezáporné (kladné) konstanty (úrovně).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err="1" smtClean="0"/>
              <a:t>EMM10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6758A-7249-494D-97AC-827C6DEB5DE8}" type="slidenum">
              <a:rPr lang="cs-CZ" smtClean="0"/>
              <a:pPr/>
              <a:t>18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9668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/>
              <a:t>Sharpeho</a:t>
            </a:r>
            <a:r>
              <a:rPr lang="cs-CZ" b="1" dirty="0" smtClean="0"/>
              <a:t> </a:t>
            </a:r>
            <a:r>
              <a:rPr lang="cs-CZ" b="1" dirty="0" err="1">
                <a:solidFill>
                  <a:srgbClr val="0070C0"/>
                </a:solidFill>
              </a:rPr>
              <a:t>jednoindexový</a:t>
            </a:r>
            <a:r>
              <a:rPr lang="cs-CZ" b="1" dirty="0"/>
              <a:t> model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sz="2400" dirty="0" smtClean="0"/>
              <a:t>(zadaná úroveň rizika a maximalizace výnosu)</a:t>
            </a:r>
            <a:endParaRPr lang="cs-CZ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ctr">
                  <a:buNone/>
                </a:pPr>
                <a:r>
                  <a:rPr lang="cs-CZ" b="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cs-CZ" b="0" i="0" smtClean="0">
                            <a:latin typeface="Cambria Math" panose="02040503050406030204" pitchFamily="18" charset="0"/>
                          </a:rPr>
                          <m:t>PF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cs-CZ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cs-CZ" i="1"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  <m:e>
                        <m:sSub>
                          <m:sSub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cs-CZ" i="1">
                        <a:latin typeface="Cambria Math" panose="02040503050406030204" pitchFamily="18" charset="0"/>
                      </a:rPr>
                      <m:t> </m:t>
                    </m:r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⟶ 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</m:t>
                    </m:r>
                    <m:r>
                      <m:rPr>
                        <m:sty m:val="p"/>
                      </m:rPr>
                      <a:rPr lang="cs-CZ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ax</m:t>
                    </m:r>
                  </m:oMath>
                </a14:m>
                <a:r>
                  <a:rPr lang="cs-CZ" dirty="0" smtClean="0"/>
                  <a:t>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cs-CZ" dirty="0" err="1" smtClean="0"/>
                  <a:t>z.p</a:t>
                </a:r>
                <a:r>
                  <a:rPr lang="cs-CZ" dirty="0" smtClean="0"/>
                  <a:t>.</a:t>
                </a:r>
              </a:p>
              <a:p>
                <a:pPr marL="0" indent="0" algn="ctr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cs-CZ" i="0">
                                <a:latin typeface="Cambria Math" panose="02040503050406030204" pitchFamily="18" charset="0"/>
                              </a:rPr>
                              <m:t>PF</m:t>
                            </m:r>
                          </m:sub>
                        </m:sSub>
                      </m:sub>
                    </m:sSub>
                    <m:r>
                      <a:rPr lang="cs-CZ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cs-CZ">
                            <a:latin typeface="Cambria Math" panose="02040503050406030204" pitchFamily="18" charset="0"/>
                          </a:rPr>
                          <m:t>Var</m:t>
                        </m:r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d>
                        <m:sSup>
                          <m:sSup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nary>
                                  <m:naryPr>
                                    <m:chr m:val="∑"/>
                                    <m:limLoc m:val="subSup"/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5"/>
                                      </m:rP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cs-CZ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i="1">
                                            <a:latin typeface="Cambria Math" panose="02040503050406030204" pitchFamily="18" charset="0"/>
                                          </a:rPr>
                                          <m:t>𝛽</m:t>
                                        </m:r>
                                      </m:e>
                                      <m:sub>
                                        <m:r>
                                          <a:rPr lang="cs-CZ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cs-CZ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i="1">
                                            <a:latin typeface="Cambria Math" panose="02040503050406030204" pitchFamily="18" charset="0"/>
                                          </a:rPr>
                                          <m:t>𝑍</m:t>
                                        </m:r>
                                      </m:e>
                                      <m:sub>
                                        <m:r>
                                          <a:rPr lang="cs-CZ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nary>
                              </m:e>
                            </m:d>
                          </m:e>
                          <m:sup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cs-CZ" i="1">
                            <a:latin typeface="Cambria Math" panose="02040503050406030204" pitchFamily="18" charset="0"/>
                          </a:rPr>
                          <m:t>+</m:t>
                        </m:r>
                        <m:nary>
                          <m:naryPr>
                            <m:chr m:val="∑"/>
                            <m:limLoc m:val="subSup"/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cs-CZ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sup>
                          <m:e>
                            <m:r>
                              <m:rPr>
                                <m:sty m:val="p"/>
                              </m:rPr>
                              <a:rPr lang="cs-CZ">
                                <a:latin typeface="Cambria Math" panose="02040503050406030204" pitchFamily="18" charset="0"/>
                              </a:rPr>
                              <m:t>Var</m:t>
                            </m:r>
                            <m:d>
                              <m:d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  <m:sub>
                                    <m: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  <m:sSubSup>
                              <m:sSubSupPr>
                                <m:ctrlP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nary>
                      </m:e>
                    </m:rad>
                    <m:r>
                      <a:rPr lang="cs-CZ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cs-CZ" dirty="0" smtClean="0"/>
                  <a:t> </a:t>
                </a:r>
              </a:p>
              <a:p>
                <a:pPr marL="0" indent="0" algn="ctr">
                  <a:lnSpc>
                    <a:spcPct val="150000"/>
                  </a:lnSpc>
                  <a:buNone/>
                </a:pPr>
                <a:r>
                  <a:rPr lang="cs-CZ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cs-CZ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cs-CZ" i="1"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cs-CZ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cs-CZ" dirty="0"/>
                  <a:t> </a:t>
                </a:r>
                <a:endParaRPr lang="cs-CZ" dirty="0" smtClean="0"/>
              </a:p>
              <a:p>
                <a:pPr marL="0" indent="0" algn="r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cs-CZ" b="0" i="0" smtClean="0">
                          <a:latin typeface="Cambria Math" panose="02040503050406030204" pitchFamily="18" charset="0"/>
                        </a:rPr>
                        <m:t>pro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=1, 2,…,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 </m:t>
                      </m:r>
                    </m:oMath>
                  </m:oMathPara>
                </a14:m>
                <a:endParaRPr lang="cs-CZ" dirty="0" smtClean="0"/>
              </a:p>
              <a:p>
                <a:pPr marL="0" indent="0">
                  <a:buNone/>
                </a:pPr>
                <a:endParaRPr lang="cs-CZ" dirty="0" smtClean="0"/>
              </a:p>
              <a:p>
                <a:pPr marL="719138" indent="-719138">
                  <a:buNone/>
                </a:pPr>
                <a:r>
                  <a:rPr lang="cs-CZ" dirty="0" smtClean="0"/>
                  <a:t>kde	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cs-CZ" dirty="0" smtClean="0"/>
                  <a:t>  je zadaná dovolená (kladná) mez rizika PF, </a:t>
                </a:r>
                <a:br>
                  <a:rPr lang="cs-CZ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cs-CZ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cs-CZ" dirty="0" smtClean="0"/>
                  <a:t>  jsou nezáporné (kladné) konstanty (úrovně).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err="1" smtClean="0"/>
              <a:t>EMM10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6758A-7249-494D-97AC-827C6DEB5DE8}" type="slidenum">
              <a:rPr lang="cs-CZ" smtClean="0"/>
              <a:pPr/>
              <a:t>19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10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Úloha optimalizace portfolia</a:t>
            </a:r>
            <a:br>
              <a:rPr lang="cs-CZ" dirty="0" smtClean="0"/>
            </a:br>
            <a:r>
              <a:rPr lang="cs-CZ" sz="2800" dirty="0" err="1" smtClean="0"/>
              <a:t>Dvojkriteriální</a:t>
            </a:r>
            <a:r>
              <a:rPr lang="cs-CZ" sz="2800" dirty="0" smtClean="0"/>
              <a:t> nelineární optimalizační problém</a:t>
            </a:r>
            <a:endParaRPr lang="cs-CZ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cs-CZ">
                              <a:latin typeface="Cambria Math" panose="02040503050406030204" pitchFamily="18" charset="0"/>
                            </a:rPr>
                            <m:t>PF</m:t>
                          </m:r>
                        </m:sub>
                      </m:sSub>
                      <m:r>
                        <a:rPr lang="cs-CZ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cs-CZ">
                                  <a:latin typeface="Cambria Math" panose="02040503050406030204" pitchFamily="18" charset="0"/>
                                </a:rPr>
                                <m:t>PF</m:t>
                              </m:r>
                            </m:sub>
                          </m:sSub>
                        </m:sub>
                      </m:sSub>
                      <m:r>
                        <a:rPr lang="cs-CZ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cs-CZ">
                          <a:latin typeface="Cambria Math" panose="02040503050406030204" pitchFamily="18" charset="0"/>
                        </a:rPr>
                        <m:t>E</m:t>
                      </m:r>
                      <m:d>
                        <m:dPr>
                          <m:begChr m:val="["/>
                          <m:endChr m:val="]"/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cs-CZ">
                                  <a:latin typeface="Cambria Math" panose="02040503050406030204" pitchFamily="18" charset="0"/>
                                </a:rPr>
                                <m:t>PF</m:t>
                              </m:r>
                            </m:sub>
                          </m:sSub>
                        </m:e>
                      </m:d>
                      <m:r>
                        <a:rPr lang="cs-CZ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cs-CZ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  <m:e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cs-CZ" i="1">
                          <a:latin typeface="Cambria Math" panose="02040503050406030204" pitchFamily="18" charset="0"/>
                        </a:rPr>
                        <m:t> 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⟶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  </m:t>
                      </m:r>
                      <m:r>
                        <m:rPr>
                          <m:sty m:val="p"/>
                        </m:rPr>
                        <a:rPr lang="cs-CZ">
                          <a:latin typeface="Cambria Math" panose="02040503050406030204" pitchFamily="18" charset="0"/>
                        </a:rPr>
                        <m:t>max</m:t>
                      </m:r>
                    </m:oMath>
                  </m:oMathPara>
                </a14:m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cs-CZ">
                                  <a:latin typeface="Cambria Math" panose="02040503050406030204" pitchFamily="18" charset="0"/>
                                </a:rPr>
                                <m:t>PF</m:t>
                              </m:r>
                            </m:sub>
                          </m:sSub>
                        </m:sub>
                      </m:sSub>
                      <m:r>
                        <a:rPr lang="cs-CZ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m:rPr>
                              <m:sty m:val="p"/>
                            </m:rPr>
                            <a:rPr lang="cs-CZ">
                              <a:latin typeface="Cambria Math" panose="02040503050406030204" pitchFamily="18" charset="0"/>
                            </a:rPr>
                            <m:t>Var</m:t>
                          </m:r>
                          <m:d>
                            <m:d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cs-CZ">
                                      <a:latin typeface="Cambria Math" panose="02040503050406030204" pitchFamily="18" charset="0"/>
                                    </a:rPr>
                                    <m:t>PF</m:t>
                                  </m:r>
                                </m:sub>
                              </m:sSub>
                            </m:e>
                          </m:d>
                        </m:e>
                      </m:rad>
                      <m:r>
                        <a:rPr lang="cs-CZ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nary>
                            <m:naryPr>
                              <m:chr m:val="∑"/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cs-CZ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p>
                            <m:e>
                              <m:nary>
                                <m:naryPr>
                                  <m:chr m:val="∑"/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cs-CZ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i="1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cs-CZ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cs-CZ" i="1">
                                              <a:latin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e>
                                        <m:sub>
                                          <m:r>
                                            <a:rPr lang="cs-CZ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cs-CZ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cs-CZ" i="1">
                                              <a:latin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e>
                                        <m:sub>
                                          <m:r>
                                            <a:rPr lang="cs-CZ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cs-CZ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i="1">
                                          <a:latin typeface="Cambria Math" panose="02040503050406030204" pitchFamily="18" charset="0"/>
                                        </a:rPr>
                                        <m:t>𝑍</m:t>
                                      </m:r>
                                    </m:e>
                                    <m:sub>
                                      <m:r>
                                        <a:rPr lang="cs-CZ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cs-CZ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i="1">
                                          <a:latin typeface="Cambria Math" panose="02040503050406030204" pitchFamily="18" charset="0"/>
                                        </a:rPr>
                                        <m:t>𝑍</m:t>
                                      </m:r>
                                    </m:e>
                                    <m:sub>
                                      <m:r>
                                        <a:rPr lang="cs-CZ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nary>
                        </m:e>
                      </m:rad>
                      <m:r>
                        <a:rPr lang="cs-CZ" i="1">
                          <a:latin typeface="Cambria Math" panose="02040503050406030204" pitchFamily="18" charset="0"/>
                        </a:rPr>
                        <m:t> 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⟶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  </m:t>
                      </m:r>
                      <m:r>
                        <m:rPr>
                          <m:sty m:val="p"/>
                        </m:rPr>
                        <a:rPr lang="cs-CZ">
                          <a:latin typeface="Cambria Math" panose="02040503050406030204" pitchFamily="18" charset="0"/>
                        </a:rPr>
                        <m:t>min</m:t>
                      </m:r>
                    </m:oMath>
                  </m:oMathPara>
                </a14:m>
                <a:endParaRPr lang="cs-CZ" dirty="0"/>
              </a:p>
              <a:p>
                <a:pPr marL="0" indent="0">
                  <a:buNone/>
                </a:pPr>
                <a:r>
                  <a:rPr lang="cs-CZ" dirty="0"/>
                  <a:t>za podmínek</a:t>
                </a:r>
              </a:p>
              <a:p>
                <a:pPr marL="2147888" indent="0">
                  <a:buNone/>
                  <a:tabLst>
                    <a:tab pos="2147888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cs-CZ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  <m:e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cs-CZ" i="1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cs-CZ" i="1" dirty="0" smtClean="0">
                  <a:latin typeface="Cambria Math" panose="02040503050406030204" pitchFamily="18" charset="0"/>
                </a:endParaRPr>
              </a:p>
              <a:p>
                <a:pPr marL="305435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cs-CZ" b="0" i="0" smtClean="0">
                          <a:latin typeface="Cambria Math" panose="02040503050406030204" pitchFamily="18" charset="0"/>
                        </a:rPr>
                        <m:t>pro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=1, 2,…,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11" b="-44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err="1" smtClean="0"/>
              <a:t>EMM10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91DAA-B038-4E32-998C-DA055AF8B636}" type="slidenum">
              <a:rPr lang="cs-CZ" smtClean="0"/>
              <a:pPr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96651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2"/>
                </a:solidFill>
              </a:rPr>
              <a:t>Systematické a nesystematické riziko portfolia a aktiv</a:t>
            </a:r>
            <a:endParaRPr lang="cs-CZ" dirty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cs-CZ" dirty="0" smtClean="0"/>
                  <a:t>Předpokládajíce (I)–(III) a že pro relativní výnos </a:t>
                </a:r>
                <a14:m>
                  <m:oMath xmlns:m="http://schemas.openxmlformats.org/officeDocument/2006/math">
                    <m:r>
                      <a:rPr lang="cs-CZ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cs-CZ" dirty="0" smtClean="0"/>
                  <a:t>-</a:t>
                </a:r>
                <a:r>
                  <a:rPr lang="cs-CZ" dirty="0" err="1" smtClean="0"/>
                  <a:t>tého</a:t>
                </a:r>
                <a:r>
                  <a:rPr lang="cs-CZ" dirty="0" smtClean="0"/>
                  <a:t> </a:t>
                </a:r>
                <a:r>
                  <a:rPr lang="cs-CZ" dirty="0" err="1" smtClean="0"/>
                  <a:t>AK</a:t>
                </a:r>
                <a:r>
                  <a:rPr lang="cs-CZ" dirty="0" smtClean="0"/>
                  <a:t> platí vztah</a:t>
                </a:r>
              </a:p>
              <a:p>
                <a:pPr marL="0" indent="0">
                  <a:lnSpc>
                    <a:spcPct val="3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cs-CZ" smtClean="0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cs-CZ" i="1" smtClean="0">
                          <a:latin typeface="Cambria Math" panose="02040503050406030204" pitchFamily="18" charset="0"/>
                        </a:rPr>
                        <m:t> </m:t>
                      </m:r>
                      <m:r>
                        <m:rPr>
                          <m:nor/>
                        </m:rPr>
                        <a:rPr lang="cs-CZ" b="0" i="0" smtClean="0">
                          <a:latin typeface="Cambria Math" panose="02040503050406030204" pitchFamily="18" charset="0"/>
                        </a:rPr>
                        <m:t>pro</m:t>
                      </m:r>
                      <m:r>
                        <a:rPr lang="cs-CZ" i="1" smtClean="0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=1, 2,…,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cs-CZ" dirty="0" smtClean="0"/>
              </a:p>
              <a:p>
                <a:pPr marL="0" indent="0">
                  <a:buNone/>
                </a:pPr>
                <a:r>
                  <a:rPr lang="cs-CZ" dirty="0" smtClean="0"/>
                  <a:t>již víme, že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cs-CZ" b="0" i="0" smtClean="0">
                              <a:latin typeface="Cambria Math" panose="02040503050406030204" pitchFamily="18" charset="0"/>
                            </a:rPr>
                            <m:t>cov</m:t>
                          </m:r>
                          <m:d>
                            <m:d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cs-CZ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cs-CZ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m:rPr>
                              <m:sty m:val="p"/>
                            </m:rPr>
                            <a:rPr lang="cs-CZ" b="0" i="0" smtClean="0">
                              <a:latin typeface="Cambria Math" panose="02040503050406030204" pitchFamily="18" charset="0"/>
                            </a:rPr>
                            <m:t>Var</m:t>
                          </m:r>
                          <m:d>
                            <m:d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cs-CZ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cs-CZ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cs-CZ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 </m:t>
                      </m:r>
                      <m:r>
                        <m:rPr>
                          <m:nor/>
                        </m:rPr>
                        <a:rPr lang="cs-CZ">
                          <a:latin typeface="Cambria Math" panose="02040503050406030204" pitchFamily="18" charset="0"/>
                        </a:rPr>
                        <m:t>pro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=1, 2,…,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cs-CZ" dirty="0" smtClean="0"/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cs-CZ" dirty="0" smtClean="0"/>
                  <a:t>a</a:t>
                </a:r>
              </a:p>
              <a:p>
                <a:pPr marL="0" indent="0">
                  <a:lnSpc>
                    <a:spcPct val="7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b="0" i="0" smtClean="0">
                          <a:latin typeface="Cambria Math" panose="02040503050406030204" pitchFamily="18" charset="0"/>
                        </a:rPr>
                        <m:t>Var</m:t>
                      </m:r>
                      <m:d>
                        <m:d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cs-CZ" b="0" i="0" smtClean="0">
                          <a:latin typeface="Cambria Math" panose="02040503050406030204" pitchFamily="18" charset="0"/>
                        </a:rPr>
                        <m:t>cov</m:t>
                      </m:r>
                      <m:d>
                        <m:d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m:rPr>
                          <m:sty m:val="p"/>
                        </m:rPr>
                        <a:rPr lang="cs-CZ" b="0" i="0" smtClean="0">
                          <a:latin typeface="Cambria Math" panose="02040503050406030204" pitchFamily="18" charset="0"/>
                        </a:rPr>
                        <m:t>Var</m:t>
                      </m:r>
                      <m:d>
                        <m:d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d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cs-CZ" b="0" i="0" smtClean="0">
                          <a:latin typeface="Cambria Math" panose="02040503050406030204" pitchFamily="18" charset="0"/>
                        </a:rPr>
                        <m:t>Var</m:t>
                      </m:r>
                      <m:d>
                        <m:d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cs-CZ" dirty="0" smtClean="0"/>
              </a:p>
              <a:p>
                <a:pPr marL="0" indent="0">
                  <a:lnSpc>
                    <a:spcPct val="70000"/>
                  </a:lnSpc>
                  <a:buNone/>
                </a:pPr>
                <a:r>
                  <a:rPr lang="cs-CZ" dirty="0" smtClean="0"/>
                  <a:t>Zde:</a:t>
                </a:r>
              </a:p>
              <a:p>
                <a:pPr marL="2689225" indent="-2689225">
                  <a:buNone/>
                  <a:tabLst>
                    <a:tab pos="2513013" algn="r"/>
                  </a:tabLst>
                </a:pPr>
                <a:r>
                  <a:rPr lang="cs-CZ" dirty="0" smtClean="0"/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cs-CZ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</m:oMath>
                </a14:m>
                <a:r>
                  <a:rPr lang="cs-CZ" dirty="0" smtClean="0"/>
                  <a:t>	=  systematické riziko trhu</a:t>
                </a:r>
              </a:p>
              <a:p>
                <a:pPr marL="2689225" indent="-2689225">
                  <a:buNone/>
                  <a:tabLst>
                    <a:tab pos="2513013" algn="r"/>
                  </a:tabLst>
                </a:pPr>
                <a:r>
                  <a:rPr lang="cs-CZ" dirty="0" smtClean="0"/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cs-CZ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cs-CZ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cs-CZ" dirty="0" smtClean="0"/>
                  <a:t>	=  celkové riziko </a:t>
                </a:r>
                <a14:m>
                  <m:oMath xmlns:m="http://schemas.openxmlformats.org/officeDocument/2006/math">
                    <m:r>
                      <a:rPr lang="cs-CZ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cs-CZ" dirty="0" smtClean="0"/>
                  <a:t>-</a:t>
                </a:r>
                <a:r>
                  <a:rPr lang="cs-CZ" dirty="0" err="1" smtClean="0"/>
                  <a:t>tého</a:t>
                </a:r>
                <a:r>
                  <a:rPr lang="cs-CZ" dirty="0" smtClean="0"/>
                  <a:t> </a:t>
                </a:r>
                <a:r>
                  <a:rPr lang="cs-CZ" dirty="0" err="1" smtClean="0"/>
                  <a:t>AK</a:t>
                </a:r>
                <a:endParaRPr lang="cs-CZ" dirty="0" smtClean="0"/>
              </a:p>
              <a:p>
                <a:pPr marL="2689225" indent="-2689225">
                  <a:buNone/>
                  <a:tabLst>
                    <a:tab pos="2513013" algn="r"/>
                  </a:tabLst>
                </a:pPr>
                <a:r>
                  <a:rPr lang="cs-CZ" dirty="0" smtClean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cs-CZ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cs-CZ" dirty="0" smtClean="0"/>
                  <a:t>	=  koeficient „</a:t>
                </a:r>
                <a:r>
                  <a:rPr lang="cs-CZ" u="sng" dirty="0" smtClean="0"/>
                  <a:t>beta</a:t>
                </a:r>
                <a:r>
                  <a:rPr lang="cs-CZ" dirty="0" smtClean="0"/>
                  <a:t>“ </a:t>
                </a:r>
                <a14:m>
                  <m:oMath xmlns:m="http://schemas.openxmlformats.org/officeDocument/2006/math">
                    <m:r>
                      <a:rPr lang="cs-CZ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cs-CZ" dirty="0" smtClean="0"/>
                  <a:t>-</a:t>
                </a:r>
                <a:r>
                  <a:rPr lang="cs-CZ" dirty="0" err="1" smtClean="0"/>
                  <a:t>tého</a:t>
                </a:r>
                <a:r>
                  <a:rPr lang="cs-CZ" dirty="0" smtClean="0"/>
                  <a:t> </a:t>
                </a:r>
                <a:r>
                  <a:rPr lang="cs-CZ" dirty="0" err="1" smtClean="0"/>
                  <a:t>AK</a:t>
                </a:r>
                <a:endParaRPr lang="cs-CZ" dirty="0" smtClean="0"/>
              </a:p>
              <a:p>
                <a:pPr marL="2689225" indent="-2689225">
                  <a:buNone/>
                  <a:tabLst>
                    <a:tab pos="2513013" algn="r"/>
                  </a:tabLst>
                </a:pPr>
                <a:r>
                  <a:rPr lang="cs-CZ" b="0" dirty="0" smtClean="0"/>
                  <a:t>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m:rPr>
                        <m:sty m:val="p"/>
                      </m:rPr>
                      <a:rPr lang="cs-CZ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</m:oMath>
                </a14:m>
                <a:r>
                  <a:rPr lang="cs-CZ" dirty="0" smtClean="0"/>
                  <a:t>	=  systematické riziko </a:t>
                </a:r>
                <a14:m>
                  <m:oMath xmlns:m="http://schemas.openxmlformats.org/officeDocument/2006/math">
                    <m:r>
                      <a:rPr lang="cs-CZ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cs-CZ" dirty="0" smtClean="0"/>
                  <a:t>-</a:t>
                </a:r>
                <a:r>
                  <a:rPr lang="cs-CZ" dirty="0" err="1" smtClean="0"/>
                  <a:t>tého</a:t>
                </a:r>
                <a:r>
                  <a:rPr lang="cs-CZ" dirty="0" smtClean="0"/>
                  <a:t> </a:t>
                </a:r>
                <a:r>
                  <a:rPr lang="cs-CZ" dirty="0" err="1" smtClean="0"/>
                  <a:t>AK</a:t>
                </a:r>
                <a:endParaRPr lang="cs-CZ" dirty="0" smtClean="0"/>
              </a:p>
              <a:p>
                <a:pPr marL="2689225" indent="-2689225">
                  <a:buNone/>
                  <a:tabLst>
                    <a:tab pos="2513013" algn="r"/>
                  </a:tabLst>
                </a:pPr>
                <a:r>
                  <a:rPr lang="cs-CZ" b="0" dirty="0" smtClean="0"/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cs-CZ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cs-CZ" dirty="0" smtClean="0"/>
                  <a:t>	=  nesystematické </a:t>
                </a:r>
                <a:r>
                  <a:rPr lang="cs-CZ" dirty="0"/>
                  <a:t>riziko </a:t>
                </a:r>
                <a14:m>
                  <m:oMath xmlns:m="http://schemas.openxmlformats.org/officeDocument/2006/math">
                    <m:r>
                      <a:rPr lang="cs-CZ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cs-CZ" dirty="0"/>
                  <a:t>-</a:t>
                </a:r>
                <a:r>
                  <a:rPr lang="cs-CZ" dirty="0" err="1"/>
                  <a:t>tého</a:t>
                </a:r>
                <a:r>
                  <a:rPr lang="cs-CZ" dirty="0"/>
                  <a:t> </a:t>
                </a:r>
                <a:r>
                  <a:rPr lang="cs-CZ" dirty="0" err="1" smtClean="0"/>
                  <a:t>AK</a:t>
                </a:r>
                <a:endParaRPr lang="cs-CZ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11" t="-943" r="-74" b="-68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err="1" smtClean="0"/>
              <a:t>EMM10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91DAA-B038-4E32-998C-DA055AF8B636}" type="slidenum">
              <a:rPr lang="cs-CZ" smtClean="0"/>
              <a:pPr/>
              <a:t>20</a:t>
            </a:fld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1620000" y="4392000"/>
            <a:ext cx="6444000" cy="1890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ovéPole 6"/>
              <p:cNvSpPr txBox="1"/>
              <p:nvPr/>
            </p:nvSpPr>
            <p:spPr>
              <a:xfrm>
                <a:off x="8706280" y="2155716"/>
                <a:ext cx="50071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40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e>
                      </m:d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7" name="TextovéPol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6280" y="2155716"/>
                <a:ext cx="500713" cy="369332"/>
              </a:xfrm>
              <a:prstGeom prst="rect">
                <a:avLst/>
              </a:prstGeom>
              <a:blipFill>
                <a:blip r:embed="rId3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/>
              <p:cNvSpPr txBox="1"/>
              <p:nvPr/>
            </p:nvSpPr>
            <p:spPr>
              <a:xfrm>
                <a:off x="8557200" y="2998857"/>
                <a:ext cx="64979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cs-CZ" sz="240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e>
                      </m:d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8" name="TextovéPol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7200" y="2998857"/>
                <a:ext cx="649793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ovéPole 8"/>
              <p:cNvSpPr txBox="1"/>
              <p:nvPr/>
            </p:nvSpPr>
            <p:spPr>
              <a:xfrm>
                <a:off x="8408120" y="3778471"/>
                <a:ext cx="79887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∗∗</m:t>
                          </m:r>
                          <m:r>
                            <a:rPr lang="cs-CZ" sz="240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e>
                      </m:d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9" name="TextovéPol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8120" y="3778471"/>
                <a:ext cx="798873" cy="369332"/>
              </a:xfrm>
              <a:prstGeom prst="rect">
                <a:avLst/>
              </a:prstGeom>
              <a:blipFill>
                <a:blip r:embed="rId5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2672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b="1" dirty="0" err="1" smtClean="0">
                <a:solidFill>
                  <a:schemeClr val="accent2"/>
                </a:solidFill>
              </a:rPr>
              <a:t>Jednoindexový</a:t>
            </a:r>
            <a:r>
              <a:rPr lang="cs-CZ" sz="2400" b="1" dirty="0" smtClean="0">
                <a:solidFill>
                  <a:schemeClr val="accent2"/>
                </a:solidFill>
              </a:rPr>
              <a:t> model:</a:t>
            </a:r>
            <a:br>
              <a:rPr lang="cs-CZ" sz="2400" b="1" dirty="0" smtClean="0">
                <a:solidFill>
                  <a:schemeClr val="accent2"/>
                </a:solidFill>
              </a:rPr>
            </a:br>
            <a:r>
              <a:rPr lang="cs-CZ" sz="2400" b="1" dirty="0" smtClean="0">
                <a:solidFill>
                  <a:schemeClr val="accent2"/>
                </a:solidFill>
              </a:rPr>
              <a:t>Postup při výpočtu optimálního portfolia</a:t>
            </a:r>
            <a:br>
              <a:rPr lang="cs-CZ" sz="2400" b="1" dirty="0" smtClean="0">
                <a:solidFill>
                  <a:schemeClr val="accent2"/>
                </a:solidFill>
              </a:rPr>
            </a:br>
            <a:r>
              <a:rPr lang="cs-CZ" sz="2400" b="1" dirty="0" smtClean="0">
                <a:solidFill>
                  <a:schemeClr val="accent2"/>
                </a:solidFill>
              </a:rPr>
              <a:t>(„historická“ metoda)</a:t>
            </a:r>
            <a:br>
              <a:rPr lang="cs-CZ" sz="2400" b="1" dirty="0" smtClean="0">
                <a:solidFill>
                  <a:schemeClr val="accent2"/>
                </a:solidFill>
              </a:rPr>
            </a:br>
            <a:r>
              <a:rPr lang="cs-CZ" sz="2400" b="1" dirty="0" smtClean="0">
                <a:solidFill>
                  <a:schemeClr val="accent2"/>
                </a:solidFill>
              </a:rPr>
              <a:t> (Použití Excel-</a:t>
            </a:r>
            <a:r>
              <a:rPr lang="cs-CZ" sz="2400" b="1" dirty="0" err="1" smtClean="0">
                <a:solidFill>
                  <a:schemeClr val="accent2"/>
                </a:solidFill>
              </a:rPr>
              <a:t>Solveru</a:t>
            </a:r>
            <a:r>
              <a:rPr lang="cs-CZ" sz="2400" b="1" dirty="0" smtClean="0">
                <a:solidFill>
                  <a:schemeClr val="accent2"/>
                </a:solidFill>
              </a:rPr>
              <a:t> pro </a:t>
            </a:r>
            <a:r>
              <a:rPr lang="cs-CZ" sz="2400" b="1" dirty="0" err="1" smtClean="0">
                <a:solidFill>
                  <a:schemeClr val="accent2"/>
                </a:solidFill>
              </a:rPr>
              <a:t>CP</a:t>
            </a:r>
            <a:r>
              <a:rPr lang="cs-CZ" sz="2400" b="1" dirty="0" smtClean="0">
                <a:solidFill>
                  <a:schemeClr val="accent2"/>
                </a:solidFill>
              </a:rPr>
              <a:t> na </a:t>
            </a:r>
            <a:r>
              <a:rPr lang="cs-CZ" sz="2400" b="1" dirty="0" err="1" smtClean="0">
                <a:solidFill>
                  <a:schemeClr val="accent2"/>
                </a:solidFill>
              </a:rPr>
              <a:t>BCPP</a:t>
            </a:r>
            <a:r>
              <a:rPr lang="cs-CZ" sz="2400" b="1" dirty="0" smtClean="0">
                <a:solidFill>
                  <a:schemeClr val="accent2"/>
                </a:solidFill>
              </a:rPr>
              <a:t>) </a:t>
            </a:r>
            <a:endParaRPr lang="cs-CZ" sz="2400" b="1" dirty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0" indent="-457200">
                  <a:buFontTx/>
                  <a:buAutoNum type="arabicPeriod"/>
                </a:pPr>
                <a:endParaRPr lang="cs-CZ" dirty="0" smtClean="0"/>
              </a:p>
              <a:p>
                <a:pPr marL="457200" indent="-457200">
                  <a:buFontTx/>
                  <a:buAutoNum type="arabicPeriod"/>
                </a:pPr>
                <a:r>
                  <a:rPr lang="cs-CZ" dirty="0" smtClean="0"/>
                  <a:t>Výběr </a:t>
                </a:r>
                <a:r>
                  <a:rPr lang="cs-CZ" dirty="0"/>
                  <a:t>vhodných </a:t>
                </a:r>
                <a:r>
                  <a:rPr lang="cs-CZ" dirty="0" err="1"/>
                  <a:t>AK</a:t>
                </a:r>
                <a:r>
                  <a:rPr lang="cs-CZ" dirty="0"/>
                  <a:t> v počtu </a:t>
                </a:r>
                <a14:m>
                  <m:oMath xmlns:m="http://schemas.openxmlformats.org/officeDocument/2006/math">
                    <m:r>
                      <a:rPr lang="cs-CZ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cs-CZ" dirty="0"/>
                  <a:t> </a:t>
                </a:r>
                <a:r>
                  <a:rPr lang="cs-CZ" dirty="0" smtClean="0"/>
                  <a:t/>
                </a:r>
                <a:br>
                  <a:rPr lang="cs-CZ" dirty="0" smtClean="0"/>
                </a:br>
                <a:r>
                  <a:rPr lang="cs-CZ" dirty="0" smtClean="0"/>
                  <a:t>(</a:t>
                </a:r>
                <a:r>
                  <a:rPr lang="cs-CZ" dirty="0"/>
                  <a:t>např. </a:t>
                </a:r>
                <a:r>
                  <a:rPr lang="cs-CZ" dirty="0" err="1"/>
                  <a:t>CP</a:t>
                </a:r>
                <a:r>
                  <a:rPr lang="cs-CZ" dirty="0"/>
                  <a:t> </a:t>
                </a:r>
                <a:r>
                  <a:rPr lang="cs-CZ" dirty="0" smtClean="0"/>
                  <a:t>obchodovaných </a:t>
                </a:r>
                <a:r>
                  <a:rPr lang="cs-CZ" dirty="0"/>
                  <a:t>na </a:t>
                </a:r>
                <a:r>
                  <a:rPr lang="cs-CZ" dirty="0" err="1"/>
                  <a:t>PBCP</a:t>
                </a:r>
                <a:r>
                  <a:rPr lang="cs-CZ" dirty="0"/>
                  <a:t>) </a:t>
                </a:r>
                <a:r>
                  <a:rPr lang="cs-CZ" dirty="0" smtClean="0"/>
                  <a:t/>
                </a:r>
                <a:br>
                  <a:rPr lang="cs-CZ" dirty="0" smtClean="0"/>
                </a:br>
                <a:r>
                  <a:rPr lang="cs-CZ" dirty="0" smtClean="0"/>
                  <a:t>a </a:t>
                </a:r>
                <a:r>
                  <a:rPr lang="cs-CZ" dirty="0"/>
                  <a:t>vhodného indexu </a:t>
                </a:r>
                <a14:m>
                  <m:oMath xmlns:m="http://schemas.openxmlformats.org/officeDocument/2006/math">
                    <m:r>
                      <a:rPr lang="cs-CZ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cs-CZ" dirty="0"/>
                  <a:t> (např. </a:t>
                </a:r>
                <a14:m>
                  <m:oMath xmlns:m="http://schemas.openxmlformats.org/officeDocument/2006/math">
                    <m:r>
                      <a:rPr lang="cs-CZ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cs-CZ" dirty="0"/>
                  <a:t> = </a:t>
                </a:r>
                <a:r>
                  <a:rPr lang="cs-CZ" dirty="0" err="1"/>
                  <a:t>PX</a:t>
                </a:r>
                <a:r>
                  <a:rPr lang="cs-CZ" dirty="0" smtClean="0"/>
                  <a:t>)</a:t>
                </a:r>
              </a:p>
              <a:p>
                <a:pPr marL="457200" indent="-457200">
                  <a:buFontTx/>
                  <a:buAutoNum type="arabicPeriod"/>
                </a:pPr>
                <a:endParaRPr lang="cs-CZ" dirty="0"/>
              </a:p>
              <a:p>
                <a:pPr marL="457200" indent="-457200">
                  <a:buFontTx/>
                  <a:buAutoNum type="arabicPeriod"/>
                </a:pPr>
                <a:r>
                  <a:rPr lang="cs-CZ" dirty="0" smtClean="0"/>
                  <a:t>Volba </a:t>
                </a:r>
                <a:r>
                  <a:rPr lang="cs-CZ" dirty="0"/>
                  <a:t>časového intervalu </a:t>
                </a:r>
                <a14:m>
                  <m:oMath xmlns:m="http://schemas.openxmlformats.org/officeDocument/2006/math">
                    <m:r>
                      <a:rPr lang="cs-CZ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cs-CZ" dirty="0" smtClean="0"/>
                  <a:t> trvání PF </a:t>
                </a:r>
                <a:br>
                  <a:rPr lang="cs-CZ" dirty="0" smtClean="0"/>
                </a:br>
                <a:r>
                  <a:rPr lang="cs-CZ" dirty="0" smtClean="0"/>
                  <a:t>a délky </a:t>
                </a:r>
                <a14:m>
                  <m:oMath xmlns:m="http://schemas.openxmlformats.org/officeDocument/2006/math">
                    <m:r>
                      <a:rPr lang="cs-CZ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cs-CZ" dirty="0"/>
                  <a:t> testovacích časových řad </a:t>
                </a:r>
                <a:r>
                  <a:rPr lang="cs-CZ" dirty="0" smtClean="0"/>
                  <a:t/>
                </a:r>
                <a:br>
                  <a:rPr lang="cs-CZ" dirty="0" smtClean="0"/>
                </a:br>
                <a:r>
                  <a:rPr lang="cs-CZ" dirty="0" smtClean="0"/>
                  <a:t>(</a:t>
                </a:r>
                <a:r>
                  <a:rPr lang="cs-CZ" dirty="0"/>
                  <a:t>cen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cs-CZ" i="1" smtClean="0">
                            <a:latin typeface="Cambria Math" panose="02040503050406030204" pitchFamily="18" charset="0"/>
                          </a:rPr>
                          <m:t>𝑖𝑡</m:t>
                        </m:r>
                      </m:sub>
                    </m:sSub>
                  </m:oMath>
                </a14:m>
                <a:r>
                  <a:rPr lang="cs-CZ" dirty="0"/>
                  <a:t> vybraných </a:t>
                </a:r>
                <a:r>
                  <a:rPr lang="cs-CZ" dirty="0" err="1"/>
                  <a:t>AK</a:t>
                </a:r>
                <a:r>
                  <a:rPr lang="cs-CZ" dirty="0"/>
                  <a:t>), přitom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≫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cs-CZ" dirty="0" smtClean="0"/>
              </a:p>
              <a:p>
                <a:pPr marL="457200" indent="-457200">
                  <a:buFontTx/>
                  <a:buAutoNum type="arabicPeriod"/>
                </a:pPr>
                <a:endParaRPr lang="cs-CZ" dirty="0"/>
              </a:p>
              <a:p>
                <a:pPr marL="457200" indent="-457200">
                  <a:buFontTx/>
                  <a:buAutoNum type="arabicPeriod"/>
                </a:pPr>
                <a:r>
                  <a:rPr lang="cs-CZ" dirty="0" smtClean="0"/>
                  <a:t>Výpočet </a:t>
                </a:r>
                <a:r>
                  <a:rPr lang="cs-CZ" u="sng" dirty="0"/>
                  <a:t>relativních</a:t>
                </a:r>
                <a:r>
                  <a:rPr lang="cs-CZ" dirty="0"/>
                  <a:t> kapitálových výnosů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cs-CZ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cs-CZ" dirty="0" smtClean="0"/>
                  <a:t> </a:t>
                </a:r>
                <a:br>
                  <a:rPr lang="cs-CZ" dirty="0" smtClean="0"/>
                </a:br>
                <a:r>
                  <a:rPr lang="cs-CZ" dirty="0" smtClean="0"/>
                  <a:t>vybraných </a:t>
                </a:r>
                <a:r>
                  <a:rPr lang="cs-CZ" dirty="0" err="1"/>
                  <a:t>AK</a:t>
                </a:r>
                <a:r>
                  <a:rPr lang="cs-CZ" dirty="0"/>
                  <a:t> a </a:t>
                </a:r>
                <a:r>
                  <a:rPr lang="cs-CZ" u="sng" dirty="0"/>
                  <a:t>relativních změn indexu</a:t>
                </a:r>
                <a:r>
                  <a:rPr lang="cs-CZ" dirty="0"/>
                  <a:t> </a:t>
                </a:r>
                <a14:m>
                  <m:oMath xmlns:m="http://schemas.openxmlformats.org/officeDocument/2006/math">
                    <m:r>
                      <a:rPr lang="cs-CZ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endParaRPr lang="cs-CZ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err="1" smtClean="0"/>
              <a:t>EMM10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91DAA-B038-4E32-998C-DA055AF8B636}" type="slidenum">
              <a:rPr lang="cs-CZ" smtClean="0"/>
              <a:pPr/>
              <a:t>21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551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b="1" dirty="0" err="1" smtClean="0">
                <a:solidFill>
                  <a:schemeClr val="accent2"/>
                </a:solidFill>
              </a:rPr>
              <a:t>Jednoindexový</a:t>
            </a:r>
            <a:r>
              <a:rPr lang="cs-CZ" sz="2400" b="1" dirty="0" smtClean="0">
                <a:solidFill>
                  <a:schemeClr val="accent2"/>
                </a:solidFill>
              </a:rPr>
              <a:t> model:</a:t>
            </a:r>
            <a:br>
              <a:rPr lang="cs-CZ" sz="2400" b="1" dirty="0" smtClean="0">
                <a:solidFill>
                  <a:schemeClr val="accent2"/>
                </a:solidFill>
              </a:rPr>
            </a:br>
            <a:r>
              <a:rPr lang="cs-CZ" sz="2400" b="1" dirty="0" smtClean="0">
                <a:solidFill>
                  <a:schemeClr val="accent2"/>
                </a:solidFill>
              </a:rPr>
              <a:t>Postup při výpočtu optimálního portfolia</a:t>
            </a:r>
            <a:br>
              <a:rPr lang="cs-CZ" sz="2400" b="1" dirty="0" smtClean="0">
                <a:solidFill>
                  <a:schemeClr val="accent2"/>
                </a:solidFill>
              </a:rPr>
            </a:br>
            <a:r>
              <a:rPr lang="cs-CZ" sz="2400" b="1" dirty="0" smtClean="0">
                <a:solidFill>
                  <a:schemeClr val="accent2"/>
                </a:solidFill>
              </a:rPr>
              <a:t>(„historická“ metoda)</a:t>
            </a:r>
            <a:endParaRPr lang="cs-CZ" sz="2400" b="1" dirty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0" indent="-457200">
                  <a:buFont typeface="+mj-lt"/>
                  <a:buAutoNum type="arabicPeriod" startAt="4"/>
                </a:pPr>
                <a:endParaRPr lang="cs-CZ" dirty="0" smtClean="0"/>
              </a:p>
              <a:p>
                <a:pPr marL="457200" indent="-457200">
                  <a:buFont typeface="+mj-lt"/>
                  <a:buAutoNum type="arabicPeriod" startAt="4"/>
                </a:pPr>
                <a:r>
                  <a:rPr lang="cs-CZ" dirty="0" smtClean="0"/>
                  <a:t>Výpočet odhadů statistických charakteristik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cs-CZ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cs-CZ" dirty="0"/>
                  <a:t> a </a:t>
                </a:r>
                <a14:m>
                  <m:oMath xmlns:m="http://schemas.openxmlformats.org/officeDocument/2006/math">
                    <m:r>
                      <a:rPr lang="cs-CZ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cs-CZ" dirty="0" smtClean="0"/>
                  <a:t>: </a:t>
                </a:r>
                <a:br>
                  <a:rPr lang="cs-CZ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cs-CZ" b="0" i="0" smtClean="0"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begChr m:val="["/>
                        <m:endChr m:val="]"/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cs-CZ" b="0" i="1" smtClean="0">
                        <a:latin typeface="Cambria Math" panose="02040503050406030204" pitchFamily="18" charset="0"/>
                      </a:rPr>
                      <m:t>,  </m:t>
                    </m:r>
                    <m:r>
                      <m:rPr>
                        <m:sty m:val="p"/>
                      </m:rPr>
                      <a:rPr lang="cs-CZ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cs-CZ" b="0" i="1" smtClean="0">
                        <a:latin typeface="Cambria Math" panose="02040503050406030204" pitchFamily="18" charset="0"/>
                      </a:rPr>
                      <m:t>,  </m:t>
                    </m:r>
                    <m:r>
                      <m:rPr>
                        <m:sty m:val="p"/>
                      </m:rPr>
                      <a:rPr lang="cs-CZ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  <m:r>
                      <a:rPr lang="cs-CZ" b="0" i="1" smtClean="0">
                        <a:latin typeface="Cambria Math" panose="02040503050406030204" pitchFamily="18" charset="0"/>
                      </a:rPr>
                      <m:t>,  </m:t>
                    </m:r>
                    <m:r>
                      <m:rPr>
                        <m:sty m:val="p"/>
                      </m:rPr>
                      <a:rPr lang="cs-CZ" b="0" i="0" smtClean="0">
                        <a:latin typeface="Cambria Math" panose="02040503050406030204" pitchFamily="18" charset="0"/>
                      </a:rPr>
                      <m:t>cov</m:t>
                    </m:r>
                    <m:d>
                      <m:d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cs-CZ" dirty="0"/>
                  <a:t>	</a:t>
                </a:r>
                <a:r>
                  <a:rPr lang="cs-CZ" dirty="0" smtClean="0"/>
                  <a:t/>
                </a:r>
                <a:br>
                  <a:rPr lang="cs-CZ" dirty="0" smtClean="0"/>
                </a:br>
                <a:r>
                  <a:rPr lang="cs-CZ" dirty="0" smtClean="0"/>
                  <a:t>(výběrový průměr, výběrové rozptyly a výběrová  kovariance, na základě historických dat; </a:t>
                </a:r>
                <a:br>
                  <a:rPr lang="cs-CZ" dirty="0" smtClean="0"/>
                </a:br>
                <a:r>
                  <a:rPr lang="cs-CZ" dirty="0" smtClean="0"/>
                  <a:t>popř. na základě odhadu expertů).</a:t>
                </a:r>
              </a:p>
              <a:p>
                <a:pPr marL="457200" indent="-457200">
                  <a:buFont typeface="+mj-lt"/>
                  <a:buAutoNum type="arabicPeriod" startAt="4"/>
                </a:pPr>
                <a:endParaRPr lang="cs-CZ" dirty="0"/>
              </a:p>
              <a:p>
                <a:pPr marL="457200" indent="-457200">
                  <a:buFont typeface="+mj-lt"/>
                  <a:buAutoNum type="arabicPeriod" startAt="4"/>
                </a:pPr>
                <a:r>
                  <a:rPr lang="cs-CZ" dirty="0" smtClean="0"/>
                  <a:t>Výpočet odhadů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cs-CZ" dirty="0" smtClean="0"/>
                  <a:t>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cs-CZ" dirty="0" smtClean="0"/>
                  <a:t> ze vztahů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∗∗</m:t>
                        </m:r>
                      </m:e>
                    </m:d>
                  </m:oMath>
                </a14:m>
                <a:r>
                  <a:rPr lang="cs-CZ" dirty="0" smtClean="0"/>
                  <a:t> 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e>
                    </m:d>
                  </m:oMath>
                </a14:m>
                <a:r>
                  <a:rPr lang="cs-CZ" dirty="0" smtClean="0"/>
                  <a:t>:</a:t>
                </a:r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cs-CZ" b="0" i="0" smtClean="0">
                              <a:latin typeface="Cambria Math" panose="02040503050406030204" pitchFamily="18" charset="0"/>
                            </a:rPr>
                            <m:t>cov</m:t>
                          </m:r>
                          <m:d>
                            <m:d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cs-CZ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cs-CZ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m:rPr>
                              <m:sty m:val="p"/>
                            </m:rPr>
                            <a:rPr lang="cs-CZ" b="0" i="0" smtClean="0">
                              <a:latin typeface="Cambria Math" panose="02040503050406030204" pitchFamily="18" charset="0"/>
                            </a:rPr>
                            <m:t>Var</m:t>
                          </m:r>
                          <m:d>
                            <m:d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d>
                        </m:den>
                      </m:f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    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cs-CZ" b="0" i="0" smtClean="0">
                          <a:latin typeface="Cambria Math" panose="02040503050406030204" pitchFamily="18" charset="0"/>
                        </a:rPr>
                        <m:t>E</m:t>
                      </m:r>
                      <m:d>
                        <m:dPr>
                          <m:begChr m:val="["/>
                          <m:endChr m:val="]"/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cs-CZ" b="0" i="0" smtClean="0">
                          <a:latin typeface="Cambria Math" panose="02040503050406030204" pitchFamily="18" charset="0"/>
                        </a:rPr>
                        <m:t>E</m:t>
                      </m:r>
                      <m:d>
                        <m:dPr>
                          <m:begChr m:val="["/>
                          <m:endChr m:val="]"/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d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err="1" smtClean="0"/>
              <a:t>EMM10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91DAA-B038-4E32-998C-DA055AF8B636}" type="slidenum">
              <a:rPr lang="cs-CZ" smtClean="0"/>
              <a:pPr/>
              <a:t>22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0599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b="1" dirty="0" err="1" smtClean="0">
                <a:solidFill>
                  <a:schemeClr val="accent2"/>
                </a:solidFill>
              </a:rPr>
              <a:t>Jednoindexový</a:t>
            </a:r>
            <a:r>
              <a:rPr lang="cs-CZ" sz="2400" b="1" dirty="0" smtClean="0">
                <a:solidFill>
                  <a:schemeClr val="accent2"/>
                </a:solidFill>
              </a:rPr>
              <a:t> model:</a:t>
            </a:r>
            <a:br>
              <a:rPr lang="cs-CZ" sz="2400" b="1" dirty="0" smtClean="0">
                <a:solidFill>
                  <a:schemeClr val="accent2"/>
                </a:solidFill>
              </a:rPr>
            </a:br>
            <a:r>
              <a:rPr lang="cs-CZ" sz="2400" b="1" dirty="0" smtClean="0">
                <a:solidFill>
                  <a:schemeClr val="accent2"/>
                </a:solidFill>
              </a:rPr>
              <a:t>Postup při výpočtu optimálního portfolia</a:t>
            </a:r>
            <a:br>
              <a:rPr lang="cs-CZ" sz="2400" b="1" dirty="0" smtClean="0">
                <a:solidFill>
                  <a:schemeClr val="accent2"/>
                </a:solidFill>
              </a:rPr>
            </a:br>
            <a:r>
              <a:rPr lang="cs-CZ" sz="2400" b="1" dirty="0" smtClean="0">
                <a:solidFill>
                  <a:schemeClr val="accent2"/>
                </a:solidFill>
              </a:rPr>
              <a:t>(„historická“ metoda)</a:t>
            </a:r>
            <a:endParaRPr lang="cs-CZ" sz="2400" b="1" dirty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0" indent="-457200">
                  <a:buFont typeface="+mj-lt"/>
                  <a:buAutoNum type="arabicPeriod" startAt="6"/>
                </a:pPr>
                <a:endParaRPr lang="cs-CZ" dirty="0" smtClean="0"/>
              </a:p>
              <a:p>
                <a:pPr marL="457200" indent="-457200">
                  <a:buFont typeface="+mj-lt"/>
                  <a:buAutoNum type="arabicPeriod" startAt="6"/>
                </a:pPr>
                <a:r>
                  <a:rPr lang="cs-CZ" dirty="0" smtClean="0"/>
                  <a:t>Výpočet odhadu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cs-CZ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cs-CZ" dirty="0" smtClean="0"/>
                  <a:t> ze vztahu</a:t>
                </a:r>
                <a:r>
                  <a:rPr lang="en-GB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∗∗∗</m:t>
                        </m:r>
                      </m:e>
                    </m:d>
                  </m:oMath>
                </a14:m>
                <a:r>
                  <a:rPr lang="cs-CZ" dirty="0" smtClean="0"/>
                  <a:t>:</a:t>
                </a:r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b="0" i="0" smtClean="0">
                          <a:latin typeface="Cambria Math" panose="02040503050406030204" pitchFamily="18" charset="0"/>
                        </a:rPr>
                        <m:t>Var</m:t>
                      </m:r>
                      <m:d>
                        <m:d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m:rPr>
                          <m:aln/>
                        </m:rP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cs-CZ" b="0" i="0" smtClean="0">
                          <a:latin typeface="Cambria Math" panose="02040503050406030204" pitchFamily="18" charset="0"/>
                        </a:rPr>
                        <m:t>Var</m:t>
                      </m:r>
                      <m:d>
                        <m:d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m:rPr>
                          <m:sty m:val="p"/>
                        </m:rPr>
                        <a:rPr lang="cs-CZ" b="0" i="0" smtClean="0">
                          <a:latin typeface="Cambria Math" panose="02040503050406030204" pitchFamily="18" charset="0"/>
                        </a:rPr>
                        <m:t>Var</m:t>
                      </m:r>
                      <m:d>
                        <m:d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d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cs-CZ" b="0" i="0" smtClean="0">
                          <a:latin typeface="Cambria Math" panose="02040503050406030204" pitchFamily="18" charset="0"/>
                        </a:rPr>
                        <m:t>Var</m:t>
                      </m:r>
                      <m:d>
                        <m:d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cs-CZ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cs-CZ" b="0" i="0" smtClean="0">
                                      <a:latin typeface="Cambria Math" panose="02040503050406030204" pitchFamily="18" charset="0"/>
                                    </a:rPr>
                                    <m:t>cov</m:t>
                                  </m:r>
                                  <m:d>
                                    <m:dPr>
                                      <m:ctrlPr>
                                        <a:rPr lang="cs-CZ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cs-CZ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cs-CZ" b="0" i="1" smtClean="0">
                                              <a:latin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e>
                                        <m:sub>
                                          <m:r>
                                            <a:rPr lang="cs-CZ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cs-CZ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cs-CZ" b="0" i="1" smtClean="0"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lang="cs-CZ" b="0" i="0" smtClean="0">
                                      <a:latin typeface="Cambria Math" panose="02040503050406030204" pitchFamily="18" charset="0"/>
                                    </a:rPr>
                                    <m:t>Var</m:t>
                                  </m:r>
                                  <m:d>
                                    <m:dPr>
                                      <m:ctrlPr>
                                        <a:rPr lang="cs-CZ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cs-CZ" b="0" i="1" smtClean="0"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</m:d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cs-CZ" b="0" i="0" smtClean="0">
                          <a:latin typeface="Cambria Math" panose="02040503050406030204" pitchFamily="18" charset="0"/>
                        </a:rPr>
                        <m:t>Var</m:t>
                      </m:r>
                      <m:d>
                        <m:d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d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cs-CZ" b="0" i="0" smtClean="0">
                          <a:latin typeface="Cambria Math" panose="02040503050406030204" pitchFamily="18" charset="0"/>
                        </a:rPr>
                        <m:t>Var</m:t>
                      </m:r>
                      <m:d>
                        <m:d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cs-CZ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cs-CZ" b="0" i="0" smtClean="0">
                                      <a:latin typeface="Cambria Math" panose="02040503050406030204" pitchFamily="18" charset="0"/>
                                    </a:rPr>
                                    <m:t>cov</m:t>
                                  </m:r>
                                </m:e>
                                <m:sup>
                                  <m:r>
                                    <a:rPr lang="cs-CZ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d>
                                <m:dPr>
                                  <m:ctrlPr>
                                    <a:rPr lang="cs-CZ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cs-CZ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b="0" i="1" smtClean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cs-CZ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cs-CZ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cs-CZ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d>
                            </m:e>
                          </m:func>
                        </m:num>
                        <m:den>
                          <m:r>
                            <m:rPr>
                              <m:sty m:val="p"/>
                            </m:rPr>
                            <a:rPr lang="cs-CZ" b="0" i="0" smtClean="0">
                              <a:latin typeface="Cambria Math" panose="02040503050406030204" pitchFamily="18" charset="0"/>
                            </a:rPr>
                            <m:t>Var</m:t>
                          </m:r>
                          <m:d>
                            <m:d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err="1" smtClean="0"/>
              <a:t>EMM10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91DAA-B038-4E32-998C-DA055AF8B636}" type="slidenum">
              <a:rPr lang="cs-CZ" smtClean="0"/>
              <a:pPr/>
              <a:t>23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3435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b="1" dirty="0" err="1" smtClean="0">
                <a:solidFill>
                  <a:schemeClr val="accent2"/>
                </a:solidFill>
              </a:rPr>
              <a:t>Jednoindexový</a:t>
            </a:r>
            <a:r>
              <a:rPr lang="cs-CZ" sz="2400" b="1" dirty="0" smtClean="0">
                <a:solidFill>
                  <a:schemeClr val="accent2"/>
                </a:solidFill>
              </a:rPr>
              <a:t> model:</a:t>
            </a:r>
            <a:br>
              <a:rPr lang="cs-CZ" sz="2400" b="1" dirty="0" smtClean="0">
                <a:solidFill>
                  <a:schemeClr val="accent2"/>
                </a:solidFill>
              </a:rPr>
            </a:br>
            <a:r>
              <a:rPr lang="cs-CZ" sz="2400" b="1" dirty="0" smtClean="0">
                <a:solidFill>
                  <a:schemeClr val="accent2"/>
                </a:solidFill>
              </a:rPr>
              <a:t>Postup při výpočtu optimálního portfolia</a:t>
            </a:r>
            <a:br>
              <a:rPr lang="cs-CZ" sz="2400" b="1" dirty="0" smtClean="0">
                <a:solidFill>
                  <a:schemeClr val="accent2"/>
                </a:solidFill>
              </a:rPr>
            </a:br>
            <a:r>
              <a:rPr lang="cs-CZ" sz="2400" b="1" dirty="0" smtClean="0">
                <a:solidFill>
                  <a:schemeClr val="accent2"/>
                </a:solidFill>
              </a:rPr>
              <a:t>(„historická“ metoda)</a:t>
            </a:r>
            <a:endParaRPr lang="cs-CZ" sz="2400" b="1" dirty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0" indent="-457200">
                  <a:buFont typeface="+mj-lt"/>
                  <a:buAutoNum type="arabicPeriod" startAt="6"/>
                </a:pPr>
                <a:endParaRPr lang="cs-CZ" dirty="0" smtClean="0"/>
              </a:p>
              <a:p>
                <a:pPr marL="457200" indent="-457200">
                  <a:buFont typeface="+mj-lt"/>
                  <a:buAutoNum type="arabicPeriod" startAt="7"/>
                </a:pPr>
                <a:r>
                  <a:rPr lang="cs-CZ" dirty="0" smtClean="0"/>
                  <a:t>Ověření </a:t>
                </a:r>
                <a:r>
                  <a:rPr lang="cs-CZ" dirty="0"/>
                  <a:t>platnosti předpokladů modelu (I) až (</a:t>
                </a:r>
                <a:r>
                  <a:rPr lang="cs-CZ" dirty="0" smtClean="0"/>
                  <a:t>III) </a:t>
                </a:r>
                <a:br>
                  <a:rPr lang="cs-CZ" dirty="0" smtClean="0"/>
                </a:br>
                <a:r>
                  <a:rPr lang="cs-CZ" dirty="0" smtClean="0"/>
                  <a:t>(obvykle </a:t>
                </a:r>
                <a:r>
                  <a:rPr lang="cs-CZ" dirty="0"/>
                  <a:t>se vynechává</a:t>
                </a:r>
                <a:r>
                  <a:rPr lang="cs-CZ" dirty="0" smtClean="0"/>
                  <a:t>).</a:t>
                </a:r>
                <a:endParaRPr lang="cs-CZ" dirty="0"/>
              </a:p>
              <a:p>
                <a:pPr marL="457200" indent="-457200">
                  <a:buFont typeface="+mj-lt"/>
                  <a:buAutoNum type="arabicPeriod" startAt="7"/>
                </a:pPr>
                <a:endParaRPr lang="cs-CZ" dirty="0"/>
              </a:p>
              <a:p>
                <a:pPr marL="457200" indent="-457200">
                  <a:buFont typeface="+mj-lt"/>
                  <a:buAutoNum type="arabicPeriod" startAt="7"/>
                </a:pPr>
                <a:r>
                  <a:rPr lang="cs-CZ" dirty="0" smtClean="0"/>
                  <a:t>Zadání </a:t>
                </a:r>
                <a:r>
                  <a:rPr lang="cs-CZ" dirty="0"/>
                  <a:t>hodnot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cs-CZ" dirty="0" smtClean="0"/>
                  <a:t>, resp.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cs-CZ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cs-CZ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cs-CZ" dirty="0" smtClean="0"/>
                  <a:t> </a:t>
                </a:r>
                <a:r>
                  <a:rPr lang="cs-CZ" dirty="0"/>
                  <a:t>a výpočet optimálního </a:t>
                </a:r>
                <a:r>
                  <a:rPr lang="cs-CZ" dirty="0" smtClean="0"/>
                  <a:t>složení </a:t>
                </a:r>
                <a:r>
                  <a:rPr lang="cs-CZ" dirty="0"/>
                  <a:t>portfolia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cs-CZ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cs-CZ" i="0" smtClean="0">
                            <a:latin typeface="Cambria Math" panose="02040503050406030204" pitchFamily="18" charset="0"/>
                          </a:rPr>
                          <m:t>opt</m:t>
                        </m:r>
                      </m:sup>
                    </m:sSubSup>
                  </m:oMath>
                </a14:m>
                <a:r>
                  <a:rPr lang="cs-CZ" dirty="0"/>
                  <a:t> pomocí </a:t>
                </a:r>
                <a:r>
                  <a:rPr lang="cs-CZ" dirty="0" err="1" smtClean="0"/>
                  <a:t>Markowitzova</a:t>
                </a:r>
                <a:r>
                  <a:rPr lang="cs-CZ" dirty="0" smtClean="0"/>
                  <a:t>, resp. </a:t>
                </a:r>
                <a:r>
                  <a:rPr lang="cs-CZ" dirty="0" err="1" smtClean="0"/>
                  <a:t>Sharpeho</a:t>
                </a:r>
                <a:r>
                  <a:rPr lang="cs-CZ" dirty="0" smtClean="0"/>
                  <a:t>, modelu </a:t>
                </a:r>
                <a:r>
                  <a:rPr lang="cs-CZ" dirty="0"/>
                  <a:t>s použitím </a:t>
                </a:r>
                <a:r>
                  <a:rPr lang="cs-CZ" dirty="0" smtClean="0"/>
                  <a:t>modulu </a:t>
                </a:r>
                <a:r>
                  <a:rPr lang="cs-CZ" dirty="0" err="1" smtClean="0"/>
                  <a:t>Solver</a:t>
                </a:r>
                <a:r>
                  <a:rPr lang="cs-CZ" dirty="0" smtClean="0"/>
                  <a:t> v Excelu.</a:t>
                </a:r>
                <a:endParaRPr lang="cs-CZ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err="1" smtClean="0"/>
              <a:t>EMM10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91DAA-B038-4E32-998C-DA055AF8B636}" type="slidenum">
              <a:rPr lang="cs-CZ" smtClean="0"/>
              <a:pPr/>
              <a:t>24</a:t>
            </a:fld>
            <a:endParaRPr lang="cs-CZ" dirty="0"/>
          </a:p>
        </p:txBody>
      </p:sp>
      <p:sp>
        <p:nvSpPr>
          <p:cNvPr id="6" name="Text Box 17"/>
          <p:cNvSpPr txBox="1">
            <a:spLocks noChangeArrowheads="1"/>
          </p:cNvSpPr>
          <p:nvPr/>
        </p:nvSpPr>
        <p:spPr bwMode="auto">
          <a:xfrm>
            <a:off x="535751" y="6245225"/>
            <a:ext cx="25923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dirty="0" err="1">
                <a:hlinkClick r:id="rId3" action="ppaction://hlinkfile"/>
              </a:rPr>
              <a:t>Priklad</a:t>
            </a:r>
            <a:r>
              <a:rPr lang="cs-CZ" dirty="0">
                <a:hlinkClick r:id="rId3" action="ppaction://hlinkfile"/>
              </a:rPr>
              <a:t> IND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2123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2"/>
                </a:solidFill>
              </a:rPr>
              <a:t>Poznámky 1:  Historická metoda</a:t>
            </a:r>
            <a:endParaRPr lang="cs-CZ" dirty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cs-CZ" dirty="0" smtClean="0"/>
                  <a:t>Slouží k hodnocení portfolia za </a:t>
                </a:r>
                <a:r>
                  <a:rPr lang="cs-CZ" i="1" dirty="0" smtClean="0"/>
                  <a:t>minulé</a:t>
                </a:r>
                <a:r>
                  <a:rPr lang="cs-CZ" dirty="0" smtClean="0"/>
                  <a:t> (historické) období.</a:t>
                </a:r>
              </a:p>
              <a:p>
                <a:endParaRPr lang="cs-CZ" dirty="0"/>
              </a:p>
              <a:p>
                <a:r>
                  <a:rPr lang="cs-CZ" dirty="0"/>
                  <a:t>Pro sestavování portfolia do </a:t>
                </a:r>
                <a:r>
                  <a:rPr lang="cs-CZ" i="1" dirty="0"/>
                  <a:t>budoucnosti</a:t>
                </a:r>
                <a:r>
                  <a:rPr lang="cs-CZ" dirty="0"/>
                  <a:t> je vhodná tam, kde se očekává stacionární vývoj </a:t>
                </a:r>
                <a:r>
                  <a:rPr lang="cs-CZ" dirty="0" smtClean="0"/>
                  <a:t>cen.</a:t>
                </a:r>
              </a:p>
              <a:p>
                <a:endParaRPr lang="cs-CZ" dirty="0"/>
              </a:p>
              <a:p>
                <a:r>
                  <a:rPr lang="cs-CZ" dirty="0" smtClean="0"/>
                  <a:t>Očekávané </a:t>
                </a:r>
                <a:r>
                  <a:rPr lang="cs-CZ" dirty="0"/>
                  <a:t>hodnoty jsou vypočteny za období, v němž jsou známy hodnoty uvažovaných časových </a:t>
                </a:r>
                <a:r>
                  <a:rPr lang="cs-CZ" dirty="0" smtClean="0"/>
                  <a:t>řad:</a:t>
                </a:r>
                <a:br>
                  <a:rPr lang="cs-CZ" dirty="0" smtClean="0"/>
                </a:br>
                <a:r>
                  <a:rPr lang="cs-CZ" dirty="0" smtClean="0"/>
                  <a:t/>
                </a:r>
                <a:br>
                  <a:rPr lang="cs-CZ" dirty="0" smtClean="0"/>
                </a:b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cs-CZ" i="0" smtClean="0"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cs-CZ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cs-CZ" i="1" smtClean="0">
                        <a:latin typeface="Cambria Math" panose="02040503050406030204" pitchFamily="18" charset="0"/>
                      </a:rPr>
                      <m:t>  </m:t>
                    </m:r>
                    <m:r>
                      <m:rPr>
                        <m:sty m:val="p"/>
                      </m:rPr>
                      <a:rPr lang="cs-CZ" i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cs-CZ" b="0" i="1" smtClean="0">
                        <a:latin typeface="Cambria Math" panose="02040503050406030204" pitchFamily="18" charset="0"/>
                      </a:rPr>
                      <m:t>  </m:t>
                    </m:r>
                    <m:r>
                      <m:rPr>
                        <m:sty m:val="p"/>
                      </m:rPr>
                      <a:rPr lang="cs-CZ" i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  <m:r>
                      <a:rPr lang="cs-CZ" i="1" smtClean="0">
                        <a:latin typeface="Cambria Math" panose="02040503050406030204" pitchFamily="18" charset="0"/>
                      </a:rPr>
                      <m:t>  </m:t>
                    </m:r>
                    <m:r>
                      <m:rPr>
                        <m:sty m:val="p"/>
                      </m:rPr>
                      <a:rPr lang="cs-CZ" i="0">
                        <a:latin typeface="Cambria Math" panose="02040503050406030204" pitchFamily="18" charset="0"/>
                      </a:rPr>
                      <m:t>cov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cs-CZ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</m:oMath>
                </a14:m>
                <a:endParaRPr lang="cs-CZ" dirty="0" smtClean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3" t="-943" r="-8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err="1" smtClean="0"/>
              <a:t>EMM10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91DAA-B038-4E32-998C-DA055AF8B636}" type="slidenum">
              <a:rPr lang="cs-CZ" smtClean="0"/>
              <a:pPr/>
              <a:t>25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842268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2"/>
                </a:solidFill>
              </a:rPr>
              <a:t>Poznámky 2:  Historická metoda</a:t>
            </a:r>
            <a:endParaRPr lang="cs-CZ" dirty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cs-CZ" dirty="0" smtClean="0"/>
                  <a:t>Není </a:t>
                </a:r>
                <a:r>
                  <a:rPr lang="cs-CZ" dirty="0"/>
                  <a:t>potřeba znát celou </a:t>
                </a:r>
                <a:r>
                  <a:rPr lang="cs-CZ" dirty="0" err="1" smtClean="0"/>
                  <a:t>kovarianční</a:t>
                </a:r>
                <a:r>
                  <a:rPr lang="cs-CZ" dirty="0" smtClean="0"/>
                  <a:t> </a:t>
                </a:r>
                <a:r>
                  <a:rPr lang="cs-CZ" dirty="0"/>
                  <a:t>matici  </a:t>
                </a:r>
                <a:br>
                  <a:rPr lang="cs-CZ" dirty="0"/>
                </a:br>
                <a14:m>
                  <m:oMath xmlns:m="http://schemas.openxmlformats.org/officeDocument/2006/math">
                    <m:r>
                      <a:rPr lang="cs-CZ" b="1" i="1">
                        <a:latin typeface="Cambria Math" panose="02040503050406030204" pitchFamily="18" charset="0"/>
                      </a:rPr>
                      <m:t>𝑺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cs-CZ">
                            <a:latin typeface="Cambria Math" panose="02040503050406030204" pitchFamily="18" charset="0"/>
                          </a:rPr>
                          <m:t>cov</m:t>
                        </m:r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cs-CZ" dirty="0"/>
                  <a:t> — má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cs-CZ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cs-CZ" dirty="0"/>
                  <a:t> prvků — stačí </a:t>
                </a:r>
                <a:r>
                  <a:rPr lang="cs-CZ" dirty="0" smtClean="0"/>
                  <a:t>znát pouze </a:t>
                </a:r>
                <a:r>
                  <a:rPr lang="cs-CZ" dirty="0"/>
                  <a:t>vektor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cs-CZ">
                            <a:latin typeface="Cambria Math" panose="02040503050406030204" pitchFamily="18" charset="0"/>
                          </a:rPr>
                          <m:t>cov</m:t>
                        </m:r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d>
                      </m:e>
                    </m:d>
                  </m:oMath>
                </a14:m>
                <a:r>
                  <a:rPr lang="cs-CZ" dirty="0"/>
                  <a:t> — má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cs-CZ" dirty="0"/>
                  <a:t> </a:t>
                </a:r>
                <a:r>
                  <a:rPr lang="cs-CZ" dirty="0" smtClean="0"/>
                  <a:t>prvků!</a:t>
                </a:r>
                <a:endParaRPr lang="cs-CZ" dirty="0"/>
              </a:p>
              <a:p>
                <a:endParaRPr lang="cs-CZ" dirty="0"/>
              </a:p>
              <a:p>
                <a:r>
                  <a:rPr lang="cs-CZ" u="sng" dirty="0" err="1"/>
                  <a:t>Markowitzův</a:t>
                </a:r>
                <a:r>
                  <a:rPr lang="cs-CZ" u="sng" dirty="0"/>
                  <a:t> model:</a:t>
                </a:r>
                <a:r>
                  <a:rPr lang="cs-CZ" dirty="0"/>
                  <a:t/>
                </a:r>
                <a:br>
                  <a:rPr lang="cs-CZ" dirty="0"/>
                </a:br>
                <a:r>
                  <a:rPr lang="cs-CZ" dirty="0"/>
                  <a:t>Optimální portfolio minimalizuje očekávané (tj. střední) riziko při zadané úrovni očekávaného  výnosu</a:t>
                </a:r>
                <a:r>
                  <a:rPr lang="cs-CZ" dirty="0" smtClean="0"/>
                  <a:t>.</a:t>
                </a:r>
              </a:p>
              <a:p>
                <a:endParaRPr lang="cs-CZ" dirty="0"/>
              </a:p>
              <a:p>
                <a:r>
                  <a:rPr lang="cs-CZ" u="sng" dirty="0" err="1" smtClean="0"/>
                  <a:t>Sharpeho</a:t>
                </a:r>
                <a:r>
                  <a:rPr lang="cs-CZ" u="sng" dirty="0" smtClean="0"/>
                  <a:t> model:</a:t>
                </a:r>
                <a:br>
                  <a:rPr lang="cs-CZ" u="sng" dirty="0" smtClean="0"/>
                </a:br>
                <a:r>
                  <a:rPr lang="cs-CZ" dirty="0" smtClean="0"/>
                  <a:t>Optimální portfolio maximalizuje očekávaný (tj. střední) výnos při zadané úrovni očekávaného rizika.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3" t="-9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err="1" smtClean="0"/>
              <a:t>EMM10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91DAA-B038-4E32-998C-DA055AF8B636}" type="slidenum">
              <a:rPr lang="cs-CZ" smtClean="0"/>
              <a:pPr/>
              <a:t>26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144058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2"/>
                </a:solidFill>
              </a:rPr>
              <a:t>Poznámky 3:  Expertní metoda </a:t>
            </a:r>
            <a:endParaRPr lang="cs-CZ" dirty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cs-CZ" dirty="0" smtClean="0"/>
                  <a:t>Slouží </a:t>
                </a:r>
                <a:r>
                  <a:rPr lang="cs-CZ" dirty="0"/>
                  <a:t>k nalezení optimálního portfolia </a:t>
                </a:r>
                <a:r>
                  <a:rPr lang="cs-CZ" dirty="0" smtClean="0"/>
                  <a:t/>
                </a:r>
                <a:br>
                  <a:rPr lang="cs-CZ" dirty="0" smtClean="0"/>
                </a:br>
                <a:r>
                  <a:rPr lang="cs-CZ" dirty="0" smtClean="0"/>
                  <a:t>pro </a:t>
                </a:r>
                <a:r>
                  <a:rPr lang="cs-CZ" i="1" dirty="0" smtClean="0"/>
                  <a:t>budoucí období</a:t>
                </a:r>
                <a:r>
                  <a:rPr lang="cs-CZ" dirty="0" smtClean="0"/>
                  <a:t>.</a:t>
                </a:r>
                <a:endParaRPr lang="cs-CZ" dirty="0"/>
              </a:p>
              <a:p>
                <a:endParaRPr lang="cs-CZ" dirty="0"/>
              </a:p>
              <a:p>
                <a:r>
                  <a:rPr lang="cs-CZ" dirty="0" smtClean="0"/>
                  <a:t>Charakteristiky </a:t>
                </a:r>
                <a:r>
                  <a:rPr lang="cs-CZ" dirty="0"/>
                  <a:t>minulého </a:t>
                </a:r>
                <a:r>
                  <a:rPr lang="cs-CZ" dirty="0" smtClean="0"/>
                  <a:t>období</a:t>
                </a:r>
                <a:r>
                  <a:rPr lang="cs-CZ" dirty="0"/>
                  <a:t/>
                </a:r>
                <a:br>
                  <a:rPr lang="cs-CZ" dirty="0"/>
                </a:b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  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  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  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cov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cs-CZ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</m:oMath>
                </a14:m>
                <a:r>
                  <a:rPr lang="cs-CZ" dirty="0" smtClean="0"/>
                  <a:t/>
                </a:r>
                <a:br>
                  <a:rPr lang="cs-CZ" dirty="0" smtClean="0"/>
                </a:br>
                <a:r>
                  <a:rPr lang="cs-CZ" dirty="0" smtClean="0"/>
                  <a:t>se </a:t>
                </a:r>
                <a:r>
                  <a:rPr lang="cs-CZ" dirty="0"/>
                  <a:t>nahradí odhady, tj. prognózovanými, </a:t>
                </a:r>
                <a:r>
                  <a:rPr lang="cs-CZ" dirty="0" smtClean="0"/>
                  <a:t/>
                </a:r>
                <a:br>
                  <a:rPr lang="cs-CZ" dirty="0" smtClean="0"/>
                </a:br>
                <a:r>
                  <a:rPr lang="cs-CZ" dirty="0" smtClean="0"/>
                  <a:t>resp</a:t>
                </a:r>
                <a:r>
                  <a:rPr lang="cs-CZ" dirty="0"/>
                  <a:t>. expertními hodnotami, získanými </a:t>
                </a:r>
                <a:r>
                  <a:rPr lang="cs-CZ" dirty="0" smtClean="0"/>
                  <a:t/>
                </a:r>
                <a:br>
                  <a:rPr lang="cs-CZ" dirty="0" smtClean="0"/>
                </a:br>
                <a:r>
                  <a:rPr lang="cs-CZ" i="1" dirty="0" smtClean="0"/>
                  <a:t>prognostickými metodami</a:t>
                </a:r>
                <a:r>
                  <a:rPr lang="cs-CZ" dirty="0" smtClean="0"/>
                  <a:t>.</a:t>
                </a:r>
              </a:p>
              <a:p>
                <a:endParaRPr lang="cs-CZ" dirty="0"/>
              </a:p>
              <a:p>
                <a:r>
                  <a:rPr lang="cs-CZ" u="sng" dirty="0" smtClean="0"/>
                  <a:t>Modifikovaný </a:t>
                </a:r>
                <a:r>
                  <a:rPr lang="cs-CZ" u="sng" dirty="0"/>
                  <a:t>historický </a:t>
                </a:r>
                <a:r>
                  <a:rPr lang="cs-CZ" u="sng" dirty="0" smtClean="0"/>
                  <a:t>přístup:</a:t>
                </a:r>
                <a:br>
                  <a:rPr lang="cs-CZ" u="sng" dirty="0" smtClean="0"/>
                </a:br>
                <a:r>
                  <a:rPr lang="cs-CZ" dirty="0" smtClean="0"/>
                  <a:t>Pouze </a:t>
                </a:r>
                <a:r>
                  <a:rPr lang="cs-CZ" dirty="0"/>
                  <a:t>některé z hodnot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 smtClean="0">
                            <a:latin typeface="Cambria Math" panose="02040503050406030204" pitchFamily="18" charset="0"/>
                          </a:rPr>
                          <m:t>∗</m:t>
                        </m:r>
                      </m:e>
                    </m:d>
                  </m:oMath>
                </a14:m>
                <a:r>
                  <a:rPr lang="cs-CZ" dirty="0" smtClean="0"/>
                  <a:t> </a:t>
                </a:r>
                <a:r>
                  <a:rPr lang="cs-CZ" dirty="0"/>
                  <a:t>se nahradí </a:t>
                </a:r>
                <a:r>
                  <a:rPr lang="cs-CZ" dirty="0" smtClean="0"/>
                  <a:t>odhady </a:t>
                </a:r>
                <a:br>
                  <a:rPr lang="cs-CZ" dirty="0" smtClean="0"/>
                </a:br>
                <a:r>
                  <a:rPr lang="cs-CZ" dirty="0" smtClean="0"/>
                  <a:t>(obvykle </a:t>
                </a:r>
                <a:r>
                  <a:rPr lang="cs-CZ" dirty="0"/>
                  <a:t>výnosy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cs-CZ" i="0" smtClean="0"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cs-CZ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cs-CZ" dirty="0" smtClean="0"/>
                  <a:t> a/nebo </a:t>
                </a:r>
                <a:r>
                  <a:rPr lang="cs-CZ" dirty="0"/>
                  <a:t>riziko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cs-CZ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cs-CZ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cs-CZ" dirty="0" smtClean="0"/>
                  <a:t>).</a:t>
                </a:r>
                <a:endParaRPr lang="cs-CZ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3" t="-943" b="-21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err="1" smtClean="0"/>
              <a:t>EMM10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91DAA-B038-4E32-998C-DA055AF8B636}" type="slidenum">
              <a:rPr lang="cs-CZ" smtClean="0"/>
              <a:pPr/>
              <a:t>27</a:t>
            </a:fld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ovéPole 5"/>
              <p:cNvSpPr txBox="1"/>
              <p:nvPr/>
            </p:nvSpPr>
            <p:spPr>
              <a:xfrm>
                <a:off x="8186087" y="3107060"/>
                <a:ext cx="50071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40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e>
                      </m:d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6" name="TextovéPol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6087" y="3107060"/>
                <a:ext cx="500713" cy="369332"/>
              </a:xfrm>
              <a:prstGeom prst="rect">
                <a:avLst/>
              </a:prstGeom>
              <a:blipFill>
                <a:blip r:embed="rId3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51497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EMM10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1035-5BC7-46F1-A97D-85B2C159CEEF}" type="slidenum">
              <a:rPr lang="cs-CZ"/>
              <a:pPr/>
              <a:t>28</a:t>
            </a:fld>
            <a:endParaRPr lang="cs-CZ"/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76250"/>
            <a:ext cx="8229600" cy="1143000"/>
          </a:xfrm>
        </p:spPr>
        <p:txBody>
          <a:bodyPr/>
          <a:lstStyle/>
          <a:p>
            <a:r>
              <a:rPr lang="cs-CZ" sz="3600" b="1">
                <a:solidFill>
                  <a:schemeClr val="accent2"/>
                </a:solidFill>
              </a:rPr>
              <a:t>Úloha optimalizace portfolia</a:t>
            </a:r>
            <a:br>
              <a:rPr lang="cs-CZ" sz="3600" b="1">
                <a:solidFill>
                  <a:schemeClr val="accent2"/>
                </a:solidFill>
              </a:rPr>
            </a:br>
            <a:r>
              <a:rPr lang="cs-CZ" sz="2800" b="1">
                <a:solidFill>
                  <a:schemeClr val="accent2"/>
                </a:solidFill>
              </a:rPr>
              <a:t>Dvojkriteriální úloha Matemat. programování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773238"/>
            <a:ext cx="8229600" cy="3230562"/>
          </a:xfrm>
        </p:spPr>
        <p:txBody>
          <a:bodyPr/>
          <a:lstStyle/>
          <a:p>
            <a:pPr>
              <a:buFontTx/>
              <a:buNone/>
            </a:pPr>
            <a:r>
              <a:rPr lang="cs-CZ" sz="2400" dirty="0"/>
              <a:t>		</a:t>
            </a:r>
            <a:r>
              <a:rPr lang="cs-CZ" sz="2400" i="1" dirty="0" err="1">
                <a:latin typeface="Times New Roman" pitchFamily="18" charset="0"/>
              </a:rPr>
              <a:t>R</a:t>
            </a:r>
            <a:r>
              <a:rPr lang="cs-CZ" sz="2400" baseline="-25000" dirty="0" err="1">
                <a:latin typeface="Times New Roman" pitchFamily="18" charset="0"/>
              </a:rPr>
              <a:t>PF</a:t>
            </a:r>
            <a:r>
              <a:rPr lang="cs-CZ" sz="2400" dirty="0">
                <a:latin typeface="Times New Roman" pitchFamily="18" charset="0"/>
              </a:rPr>
              <a:t> = </a:t>
            </a:r>
            <a:r>
              <a:rPr lang="cs-CZ" sz="2400" dirty="0">
                <a:latin typeface="Times New Roman" pitchFamily="18" charset="0"/>
                <a:sym typeface="Symbol" pitchFamily="18" charset="2"/>
              </a:rPr>
              <a:t></a:t>
            </a:r>
            <a:r>
              <a:rPr lang="cs-CZ" sz="2400" i="1" dirty="0" err="1">
                <a:latin typeface="Times New Roman" pitchFamily="18" charset="0"/>
              </a:rPr>
              <a:t>R</a:t>
            </a:r>
            <a:r>
              <a:rPr lang="cs-CZ" sz="2400" i="1" baseline="-25000" dirty="0" err="1">
                <a:latin typeface="Times New Roman" pitchFamily="18" charset="0"/>
              </a:rPr>
              <a:t>i</a:t>
            </a:r>
            <a:r>
              <a:rPr lang="cs-CZ" sz="2400" i="1" dirty="0">
                <a:latin typeface="Times New Roman" pitchFamily="18" charset="0"/>
              </a:rPr>
              <a:t> </a:t>
            </a:r>
            <a:r>
              <a:rPr lang="cs-CZ" sz="2400" i="1" dirty="0" err="1">
                <a:latin typeface="Times New Roman" pitchFamily="18" charset="0"/>
              </a:rPr>
              <a:t>Z</a:t>
            </a:r>
            <a:r>
              <a:rPr lang="cs-CZ" sz="2400" i="1" baseline="-25000" dirty="0" err="1">
                <a:latin typeface="Times New Roman" pitchFamily="18" charset="0"/>
              </a:rPr>
              <a:t>i</a:t>
            </a:r>
            <a:r>
              <a:rPr lang="cs-CZ" sz="2400" dirty="0"/>
              <a:t> 		</a:t>
            </a:r>
            <a:r>
              <a:rPr lang="cs-CZ" sz="2400" dirty="0">
                <a:sym typeface="Symbol" pitchFamily="18" charset="2"/>
              </a:rPr>
              <a:t></a:t>
            </a:r>
            <a:r>
              <a:rPr lang="cs-CZ" sz="2400" dirty="0"/>
              <a:t> </a:t>
            </a:r>
            <a:r>
              <a:rPr lang="en-US" sz="2400" dirty="0"/>
              <a:t>MAX;</a:t>
            </a:r>
            <a:r>
              <a:rPr lang="cs-CZ" sz="2400" dirty="0"/>
              <a:t>		(1)</a:t>
            </a:r>
          </a:p>
          <a:p>
            <a:pPr>
              <a:buFontTx/>
              <a:buNone/>
            </a:pPr>
            <a:r>
              <a:rPr lang="cs-CZ" sz="2400" dirty="0">
                <a:sym typeface="Symbol" pitchFamily="18" charset="2"/>
              </a:rPr>
              <a:t>		</a:t>
            </a:r>
            <a:r>
              <a:rPr lang="cs-CZ" sz="2400" i="1" dirty="0">
                <a:latin typeface="Times New Roman" pitchFamily="18" charset="0"/>
                <a:sym typeface="Symbol" pitchFamily="18" charset="2"/>
              </a:rPr>
              <a:t></a:t>
            </a:r>
            <a:r>
              <a:rPr lang="cs-CZ" sz="2400" baseline="-25000" dirty="0">
                <a:latin typeface="Times New Roman" pitchFamily="18" charset="0"/>
              </a:rPr>
              <a:t>PF</a:t>
            </a:r>
            <a:r>
              <a:rPr lang="cs-CZ" sz="2400" dirty="0">
                <a:latin typeface="Times New Roman" pitchFamily="18" charset="0"/>
              </a:rPr>
              <a:t> = </a:t>
            </a:r>
            <a:r>
              <a:rPr lang="cs-CZ" sz="2400" dirty="0">
                <a:latin typeface="Times New Roman" pitchFamily="18" charset="0"/>
                <a:sym typeface="Symbol" pitchFamily="18" charset="2"/>
              </a:rPr>
              <a:t></a:t>
            </a:r>
            <a:r>
              <a:rPr lang="cs-CZ" sz="2400" dirty="0">
                <a:latin typeface="Times New Roman" pitchFamily="18" charset="0"/>
              </a:rPr>
              <a:t> </a:t>
            </a:r>
            <a:r>
              <a:rPr lang="cs-CZ" sz="2400" i="1" dirty="0">
                <a:latin typeface="Times New Roman" pitchFamily="18" charset="0"/>
                <a:sym typeface="Symbol" pitchFamily="18" charset="2"/>
              </a:rPr>
              <a:t></a:t>
            </a:r>
            <a:r>
              <a:rPr lang="cs-CZ" sz="2400" i="1" baseline="-25000" dirty="0" err="1">
                <a:latin typeface="Times New Roman" pitchFamily="18" charset="0"/>
              </a:rPr>
              <a:t>ij</a:t>
            </a:r>
            <a:r>
              <a:rPr lang="cs-CZ" sz="2400" i="1" dirty="0">
                <a:latin typeface="Times New Roman" pitchFamily="18" charset="0"/>
              </a:rPr>
              <a:t> </a:t>
            </a:r>
            <a:r>
              <a:rPr lang="cs-CZ" sz="2400" i="1" dirty="0" err="1">
                <a:latin typeface="Times New Roman" pitchFamily="18" charset="0"/>
              </a:rPr>
              <a:t>Z</a:t>
            </a:r>
            <a:r>
              <a:rPr lang="cs-CZ" sz="2400" i="1" baseline="-25000" dirty="0" err="1">
                <a:latin typeface="Times New Roman" pitchFamily="18" charset="0"/>
              </a:rPr>
              <a:t>i</a:t>
            </a:r>
            <a:r>
              <a:rPr lang="cs-CZ" sz="2400" i="1" dirty="0">
                <a:latin typeface="Times New Roman" pitchFamily="18" charset="0"/>
              </a:rPr>
              <a:t> </a:t>
            </a:r>
            <a:r>
              <a:rPr lang="cs-CZ" sz="2400" i="1" dirty="0" err="1">
                <a:latin typeface="Times New Roman" pitchFamily="18" charset="0"/>
              </a:rPr>
              <a:t>Z</a:t>
            </a:r>
            <a:r>
              <a:rPr lang="cs-CZ" sz="2400" i="1" baseline="-25000" dirty="0" err="1">
                <a:latin typeface="Times New Roman" pitchFamily="18" charset="0"/>
              </a:rPr>
              <a:t>j</a:t>
            </a:r>
            <a:r>
              <a:rPr lang="cs-CZ" sz="2400" dirty="0"/>
              <a:t>	</a:t>
            </a:r>
            <a:r>
              <a:rPr lang="cs-CZ" sz="2400" dirty="0">
                <a:sym typeface="Symbol" pitchFamily="18" charset="2"/>
              </a:rPr>
              <a:t></a:t>
            </a:r>
            <a:r>
              <a:rPr lang="cs-CZ" sz="2400" dirty="0"/>
              <a:t> </a:t>
            </a:r>
            <a:r>
              <a:rPr lang="en-US" sz="2400" dirty="0"/>
              <a:t>MIN;</a:t>
            </a:r>
            <a:r>
              <a:rPr lang="cs-CZ" sz="2400" dirty="0"/>
              <a:t>		(2)</a:t>
            </a:r>
          </a:p>
          <a:p>
            <a:pPr>
              <a:buFontTx/>
              <a:buNone/>
            </a:pPr>
            <a:r>
              <a:rPr lang="cs-CZ" sz="2400" dirty="0"/>
              <a:t>	</a:t>
            </a:r>
          </a:p>
          <a:p>
            <a:pPr>
              <a:buFontTx/>
              <a:buNone/>
            </a:pPr>
            <a:r>
              <a:rPr lang="cs-CZ" sz="2400" dirty="0"/>
              <a:t>	za podmínek</a:t>
            </a:r>
          </a:p>
          <a:p>
            <a:pPr>
              <a:buFontTx/>
              <a:buNone/>
            </a:pPr>
            <a:r>
              <a:rPr lang="cs-CZ" sz="2400" dirty="0"/>
              <a:t>		</a:t>
            </a:r>
            <a:r>
              <a:rPr lang="cs-CZ" sz="2400" dirty="0">
                <a:latin typeface="Times New Roman" pitchFamily="18" charset="0"/>
                <a:sym typeface="Symbol" pitchFamily="18" charset="2"/>
              </a:rPr>
              <a:t></a:t>
            </a:r>
            <a:r>
              <a:rPr lang="cs-CZ" sz="2400" dirty="0">
                <a:latin typeface="Times New Roman" pitchFamily="18" charset="0"/>
              </a:rPr>
              <a:t> </a:t>
            </a:r>
            <a:r>
              <a:rPr lang="cs-CZ" sz="2400" i="1" dirty="0" err="1">
                <a:latin typeface="Times New Roman" pitchFamily="18" charset="0"/>
              </a:rPr>
              <a:t>Z</a:t>
            </a:r>
            <a:r>
              <a:rPr lang="cs-CZ" sz="2400" i="1" baseline="-25000" dirty="0" err="1">
                <a:latin typeface="Times New Roman" pitchFamily="18" charset="0"/>
              </a:rPr>
              <a:t>i</a:t>
            </a:r>
            <a:r>
              <a:rPr lang="cs-CZ" sz="2400" dirty="0">
                <a:latin typeface="Times New Roman" pitchFamily="18" charset="0"/>
              </a:rPr>
              <a:t> = 1</a:t>
            </a:r>
            <a:r>
              <a:rPr lang="cs-CZ" sz="2400" dirty="0"/>
              <a:t>					(3)</a:t>
            </a:r>
          </a:p>
          <a:p>
            <a:pPr>
              <a:buFontTx/>
              <a:buNone/>
            </a:pPr>
            <a:r>
              <a:rPr lang="cs-CZ" sz="2400" dirty="0"/>
              <a:t>		</a:t>
            </a:r>
            <a:r>
              <a:rPr lang="cs-CZ" sz="2400" i="1" dirty="0">
                <a:latin typeface="Times New Roman" pitchFamily="18" charset="0"/>
              </a:rPr>
              <a:t>d</a:t>
            </a:r>
            <a:r>
              <a:rPr lang="cs-CZ" sz="2400" i="1" baseline="-25000" dirty="0">
                <a:latin typeface="Times New Roman" pitchFamily="18" charset="0"/>
              </a:rPr>
              <a:t>i</a:t>
            </a:r>
            <a:r>
              <a:rPr lang="cs-CZ" sz="2400" dirty="0">
                <a:latin typeface="Times New Roman" pitchFamily="18" charset="0"/>
              </a:rPr>
              <a:t> </a:t>
            </a:r>
            <a:r>
              <a:rPr lang="cs-CZ" sz="2400" dirty="0">
                <a:latin typeface="Times New Roman" pitchFamily="18" charset="0"/>
                <a:sym typeface="Symbol" pitchFamily="18" charset="2"/>
              </a:rPr>
              <a:t></a:t>
            </a:r>
            <a:r>
              <a:rPr lang="cs-CZ" sz="2400" dirty="0">
                <a:latin typeface="Times New Roman" pitchFamily="18" charset="0"/>
              </a:rPr>
              <a:t> </a:t>
            </a:r>
            <a:r>
              <a:rPr lang="cs-CZ" sz="2400" i="1" dirty="0" err="1">
                <a:latin typeface="Times New Roman" pitchFamily="18" charset="0"/>
              </a:rPr>
              <a:t>Z</a:t>
            </a:r>
            <a:r>
              <a:rPr lang="cs-CZ" sz="2400" i="1" baseline="-25000" dirty="0" err="1">
                <a:latin typeface="Times New Roman" pitchFamily="18" charset="0"/>
              </a:rPr>
              <a:t>i</a:t>
            </a:r>
            <a:r>
              <a:rPr lang="cs-CZ" sz="2400" i="1" dirty="0">
                <a:latin typeface="Times New Roman" pitchFamily="18" charset="0"/>
              </a:rPr>
              <a:t> </a:t>
            </a:r>
            <a:r>
              <a:rPr lang="cs-CZ" sz="2400" dirty="0">
                <a:latin typeface="Times New Roman" pitchFamily="18" charset="0"/>
                <a:sym typeface="Symbol" pitchFamily="18" charset="2"/>
              </a:rPr>
              <a:t></a:t>
            </a:r>
            <a:r>
              <a:rPr lang="cs-CZ" sz="2400" dirty="0">
                <a:latin typeface="Times New Roman" pitchFamily="18" charset="0"/>
              </a:rPr>
              <a:t> </a:t>
            </a:r>
            <a:r>
              <a:rPr lang="cs-CZ" sz="2400" i="1" dirty="0" err="1">
                <a:latin typeface="Times New Roman" pitchFamily="18" charset="0"/>
              </a:rPr>
              <a:t>h</a:t>
            </a:r>
            <a:r>
              <a:rPr lang="cs-CZ" sz="2400" i="1" baseline="-25000" dirty="0" err="1">
                <a:latin typeface="Times New Roman" pitchFamily="18" charset="0"/>
              </a:rPr>
              <a:t>i</a:t>
            </a:r>
            <a:r>
              <a:rPr lang="cs-CZ" sz="2400" i="1" dirty="0">
                <a:latin typeface="Times New Roman" pitchFamily="18" charset="0"/>
              </a:rPr>
              <a:t> </a:t>
            </a:r>
            <a:r>
              <a:rPr lang="cs-CZ" sz="2400" dirty="0">
                <a:latin typeface="Times New Roman" pitchFamily="18" charset="0"/>
              </a:rPr>
              <a:t>    </a:t>
            </a:r>
            <a:r>
              <a:rPr lang="cs-CZ" sz="2400" i="1" dirty="0">
                <a:latin typeface="Times New Roman" pitchFamily="18" charset="0"/>
              </a:rPr>
              <a:t>i</a:t>
            </a:r>
            <a:r>
              <a:rPr lang="cs-CZ" sz="2400" dirty="0">
                <a:latin typeface="Times New Roman" pitchFamily="18" charset="0"/>
              </a:rPr>
              <a:t> = </a:t>
            </a:r>
            <a:r>
              <a:rPr lang="cs-CZ" sz="2400" dirty="0" smtClean="0">
                <a:latin typeface="Times New Roman" pitchFamily="18" charset="0"/>
              </a:rPr>
              <a:t>1,2</a:t>
            </a:r>
            <a:r>
              <a:rPr lang="cs-CZ" sz="2400" dirty="0">
                <a:latin typeface="Times New Roman" pitchFamily="18" charset="0"/>
              </a:rPr>
              <a:t>,...,</a:t>
            </a:r>
            <a:r>
              <a:rPr lang="cs-CZ" sz="2400" i="1" dirty="0">
                <a:latin typeface="Times New Roman" pitchFamily="18" charset="0"/>
              </a:rPr>
              <a:t>M</a:t>
            </a:r>
            <a:r>
              <a:rPr lang="cs-CZ" sz="2400" dirty="0"/>
              <a:t>			(4)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  <p:bldP spid="38915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EMM10</a:t>
            </a:r>
          </a:p>
        </p:txBody>
      </p:sp>
      <p:sp>
        <p:nvSpPr>
          <p:cNvPr id="21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1BF64-2D6E-4A7B-AB80-AB9563DD69CD}" type="slidenum">
              <a:rPr lang="cs-CZ"/>
              <a:pPr/>
              <a:t>29</a:t>
            </a:fld>
            <a:endParaRPr lang="cs-CZ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>
                <a:solidFill>
                  <a:schemeClr val="accent2"/>
                </a:solidFill>
              </a:rPr>
              <a:t>Fuzzy množina 1</a:t>
            </a:r>
            <a:r>
              <a:rPr lang="cs-CZ" sz="2800" b="1">
                <a:solidFill>
                  <a:schemeClr val="accent2"/>
                </a:solidFill>
              </a:rPr>
              <a:t/>
            </a:r>
            <a:br>
              <a:rPr lang="cs-CZ" sz="2800" b="1">
                <a:solidFill>
                  <a:schemeClr val="accent2"/>
                </a:solidFill>
              </a:rPr>
            </a:br>
            <a:r>
              <a:rPr lang="cs-CZ" sz="2800">
                <a:solidFill>
                  <a:schemeClr val="accent2"/>
                </a:solidFill>
              </a:rPr>
              <a:t>fuzzy interval</a:t>
            </a:r>
            <a:r>
              <a:rPr lang="cs-CZ" sz="4000"/>
              <a:t> </a:t>
            </a:r>
          </a:p>
        </p:txBody>
      </p:sp>
      <p:sp>
        <p:nvSpPr>
          <p:cNvPr id="39939" name="Line 3"/>
          <p:cNvSpPr>
            <a:spLocks noChangeShapeType="1"/>
          </p:cNvSpPr>
          <p:nvPr/>
        </p:nvSpPr>
        <p:spPr bwMode="auto">
          <a:xfrm>
            <a:off x="971550" y="4437063"/>
            <a:ext cx="7129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39940" name="Line 4"/>
          <p:cNvSpPr>
            <a:spLocks noChangeShapeType="1"/>
          </p:cNvSpPr>
          <p:nvPr/>
        </p:nvSpPr>
        <p:spPr bwMode="auto">
          <a:xfrm>
            <a:off x="2051050" y="1844675"/>
            <a:ext cx="0" cy="3024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39941" name="Line 5"/>
          <p:cNvSpPr>
            <a:spLocks noChangeShapeType="1"/>
          </p:cNvSpPr>
          <p:nvPr/>
        </p:nvSpPr>
        <p:spPr bwMode="auto">
          <a:xfrm>
            <a:off x="1911350" y="2997200"/>
            <a:ext cx="6121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39942" name="Line 6"/>
          <p:cNvSpPr>
            <a:spLocks noChangeShapeType="1"/>
          </p:cNvSpPr>
          <p:nvPr/>
        </p:nvSpPr>
        <p:spPr bwMode="auto">
          <a:xfrm>
            <a:off x="1547813" y="4365625"/>
            <a:ext cx="1584325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39943" name="Line 7"/>
          <p:cNvSpPr>
            <a:spLocks noChangeShapeType="1"/>
          </p:cNvSpPr>
          <p:nvPr/>
        </p:nvSpPr>
        <p:spPr bwMode="auto">
          <a:xfrm>
            <a:off x="6042025" y="4365625"/>
            <a:ext cx="1584325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39944" name="Line 8"/>
          <p:cNvSpPr>
            <a:spLocks noChangeShapeType="1"/>
          </p:cNvSpPr>
          <p:nvPr/>
        </p:nvSpPr>
        <p:spPr bwMode="auto">
          <a:xfrm>
            <a:off x="3995738" y="2997200"/>
            <a:ext cx="1584325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39945" name="Line 9"/>
          <p:cNvSpPr>
            <a:spLocks noChangeShapeType="1"/>
          </p:cNvSpPr>
          <p:nvPr/>
        </p:nvSpPr>
        <p:spPr bwMode="auto">
          <a:xfrm flipH="1">
            <a:off x="3132138" y="2997200"/>
            <a:ext cx="863600" cy="1368425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39946" name="Line 10"/>
          <p:cNvSpPr>
            <a:spLocks noChangeShapeType="1"/>
          </p:cNvSpPr>
          <p:nvPr/>
        </p:nvSpPr>
        <p:spPr bwMode="auto">
          <a:xfrm>
            <a:off x="5546725" y="2997200"/>
            <a:ext cx="503238" cy="1368425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39947" name="Text Box 11"/>
          <p:cNvSpPr txBox="1">
            <a:spLocks noChangeArrowheads="1"/>
          </p:cNvSpPr>
          <p:nvPr/>
        </p:nvSpPr>
        <p:spPr bwMode="auto">
          <a:xfrm>
            <a:off x="1654175" y="2801938"/>
            <a:ext cx="2873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/>
              <a:t>1</a:t>
            </a:r>
          </a:p>
        </p:txBody>
      </p:sp>
      <p:sp>
        <p:nvSpPr>
          <p:cNvPr id="39948" name="Text Box 12"/>
          <p:cNvSpPr txBox="1">
            <a:spLocks noChangeArrowheads="1"/>
          </p:cNvSpPr>
          <p:nvPr/>
        </p:nvSpPr>
        <p:spPr bwMode="auto">
          <a:xfrm>
            <a:off x="1692275" y="4437063"/>
            <a:ext cx="2873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/>
              <a:t>0</a:t>
            </a:r>
          </a:p>
        </p:txBody>
      </p:sp>
      <p:sp>
        <p:nvSpPr>
          <p:cNvPr id="39949" name="Line 13"/>
          <p:cNvSpPr>
            <a:spLocks noChangeShapeType="1"/>
          </p:cNvSpPr>
          <p:nvPr/>
        </p:nvSpPr>
        <p:spPr bwMode="auto">
          <a:xfrm>
            <a:off x="3708400" y="3429000"/>
            <a:ext cx="0" cy="10795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39950" name="Line 14"/>
          <p:cNvSpPr>
            <a:spLocks noChangeShapeType="1"/>
          </p:cNvSpPr>
          <p:nvPr/>
        </p:nvSpPr>
        <p:spPr bwMode="auto">
          <a:xfrm flipH="1">
            <a:off x="1979613" y="3429000"/>
            <a:ext cx="1728787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39951" name="Text Box 15"/>
          <p:cNvSpPr txBox="1">
            <a:spLocks noChangeArrowheads="1"/>
          </p:cNvSpPr>
          <p:nvPr/>
        </p:nvSpPr>
        <p:spPr bwMode="auto">
          <a:xfrm>
            <a:off x="1466850" y="3233738"/>
            <a:ext cx="647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>
                <a:sym typeface="Symbol" pitchFamily="18" charset="2"/>
              </a:rPr>
              <a:t>(x)</a:t>
            </a:r>
          </a:p>
        </p:txBody>
      </p:sp>
      <p:sp>
        <p:nvSpPr>
          <p:cNvPr id="39952" name="Text Box 16"/>
          <p:cNvSpPr txBox="1">
            <a:spLocks noChangeArrowheads="1"/>
          </p:cNvSpPr>
          <p:nvPr/>
        </p:nvSpPr>
        <p:spPr bwMode="auto">
          <a:xfrm>
            <a:off x="3563938" y="4365625"/>
            <a:ext cx="2873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/>
              <a:t>x</a:t>
            </a:r>
          </a:p>
        </p:txBody>
      </p:sp>
      <p:sp>
        <p:nvSpPr>
          <p:cNvPr id="39953" name="AutoShape 17"/>
          <p:cNvSpPr>
            <a:spLocks/>
          </p:cNvSpPr>
          <p:nvPr/>
        </p:nvSpPr>
        <p:spPr bwMode="auto">
          <a:xfrm rot="16200000">
            <a:off x="4499769" y="3428206"/>
            <a:ext cx="288925" cy="2881313"/>
          </a:xfrm>
          <a:prstGeom prst="leftBrace">
            <a:avLst>
              <a:gd name="adj1" fmla="val 8310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9954" name="Text Box 18"/>
          <p:cNvSpPr txBox="1">
            <a:spLocks noChangeArrowheads="1"/>
          </p:cNvSpPr>
          <p:nvPr/>
        </p:nvSpPr>
        <p:spPr bwMode="auto">
          <a:xfrm>
            <a:off x="3419475" y="5229225"/>
            <a:ext cx="28813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/>
              <a:t>Fuzzy množina - interval</a:t>
            </a:r>
          </a:p>
        </p:txBody>
      </p:sp>
      <p:sp>
        <p:nvSpPr>
          <p:cNvPr id="39955" name="Text Box 19"/>
          <p:cNvSpPr txBox="1">
            <a:spLocks noChangeArrowheads="1"/>
          </p:cNvSpPr>
          <p:nvPr/>
        </p:nvSpPr>
        <p:spPr bwMode="auto">
          <a:xfrm>
            <a:off x="0" y="3644900"/>
            <a:ext cx="4032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>
                <a:solidFill>
                  <a:schemeClr val="hlink"/>
                </a:solidFill>
              </a:rPr>
              <a:t>Funkce příslušnosti k f. množině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Úloha optimalizace portfolia</a:t>
            </a:r>
            <a:br>
              <a:rPr lang="cs-CZ" dirty="0" smtClean="0"/>
            </a:br>
            <a:r>
              <a:rPr lang="cs-CZ" sz="2800" dirty="0" err="1" smtClean="0"/>
              <a:t>Dvojkriteriální</a:t>
            </a:r>
            <a:r>
              <a:rPr lang="cs-CZ" sz="2800" dirty="0" smtClean="0"/>
              <a:t> nelineární optimalizační problém</a:t>
            </a:r>
            <a:endParaRPr lang="cs-CZ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cs-CZ">
                              <a:latin typeface="Cambria Math" panose="02040503050406030204" pitchFamily="18" charset="0"/>
                            </a:rPr>
                            <m:t>PF</m:t>
                          </m:r>
                        </m:sub>
                      </m:sSub>
                      <m:r>
                        <a:rPr lang="cs-CZ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cs-CZ">
                                  <a:latin typeface="Cambria Math" panose="02040503050406030204" pitchFamily="18" charset="0"/>
                                </a:rPr>
                                <m:t>PF</m:t>
                              </m:r>
                            </m:sub>
                          </m:sSub>
                        </m:sub>
                      </m:sSub>
                      <m:r>
                        <a:rPr lang="cs-CZ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cs-CZ">
                          <a:latin typeface="Cambria Math" panose="02040503050406030204" pitchFamily="18" charset="0"/>
                        </a:rPr>
                        <m:t>E</m:t>
                      </m:r>
                      <m:d>
                        <m:dPr>
                          <m:begChr m:val="["/>
                          <m:endChr m:val="]"/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cs-CZ">
                                  <a:latin typeface="Cambria Math" panose="02040503050406030204" pitchFamily="18" charset="0"/>
                                </a:rPr>
                                <m:t>PF</m:t>
                              </m:r>
                            </m:sub>
                          </m:sSub>
                        </m:e>
                      </m:d>
                      <m:r>
                        <a:rPr lang="cs-CZ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cs-CZ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  <m:e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cs-CZ" i="1">
                          <a:latin typeface="Cambria Math" panose="02040503050406030204" pitchFamily="18" charset="0"/>
                        </a:rPr>
                        <m:t> 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⟶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  </m:t>
                      </m:r>
                      <m:r>
                        <m:rPr>
                          <m:sty m:val="p"/>
                        </m:rPr>
                        <a:rPr lang="cs-CZ">
                          <a:latin typeface="Cambria Math" panose="02040503050406030204" pitchFamily="18" charset="0"/>
                        </a:rPr>
                        <m:t>max</m:t>
                      </m:r>
                    </m:oMath>
                  </m:oMathPara>
                </a14:m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cs-CZ">
                                  <a:latin typeface="Cambria Math" panose="02040503050406030204" pitchFamily="18" charset="0"/>
                                </a:rPr>
                                <m:t>PF</m:t>
                              </m:r>
                            </m:sub>
                          </m:sSub>
                        </m:sub>
                      </m:sSub>
                      <m:r>
                        <a:rPr lang="cs-CZ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m:rPr>
                                  <m:sty m:val="p"/>
                                </m:rPr>
                                <a:rPr lang="cs-CZ">
                                  <a:latin typeface="Cambria Math" panose="02040503050406030204" pitchFamily="18" charset="0"/>
                                </a:rPr>
                                <m:t>Var</m:t>
                              </m:r>
                              <m:d>
                                <m:d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cs-CZ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cs-CZ">
                                          <a:latin typeface="Cambria Math" panose="02040503050406030204" pitchFamily="18" charset="0"/>
                                        </a:rPr>
                                        <m:t>PF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rad>
                        </m:num>
                        <m:den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𝑃𝐹</m:t>
                              </m:r>
                            </m:sub>
                          </m:sSub>
                        </m:den>
                      </m:f>
                      <m:r>
                        <a:rPr lang="cs-CZ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nary>
                                <m:naryPr>
                                  <m:chr m:val="∑"/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sup>
                                <m:e>
                                  <m:nary>
                                    <m:naryPr>
                                      <m:chr m:val="∑"/>
                                      <m:ctrlPr>
                                        <a:rPr lang="cs-CZ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3"/>
                                        </m:rPr>
                                        <a:rPr lang="cs-CZ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cs-CZ" i="1"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cs-CZ" i="1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sup>
                                    <m:e>
                                      <m:sSub>
                                        <m:sSubPr>
                                          <m:ctrlPr>
                                            <a:rPr lang="cs-CZ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cs-CZ" i="1">
                                              <a:latin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cs-CZ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cs-CZ" i="1">
                                                  <a:latin typeface="Cambria Math" panose="02040503050406030204" pitchFamily="18" charset="0"/>
                                                </a:rPr>
                                                <m:t>𝑋</m:t>
                                              </m:r>
                                            </m:e>
                                            <m:sub>
                                              <m:r>
                                                <a:rPr lang="cs-CZ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cs-CZ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cs-CZ" i="1">
                                                  <a:latin typeface="Cambria Math" panose="02040503050406030204" pitchFamily="18" charset="0"/>
                                                </a:rPr>
                                                <m:t>𝑋</m:t>
                                              </m:r>
                                            </m:e>
                                            <m:sub>
                                              <m:r>
                                                <a:rPr lang="cs-CZ" i="1"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cs-CZ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cs-CZ" i="1">
                                              <a:latin typeface="Cambria Math" panose="02040503050406030204" pitchFamily="18" charset="0"/>
                                            </a:rPr>
                                            <m:t>𝑍</m:t>
                                          </m:r>
                                        </m:e>
                                        <m:sub>
                                          <m:r>
                                            <a:rPr lang="cs-CZ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cs-CZ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cs-CZ" i="1">
                                              <a:latin typeface="Cambria Math" panose="02040503050406030204" pitchFamily="18" charset="0"/>
                                            </a:rPr>
                                            <m:t>𝑍</m:t>
                                          </m:r>
                                        </m:e>
                                        <m:sub>
                                          <m:r>
                                            <a:rPr lang="cs-CZ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e>
                                  </m:nary>
                                </m:e>
                              </m:nary>
                            </m:e>
                          </m:rad>
                        </m:num>
                        <m:den>
                          <m:nary>
                            <m:naryPr>
                              <m:chr m:val="∑"/>
                              <m:ctrlPr>
                                <a:rPr lang="cs-CZ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cs-CZ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cs-CZ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cs-CZ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b="0" i="1" smtClean="0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cs-CZ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  <m:r>
                        <a:rPr lang="cs-CZ" i="1">
                          <a:latin typeface="Cambria Math" panose="02040503050406030204" pitchFamily="18" charset="0"/>
                        </a:rPr>
                        <m:t> 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⟶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  </m:t>
                      </m:r>
                      <m:r>
                        <m:rPr>
                          <m:sty m:val="p"/>
                        </m:rPr>
                        <a:rPr lang="cs-CZ">
                          <a:latin typeface="Cambria Math" panose="02040503050406030204" pitchFamily="18" charset="0"/>
                        </a:rPr>
                        <m:t>min</m:t>
                      </m:r>
                    </m:oMath>
                  </m:oMathPara>
                </a14:m>
                <a:endParaRPr lang="cs-CZ" dirty="0"/>
              </a:p>
              <a:p>
                <a:pPr marL="0" indent="0">
                  <a:buNone/>
                </a:pPr>
                <a:r>
                  <a:rPr lang="cs-CZ" dirty="0"/>
                  <a:t>za podmínek</a:t>
                </a:r>
              </a:p>
              <a:p>
                <a:pPr marL="2147888" indent="0">
                  <a:buNone/>
                  <a:tabLst>
                    <a:tab pos="2147888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cs-CZ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  <m:e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cs-CZ" i="1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cs-CZ" i="1" dirty="0" smtClean="0">
                  <a:latin typeface="Cambria Math" panose="02040503050406030204" pitchFamily="18" charset="0"/>
                </a:endParaRPr>
              </a:p>
              <a:p>
                <a:pPr marL="305435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cs-CZ" b="0" i="0" smtClean="0">
                          <a:latin typeface="Cambria Math" panose="02040503050406030204" pitchFamily="18" charset="0"/>
                        </a:rPr>
                        <m:t>pro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=1, 2,…,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err="1" smtClean="0"/>
              <a:t>EMM10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91DAA-B038-4E32-998C-DA055AF8B636}" type="slidenum">
              <a:rPr lang="cs-CZ" smtClean="0"/>
              <a:pPr/>
              <a:t>3</a:t>
            </a:fld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457200" y="1600200"/>
            <a:ext cx="769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NEBO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0" y="3132000"/>
            <a:ext cx="2105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Variační koeficient: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849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EMM10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13C17-8989-4C15-8794-13AA9A1F1F36}" type="slidenum">
              <a:rPr lang="cs-CZ"/>
              <a:pPr/>
              <a:t>30</a:t>
            </a:fld>
            <a:endParaRPr lang="cs-CZ"/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76250"/>
            <a:ext cx="8497887" cy="1143000"/>
          </a:xfrm>
        </p:spPr>
        <p:txBody>
          <a:bodyPr/>
          <a:lstStyle/>
          <a:p>
            <a:r>
              <a:rPr lang="cs-CZ" sz="3200" b="1">
                <a:solidFill>
                  <a:schemeClr val="hlink"/>
                </a:solidFill>
              </a:rPr>
              <a:t>1. metoda fuzzyfikace:</a:t>
            </a:r>
            <a:r>
              <a:rPr lang="cs-CZ" sz="3200" b="1">
                <a:solidFill>
                  <a:schemeClr val="accent2"/>
                </a:solidFill>
              </a:rPr>
              <a:t> Lineární satisfakce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700213"/>
            <a:ext cx="8064500" cy="446405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cs-CZ" sz="2400" b="1" dirty="0"/>
              <a:t>Krok 1.</a:t>
            </a:r>
            <a:r>
              <a:rPr lang="cs-CZ" sz="2400" dirty="0"/>
              <a:t> Řešte 2 úlohy LP:	</a:t>
            </a:r>
          </a:p>
          <a:p>
            <a:pPr>
              <a:lnSpc>
                <a:spcPct val="90000"/>
              </a:lnSpc>
              <a:buFontTx/>
              <a:buNone/>
            </a:pPr>
            <a:endParaRPr lang="cs-CZ" sz="2400" dirty="0"/>
          </a:p>
          <a:p>
            <a:pPr>
              <a:lnSpc>
                <a:spcPct val="90000"/>
              </a:lnSpc>
              <a:buFontTx/>
              <a:buNone/>
            </a:pPr>
            <a:r>
              <a:rPr lang="cs-CZ" sz="2400" dirty="0"/>
              <a:t>P1</a:t>
            </a:r>
            <a:r>
              <a:rPr lang="cs-CZ" sz="2400" baseline="-25000" dirty="0"/>
              <a:t>max</a:t>
            </a:r>
            <a:r>
              <a:rPr lang="cs-CZ" sz="2400" dirty="0"/>
              <a:t> (P1</a:t>
            </a:r>
            <a:r>
              <a:rPr lang="cs-CZ" sz="2400" baseline="-25000" dirty="0"/>
              <a:t>min</a:t>
            </a:r>
            <a:r>
              <a:rPr lang="cs-CZ" sz="2400" dirty="0"/>
              <a:t>):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sz="2400" dirty="0"/>
              <a:t>		</a:t>
            </a:r>
            <a:r>
              <a:rPr lang="cs-CZ" sz="2400" i="1" dirty="0">
                <a:latin typeface="Times New Roman" pitchFamily="18" charset="0"/>
              </a:rPr>
              <a:t>R</a:t>
            </a:r>
            <a:r>
              <a:rPr lang="cs-CZ" sz="2400" baseline="-25000" dirty="0">
                <a:latin typeface="Times New Roman" pitchFamily="18" charset="0"/>
              </a:rPr>
              <a:t>PF</a:t>
            </a:r>
            <a:r>
              <a:rPr lang="cs-CZ" sz="2400" dirty="0">
                <a:latin typeface="Times New Roman" pitchFamily="18" charset="0"/>
              </a:rPr>
              <a:t> = </a:t>
            </a:r>
            <a:r>
              <a:rPr lang="cs-CZ" sz="2400" dirty="0">
                <a:latin typeface="Times New Roman" pitchFamily="18" charset="0"/>
                <a:sym typeface="Symbol" pitchFamily="18" charset="2"/>
              </a:rPr>
              <a:t></a:t>
            </a:r>
            <a:r>
              <a:rPr lang="cs-CZ" sz="2400" i="1" dirty="0">
                <a:latin typeface="Times New Roman" pitchFamily="18" charset="0"/>
              </a:rPr>
              <a:t>R</a:t>
            </a:r>
            <a:r>
              <a:rPr lang="cs-CZ" sz="2400" i="1" baseline="-25000" dirty="0">
                <a:latin typeface="Times New Roman" pitchFamily="18" charset="0"/>
              </a:rPr>
              <a:t>i</a:t>
            </a:r>
            <a:r>
              <a:rPr lang="cs-CZ" sz="2400" i="1" dirty="0">
                <a:latin typeface="Times New Roman" pitchFamily="18" charset="0"/>
              </a:rPr>
              <a:t> </a:t>
            </a:r>
            <a:r>
              <a:rPr lang="cs-CZ" sz="2400" i="1" dirty="0" err="1">
                <a:latin typeface="Times New Roman" pitchFamily="18" charset="0"/>
              </a:rPr>
              <a:t>Z</a:t>
            </a:r>
            <a:r>
              <a:rPr lang="cs-CZ" sz="2400" i="1" baseline="-25000" dirty="0" err="1">
                <a:latin typeface="Times New Roman" pitchFamily="18" charset="0"/>
              </a:rPr>
              <a:t>i</a:t>
            </a:r>
            <a:r>
              <a:rPr lang="cs-CZ" sz="2400" dirty="0"/>
              <a:t> </a:t>
            </a:r>
            <a:r>
              <a:rPr lang="cs-CZ" sz="2400" dirty="0">
                <a:sym typeface="Symbol" pitchFamily="18" charset="2"/>
              </a:rPr>
              <a:t></a:t>
            </a:r>
            <a:r>
              <a:rPr lang="cs-CZ" sz="2400" dirty="0"/>
              <a:t> </a:t>
            </a:r>
            <a:r>
              <a:rPr lang="en-US" sz="2400" dirty="0" smtClean="0"/>
              <a:t>MAX</a:t>
            </a:r>
            <a:r>
              <a:rPr lang="cs-CZ" sz="2400" dirty="0" smtClean="0"/>
              <a:t> (</a:t>
            </a:r>
            <a:r>
              <a:rPr lang="en-US" sz="2400" dirty="0" smtClean="0"/>
              <a:t>MIN</a:t>
            </a:r>
            <a:r>
              <a:rPr lang="cs-CZ" sz="2400" dirty="0" smtClean="0"/>
              <a:t>)</a:t>
            </a:r>
            <a:r>
              <a:rPr lang="en-US" sz="2400" dirty="0"/>
              <a:t>;</a:t>
            </a:r>
            <a:endParaRPr lang="cs-CZ" sz="2400" dirty="0"/>
          </a:p>
          <a:p>
            <a:pPr>
              <a:lnSpc>
                <a:spcPct val="90000"/>
              </a:lnSpc>
              <a:buFontTx/>
              <a:buNone/>
            </a:pPr>
            <a:r>
              <a:rPr lang="cs-CZ" sz="2400" dirty="0"/>
              <a:t>	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sz="2400" dirty="0"/>
              <a:t>	za podmínek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sz="2400" dirty="0"/>
              <a:t>		</a:t>
            </a:r>
            <a:r>
              <a:rPr lang="cs-CZ" sz="2400" dirty="0">
                <a:latin typeface="Times New Roman" pitchFamily="18" charset="0"/>
                <a:sym typeface="Symbol" pitchFamily="18" charset="2"/>
              </a:rPr>
              <a:t></a:t>
            </a:r>
            <a:r>
              <a:rPr lang="cs-CZ" sz="2400" dirty="0">
                <a:latin typeface="Times New Roman" pitchFamily="18" charset="0"/>
              </a:rPr>
              <a:t> </a:t>
            </a:r>
            <a:r>
              <a:rPr lang="cs-CZ" sz="2400" i="1" dirty="0" err="1">
                <a:latin typeface="Times New Roman" pitchFamily="18" charset="0"/>
              </a:rPr>
              <a:t>Z</a:t>
            </a:r>
            <a:r>
              <a:rPr lang="cs-CZ" sz="2400" i="1" baseline="-25000" dirty="0" err="1">
                <a:latin typeface="Times New Roman" pitchFamily="18" charset="0"/>
              </a:rPr>
              <a:t>i</a:t>
            </a:r>
            <a:r>
              <a:rPr lang="cs-CZ" sz="2400" dirty="0">
                <a:latin typeface="Times New Roman" pitchFamily="18" charset="0"/>
              </a:rPr>
              <a:t> = 1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sz="2400" dirty="0"/>
              <a:t>		</a:t>
            </a:r>
            <a:r>
              <a:rPr lang="cs-CZ" sz="2400" i="1" dirty="0" err="1">
                <a:latin typeface="Times New Roman" pitchFamily="18" charset="0"/>
              </a:rPr>
              <a:t>d</a:t>
            </a:r>
            <a:r>
              <a:rPr lang="cs-CZ" sz="2400" i="1" baseline="-25000" dirty="0" err="1">
                <a:latin typeface="Times New Roman" pitchFamily="18" charset="0"/>
              </a:rPr>
              <a:t>i</a:t>
            </a:r>
            <a:r>
              <a:rPr lang="cs-CZ" sz="2400" dirty="0">
                <a:latin typeface="Times New Roman" pitchFamily="18" charset="0"/>
              </a:rPr>
              <a:t> </a:t>
            </a:r>
            <a:r>
              <a:rPr lang="cs-CZ" sz="2400" dirty="0">
                <a:latin typeface="Times New Roman" pitchFamily="18" charset="0"/>
                <a:sym typeface="Symbol" pitchFamily="18" charset="2"/>
              </a:rPr>
              <a:t></a:t>
            </a:r>
            <a:r>
              <a:rPr lang="cs-CZ" sz="2400" dirty="0">
                <a:latin typeface="Times New Roman" pitchFamily="18" charset="0"/>
              </a:rPr>
              <a:t> </a:t>
            </a:r>
            <a:r>
              <a:rPr lang="cs-CZ" sz="2400" i="1" dirty="0" err="1">
                <a:latin typeface="Times New Roman" pitchFamily="18" charset="0"/>
              </a:rPr>
              <a:t>Z</a:t>
            </a:r>
            <a:r>
              <a:rPr lang="cs-CZ" sz="2400" i="1" baseline="-25000" dirty="0" err="1">
                <a:latin typeface="Times New Roman" pitchFamily="18" charset="0"/>
              </a:rPr>
              <a:t>i</a:t>
            </a:r>
            <a:r>
              <a:rPr lang="cs-CZ" sz="2400" i="1" dirty="0">
                <a:latin typeface="Times New Roman" pitchFamily="18" charset="0"/>
              </a:rPr>
              <a:t> </a:t>
            </a:r>
            <a:r>
              <a:rPr lang="cs-CZ" sz="2400" dirty="0">
                <a:latin typeface="Times New Roman" pitchFamily="18" charset="0"/>
                <a:sym typeface="Symbol" pitchFamily="18" charset="2"/>
              </a:rPr>
              <a:t></a:t>
            </a:r>
            <a:r>
              <a:rPr lang="cs-CZ" sz="2400" dirty="0">
                <a:latin typeface="Times New Roman" pitchFamily="18" charset="0"/>
              </a:rPr>
              <a:t> </a:t>
            </a:r>
            <a:r>
              <a:rPr lang="cs-CZ" sz="2400" i="1" dirty="0" err="1">
                <a:latin typeface="Times New Roman" pitchFamily="18" charset="0"/>
              </a:rPr>
              <a:t>h</a:t>
            </a:r>
            <a:r>
              <a:rPr lang="cs-CZ" sz="2400" i="1" baseline="-25000" dirty="0" err="1">
                <a:latin typeface="Times New Roman" pitchFamily="18" charset="0"/>
              </a:rPr>
              <a:t>i</a:t>
            </a:r>
            <a:r>
              <a:rPr lang="cs-CZ" sz="2400" i="1" dirty="0">
                <a:latin typeface="Times New Roman" pitchFamily="18" charset="0"/>
              </a:rPr>
              <a:t>   i</a:t>
            </a:r>
            <a:r>
              <a:rPr lang="cs-CZ" sz="2400" dirty="0">
                <a:latin typeface="Times New Roman" pitchFamily="18" charset="0"/>
              </a:rPr>
              <a:t> = 1,2,...,</a:t>
            </a:r>
            <a:r>
              <a:rPr lang="cs-CZ" sz="2400" i="1" dirty="0">
                <a:latin typeface="Times New Roman" pitchFamily="18" charset="0"/>
              </a:rPr>
              <a:t>M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sz="2400" dirty="0"/>
              <a:t>	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sz="2400" dirty="0"/>
              <a:t>	Výsledek:		</a:t>
            </a:r>
            <a:r>
              <a:rPr lang="cs-CZ" sz="2400" i="1" dirty="0" err="1">
                <a:latin typeface="Times New Roman" pitchFamily="18" charset="0"/>
              </a:rPr>
              <a:t>R</a:t>
            </a:r>
            <a:r>
              <a:rPr lang="cs-CZ" sz="2400" baseline="-25000" dirty="0" err="1">
                <a:latin typeface="Times New Roman" pitchFamily="18" charset="0"/>
              </a:rPr>
              <a:t>max</a:t>
            </a:r>
            <a:r>
              <a:rPr lang="cs-CZ" sz="2400" dirty="0">
                <a:latin typeface="Times New Roman" pitchFamily="18" charset="0"/>
              </a:rPr>
              <a:t> , </a:t>
            </a:r>
            <a:r>
              <a:rPr lang="cs-CZ" sz="2400" i="1" dirty="0" err="1">
                <a:latin typeface="Times New Roman" pitchFamily="18" charset="0"/>
              </a:rPr>
              <a:t>R</a:t>
            </a:r>
            <a:r>
              <a:rPr lang="cs-CZ" sz="2400" baseline="-25000" dirty="0" err="1">
                <a:latin typeface="Times New Roman" pitchFamily="18" charset="0"/>
              </a:rPr>
              <a:t>min</a:t>
            </a:r>
            <a:endParaRPr lang="cs-CZ" sz="2400" baseline="-25000" dirty="0">
              <a:latin typeface="Times New Roman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cs-CZ" sz="2400" dirty="0"/>
          </a:p>
          <a:p>
            <a:pPr>
              <a:lnSpc>
                <a:spcPct val="90000"/>
              </a:lnSpc>
              <a:buFontTx/>
              <a:buNone/>
            </a:pPr>
            <a:r>
              <a:rPr lang="cs-CZ" b="1" dirty="0"/>
              <a:t>	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  <p:bldP spid="4096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EMM10</a:t>
            </a:r>
          </a:p>
        </p:txBody>
      </p:sp>
      <p:sp>
        <p:nvSpPr>
          <p:cNvPr id="22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38FB1-6EAD-48F3-9454-E76ED0104868}" type="slidenum">
              <a:rPr lang="cs-CZ"/>
              <a:pPr/>
              <a:t>31</a:t>
            </a:fld>
            <a:endParaRPr lang="cs-CZ"/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74638"/>
            <a:ext cx="8291512" cy="1785937"/>
          </a:xfrm>
        </p:spPr>
        <p:txBody>
          <a:bodyPr/>
          <a:lstStyle/>
          <a:p>
            <a:r>
              <a:rPr lang="cs-CZ" sz="3200" b="1">
                <a:solidFill>
                  <a:schemeClr val="accent2"/>
                </a:solidFill>
              </a:rPr>
              <a:t>Fuzzy množina 2 </a:t>
            </a:r>
            <a:r>
              <a:rPr lang="cs-CZ" sz="2800" b="1">
                <a:solidFill>
                  <a:schemeClr val="accent2"/>
                </a:solidFill>
              </a:rPr>
              <a:t/>
            </a:r>
            <a:br>
              <a:rPr lang="cs-CZ" sz="2800" b="1">
                <a:solidFill>
                  <a:schemeClr val="accent2"/>
                </a:solidFill>
              </a:rPr>
            </a:br>
            <a:r>
              <a:rPr lang="cs-CZ" sz="2800" b="1">
                <a:solidFill>
                  <a:schemeClr val="accent2"/>
                </a:solidFill>
              </a:rPr>
              <a:t> </a:t>
            </a:r>
            <a:r>
              <a:rPr lang="cs-CZ" sz="2800">
                <a:solidFill>
                  <a:schemeClr val="accent2"/>
                </a:solidFill>
              </a:rPr>
              <a:t>lineární satisfakce </a:t>
            </a:r>
            <a:br>
              <a:rPr lang="cs-CZ" sz="2800">
                <a:solidFill>
                  <a:schemeClr val="accent2"/>
                </a:solidFill>
              </a:rPr>
            </a:br>
            <a:r>
              <a:rPr lang="cs-CZ" sz="2800">
                <a:solidFill>
                  <a:schemeClr val="accent2"/>
                </a:solidFill>
              </a:rPr>
              <a:t>(spokojenost s „velkými“ hodnotami výnosu PF)</a:t>
            </a:r>
            <a:r>
              <a:rPr lang="cs-CZ" sz="4000"/>
              <a:t> </a:t>
            </a:r>
          </a:p>
        </p:txBody>
      </p:sp>
      <p:sp>
        <p:nvSpPr>
          <p:cNvPr id="41987" name="Line 3"/>
          <p:cNvSpPr>
            <a:spLocks noChangeShapeType="1"/>
          </p:cNvSpPr>
          <p:nvPr/>
        </p:nvSpPr>
        <p:spPr bwMode="auto">
          <a:xfrm>
            <a:off x="971550" y="4437063"/>
            <a:ext cx="7129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41988" name="Line 4"/>
          <p:cNvSpPr>
            <a:spLocks noChangeShapeType="1"/>
          </p:cNvSpPr>
          <p:nvPr/>
        </p:nvSpPr>
        <p:spPr bwMode="auto">
          <a:xfrm>
            <a:off x="2051050" y="1844675"/>
            <a:ext cx="0" cy="3024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41989" name="Line 5"/>
          <p:cNvSpPr>
            <a:spLocks noChangeShapeType="1"/>
          </p:cNvSpPr>
          <p:nvPr/>
        </p:nvSpPr>
        <p:spPr bwMode="auto">
          <a:xfrm>
            <a:off x="1911350" y="2997200"/>
            <a:ext cx="6121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41990" name="Line 6"/>
          <p:cNvSpPr>
            <a:spLocks noChangeShapeType="1"/>
          </p:cNvSpPr>
          <p:nvPr/>
        </p:nvSpPr>
        <p:spPr bwMode="auto">
          <a:xfrm>
            <a:off x="1547813" y="4365625"/>
            <a:ext cx="1584325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41991" name="Line 7"/>
          <p:cNvSpPr>
            <a:spLocks noChangeShapeType="1"/>
          </p:cNvSpPr>
          <p:nvPr/>
        </p:nvSpPr>
        <p:spPr bwMode="auto">
          <a:xfrm>
            <a:off x="5795963" y="2997200"/>
            <a:ext cx="1584325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41992" name="Line 8"/>
          <p:cNvSpPr>
            <a:spLocks noChangeShapeType="1"/>
          </p:cNvSpPr>
          <p:nvPr/>
        </p:nvSpPr>
        <p:spPr bwMode="auto">
          <a:xfrm flipH="1">
            <a:off x="3132138" y="2997200"/>
            <a:ext cx="2663825" cy="1368425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41993" name="Text Box 9"/>
          <p:cNvSpPr txBox="1">
            <a:spLocks noChangeArrowheads="1"/>
          </p:cNvSpPr>
          <p:nvPr/>
        </p:nvSpPr>
        <p:spPr bwMode="auto">
          <a:xfrm>
            <a:off x="1654175" y="2801938"/>
            <a:ext cx="2873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/>
              <a:t>1</a:t>
            </a:r>
          </a:p>
        </p:txBody>
      </p:sp>
      <p:sp>
        <p:nvSpPr>
          <p:cNvPr id="41994" name="Text Box 10"/>
          <p:cNvSpPr txBox="1">
            <a:spLocks noChangeArrowheads="1"/>
          </p:cNvSpPr>
          <p:nvPr/>
        </p:nvSpPr>
        <p:spPr bwMode="auto">
          <a:xfrm>
            <a:off x="1692275" y="4437063"/>
            <a:ext cx="2873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/>
              <a:t>0</a:t>
            </a:r>
          </a:p>
        </p:txBody>
      </p:sp>
      <p:sp>
        <p:nvSpPr>
          <p:cNvPr id="41995" name="Line 11"/>
          <p:cNvSpPr>
            <a:spLocks noChangeShapeType="1"/>
          </p:cNvSpPr>
          <p:nvPr/>
        </p:nvSpPr>
        <p:spPr bwMode="auto">
          <a:xfrm>
            <a:off x="4284663" y="3789363"/>
            <a:ext cx="0" cy="719137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41996" name="Line 12"/>
          <p:cNvSpPr>
            <a:spLocks noChangeShapeType="1"/>
          </p:cNvSpPr>
          <p:nvPr/>
        </p:nvSpPr>
        <p:spPr bwMode="auto">
          <a:xfrm>
            <a:off x="5795963" y="2997200"/>
            <a:ext cx="0" cy="15113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41997" name="Text Box 13"/>
          <p:cNvSpPr txBox="1">
            <a:spLocks noChangeArrowheads="1"/>
          </p:cNvSpPr>
          <p:nvPr/>
        </p:nvSpPr>
        <p:spPr bwMode="auto">
          <a:xfrm>
            <a:off x="4156075" y="4411663"/>
            <a:ext cx="3603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/>
              <a:t>x</a:t>
            </a:r>
          </a:p>
        </p:txBody>
      </p:sp>
      <p:sp>
        <p:nvSpPr>
          <p:cNvPr id="41998" name="Text Box 14"/>
          <p:cNvSpPr txBox="1">
            <a:spLocks noChangeArrowheads="1"/>
          </p:cNvSpPr>
          <p:nvPr/>
        </p:nvSpPr>
        <p:spPr bwMode="auto">
          <a:xfrm>
            <a:off x="4724400" y="4437063"/>
            <a:ext cx="711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b="1" i="1">
                <a:latin typeface="Times New Roman" pitchFamily="18" charset="0"/>
              </a:rPr>
              <a:t>R</a:t>
            </a:r>
            <a:r>
              <a:rPr lang="cs-CZ" b="1" i="1" baseline="-25000">
                <a:latin typeface="Times New Roman" pitchFamily="18" charset="0"/>
              </a:rPr>
              <a:t>PF</a:t>
            </a:r>
            <a:endParaRPr lang="cs-CZ" b="1" i="1">
              <a:latin typeface="Times New Roman" pitchFamily="18" charset="0"/>
            </a:endParaRPr>
          </a:p>
        </p:txBody>
      </p:sp>
      <p:sp>
        <p:nvSpPr>
          <p:cNvPr id="41999" name="Line 15"/>
          <p:cNvSpPr>
            <a:spLocks noChangeShapeType="1"/>
          </p:cNvSpPr>
          <p:nvPr/>
        </p:nvSpPr>
        <p:spPr bwMode="auto">
          <a:xfrm flipH="1">
            <a:off x="1979613" y="3789363"/>
            <a:ext cx="23050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42000" name="Text Box 16"/>
          <p:cNvSpPr txBox="1">
            <a:spLocks noChangeArrowheads="1"/>
          </p:cNvSpPr>
          <p:nvPr/>
        </p:nvSpPr>
        <p:spPr bwMode="auto">
          <a:xfrm>
            <a:off x="2932113" y="4475163"/>
            <a:ext cx="7207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b="1" i="1">
                <a:latin typeface="Times New Roman" pitchFamily="18" charset="0"/>
              </a:rPr>
              <a:t>R</a:t>
            </a:r>
            <a:r>
              <a:rPr lang="cs-CZ" b="1" baseline="-25000">
                <a:latin typeface="Times New Roman" pitchFamily="18" charset="0"/>
              </a:rPr>
              <a:t>min</a:t>
            </a:r>
            <a:endParaRPr lang="cs-CZ" b="1">
              <a:latin typeface="Times New Roman" pitchFamily="18" charset="0"/>
            </a:endParaRPr>
          </a:p>
        </p:txBody>
      </p:sp>
      <p:sp>
        <p:nvSpPr>
          <p:cNvPr id="42001" name="Text Box 17"/>
          <p:cNvSpPr txBox="1">
            <a:spLocks noChangeArrowheads="1"/>
          </p:cNvSpPr>
          <p:nvPr/>
        </p:nvSpPr>
        <p:spPr bwMode="auto">
          <a:xfrm>
            <a:off x="5618163" y="4487863"/>
            <a:ext cx="7207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b="1" i="1">
                <a:latin typeface="Times New Roman" pitchFamily="18" charset="0"/>
              </a:rPr>
              <a:t>R</a:t>
            </a:r>
            <a:r>
              <a:rPr lang="cs-CZ" b="1" baseline="-25000">
                <a:latin typeface="Times New Roman" pitchFamily="18" charset="0"/>
              </a:rPr>
              <a:t>max</a:t>
            </a:r>
            <a:endParaRPr lang="cs-CZ" b="1">
              <a:latin typeface="Times New Roman" pitchFamily="18" charset="0"/>
            </a:endParaRPr>
          </a:p>
        </p:txBody>
      </p:sp>
      <p:sp>
        <p:nvSpPr>
          <p:cNvPr id="42002" name="Line 18"/>
          <p:cNvSpPr>
            <a:spLocks noChangeShapeType="1"/>
          </p:cNvSpPr>
          <p:nvPr/>
        </p:nvSpPr>
        <p:spPr bwMode="auto">
          <a:xfrm flipV="1">
            <a:off x="4868863" y="3500438"/>
            <a:ext cx="0" cy="1008062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42003" name="Line 19"/>
          <p:cNvSpPr>
            <a:spLocks noChangeShapeType="1"/>
          </p:cNvSpPr>
          <p:nvPr/>
        </p:nvSpPr>
        <p:spPr bwMode="auto">
          <a:xfrm flipH="1">
            <a:off x="1979613" y="3500438"/>
            <a:ext cx="28797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42004" name="Line 20"/>
          <p:cNvSpPr>
            <a:spLocks noChangeShapeType="1"/>
          </p:cNvSpPr>
          <p:nvPr/>
        </p:nvSpPr>
        <p:spPr bwMode="auto">
          <a:xfrm>
            <a:off x="3132138" y="4365625"/>
            <a:ext cx="0" cy="142875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EMM10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C509F-2729-4679-AE57-E6E7614AA931}" type="slidenum">
              <a:rPr lang="cs-CZ"/>
              <a:pPr/>
              <a:t>32</a:t>
            </a:fld>
            <a:endParaRPr lang="cs-CZ"/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>
                <a:solidFill>
                  <a:schemeClr val="accent2"/>
                </a:solidFill>
              </a:rPr>
              <a:t>Lineární satisfakce 2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412875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cs-CZ" dirty="0"/>
              <a:t>	</a:t>
            </a:r>
            <a:r>
              <a:rPr lang="cs-CZ" sz="2400" b="1" dirty="0"/>
              <a:t>Krok 2.</a:t>
            </a:r>
            <a:r>
              <a:rPr lang="cs-CZ" sz="2400" dirty="0"/>
              <a:t> Řešte 2 úlohy Kvadratického programování:</a:t>
            </a:r>
          </a:p>
          <a:p>
            <a:pPr>
              <a:lnSpc>
                <a:spcPct val="90000"/>
              </a:lnSpc>
              <a:buFontTx/>
              <a:buNone/>
            </a:pPr>
            <a:endParaRPr lang="cs-CZ" dirty="0"/>
          </a:p>
          <a:p>
            <a:pPr>
              <a:lnSpc>
                <a:spcPct val="90000"/>
              </a:lnSpc>
              <a:buFontTx/>
              <a:buNone/>
            </a:pPr>
            <a:r>
              <a:rPr lang="cs-CZ" sz="2400" dirty="0"/>
              <a:t>	</a:t>
            </a:r>
            <a:r>
              <a:rPr lang="cs-CZ" sz="2400" dirty="0" smtClean="0"/>
              <a:t>P2</a:t>
            </a:r>
            <a:r>
              <a:rPr lang="cs-CZ" sz="2400" baseline="-25000" dirty="0" smtClean="0"/>
              <a:t>m</a:t>
            </a:r>
            <a:r>
              <a:rPr lang="en-US" sz="2400" baseline="-25000" dirty="0" smtClean="0"/>
              <a:t>in</a:t>
            </a:r>
            <a:r>
              <a:rPr lang="cs-CZ" sz="2400" dirty="0" smtClean="0"/>
              <a:t> </a:t>
            </a:r>
            <a:r>
              <a:rPr lang="cs-CZ" sz="2400" dirty="0"/>
              <a:t>(</a:t>
            </a:r>
            <a:r>
              <a:rPr lang="cs-CZ" sz="2400" dirty="0" smtClean="0"/>
              <a:t>P2</a:t>
            </a:r>
            <a:r>
              <a:rPr lang="cs-CZ" sz="2400" baseline="-25000" dirty="0" smtClean="0"/>
              <a:t>m</a:t>
            </a:r>
            <a:r>
              <a:rPr lang="en-US" sz="2400" baseline="-25000" dirty="0" smtClean="0"/>
              <a:t>ax</a:t>
            </a:r>
            <a:r>
              <a:rPr lang="cs-CZ" sz="2400" dirty="0" smtClean="0"/>
              <a:t>):</a:t>
            </a:r>
            <a:endParaRPr lang="cs-CZ" sz="2400" dirty="0"/>
          </a:p>
          <a:p>
            <a:pPr>
              <a:lnSpc>
                <a:spcPct val="90000"/>
              </a:lnSpc>
              <a:buFontTx/>
              <a:buNone/>
            </a:pPr>
            <a:r>
              <a:rPr lang="cs-CZ" sz="2400" dirty="0">
                <a:sym typeface="Symbol" pitchFamily="18" charset="2"/>
              </a:rPr>
              <a:t>		</a:t>
            </a:r>
            <a:r>
              <a:rPr lang="cs-CZ" sz="2400" i="1" dirty="0" smtClean="0">
                <a:latin typeface="Times New Roman" pitchFamily="18" charset="0"/>
                <a:sym typeface="Symbol" pitchFamily="18" charset="2"/>
              </a:rPr>
              <a:t></a:t>
            </a:r>
            <a:r>
              <a:rPr lang="cs-CZ" sz="2400" i="1" baseline="30000" dirty="0">
                <a:latin typeface="Times New Roman" pitchFamily="18" charset="0"/>
                <a:sym typeface="Symbol" pitchFamily="18" charset="2"/>
              </a:rPr>
              <a:t>2</a:t>
            </a:r>
            <a:r>
              <a:rPr lang="cs-CZ" sz="2400" baseline="-25000" dirty="0" smtClean="0">
                <a:latin typeface="Times New Roman" pitchFamily="18" charset="0"/>
              </a:rPr>
              <a:t>PF</a:t>
            </a:r>
            <a:r>
              <a:rPr lang="cs-CZ" sz="2400" dirty="0" smtClean="0">
                <a:latin typeface="Times New Roman" pitchFamily="18" charset="0"/>
              </a:rPr>
              <a:t> </a:t>
            </a:r>
            <a:r>
              <a:rPr lang="cs-CZ" sz="2400" dirty="0">
                <a:latin typeface="Times New Roman" pitchFamily="18" charset="0"/>
              </a:rPr>
              <a:t>= </a:t>
            </a:r>
            <a:r>
              <a:rPr lang="cs-CZ" sz="2400" dirty="0">
                <a:latin typeface="Times New Roman" pitchFamily="18" charset="0"/>
                <a:sym typeface="Symbol" pitchFamily="18" charset="2"/>
              </a:rPr>
              <a:t></a:t>
            </a:r>
            <a:r>
              <a:rPr lang="cs-CZ" sz="2400" dirty="0">
                <a:latin typeface="Times New Roman" pitchFamily="18" charset="0"/>
              </a:rPr>
              <a:t> </a:t>
            </a:r>
            <a:r>
              <a:rPr lang="cs-CZ" sz="2400" i="1" dirty="0">
                <a:latin typeface="Times New Roman" pitchFamily="18" charset="0"/>
                <a:sym typeface="Symbol" pitchFamily="18" charset="2"/>
              </a:rPr>
              <a:t></a:t>
            </a:r>
            <a:r>
              <a:rPr lang="cs-CZ" sz="2400" i="1" baseline="-25000" dirty="0" err="1">
                <a:latin typeface="Times New Roman" pitchFamily="18" charset="0"/>
              </a:rPr>
              <a:t>ij</a:t>
            </a:r>
            <a:r>
              <a:rPr lang="cs-CZ" sz="2400" i="1" dirty="0">
                <a:latin typeface="Times New Roman" pitchFamily="18" charset="0"/>
              </a:rPr>
              <a:t> </a:t>
            </a:r>
            <a:r>
              <a:rPr lang="cs-CZ" sz="2400" i="1" dirty="0" err="1">
                <a:latin typeface="Times New Roman" pitchFamily="18" charset="0"/>
              </a:rPr>
              <a:t>Z</a:t>
            </a:r>
            <a:r>
              <a:rPr lang="cs-CZ" sz="2400" i="1" baseline="-25000" dirty="0" err="1">
                <a:latin typeface="Times New Roman" pitchFamily="18" charset="0"/>
              </a:rPr>
              <a:t>i</a:t>
            </a:r>
            <a:r>
              <a:rPr lang="cs-CZ" sz="2400" i="1" dirty="0">
                <a:latin typeface="Times New Roman" pitchFamily="18" charset="0"/>
              </a:rPr>
              <a:t> </a:t>
            </a:r>
            <a:r>
              <a:rPr lang="cs-CZ" sz="2400" i="1" dirty="0" err="1">
                <a:latin typeface="Times New Roman" pitchFamily="18" charset="0"/>
              </a:rPr>
              <a:t>Z</a:t>
            </a:r>
            <a:r>
              <a:rPr lang="cs-CZ" sz="2400" i="1" baseline="-25000" dirty="0" err="1">
                <a:latin typeface="Times New Roman" pitchFamily="18" charset="0"/>
              </a:rPr>
              <a:t>j</a:t>
            </a:r>
            <a:r>
              <a:rPr lang="cs-CZ" sz="2400" dirty="0"/>
              <a:t>	</a:t>
            </a:r>
            <a:r>
              <a:rPr lang="cs-CZ" sz="2400" dirty="0">
                <a:sym typeface="Symbol" pitchFamily="18" charset="2"/>
              </a:rPr>
              <a:t></a:t>
            </a:r>
            <a:r>
              <a:rPr lang="cs-CZ" sz="2400" dirty="0"/>
              <a:t> </a:t>
            </a:r>
            <a:r>
              <a:rPr lang="en-US" sz="2400" dirty="0" smtClean="0"/>
              <a:t>MIN</a:t>
            </a:r>
            <a:r>
              <a:rPr lang="cs-CZ" sz="2400" dirty="0" smtClean="0"/>
              <a:t> (</a:t>
            </a:r>
            <a:r>
              <a:rPr lang="en-US" sz="2400" dirty="0" smtClean="0"/>
              <a:t>MAX</a:t>
            </a:r>
            <a:r>
              <a:rPr lang="cs-CZ" sz="2400" dirty="0" smtClean="0"/>
              <a:t>)</a:t>
            </a:r>
            <a:r>
              <a:rPr lang="en-US" sz="2400" dirty="0" smtClean="0"/>
              <a:t>;</a:t>
            </a:r>
            <a:endParaRPr lang="cs-CZ" sz="2400" dirty="0"/>
          </a:p>
          <a:p>
            <a:pPr>
              <a:lnSpc>
                <a:spcPct val="90000"/>
              </a:lnSpc>
              <a:buFontTx/>
              <a:buNone/>
            </a:pPr>
            <a:r>
              <a:rPr lang="cs-CZ" sz="2400" dirty="0"/>
              <a:t>	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sz="2400" dirty="0"/>
              <a:t>	za podmínek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sz="2400" dirty="0"/>
              <a:t>		</a:t>
            </a:r>
            <a:r>
              <a:rPr lang="cs-CZ" sz="2400" dirty="0">
                <a:latin typeface="Times New Roman" pitchFamily="18" charset="0"/>
                <a:sym typeface="Symbol" pitchFamily="18" charset="2"/>
              </a:rPr>
              <a:t></a:t>
            </a:r>
            <a:r>
              <a:rPr lang="cs-CZ" sz="2400" i="1" dirty="0">
                <a:latin typeface="Times New Roman" pitchFamily="18" charset="0"/>
              </a:rPr>
              <a:t> </a:t>
            </a:r>
            <a:r>
              <a:rPr lang="cs-CZ" sz="2400" i="1" dirty="0" err="1">
                <a:latin typeface="Times New Roman" pitchFamily="18" charset="0"/>
              </a:rPr>
              <a:t>Z</a:t>
            </a:r>
            <a:r>
              <a:rPr lang="cs-CZ" sz="2400" i="1" baseline="-25000" dirty="0" err="1">
                <a:latin typeface="Times New Roman" pitchFamily="18" charset="0"/>
              </a:rPr>
              <a:t>i</a:t>
            </a:r>
            <a:r>
              <a:rPr lang="cs-CZ" sz="2400" dirty="0">
                <a:latin typeface="Times New Roman" pitchFamily="18" charset="0"/>
              </a:rPr>
              <a:t> = 1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sz="2400" dirty="0"/>
              <a:t>		</a:t>
            </a:r>
            <a:r>
              <a:rPr lang="cs-CZ" sz="2400" i="1" dirty="0" err="1">
                <a:latin typeface="Times New Roman" pitchFamily="18" charset="0"/>
              </a:rPr>
              <a:t>d</a:t>
            </a:r>
            <a:r>
              <a:rPr lang="cs-CZ" sz="2400" i="1" baseline="-25000" dirty="0" err="1">
                <a:latin typeface="Times New Roman" pitchFamily="18" charset="0"/>
              </a:rPr>
              <a:t>i</a:t>
            </a:r>
            <a:r>
              <a:rPr lang="cs-CZ" sz="2400" dirty="0">
                <a:latin typeface="Times New Roman" pitchFamily="18" charset="0"/>
              </a:rPr>
              <a:t> </a:t>
            </a:r>
            <a:r>
              <a:rPr lang="cs-CZ" sz="2400" dirty="0">
                <a:latin typeface="Times New Roman" pitchFamily="18" charset="0"/>
                <a:sym typeface="Symbol" pitchFamily="18" charset="2"/>
              </a:rPr>
              <a:t></a:t>
            </a:r>
            <a:r>
              <a:rPr lang="cs-CZ" sz="2400" dirty="0">
                <a:latin typeface="Times New Roman" pitchFamily="18" charset="0"/>
              </a:rPr>
              <a:t> </a:t>
            </a:r>
            <a:r>
              <a:rPr lang="cs-CZ" sz="2400" i="1" dirty="0" err="1">
                <a:latin typeface="Times New Roman" pitchFamily="18" charset="0"/>
              </a:rPr>
              <a:t>Z</a:t>
            </a:r>
            <a:r>
              <a:rPr lang="cs-CZ" sz="2400" i="1" baseline="-25000" dirty="0" err="1">
                <a:latin typeface="Times New Roman" pitchFamily="18" charset="0"/>
              </a:rPr>
              <a:t>i</a:t>
            </a:r>
            <a:r>
              <a:rPr lang="cs-CZ" sz="2400" dirty="0">
                <a:latin typeface="Times New Roman" pitchFamily="18" charset="0"/>
              </a:rPr>
              <a:t> </a:t>
            </a:r>
            <a:r>
              <a:rPr lang="cs-CZ" sz="2400" dirty="0">
                <a:latin typeface="Times New Roman" pitchFamily="18" charset="0"/>
                <a:sym typeface="Symbol" pitchFamily="18" charset="2"/>
              </a:rPr>
              <a:t></a:t>
            </a:r>
            <a:r>
              <a:rPr lang="cs-CZ" sz="2400" dirty="0">
                <a:latin typeface="Times New Roman" pitchFamily="18" charset="0"/>
              </a:rPr>
              <a:t> </a:t>
            </a:r>
            <a:r>
              <a:rPr lang="cs-CZ" sz="2400" i="1" dirty="0" err="1">
                <a:latin typeface="Times New Roman" pitchFamily="18" charset="0"/>
              </a:rPr>
              <a:t>h</a:t>
            </a:r>
            <a:r>
              <a:rPr lang="cs-CZ" sz="2400" i="1" baseline="-25000" dirty="0" err="1">
                <a:latin typeface="Times New Roman" pitchFamily="18" charset="0"/>
              </a:rPr>
              <a:t>i</a:t>
            </a:r>
            <a:r>
              <a:rPr lang="cs-CZ" sz="2400" i="1" dirty="0">
                <a:latin typeface="Times New Roman" pitchFamily="18" charset="0"/>
              </a:rPr>
              <a:t> ,  i</a:t>
            </a:r>
            <a:r>
              <a:rPr lang="cs-CZ" sz="2400" dirty="0">
                <a:latin typeface="Times New Roman" pitchFamily="18" charset="0"/>
              </a:rPr>
              <a:t> = 1,2,...,</a:t>
            </a:r>
            <a:r>
              <a:rPr lang="cs-CZ" sz="2400" i="1" dirty="0">
                <a:latin typeface="Times New Roman" pitchFamily="18" charset="0"/>
              </a:rPr>
              <a:t>M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sz="2400" dirty="0"/>
              <a:t>	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sz="2400" dirty="0"/>
              <a:t>	Výsledek:		</a:t>
            </a:r>
            <a:r>
              <a:rPr lang="cs-CZ" sz="2400" i="1" dirty="0">
                <a:latin typeface="Times New Roman" pitchFamily="18" charset="0"/>
                <a:sym typeface="Symbol" pitchFamily="18" charset="2"/>
              </a:rPr>
              <a:t></a:t>
            </a:r>
            <a:r>
              <a:rPr lang="cs-CZ" sz="2400" baseline="-25000" dirty="0" err="1">
                <a:latin typeface="Times New Roman" pitchFamily="18" charset="0"/>
              </a:rPr>
              <a:t>max</a:t>
            </a:r>
            <a:r>
              <a:rPr lang="cs-CZ" sz="2400" dirty="0">
                <a:latin typeface="Times New Roman" pitchFamily="18" charset="0"/>
              </a:rPr>
              <a:t> , </a:t>
            </a:r>
            <a:r>
              <a:rPr lang="cs-CZ" sz="2400" i="1" dirty="0">
                <a:latin typeface="Times New Roman" pitchFamily="18" charset="0"/>
                <a:sym typeface="Symbol" pitchFamily="18" charset="2"/>
              </a:rPr>
              <a:t></a:t>
            </a:r>
            <a:r>
              <a:rPr lang="cs-CZ" sz="2400" baseline="-25000" dirty="0">
                <a:latin typeface="Times New Roman" pitchFamily="18" charset="0"/>
              </a:rPr>
              <a:t>min</a:t>
            </a:r>
            <a:endParaRPr lang="cs-CZ" sz="2400" dirty="0">
              <a:latin typeface="Times New Roman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/>
      <p:bldP spid="4301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EMM10</a:t>
            </a:r>
          </a:p>
        </p:txBody>
      </p:sp>
      <p:sp>
        <p:nvSpPr>
          <p:cNvPr id="1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37245-8F51-4786-B105-947BF87FF5A6}" type="slidenum">
              <a:rPr lang="cs-CZ"/>
              <a:pPr/>
              <a:t>33</a:t>
            </a:fld>
            <a:endParaRPr lang="cs-CZ"/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>
                <a:solidFill>
                  <a:schemeClr val="accent2"/>
                </a:solidFill>
              </a:rPr>
              <a:t>Fuzzy množina 3</a:t>
            </a:r>
            <a:r>
              <a:rPr lang="cs-CZ" sz="2800" b="1">
                <a:solidFill>
                  <a:schemeClr val="accent2"/>
                </a:solidFill>
              </a:rPr>
              <a:t/>
            </a:r>
            <a:br>
              <a:rPr lang="cs-CZ" sz="2800" b="1">
                <a:solidFill>
                  <a:schemeClr val="accent2"/>
                </a:solidFill>
              </a:rPr>
            </a:br>
            <a:r>
              <a:rPr lang="cs-CZ" sz="2800">
                <a:solidFill>
                  <a:schemeClr val="accent2"/>
                </a:solidFill>
              </a:rPr>
              <a:t>lineární satisfakce </a:t>
            </a:r>
            <a:br>
              <a:rPr lang="cs-CZ" sz="2800">
                <a:solidFill>
                  <a:schemeClr val="accent2"/>
                </a:solidFill>
              </a:rPr>
            </a:br>
            <a:r>
              <a:rPr lang="cs-CZ" sz="2800">
                <a:solidFill>
                  <a:schemeClr val="accent2"/>
                </a:solidFill>
              </a:rPr>
              <a:t>(spokojenost s „malými“ hodnotami rizika PF)</a:t>
            </a:r>
            <a:r>
              <a:rPr lang="cs-CZ" sz="4000"/>
              <a:t> </a:t>
            </a:r>
          </a:p>
        </p:txBody>
      </p:sp>
      <p:sp>
        <p:nvSpPr>
          <p:cNvPr id="44035" name="Line 3"/>
          <p:cNvSpPr>
            <a:spLocks noChangeShapeType="1"/>
          </p:cNvSpPr>
          <p:nvPr/>
        </p:nvSpPr>
        <p:spPr bwMode="auto">
          <a:xfrm>
            <a:off x="971550" y="4437063"/>
            <a:ext cx="7129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44036" name="Line 4"/>
          <p:cNvSpPr>
            <a:spLocks noChangeShapeType="1"/>
          </p:cNvSpPr>
          <p:nvPr/>
        </p:nvSpPr>
        <p:spPr bwMode="auto">
          <a:xfrm>
            <a:off x="2051050" y="1844675"/>
            <a:ext cx="0" cy="3024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44037" name="Line 5"/>
          <p:cNvSpPr>
            <a:spLocks noChangeShapeType="1"/>
          </p:cNvSpPr>
          <p:nvPr/>
        </p:nvSpPr>
        <p:spPr bwMode="auto">
          <a:xfrm>
            <a:off x="1911350" y="2997200"/>
            <a:ext cx="6121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44038" name="Line 6"/>
          <p:cNvSpPr>
            <a:spLocks noChangeShapeType="1"/>
          </p:cNvSpPr>
          <p:nvPr/>
        </p:nvSpPr>
        <p:spPr bwMode="auto">
          <a:xfrm>
            <a:off x="6042025" y="4365625"/>
            <a:ext cx="1584325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44039" name="Line 7"/>
          <p:cNvSpPr>
            <a:spLocks noChangeShapeType="1"/>
          </p:cNvSpPr>
          <p:nvPr/>
        </p:nvSpPr>
        <p:spPr bwMode="auto">
          <a:xfrm>
            <a:off x="1979613" y="2997200"/>
            <a:ext cx="2447925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44040" name="Line 8"/>
          <p:cNvSpPr>
            <a:spLocks noChangeShapeType="1"/>
          </p:cNvSpPr>
          <p:nvPr/>
        </p:nvSpPr>
        <p:spPr bwMode="auto">
          <a:xfrm>
            <a:off x="4427538" y="2997200"/>
            <a:ext cx="1622425" cy="1368425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44041" name="Text Box 9"/>
          <p:cNvSpPr txBox="1">
            <a:spLocks noChangeArrowheads="1"/>
          </p:cNvSpPr>
          <p:nvPr/>
        </p:nvSpPr>
        <p:spPr bwMode="auto">
          <a:xfrm>
            <a:off x="1654175" y="2801938"/>
            <a:ext cx="2873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/>
              <a:t>1</a:t>
            </a:r>
          </a:p>
        </p:txBody>
      </p:sp>
      <p:sp>
        <p:nvSpPr>
          <p:cNvPr id="44042" name="Text Box 10"/>
          <p:cNvSpPr txBox="1">
            <a:spLocks noChangeArrowheads="1"/>
          </p:cNvSpPr>
          <p:nvPr/>
        </p:nvSpPr>
        <p:spPr bwMode="auto">
          <a:xfrm>
            <a:off x="1692275" y="4437063"/>
            <a:ext cx="2873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/>
              <a:t>0</a:t>
            </a:r>
          </a:p>
        </p:txBody>
      </p:sp>
      <p:sp>
        <p:nvSpPr>
          <p:cNvPr id="44043" name="Rectangle 11"/>
          <p:cNvSpPr>
            <a:spLocks noChangeArrowheads="1"/>
          </p:cNvSpPr>
          <p:nvPr/>
        </p:nvSpPr>
        <p:spPr bwMode="auto">
          <a:xfrm>
            <a:off x="4284663" y="4365625"/>
            <a:ext cx="2592387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cs-CZ" sz="2400" i="1">
                <a:latin typeface="Times New Roman" pitchFamily="18" charset="0"/>
                <a:sym typeface="Symbol" pitchFamily="18" charset="2"/>
              </a:rPr>
              <a:t></a:t>
            </a:r>
            <a:r>
              <a:rPr lang="cs-CZ" sz="2400" baseline="-25000">
                <a:latin typeface="Times New Roman" pitchFamily="18" charset="0"/>
              </a:rPr>
              <a:t>max</a:t>
            </a:r>
            <a:r>
              <a:rPr lang="cs-CZ" sz="2400">
                <a:latin typeface="Times New Roman" pitchFamily="18" charset="0"/>
              </a:rPr>
              <a:t> </a:t>
            </a:r>
            <a:r>
              <a:rPr lang="cs-CZ" sz="2400" i="1">
                <a:latin typeface="Times New Roman" pitchFamily="18" charset="0"/>
                <a:sym typeface="Symbol" pitchFamily="18" charset="2"/>
              </a:rPr>
              <a:t></a:t>
            </a:r>
            <a:r>
              <a:rPr lang="cs-CZ" sz="2400" baseline="-25000">
                <a:latin typeface="Times New Roman" pitchFamily="18" charset="0"/>
              </a:rPr>
              <a:t>PF</a:t>
            </a:r>
            <a:r>
              <a:rPr lang="cs-CZ" sz="2400">
                <a:latin typeface="Times New Roman" pitchFamily="18" charset="0"/>
              </a:rPr>
              <a:t>        </a:t>
            </a:r>
            <a:r>
              <a:rPr lang="cs-CZ" sz="2400" i="1">
                <a:latin typeface="Times New Roman" pitchFamily="18" charset="0"/>
                <a:sym typeface="Symbol" pitchFamily="18" charset="2"/>
              </a:rPr>
              <a:t></a:t>
            </a:r>
            <a:r>
              <a:rPr lang="cs-CZ" sz="2400" baseline="-25000">
                <a:latin typeface="Times New Roman" pitchFamily="18" charset="0"/>
              </a:rPr>
              <a:t>min</a:t>
            </a:r>
          </a:p>
        </p:txBody>
      </p:sp>
      <p:sp>
        <p:nvSpPr>
          <p:cNvPr id="44044" name="Line 12"/>
          <p:cNvSpPr>
            <a:spLocks noChangeShapeType="1"/>
          </p:cNvSpPr>
          <p:nvPr/>
        </p:nvSpPr>
        <p:spPr bwMode="auto">
          <a:xfrm>
            <a:off x="4427538" y="2997200"/>
            <a:ext cx="0" cy="15113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44045" name="Line 13"/>
          <p:cNvSpPr>
            <a:spLocks noChangeShapeType="1"/>
          </p:cNvSpPr>
          <p:nvPr/>
        </p:nvSpPr>
        <p:spPr bwMode="auto">
          <a:xfrm flipV="1">
            <a:off x="5076825" y="3573463"/>
            <a:ext cx="0" cy="935037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44046" name="Line 14"/>
          <p:cNvSpPr>
            <a:spLocks noChangeShapeType="1"/>
          </p:cNvSpPr>
          <p:nvPr/>
        </p:nvSpPr>
        <p:spPr bwMode="auto">
          <a:xfrm flipH="1">
            <a:off x="1979613" y="3573463"/>
            <a:ext cx="3097212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EMM10</a:t>
            </a:r>
          </a:p>
        </p:txBody>
      </p:sp>
      <p:sp>
        <p:nvSpPr>
          <p:cNvPr id="11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6EFF7-4773-4470-945C-4C16D7C97DF4}" type="slidenum">
              <a:rPr lang="cs-CZ"/>
              <a:pPr/>
              <a:t>34</a:t>
            </a:fld>
            <a:endParaRPr lang="cs-CZ"/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>
                <a:solidFill>
                  <a:schemeClr val="accent2"/>
                </a:solidFill>
              </a:rPr>
              <a:t>Lineární satisfakce 3</a:t>
            </a:r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988" y="2060575"/>
            <a:ext cx="6769100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1330325" y="3154363"/>
            <a:ext cx="339725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2200" b="1">
                <a:latin typeface="Arial" charset="0"/>
              </a:rPr>
              <a:t>1</a:t>
            </a: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2528888" y="4597400"/>
            <a:ext cx="935037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200" b="1" i="1">
                <a:latin typeface="Times New Roman" pitchFamily="18" charset="0"/>
              </a:rPr>
              <a:t>R</a:t>
            </a:r>
            <a:r>
              <a:rPr lang="cs-CZ" sz="2200" b="1" baseline="-25000">
                <a:latin typeface="Times New Roman" pitchFamily="18" charset="0"/>
              </a:rPr>
              <a:t>min</a:t>
            </a:r>
          </a:p>
        </p:txBody>
      </p:sp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4775200" y="4581525"/>
            <a:ext cx="93503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200" b="1" i="1">
                <a:latin typeface="Times New Roman" pitchFamily="18" charset="0"/>
              </a:rPr>
              <a:t>R</a:t>
            </a:r>
            <a:r>
              <a:rPr lang="cs-CZ" sz="2200" b="1" baseline="-25000">
                <a:latin typeface="Times New Roman" pitchFamily="18" charset="0"/>
              </a:rPr>
              <a:t>max</a:t>
            </a:r>
          </a:p>
        </p:txBody>
      </p:sp>
      <p:sp>
        <p:nvSpPr>
          <p:cNvPr id="45063" name="Text Box 7"/>
          <p:cNvSpPr txBox="1">
            <a:spLocks noChangeArrowheads="1"/>
          </p:cNvSpPr>
          <p:nvPr/>
        </p:nvSpPr>
        <p:spPr bwMode="auto">
          <a:xfrm>
            <a:off x="2700338" y="2060575"/>
            <a:ext cx="4608512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200" i="1">
                <a:latin typeface="Times New Roman" pitchFamily="18" charset="0"/>
                <a:sym typeface="Symbol" pitchFamily="18" charset="2"/>
              </a:rPr>
              <a:t>z</a:t>
            </a:r>
            <a:r>
              <a:rPr lang="cs-CZ" sz="2200" b="1" i="1">
                <a:latin typeface="Times New Roman" pitchFamily="18" charset="0"/>
                <a:sym typeface="Symbol" pitchFamily="18" charset="2"/>
              </a:rPr>
              <a:t> = </a:t>
            </a:r>
            <a:r>
              <a:rPr lang="cs-CZ" sz="2200" i="1">
                <a:latin typeface="Times New Roman" pitchFamily="18" charset="0"/>
                <a:sym typeface="Symbol" pitchFamily="18" charset="2"/>
              </a:rPr>
              <a:t></a:t>
            </a:r>
            <a:r>
              <a:rPr lang="cs-CZ" sz="2200">
                <a:latin typeface="Times New Roman" pitchFamily="18" charset="0"/>
              </a:rPr>
              <a:t>(</a:t>
            </a:r>
            <a:r>
              <a:rPr lang="cs-CZ" sz="2200" i="1">
                <a:latin typeface="Times New Roman" pitchFamily="18" charset="0"/>
              </a:rPr>
              <a:t>R</a:t>
            </a:r>
            <a:r>
              <a:rPr lang="cs-CZ" sz="2200">
                <a:latin typeface="Times New Roman" pitchFamily="18" charset="0"/>
              </a:rPr>
              <a:t>)</a:t>
            </a:r>
            <a:r>
              <a:rPr lang="cs-CZ" sz="2200" b="1">
                <a:latin typeface="Times New Roman" pitchFamily="18" charset="0"/>
              </a:rPr>
              <a:t> = </a:t>
            </a:r>
          </a:p>
        </p:txBody>
      </p:sp>
      <p:sp>
        <p:nvSpPr>
          <p:cNvPr id="45064" name="Rectangle 8"/>
          <p:cNvSpPr>
            <a:spLocks noChangeArrowheads="1"/>
          </p:cNvSpPr>
          <p:nvPr/>
        </p:nvSpPr>
        <p:spPr bwMode="auto">
          <a:xfrm>
            <a:off x="468313" y="1268413"/>
            <a:ext cx="8575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2400" b="1">
                <a:latin typeface="Arial" charset="0"/>
              </a:rPr>
              <a:t>Krok 3.</a:t>
            </a:r>
            <a:r>
              <a:rPr lang="cs-CZ" sz="2400">
                <a:latin typeface="Arial" charset="0"/>
              </a:rPr>
              <a:t> Vytvořte lineární funkci příslušnosti satisfakce</a:t>
            </a:r>
            <a:r>
              <a:rPr lang="cs-CZ"/>
              <a:t> </a:t>
            </a:r>
            <a:r>
              <a:rPr lang="cs-CZ" sz="2400">
                <a:latin typeface="Arial" charset="0"/>
              </a:rPr>
              <a:t>výnosu:</a:t>
            </a:r>
          </a:p>
        </p:txBody>
      </p:sp>
      <p:graphicFrame>
        <p:nvGraphicFramePr>
          <p:cNvPr id="45065" name="Object 9"/>
          <p:cNvGraphicFramePr>
            <a:graphicFrameLocks noChangeAspect="1"/>
          </p:cNvGraphicFramePr>
          <p:nvPr/>
        </p:nvGraphicFramePr>
        <p:xfrm>
          <a:off x="4211638" y="1844675"/>
          <a:ext cx="1584325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84" name="Rovnice" r:id="rId4" imgW="711000" imgH="431640" progId="Equation.3">
                  <p:embed/>
                </p:oleObj>
              </mc:Choice>
              <mc:Fallback>
                <p:oleObj name="Rovnice" r:id="rId4" imgW="711000" imgH="43164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638" y="1844675"/>
                        <a:ext cx="1584325" cy="962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/>
      <p:bldP spid="45060" grpId="0"/>
      <p:bldP spid="45061" grpId="0"/>
      <p:bldP spid="45062" grpId="0"/>
      <p:bldP spid="4506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EMM10</a:t>
            </a:r>
          </a:p>
        </p:txBody>
      </p:sp>
      <p:sp>
        <p:nvSpPr>
          <p:cNvPr id="11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DF676-D781-477B-B558-C6940F167C54}" type="slidenum">
              <a:rPr lang="cs-CZ"/>
              <a:pPr/>
              <a:t>35</a:t>
            </a:fld>
            <a:endParaRPr lang="cs-CZ"/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>
                <a:solidFill>
                  <a:schemeClr val="accent2"/>
                </a:solidFill>
              </a:rPr>
              <a:t>Lineární satisfakce 4</a:t>
            </a:r>
          </a:p>
        </p:txBody>
      </p:sp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6013" y="1916113"/>
            <a:ext cx="6526212" cy="342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1360488" y="2960688"/>
            <a:ext cx="339725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2200">
                <a:latin typeface="Arial" charset="0"/>
              </a:rPr>
              <a:t>1</a:t>
            </a:r>
          </a:p>
        </p:txBody>
      </p:sp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2987675" y="2133600"/>
            <a:ext cx="1439863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200" i="1">
                <a:latin typeface="Times New Roman" pitchFamily="18" charset="0"/>
                <a:sym typeface="Symbol" pitchFamily="18" charset="2"/>
              </a:rPr>
              <a:t></a:t>
            </a:r>
            <a:r>
              <a:rPr lang="cs-CZ" sz="2200" b="1">
                <a:latin typeface="Times New Roman" pitchFamily="18" charset="0"/>
              </a:rPr>
              <a:t>(</a:t>
            </a:r>
            <a:r>
              <a:rPr lang="cs-CZ" sz="2200" i="1">
                <a:latin typeface="Times New Roman" pitchFamily="18" charset="0"/>
                <a:sym typeface="Symbol" pitchFamily="18" charset="2"/>
              </a:rPr>
              <a:t></a:t>
            </a:r>
            <a:r>
              <a:rPr lang="cs-CZ" sz="2200" b="1">
                <a:latin typeface="Times New Roman" pitchFamily="18" charset="0"/>
              </a:rPr>
              <a:t>) =</a:t>
            </a:r>
          </a:p>
        </p:txBody>
      </p:sp>
      <p:sp>
        <p:nvSpPr>
          <p:cNvPr id="46086" name="Text Box 6"/>
          <p:cNvSpPr txBox="1">
            <a:spLocks noChangeArrowheads="1"/>
          </p:cNvSpPr>
          <p:nvPr/>
        </p:nvSpPr>
        <p:spPr bwMode="auto">
          <a:xfrm>
            <a:off x="2541588" y="4294188"/>
            <a:ext cx="1366837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200" i="1">
                <a:latin typeface="Times New Roman" pitchFamily="18" charset="0"/>
                <a:sym typeface="Symbol" pitchFamily="18" charset="2"/>
              </a:rPr>
              <a:t></a:t>
            </a:r>
            <a:r>
              <a:rPr lang="cs-CZ" sz="2200" i="1" baseline="-25000">
                <a:latin typeface="Times New Roman" pitchFamily="18" charset="0"/>
              </a:rPr>
              <a:t>min</a:t>
            </a:r>
          </a:p>
        </p:txBody>
      </p:sp>
      <p:sp>
        <p:nvSpPr>
          <p:cNvPr id="46087" name="Text Box 7"/>
          <p:cNvSpPr txBox="1">
            <a:spLocks noChangeArrowheads="1"/>
          </p:cNvSpPr>
          <p:nvPr/>
        </p:nvSpPr>
        <p:spPr bwMode="auto">
          <a:xfrm>
            <a:off x="4700588" y="4322763"/>
            <a:ext cx="1366837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200" i="1">
                <a:latin typeface="Times New Roman" pitchFamily="18" charset="0"/>
                <a:sym typeface="Symbol" pitchFamily="18" charset="2"/>
              </a:rPr>
              <a:t></a:t>
            </a:r>
            <a:r>
              <a:rPr lang="cs-CZ" sz="2200" i="1" baseline="-25000">
                <a:latin typeface="Times New Roman" pitchFamily="18" charset="0"/>
              </a:rPr>
              <a:t>max</a:t>
            </a:r>
          </a:p>
        </p:txBody>
      </p:sp>
      <p:sp>
        <p:nvSpPr>
          <p:cNvPr id="46088" name="Rectangle 8"/>
          <p:cNvSpPr>
            <a:spLocks noChangeArrowheads="1"/>
          </p:cNvSpPr>
          <p:nvPr/>
        </p:nvSpPr>
        <p:spPr bwMode="auto">
          <a:xfrm>
            <a:off x="611188" y="1268413"/>
            <a:ext cx="8334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2400" b="1">
                <a:latin typeface="Arial" charset="0"/>
              </a:rPr>
              <a:t>Krok 4.</a:t>
            </a:r>
            <a:r>
              <a:rPr lang="cs-CZ" sz="2400">
                <a:latin typeface="Arial" charset="0"/>
              </a:rPr>
              <a:t> Vytvořte lineární funkci příslušnosti satisfakce rizika:</a:t>
            </a:r>
          </a:p>
        </p:txBody>
      </p:sp>
      <p:graphicFrame>
        <p:nvGraphicFramePr>
          <p:cNvPr id="46089" name="Object 9"/>
          <p:cNvGraphicFramePr>
            <a:graphicFrameLocks noChangeAspect="1"/>
          </p:cNvGraphicFramePr>
          <p:nvPr/>
        </p:nvGraphicFramePr>
        <p:xfrm>
          <a:off x="3952875" y="1963738"/>
          <a:ext cx="1384300" cy="827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08" name="Rovnice" r:id="rId4" imgW="723600" imgH="431640" progId="Equation.3">
                  <p:embed/>
                </p:oleObj>
              </mc:Choice>
              <mc:Fallback>
                <p:oleObj name="Rovnice" r:id="rId4" imgW="723600" imgH="43164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75" y="1963738"/>
                        <a:ext cx="1384300" cy="827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46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/>
      <p:bldP spid="46084" grpId="0"/>
      <p:bldP spid="46085" grpId="0"/>
      <p:bldP spid="46086" grpId="0"/>
      <p:bldP spid="4608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EMM10</a:t>
            </a:r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8A5A0-61A2-4D6B-9558-CFDF2AD085FA}" type="slidenum">
              <a:rPr lang="cs-CZ"/>
              <a:pPr/>
              <a:t>36</a:t>
            </a:fld>
            <a:endParaRPr lang="cs-CZ"/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14338"/>
            <a:ext cx="8229600" cy="1143000"/>
          </a:xfrm>
        </p:spPr>
        <p:txBody>
          <a:bodyPr/>
          <a:lstStyle/>
          <a:p>
            <a:r>
              <a:rPr lang="cs-CZ" sz="3200" b="1">
                <a:solidFill>
                  <a:schemeClr val="accent2"/>
                </a:solidFill>
              </a:rPr>
              <a:t>Lineární satisfakce 5</a:t>
            </a:r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323850" y="2349500"/>
            <a:ext cx="8135938" cy="195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400" dirty="0">
                <a:latin typeface="Arial" charset="0"/>
              </a:rPr>
              <a:t>	</a:t>
            </a:r>
            <a:r>
              <a:rPr lang="cs-CZ" sz="2400" dirty="0">
                <a:latin typeface="Times New Roman" pitchFamily="18" charset="0"/>
              </a:rPr>
              <a:t>min { </a:t>
            </a:r>
            <a:r>
              <a:rPr lang="cs-CZ" sz="2400" i="1" dirty="0">
                <a:latin typeface="Times New Roman" pitchFamily="18" charset="0"/>
                <a:sym typeface="Symbol" pitchFamily="18" charset="2"/>
              </a:rPr>
              <a:t></a:t>
            </a:r>
            <a:r>
              <a:rPr lang="cs-CZ" sz="2400" dirty="0">
                <a:latin typeface="Times New Roman" pitchFamily="18" charset="0"/>
              </a:rPr>
              <a:t>(</a:t>
            </a:r>
            <a:r>
              <a:rPr lang="cs-CZ" sz="2400" dirty="0">
                <a:latin typeface="Times New Roman" pitchFamily="18" charset="0"/>
                <a:sym typeface="Symbol" pitchFamily="18" charset="2"/>
              </a:rPr>
              <a:t></a:t>
            </a:r>
            <a:r>
              <a:rPr lang="cs-CZ" sz="2400" i="1" dirty="0" err="1">
                <a:latin typeface="Times New Roman" pitchFamily="18" charset="0"/>
              </a:rPr>
              <a:t>R</a:t>
            </a:r>
            <a:r>
              <a:rPr lang="cs-CZ" sz="2400" i="1" baseline="-25000" dirty="0" err="1">
                <a:latin typeface="Times New Roman" pitchFamily="18" charset="0"/>
              </a:rPr>
              <a:t>i</a:t>
            </a:r>
            <a:r>
              <a:rPr lang="cs-CZ" sz="2400" i="1" dirty="0">
                <a:latin typeface="Times New Roman" pitchFamily="18" charset="0"/>
              </a:rPr>
              <a:t> </a:t>
            </a:r>
            <a:r>
              <a:rPr lang="cs-CZ" sz="2400" i="1" dirty="0" err="1">
                <a:latin typeface="Times New Roman" pitchFamily="18" charset="0"/>
              </a:rPr>
              <a:t>Z</a:t>
            </a:r>
            <a:r>
              <a:rPr lang="cs-CZ" sz="2400" i="1" baseline="-25000" dirty="0" err="1">
                <a:latin typeface="Times New Roman" pitchFamily="18" charset="0"/>
              </a:rPr>
              <a:t>i</a:t>
            </a:r>
            <a:r>
              <a:rPr lang="cs-CZ" sz="2400" dirty="0">
                <a:latin typeface="Times New Roman" pitchFamily="18" charset="0"/>
              </a:rPr>
              <a:t>) ,  </a:t>
            </a:r>
            <a:r>
              <a:rPr lang="cs-CZ" sz="2400" dirty="0">
                <a:latin typeface="Times New Roman" pitchFamily="18" charset="0"/>
                <a:sym typeface="Symbol" pitchFamily="18" charset="2"/>
              </a:rPr>
              <a:t></a:t>
            </a:r>
            <a:r>
              <a:rPr lang="cs-CZ" sz="2400" dirty="0">
                <a:latin typeface="Times New Roman" pitchFamily="18" charset="0"/>
              </a:rPr>
              <a:t>(</a:t>
            </a:r>
            <a:r>
              <a:rPr lang="cs-CZ" sz="2400" dirty="0">
                <a:latin typeface="Times New Roman" pitchFamily="18" charset="0"/>
                <a:sym typeface="Symbol" pitchFamily="18" charset="2"/>
              </a:rPr>
              <a:t></a:t>
            </a:r>
            <a:r>
              <a:rPr lang="cs-CZ" sz="2400" dirty="0">
                <a:latin typeface="Times New Roman" pitchFamily="18" charset="0"/>
              </a:rPr>
              <a:t> </a:t>
            </a:r>
            <a:r>
              <a:rPr lang="cs-CZ" sz="2400" i="1" dirty="0">
                <a:latin typeface="Times New Roman" pitchFamily="18" charset="0"/>
                <a:sym typeface="Symbol" pitchFamily="18" charset="2"/>
              </a:rPr>
              <a:t></a:t>
            </a:r>
            <a:r>
              <a:rPr lang="cs-CZ" sz="2400" i="1" baseline="-25000" dirty="0" err="1">
                <a:latin typeface="Times New Roman" pitchFamily="18" charset="0"/>
              </a:rPr>
              <a:t>ij</a:t>
            </a:r>
            <a:r>
              <a:rPr lang="cs-CZ" sz="2400" i="1" dirty="0">
                <a:latin typeface="Times New Roman" pitchFamily="18" charset="0"/>
              </a:rPr>
              <a:t> </a:t>
            </a:r>
            <a:r>
              <a:rPr lang="cs-CZ" sz="2400" i="1" dirty="0" err="1">
                <a:latin typeface="Times New Roman" pitchFamily="18" charset="0"/>
              </a:rPr>
              <a:t>Z</a:t>
            </a:r>
            <a:r>
              <a:rPr lang="cs-CZ" sz="2400" i="1" baseline="-25000" dirty="0" err="1">
                <a:latin typeface="Times New Roman" pitchFamily="18" charset="0"/>
              </a:rPr>
              <a:t>i</a:t>
            </a:r>
            <a:r>
              <a:rPr lang="cs-CZ" sz="2400" i="1" dirty="0">
                <a:latin typeface="Times New Roman" pitchFamily="18" charset="0"/>
              </a:rPr>
              <a:t> </a:t>
            </a:r>
            <a:r>
              <a:rPr lang="cs-CZ" sz="2400" i="1" dirty="0" err="1">
                <a:latin typeface="Times New Roman" pitchFamily="18" charset="0"/>
              </a:rPr>
              <a:t>Z</a:t>
            </a:r>
            <a:r>
              <a:rPr lang="cs-CZ" sz="2400" i="1" baseline="-25000" dirty="0" err="1">
                <a:latin typeface="Times New Roman" pitchFamily="18" charset="0"/>
              </a:rPr>
              <a:t>j</a:t>
            </a:r>
            <a:r>
              <a:rPr lang="cs-CZ" sz="2400" dirty="0">
                <a:latin typeface="Times New Roman" pitchFamily="18" charset="0"/>
              </a:rPr>
              <a:t>) }</a:t>
            </a:r>
            <a:r>
              <a:rPr lang="cs-CZ" sz="2400" dirty="0">
                <a:latin typeface="Arial" charset="0"/>
              </a:rPr>
              <a:t> </a:t>
            </a:r>
            <a:r>
              <a:rPr lang="cs-CZ" sz="2400" dirty="0">
                <a:latin typeface="Arial" charset="0"/>
                <a:sym typeface="Symbol" pitchFamily="18" charset="2"/>
              </a:rPr>
              <a:t></a:t>
            </a:r>
            <a:r>
              <a:rPr lang="cs-CZ" sz="2400" dirty="0">
                <a:latin typeface="Arial" charset="0"/>
              </a:rPr>
              <a:t> MAX</a:t>
            </a:r>
            <a:r>
              <a:rPr lang="en-US" sz="2400" dirty="0">
                <a:latin typeface="Arial" charset="0"/>
              </a:rPr>
              <a:t>;</a:t>
            </a:r>
            <a:r>
              <a:rPr lang="cs-CZ" sz="2400" dirty="0">
                <a:latin typeface="Arial" charset="0"/>
              </a:rPr>
              <a:t>	</a:t>
            </a:r>
          </a:p>
          <a:p>
            <a:pPr>
              <a:spcBef>
                <a:spcPct val="50000"/>
              </a:spcBef>
            </a:pPr>
            <a:r>
              <a:rPr lang="cs-CZ" sz="2400" dirty="0">
                <a:latin typeface="Arial" charset="0"/>
              </a:rPr>
              <a:t>za podmínek</a:t>
            </a:r>
          </a:p>
          <a:p>
            <a:pPr>
              <a:spcBef>
                <a:spcPct val="50000"/>
              </a:spcBef>
            </a:pPr>
            <a:r>
              <a:rPr lang="cs-CZ" sz="2400" dirty="0">
                <a:latin typeface="Arial" charset="0"/>
              </a:rPr>
              <a:t>	 </a:t>
            </a:r>
            <a:r>
              <a:rPr lang="cs-CZ" sz="2400" dirty="0">
                <a:latin typeface="Times New Roman" pitchFamily="18" charset="0"/>
                <a:sym typeface="Symbol" pitchFamily="18" charset="2"/>
              </a:rPr>
              <a:t></a:t>
            </a:r>
            <a:r>
              <a:rPr lang="cs-CZ" sz="2400" i="1" dirty="0">
                <a:latin typeface="Times New Roman" pitchFamily="18" charset="0"/>
              </a:rPr>
              <a:t> </a:t>
            </a:r>
            <a:r>
              <a:rPr lang="cs-CZ" sz="2400" i="1" dirty="0" err="1">
                <a:latin typeface="Times New Roman" pitchFamily="18" charset="0"/>
              </a:rPr>
              <a:t>Z</a:t>
            </a:r>
            <a:r>
              <a:rPr lang="cs-CZ" sz="2400" i="1" baseline="-25000" dirty="0" err="1">
                <a:latin typeface="Times New Roman" pitchFamily="18" charset="0"/>
              </a:rPr>
              <a:t>i</a:t>
            </a:r>
            <a:r>
              <a:rPr lang="cs-CZ" sz="2400" dirty="0">
                <a:latin typeface="Times New Roman" pitchFamily="18" charset="0"/>
              </a:rPr>
              <a:t> = 1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cs-CZ" sz="2400" dirty="0">
                <a:latin typeface="Arial" charset="0"/>
              </a:rPr>
              <a:t>	</a:t>
            </a:r>
            <a:r>
              <a:rPr lang="cs-CZ" sz="2400" i="1" dirty="0">
                <a:latin typeface="Times New Roman" pitchFamily="18" charset="0"/>
              </a:rPr>
              <a:t>d</a:t>
            </a:r>
            <a:r>
              <a:rPr lang="cs-CZ" sz="2400" i="1" baseline="-25000" dirty="0">
                <a:latin typeface="Times New Roman" pitchFamily="18" charset="0"/>
              </a:rPr>
              <a:t>i</a:t>
            </a:r>
            <a:r>
              <a:rPr lang="cs-CZ" sz="2400" dirty="0">
                <a:latin typeface="Times New Roman" pitchFamily="18" charset="0"/>
              </a:rPr>
              <a:t> </a:t>
            </a:r>
            <a:r>
              <a:rPr lang="cs-CZ" sz="2400" dirty="0">
                <a:latin typeface="Times New Roman" pitchFamily="18" charset="0"/>
                <a:sym typeface="Symbol" pitchFamily="18" charset="2"/>
              </a:rPr>
              <a:t></a:t>
            </a:r>
            <a:r>
              <a:rPr lang="cs-CZ" sz="2400" dirty="0">
                <a:latin typeface="Times New Roman" pitchFamily="18" charset="0"/>
              </a:rPr>
              <a:t> </a:t>
            </a:r>
            <a:r>
              <a:rPr lang="cs-CZ" sz="2400" i="1" dirty="0" err="1">
                <a:latin typeface="Times New Roman" pitchFamily="18" charset="0"/>
              </a:rPr>
              <a:t>Z</a:t>
            </a:r>
            <a:r>
              <a:rPr lang="cs-CZ" sz="2400" i="1" baseline="-25000" dirty="0" err="1">
                <a:latin typeface="Times New Roman" pitchFamily="18" charset="0"/>
              </a:rPr>
              <a:t>i</a:t>
            </a:r>
            <a:r>
              <a:rPr lang="cs-CZ" sz="2400" dirty="0">
                <a:latin typeface="Times New Roman" pitchFamily="18" charset="0"/>
              </a:rPr>
              <a:t> </a:t>
            </a:r>
            <a:r>
              <a:rPr lang="cs-CZ" sz="2400" dirty="0">
                <a:latin typeface="Times New Roman" pitchFamily="18" charset="0"/>
                <a:sym typeface="Symbol" pitchFamily="18" charset="2"/>
              </a:rPr>
              <a:t></a:t>
            </a:r>
            <a:r>
              <a:rPr lang="cs-CZ" sz="2400" dirty="0">
                <a:latin typeface="Times New Roman" pitchFamily="18" charset="0"/>
              </a:rPr>
              <a:t> </a:t>
            </a:r>
            <a:r>
              <a:rPr lang="cs-CZ" sz="2400" i="1" dirty="0" err="1">
                <a:latin typeface="Times New Roman" pitchFamily="18" charset="0"/>
              </a:rPr>
              <a:t>h</a:t>
            </a:r>
            <a:r>
              <a:rPr lang="cs-CZ" sz="2400" i="1" baseline="-25000" dirty="0" err="1">
                <a:latin typeface="Times New Roman" pitchFamily="18" charset="0"/>
              </a:rPr>
              <a:t>i</a:t>
            </a:r>
            <a:r>
              <a:rPr lang="cs-CZ" sz="2400" i="1" dirty="0">
                <a:latin typeface="Times New Roman" pitchFamily="18" charset="0"/>
              </a:rPr>
              <a:t> ,  i</a:t>
            </a:r>
            <a:r>
              <a:rPr lang="cs-CZ" sz="2400" dirty="0">
                <a:latin typeface="Times New Roman" pitchFamily="18" charset="0"/>
              </a:rPr>
              <a:t> = 1,2,...,</a:t>
            </a:r>
            <a:r>
              <a:rPr lang="cs-CZ" sz="2400" i="1" dirty="0">
                <a:latin typeface="Times New Roman" pitchFamily="18" charset="0"/>
              </a:rPr>
              <a:t>M</a:t>
            </a:r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0" y="561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47110" name="Rectangle 6"/>
          <p:cNvSpPr>
            <a:spLocks noChangeArrowheads="1"/>
          </p:cNvSpPr>
          <p:nvPr/>
        </p:nvSpPr>
        <p:spPr bwMode="auto">
          <a:xfrm>
            <a:off x="611188" y="1557338"/>
            <a:ext cx="4879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2400" b="1">
                <a:latin typeface="Arial" charset="0"/>
              </a:rPr>
              <a:t>Krok 5.</a:t>
            </a:r>
            <a:r>
              <a:rPr lang="cs-CZ" sz="2400">
                <a:latin typeface="Arial" charset="0"/>
              </a:rPr>
              <a:t> Řešte optimalizační úlohu: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  <p:bldP spid="4710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EMM10</a:t>
            </a:r>
          </a:p>
        </p:txBody>
      </p:sp>
      <p:sp>
        <p:nvSpPr>
          <p:cNvPr id="13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271E5-195D-4A69-93F0-9B1AB5CECECE}" type="slidenum">
              <a:rPr lang="cs-CZ"/>
              <a:pPr/>
              <a:t>37</a:t>
            </a:fld>
            <a:endParaRPr lang="cs-CZ"/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14338"/>
            <a:ext cx="8229600" cy="1143000"/>
          </a:xfrm>
        </p:spPr>
        <p:txBody>
          <a:bodyPr/>
          <a:lstStyle/>
          <a:p>
            <a:r>
              <a:rPr lang="cs-CZ" sz="3200" b="1">
                <a:solidFill>
                  <a:schemeClr val="accent2"/>
                </a:solidFill>
              </a:rPr>
              <a:t>Lineární satisfakce 6</a:t>
            </a:r>
          </a:p>
        </p:txBody>
      </p:sp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0" y="561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611188" y="1341438"/>
            <a:ext cx="8135937" cy="529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400" b="1" dirty="0">
                <a:latin typeface="Arial" charset="0"/>
              </a:rPr>
              <a:t>Krok 5</a:t>
            </a:r>
            <a:r>
              <a:rPr lang="en-US" sz="2400" b="1" dirty="0">
                <a:latin typeface="Arial" charset="0"/>
              </a:rPr>
              <a:t>*</a:t>
            </a:r>
            <a:r>
              <a:rPr lang="cs-CZ" sz="2400" b="1" dirty="0">
                <a:latin typeface="Arial" charset="0"/>
              </a:rPr>
              <a:t>.</a:t>
            </a:r>
            <a:r>
              <a:rPr lang="cs-CZ" dirty="0"/>
              <a:t> </a:t>
            </a:r>
            <a:r>
              <a:rPr lang="cs-CZ" sz="2400" dirty="0">
                <a:latin typeface="Arial" charset="0"/>
              </a:rPr>
              <a:t>Ekvivalentní úloha LP:	</a:t>
            </a:r>
          </a:p>
          <a:p>
            <a:pPr>
              <a:spcBef>
                <a:spcPct val="50000"/>
              </a:spcBef>
            </a:pPr>
            <a:r>
              <a:rPr lang="cs-CZ" sz="2400" dirty="0">
                <a:latin typeface="Arial" charset="0"/>
                <a:sym typeface="Symbol" pitchFamily="18" charset="2"/>
              </a:rPr>
              <a:t>	</a:t>
            </a:r>
            <a:r>
              <a:rPr lang="cs-CZ" sz="2400" i="1" dirty="0">
                <a:latin typeface="Arial" charset="0"/>
                <a:sym typeface="Symbol" pitchFamily="18" charset="2"/>
              </a:rPr>
              <a:t></a:t>
            </a:r>
            <a:r>
              <a:rPr lang="cs-CZ" sz="2400" dirty="0">
                <a:latin typeface="Arial" charset="0"/>
                <a:sym typeface="Symbol" pitchFamily="18" charset="2"/>
              </a:rPr>
              <a:t> </a:t>
            </a:r>
            <a:r>
              <a:rPr lang="cs-CZ" sz="2400" dirty="0">
                <a:latin typeface="Arial" charset="0"/>
              </a:rPr>
              <a:t> </a:t>
            </a:r>
            <a:r>
              <a:rPr lang="en-US" sz="2400" dirty="0" smtClean="0">
                <a:latin typeface="Arial" charset="0"/>
              </a:rPr>
              <a:t>MAX;</a:t>
            </a:r>
            <a:r>
              <a:rPr lang="cs-CZ" sz="2400" dirty="0">
                <a:latin typeface="Arial" charset="0"/>
              </a:rPr>
              <a:t>	</a:t>
            </a:r>
          </a:p>
          <a:p>
            <a:pPr>
              <a:spcBef>
                <a:spcPct val="50000"/>
              </a:spcBef>
            </a:pPr>
            <a:r>
              <a:rPr lang="cs-CZ" sz="2400" dirty="0">
                <a:latin typeface="Arial" charset="0"/>
              </a:rPr>
              <a:t>za podmínek</a:t>
            </a:r>
          </a:p>
          <a:p>
            <a:pPr>
              <a:spcBef>
                <a:spcPct val="50000"/>
              </a:spcBef>
            </a:pPr>
            <a:endParaRPr lang="cs-CZ" sz="2400" dirty="0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cs-CZ" sz="2400" dirty="0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cs-CZ" sz="2400" dirty="0"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cs-CZ" sz="2400" i="1" dirty="0">
                <a:latin typeface="Times New Roman" pitchFamily="18" charset="0"/>
              </a:rPr>
              <a:t>	 R</a:t>
            </a:r>
            <a:r>
              <a:rPr lang="cs-CZ" sz="2400" dirty="0">
                <a:latin typeface="Times New Roman" pitchFamily="18" charset="0"/>
              </a:rPr>
              <a:t> = </a:t>
            </a:r>
            <a:r>
              <a:rPr lang="cs-CZ" sz="2400" dirty="0">
                <a:latin typeface="Times New Roman" pitchFamily="18" charset="0"/>
                <a:sym typeface="Symbol" pitchFamily="18" charset="2"/>
              </a:rPr>
              <a:t></a:t>
            </a:r>
            <a:r>
              <a:rPr lang="cs-CZ" sz="2400" i="1" dirty="0">
                <a:latin typeface="Times New Roman" pitchFamily="18" charset="0"/>
              </a:rPr>
              <a:t>R</a:t>
            </a:r>
            <a:r>
              <a:rPr lang="cs-CZ" sz="2400" i="1" baseline="-25000" dirty="0">
                <a:latin typeface="Times New Roman" pitchFamily="18" charset="0"/>
              </a:rPr>
              <a:t>i</a:t>
            </a:r>
            <a:r>
              <a:rPr lang="cs-CZ" sz="2400" i="1" dirty="0">
                <a:latin typeface="Times New Roman" pitchFamily="18" charset="0"/>
              </a:rPr>
              <a:t> </a:t>
            </a:r>
            <a:r>
              <a:rPr lang="cs-CZ" sz="2400" i="1" dirty="0" err="1">
                <a:latin typeface="Times New Roman" pitchFamily="18" charset="0"/>
              </a:rPr>
              <a:t>Z</a:t>
            </a:r>
            <a:r>
              <a:rPr lang="cs-CZ" sz="2400" i="1" baseline="-25000" dirty="0" err="1">
                <a:latin typeface="Times New Roman" pitchFamily="18" charset="0"/>
              </a:rPr>
              <a:t>i</a:t>
            </a:r>
            <a:endParaRPr lang="cs-CZ" sz="2400" dirty="0"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cs-CZ" sz="2400" dirty="0">
                <a:latin typeface="Arial" charset="0"/>
              </a:rPr>
              <a:t>	 </a:t>
            </a:r>
            <a:r>
              <a:rPr lang="cs-CZ" sz="2400" i="1" dirty="0" smtClean="0">
                <a:latin typeface="Times New Roman" pitchFamily="18" charset="0"/>
                <a:sym typeface="Symbol" pitchFamily="18" charset="2"/>
              </a:rPr>
              <a:t></a:t>
            </a:r>
            <a:r>
              <a:rPr lang="cs-CZ" sz="2400" i="1" baseline="30000" dirty="0" smtClean="0">
                <a:latin typeface="Times New Roman" pitchFamily="18" charset="0"/>
                <a:sym typeface="Symbol" pitchFamily="18" charset="2"/>
              </a:rPr>
              <a:t>2</a:t>
            </a:r>
            <a:r>
              <a:rPr lang="cs-CZ" sz="2400" dirty="0" smtClean="0">
                <a:latin typeface="Times New Roman" pitchFamily="18" charset="0"/>
              </a:rPr>
              <a:t> </a:t>
            </a:r>
            <a:r>
              <a:rPr lang="cs-CZ" sz="2400" dirty="0">
                <a:latin typeface="Times New Roman" pitchFamily="18" charset="0"/>
              </a:rPr>
              <a:t>= </a:t>
            </a:r>
            <a:r>
              <a:rPr lang="cs-CZ" sz="2400" dirty="0">
                <a:latin typeface="Times New Roman" pitchFamily="18" charset="0"/>
                <a:sym typeface="Symbol" pitchFamily="18" charset="2"/>
              </a:rPr>
              <a:t></a:t>
            </a:r>
            <a:r>
              <a:rPr lang="cs-CZ" sz="2400" dirty="0">
                <a:latin typeface="Times New Roman" pitchFamily="18" charset="0"/>
              </a:rPr>
              <a:t> </a:t>
            </a:r>
            <a:r>
              <a:rPr lang="cs-CZ" sz="2400" i="1" dirty="0">
                <a:latin typeface="Times New Roman" pitchFamily="18" charset="0"/>
                <a:sym typeface="Symbol" pitchFamily="18" charset="2"/>
              </a:rPr>
              <a:t></a:t>
            </a:r>
            <a:r>
              <a:rPr lang="cs-CZ" sz="2400" i="1" baseline="-25000" dirty="0" err="1">
                <a:latin typeface="Times New Roman" pitchFamily="18" charset="0"/>
              </a:rPr>
              <a:t>ij</a:t>
            </a:r>
            <a:r>
              <a:rPr lang="cs-CZ" sz="2400" i="1" dirty="0">
                <a:latin typeface="Times New Roman" pitchFamily="18" charset="0"/>
              </a:rPr>
              <a:t> </a:t>
            </a:r>
            <a:r>
              <a:rPr lang="cs-CZ" sz="2400" i="1" dirty="0" err="1">
                <a:latin typeface="Times New Roman" pitchFamily="18" charset="0"/>
              </a:rPr>
              <a:t>Z</a:t>
            </a:r>
            <a:r>
              <a:rPr lang="cs-CZ" sz="2400" i="1" baseline="-25000" dirty="0" err="1">
                <a:latin typeface="Times New Roman" pitchFamily="18" charset="0"/>
              </a:rPr>
              <a:t>i</a:t>
            </a:r>
            <a:r>
              <a:rPr lang="cs-CZ" sz="2400" i="1" dirty="0">
                <a:latin typeface="Times New Roman" pitchFamily="18" charset="0"/>
              </a:rPr>
              <a:t> </a:t>
            </a:r>
            <a:r>
              <a:rPr lang="cs-CZ" sz="2400" i="1" dirty="0" err="1">
                <a:latin typeface="Times New Roman" pitchFamily="18" charset="0"/>
              </a:rPr>
              <a:t>Z</a:t>
            </a:r>
            <a:r>
              <a:rPr lang="cs-CZ" sz="2400" i="1" baseline="-25000" dirty="0" err="1">
                <a:latin typeface="Times New Roman" pitchFamily="18" charset="0"/>
              </a:rPr>
              <a:t>j</a:t>
            </a:r>
            <a:endParaRPr lang="cs-CZ" sz="2400" dirty="0"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cs-CZ" sz="2400" dirty="0">
                <a:latin typeface="Arial" charset="0"/>
              </a:rPr>
              <a:t>	 </a:t>
            </a:r>
            <a:r>
              <a:rPr lang="cs-CZ" sz="2400" dirty="0">
                <a:latin typeface="Times New Roman" pitchFamily="18" charset="0"/>
                <a:sym typeface="Symbol" pitchFamily="18" charset="2"/>
              </a:rPr>
              <a:t></a:t>
            </a:r>
            <a:r>
              <a:rPr lang="cs-CZ" sz="2400" i="1" dirty="0">
                <a:latin typeface="Times New Roman" pitchFamily="18" charset="0"/>
              </a:rPr>
              <a:t> </a:t>
            </a:r>
            <a:r>
              <a:rPr lang="cs-CZ" sz="2400" i="1" dirty="0" err="1">
                <a:latin typeface="Times New Roman" pitchFamily="18" charset="0"/>
              </a:rPr>
              <a:t>Z</a:t>
            </a:r>
            <a:r>
              <a:rPr lang="cs-CZ" sz="2400" i="1" baseline="-25000" dirty="0" err="1">
                <a:latin typeface="Times New Roman" pitchFamily="18" charset="0"/>
              </a:rPr>
              <a:t>i</a:t>
            </a:r>
            <a:r>
              <a:rPr lang="cs-CZ" sz="2400" dirty="0">
                <a:latin typeface="Times New Roman" pitchFamily="18" charset="0"/>
              </a:rPr>
              <a:t> = 1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cs-CZ" sz="2400" dirty="0">
                <a:latin typeface="Arial" charset="0"/>
              </a:rPr>
              <a:t>	</a:t>
            </a:r>
            <a:r>
              <a:rPr lang="cs-CZ" sz="2400" i="1" dirty="0" err="1">
                <a:latin typeface="Times New Roman" pitchFamily="18" charset="0"/>
              </a:rPr>
              <a:t>d</a:t>
            </a:r>
            <a:r>
              <a:rPr lang="cs-CZ" sz="2400" i="1" baseline="-25000" dirty="0" err="1">
                <a:latin typeface="Times New Roman" pitchFamily="18" charset="0"/>
              </a:rPr>
              <a:t>i</a:t>
            </a:r>
            <a:r>
              <a:rPr lang="cs-CZ" sz="2400" dirty="0">
                <a:latin typeface="Times New Roman" pitchFamily="18" charset="0"/>
              </a:rPr>
              <a:t> </a:t>
            </a:r>
            <a:r>
              <a:rPr lang="cs-CZ" sz="2400" dirty="0">
                <a:latin typeface="Times New Roman" pitchFamily="18" charset="0"/>
                <a:sym typeface="Symbol" pitchFamily="18" charset="2"/>
              </a:rPr>
              <a:t></a:t>
            </a:r>
            <a:r>
              <a:rPr lang="cs-CZ" sz="2400" dirty="0">
                <a:latin typeface="Times New Roman" pitchFamily="18" charset="0"/>
              </a:rPr>
              <a:t> </a:t>
            </a:r>
            <a:r>
              <a:rPr lang="cs-CZ" sz="2400" i="1" dirty="0" err="1">
                <a:latin typeface="Times New Roman" pitchFamily="18" charset="0"/>
              </a:rPr>
              <a:t>Z</a:t>
            </a:r>
            <a:r>
              <a:rPr lang="cs-CZ" sz="2400" i="1" baseline="-25000" dirty="0" err="1">
                <a:latin typeface="Times New Roman" pitchFamily="18" charset="0"/>
              </a:rPr>
              <a:t>i</a:t>
            </a:r>
            <a:r>
              <a:rPr lang="cs-CZ" sz="2400" dirty="0">
                <a:latin typeface="Times New Roman" pitchFamily="18" charset="0"/>
              </a:rPr>
              <a:t> </a:t>
            </a:r>
            <a:r>
              <a:rPr lang="cs-CZ" sz="2400" dirty="0">
                <a:latin typeface="Times New Roman" pitchFamily="18" charset="0"/>
                <a:sym typeface="Symbol" pitchFamily="18" charset="2"/>
              </a:rPr>
              <a:t></a:t>
            </a:r>
            <a:r>
              <a:rPr lang="cs-CZ" sz="2400" dirty="0">
                <a:latin typeface="Times New Roman" pitchFamily="18" charset="0"/>
              </a:rPr>
              <a:t> </a:t>
            </a:r>
            <a:r>
              <a:rPr lang="cs-CZ" sz="2400" i="1" dirty="0" err="1">
                <a:latin typeface="Times New Roman" pitchFamily="18" charset="0"/>
              </a:rPr>
              <a:t>h</a:t>
            </a:r>
            <a:r>
              <a:rPr lang="cs-CZ" sz="2400" i="1" baseline="-25000" dirty="0" err="1">
                <a:latin typeface="Times New Roman" pitchFamily="18" charset="0"/>
              </a:rPr>
              <a:t>i</a:t>
            </a:r>
            <a:r>
              <a:rPr lang="cs-CZ" sz="2400" i="1" dirty="0">
                <a:latin typeface="Times New Roman" pitchFamily="18" charset="0"/>
              </a:rPr>
              <a:t> ,i</a:t>
            </a:r>
            <a:r>
              <a:rPr lang="cs-CZ" sz="2400" dirty="0">
                <a:latin typeface="Times New Roman" pitchFamily="18" charset="0"/>
              </a:rPr>
              <a:t> = 1,...,</a:t>
            </a:r>
            <a:r>
              <a:rPr lang="cs-CZ" sz="2400" i="1" dirty="0">
                <a:latin typeface="Times New Roman" pitchFamily="18" charset="0"/>
              </a:rPr>
              <a:t>M</a:t>
            </a:r>
          </a:p>
        </p:txBody>
      </p:sp>
      <p:graphicFrame>
        <p:nvGraphicFramePr>
          <p:cNvPr id="48134" name="Object 6"/>
          <p:cNvGraphicFramePr>
            <a:graphicFrameLocks noChangeAspect="1"/>
          </p:cNvGraphicFramePr>
          <p:nvPr/>
        </p:nvGraphicFramePr>
        <p:xfrm>
          <a:off x="1692275" y="2852738"/>
          <a:ext cx="1736725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11" name="Rovnice" r:id="rId3" imgW="952200" imgH="431640" progId="Equation.3">
                  <p:embed/>
                </p:oleObj>
              </mc:Choice>
              <mc:Fallback>
                <p:oleObj name="Rovnice" r:id="rId3" imgW="952200" imgH="4316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275" y="2852738"/>
                        <a:ext cx="1736725" cy="78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5" name="Object 7"/>
          <p:cNvGraphicFramePr>
            <a:graphicFrameLocks noChangeAspect="1"/>
          </p:cNvGraphicFramePr>
          <p:nvPr/>
        </p:nvGraphicFramePr>
        <p:xfrm>
          <a:off x="1692275" y="3716338"/>
          <a:ext cx="17272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12" name="Rovnice" r:id="rId5" imgW="965160" imgH="431640" progId="Equation.3">
                  <p:embed/>
                </p:oleObj>
              </mc:Choice>
              <mc:Fallback>
                <p:oleObj name="Rovnice" r:id="rId5" imgW="965160" imgH="43164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275" y="3716338"/>
                        <a:ext cx="1727200" cy="774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6" name="Object 8"/>
          <p:cNvGraphicFramePr>
            <a:graphicFrameLocks noChangeAspect="1"/>
          </p:cNvGraphicFramePr>
          <p:nvPr/>
        </p:nvGraphicFramePr>
        <p:xfrm>
          <a:off x="4427538" y="2997200"/>
          <a:ext cx="2881312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13" name="Rovnice" r:id="rId7" imgW="1511280" imgH="228600" progId="Equation.3">
                  <p:embed/>
                </p:oleObj>
              </mc:Choice>
              <mc:Fallback>
                <p:oleObj name="Rovnice" r:id="rId7" imgW="1511280" imgH="2286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538" y="2997200"/>
                        <a:ext cx="2881312" cy="436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37" name="Text Box 9"/>
          <p:cNvSpPr txBox="1">
            <a:spLocks noChangeArrowheads="1"/>
          </p:cNvSpPr>
          <p:nvPr/>
        </p:nvSpPr>
        <p:spPr bwMode="auto">
          <a:xfrm>
            <a:off x="3851275" y="2997200"/>
            <a:ext cx="504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>
                <a:sym typeface="Symbol" pitchFamily="18" charset="2"/>
              </a:rPr>
              <a:t></a:t>
            </a:r>
          </a:p>
        </p:txBody>
      </p:sp>
      <p:graphicFrame>
        <p:nvGraphicFramePr>
          <p:cNvPr id="48138" name="Object 10"/>
          <p:cNvGraphicFramePr>
            <a:graphicFrameLocks noChangeAspect="1"/>
          </p:cNvGraphicFramePr>
          <p:nvPr/>
        </p:nvGraphicFramePr>
        <p:xfrm>
          <a:off x="4476750" y="3860800"/>
          <a:ext cx="2928938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14" name="Rovnice" r:id="rId9" imgW="1536480" imgH="228600" progId="Equation.3">
                  <p:embed/>
                </p:oleObj>
              </mc:Choice>
              <mc:Fallback>
                <p:oleObj name="Rovnice" r:id="rId9" imgW="1536480" imgH="22860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6750" y="3860800"/>
                        <a:ext cx="2928938" cy="436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39" name="Text Box 11"/>
          <p:cNvSpPr txBox="1">
            <a:spLocks noChangeArrowheads="1"/>
          </p:cNvSpPr>
          <p:nvPr/>
        </p:nvSpPr>
        <p:spPr bwMode="auto">
          <a:xfrm>
            <a:off x="3848100" y="3860800"/>
            <a:ext cx="504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>
                <a:sym typeface="Symbol" pitchFamily="18" charset="2"/>
              </a:rPr>
              <a:t>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/>
      <p:bldP spid="4813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EMM10</a:t>
            </a:r>
          </a:p>
        </p:txBody>
      </p:sp>
      <p:sp>
        <p:nvSpPr>
          <p:cNvPr id="2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8F0C9-C621-4D45-9CD9-77241A9B4B8A}" type="slidenum">
              <a:rPr lang="cs-CZ"/>
              <a:pPr/>
              <a:t>38</a:t>
            </a:fld>
            <a:endParaRPr lang="cs-CZ"/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341313" y="476250"/>
            <a:ext cx="8675687" cy="1143000"/>
          </a:xfrm>
        </p:spPr>
        <p:txBody>
          <a:bodyPr/>
          <a:lstStyle/>
          <a:p>
            <a:r>
              <a:rPr lang="cs-CZ" sz="3200" b="1">
                <a:solidFill>
                  <a:schemeClr val="hlink"/>
                </a:solidFill>
              </a:rPr>
              <a:t>2. metoda fuzzyfikace:</a:t>
            </a:r>
            <a:r>
              <a:rPr lang="cs-CZ" sz="3200" b="1">
                <a:solidFill>
                  <a:schemeClr val="accent2"/>
                </a:solidFill>
              </a:rPr>
              <a:t> Nelineární satisfakce</a:t>
            </a:r>
          </a:p>
        </p:txBody>
      </p:sp>
      <p:graphicFrame>
        <p:nvGraphicFramePr>
          <p:cNvPr id="49155" name="Object 3"/>
          <p:cNvGraphicFramePr>
            <a:graphicFrameLocks noChangeAspect="1"/>
          </p:cNvGraphicFramePr>
          <p:nvPr/>
        </p:nvGraphicFramePr>
        <p:xfrm>
          <a:off x="2411413" y="2133600"/>
          <a:ext cx="3300412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93" name="Rovnice" r:id="rId3" imgW="2158920" imgH="469800" progId="Equation.3">
                  <p:embed/>
                </p:oleObj>
              </mc:Choice>
              <mc:Fallback>
                <p:oleObj name="Rovnice" r:id="rId3" imgW="2158920" imgH="4698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413" y="2133600"/>
                        <a:ext cx="3300412" cy="720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56" name="Object 4"/>
          <p:cNvGraphicFramePr>
            <a:graphicFrameLocks noChangeAspect="1"/>
          </p:cNvGraphicFramePr>
          <p:nvPr/>
        </p:nvGraphicFramePr>
        <p:xfrm>
          <a:off x="2268538" y="4365625"/>
          <a:ext cx="3338512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94" name="Rovnice" r:id="rId5" imgW="2184120" imgH="469800" progId="Equation.3">
                  <p:embed/>
                </p:oleObj>
              </mc:Choice>
              <mc:Fallback>
                <p:oleObj name="Rovnice" r:id="rId5" imgW="2184120" imgH="4698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4365625"/>
                        <a:ext cx="3338512" cy="720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684213" y="1628775"/>
            <a:ext cx="784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400">
                <a:latin typeface="Arial" charset="0"/>
              </a:rPr>
              <a:t>Nelineární funkce příslušnosti satisfakce výnosu i rizika:</a:t>
            </a:r>
          </a:p>
        </p:txBody>
      </p:sp>
      <p:sp>
        <p:nvSpPr>
          <p:cNvPr id="49158" name="Line 6"/>
          <p:cNvSpPr>
            <a:spLocks noChangeShapeType="1"/>
          </p:cNvSpPr>
          <p:nvPr/>
        </p:nvSpPr>
        <p:spPr bwMode="auto">
          <a:xfrm>
            <a:off x="2051050" y="2636838"/>
            <a:ext cx="0" cy="1512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49159" name="Line 7"/>
          <p:cNvSpPr>
            <a:spLocks noChangeShapeType="1"/>
          </p:cNvSpPr>
          <p:nvPr/>
        </p:nvSpPr>
        <p:spPr bwMode="auto">
          <a:xfrm>
            <a:off x="1187450" y="3860800"/>
            <a:ext cx="66246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49160" name="Line 8"/>
          <p:cNvSpPr>
            <a:spLocks noChangeShapeType="1"/>
          </p:cNvSpPr>
          <p:nvPr/>
        </p:nvSpPr>
        <p:spPr bwMode="auto">
          <a:xfrm>
            <a:off x="1908175" y="2852738"/>
            <a:ext cx="5759450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49161" name="Line 9"/>
          <p:cNvSpPr>
            <a:spLocks noChangeShapeType="1"/>
          </p:cNvSpPr>
          <p:nvPr/>
        </p:nvSpPr>
        <p:spPr bwMode="auto">
          <a:xfrm>
            <a:off x="1908175" y="3357563"/>
            <a:ext cx="5759450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49162" name="Freeform 10"/>
          <p:cNvSpPr>
            <a:spLocks/>
          </p:cNvSpPr>
          <p:nvPr/>
        </p:nvSpPr>
        <p:spPr bwMode="auto">
          <a:xfrm>
            <a:off x="1476375" y="2924175"/>
            <a:ext cx="6264275" cy="865188"/>
          </a:xfrm>
          <a:custGeom>
            <a:avLst/>
            <a:gdLst/>
            <a:ahLst/>
            <a:cxnLst>
              <a:cxn ang="0">
                <a:pos x="0" y="545"/>
              </a:cxn>
              <a:cxn ang="0">
                <a:pos x="1315" y="499"/>
              </a:cxn>
              <a:cxn ang="0">
                <a:pos x="1950" y="273"/>
              </a:cxn>
              <a:cxn ang="0">
                <a:pos x="2358" y="46"/>
              </a:cxn>
              <a:cxn ang="0">
                <a:pos x="3946" y="0"/>
              </a:cxn>
            </a:cxnLst>
            <a:rect l="0" t="0" r="r" b="b"/>
            <a:pathLst>
              <a:path w="3946" h="545">
                <a:moveTo>
                  <a:pt x="0" y="545"/>
                </a:moveTo>
                <a:cubicBezTo>
                  <a:pt x="495" y="544"/>
                  <a:pt x="990" y="544"/>
                  <a:pt x="1315" y="499"/>
                </a:cubicBezTo>
                <a:cubicBezTo>
                  <a:pt x="1640" y="454"/>
                  <a:pt x="1776" y="348"/>
                  <a:pt x="1950" y="273"/>
                </a:cubicBezTo>
                <a:cubicBezTo>
                  <a:pt x="2124" y="198"/>
                  <a:pt x="2025" y="92"/>
                  <a:pt x="2358" y="46"/>
                </a:cubicBezTo>
                <a:cubicBezTo>
                  <a:pt x="2691" y="0"/>
                  <a:pt x="3681" y="8"/>
                  <a:pt x="3946" y="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49163" name="Line 11"/>
          <p:cNvSpPr>
            <a:spLocks noChangeShapeType="1"/>
          </p:cNvSpPr>
          <p:nvPr/>
        </p:nvSpPr>
        <p:spPr bwMode="auto">
          <a:xfrm>
            <a:off x="4572000" y="3357563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49164" name="Line 12"/>
          <p:cNvSpPr>
            <a:spLocks noChangeShapeType="1"/>
          </p:cNvSpPr>
          <p:nvPr/>
        </p:nvSpPr>
        <p:spPr bwMode="auto">
          <a:xfrm>
            <a:off x="7019925" y="2924175"/>
            <a:ext cx="0" cy="108108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49165" name="Text Box 13"/>
          <p:cNvSpPr txBox="1">
            <a:spLocks noChangeArrowheads="1"/>
          </p:cNvSpPr>
          <p:nvPr/>
        </p:nvSpPr>
        <p:spPr bwMode="auto">
          <a:xfrm>
            <a:off x="4500563" y="3933825"/>
            <a:ext cx="647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400" i="1">
                <a:latin typeface="Times New Roman" pitchFamily="18" charset="0"/>
              </a:rPr>
              <a:t>R</a:t>
            </a:r>
            <a:r>
              <a:rPr lang="cs-CZ" sz="1400" i="1" baseline="-25000">
                <a:latin typeface="Times New Roman" pitchFamily="18" charset="0"/>
              </a:rPr>
              <a:t>min</a:t>
            </a:r>
            <a:endParaRPr lang="cs-CZ" sz="1400" i="1">
              <a:latin typeface="Times New Roman" pitchFamily="18" charset="0"/>
            </a:endParaRPr>
          </a:p>
        </p:txBody>
      </p:sp>
      <p:sp>
        <p:nvSpPr>
          <p:cNvPr id="49166" name="Text Box 14"/>
          <p:cNvSpPr txBox="1">
            <a:spLocks noChangeArrowheads="1"/>
          </p:cNvSpPr>
          <p:nvPr/>
        </p:nvSpPr>
        <p:spPr bwMode="auto">
          <a:xfrm>
            <a:off x="6804025" y="4005263"/>
            <a:ext cx="9350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400" i="1">
                <a:latin typeface="Times New Roman" pitchFamily="18" charset="0"/>
              </a:rPr>
              <a:t>R</a:t>
            </a:r>
            <a:r>
              <a:rPr lang="cs-CZ" sz="1400" i="1" baseline="-25000">
                <a:latin typeface="Times New Roman" pitchFamily="18" charset="0"/>
              </a:rPr>
              <a:t>max</a:t>
            </a:r>
            <a:endParaRPr lang="cs-CZ" sz="1400" i="1">
              <a:latin typeface="Times New Roman" pitchFamily="18" charset="0"/>
            </a:endParaRPr>
          </a:p>
        </p:txBody>
      </p:sp>
      <p:sp>
        <p:nvSpPr>
          <p:cNvPr id="49167" name="Line 15"/>
          <p:cNvSpPr>
            <a:spLocks noChangeShapeType="1"/>
          </p:cNvSpPr>
          <p:nvPr/>
        </p:nvSpPr>
        <p:spPr bwMode="auto">
          <a:xfrm>
            <a:off x="1187450" y="6021388"/>
            <a:ext cx="66246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49168" name="Line 16"/>
          <p:cNvSpPr>
            <a:spLocks noChangeShapeType="1"/>
          </p:cNvSpPr>
          <p:nvPr/>
        </p:nvSpPr>
        <p:spPr bwMode="auto">
          <a:xfrm>
            <a:off x="1979613" y="4868863"/>
            <a:ext cx="0" cy="1296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49169" name="Line 17"/>
          <p:cNvSpPr>
            <a:spLocks noChangeShapeType="1"/>
          </p:cNvSpPr>
          <p:nvPr/>
        </p:nvSpPr>
        <p:spPr bwMode="auto">
          <a:xfrm>
            <a:off x="1908175" y="5084763"/>
            <a:ext cx="5543550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49170" name="Line 18"/>
          <p:cNvSpPr>
            <a:spLocks noChangeShapeType="1"/>
          </p:cNvSpPr>
          <p:nvPr/>
        </p:nvSpPr>
        <p:spPr bwMode="auto">
          <a:xfrm>
            <a:off x="1908175" y="5516563"/>
            <a:ext cx="5472113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49171" name="Freeform 19"/>
          <p:cNvSpPr>
            <a:spLocks/>
          </p:cNvSpPr>
          <p:nvPr/>
        </p:nvSpPr>
        <p:spPr bwMode="auto">
          <a:xfrm>
            <a:off x="1908175" y="5097463"/>
            <a:ext cx="5616575" cy="852487"/>
          </a:xfrm>
          <a:custGeom>
            <a:avLst/>
            <a:gdLst/>
            <a:ahLst/>
            <a:cxnLst>
              <a:cxn ang="0">
                <a:pos x="0" y="38"/>
              </a:cxn>
              <a:cxn ang="0">
                <a:pos x="1497" y="38"/>
              </a:cxn>
              <a:cxn ang="0">
                <a:pos x="2132" y="264"/>
              </a:cxn>
              <a:cxn ang="0">
                <a:pos x="2358" y="355"/>
              </a:cxn>
              <a:cxn ang="0">
                <a:pos x="2631" y="446"/>
              </a:cxn>
              <a:cxn ang="0">
                <a:pos x="3538" y="537"/>
              </a:cxn>
            </a:cxnLst>
            <a:rect l="0" t="0" r="r" b="b"/>
            <a:pathLst>
              <a:path w="3538" h="537">
                <a:moveTo>
                  <a:pt x="0" y="38"/>
                </a:moveTo>
                <a:cubicBezTo>
                  <a:pt x="571" y="19"/>
                  <a:pt x="1142" y="0"/>
                  <a:pt x="1497" y="38"/>
                </a:cubicBezTo>
                <a:cubicBezTo>
                  <a:pt x="1852" y="76"/>
                  <a:pt x="1988" y="211"/>
                  <a:pt x="2132" y="264"/>
                </a:cubicBezTo>
                <a:cubicBezTo>
                  <a:pt x="2276" y="317"/>
                  <a:pt x="2275" y="325"/>
                  <a:pt x="2358" y="355"/>
                </a:cubicBezTo>
                <a:cubicBezTo>
                  <a:pt x="2441" y="385"/>
                  <a:pt x="2434" y="416"/>
                  <a:pt x="2631" y="446"/>
                </a:cubicBezTo>
                <a:cubicBezTo>
                  <a:pt x="2828" y="476"/>
                  <a:pt x="3387" y="530"/>
                  <a:pt x="3538" y="537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49172" name="Line 20"/>
          <p:cNvSpPr>
            <a:spLocks noChangeShapeType="1"/>
          </p:cNvSpPr>
          <p:nvPr/>
        </p:nvSpPr>
        <p:spPr bwMode="auto">
          <a:xfrm>
            <a:off x="2700338" y="5157788"/>
            <a:ext cx="0" cy="93503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49173" name="Line 21"/>
          <p:cNvSpPr>
            <a:spLocks noChangeShapeType="1"/>
          </p:cNvSpPr>
          <p:nvPr/>
        </p:nvSpPr>
        <p:spPr bwMode="auto">
          <a:xfrm>
            <a:off x="5364163" y="5516563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49174" name="Text Box 22"/>
          <p:cNvSpPr txBox="1">
            <a:spLocks noChangeArrowheads="1"/>
          </p:cNvSpPr>
          <p:nvPr/>
        </p:nvSpPr>
        <p:spPr bwMode="auto">
          <a:xfrm>
            <a:off x="2555875" y="6092825"/>
            <a:ext cx="647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400" i="1">
                <a:latin typeface="Times New Roman" pitchFamily="18" charset="0"/>
                <a:sym typeface="Symbol" pitchFamily="18" charset="2"/>
              </a:rPr>
              <a:t></a:t>
            </a:r>
            <a:r>
              <a:rPr lang="cs-CZ" sz="1400" i="1" baseline="-25000">
                <a:latin typeface="Times New Roman" pitchFamily="18" charset="0"/>
              </a:rPr>
              <a:t>min</a:t>
            </a:r>
            <a:endParaRPr lang="cs-CZ" sz="1400" i="1">
              <a:latin typeface="Times New Roman" pitchFamily="18" charset="0"/>
            </a:endParaRPr>
          </a:p>
        </p:txBody>
      </p:sp>
      <p:sp>
        <p:nvSpPr>
          <p:cNvPr id="49175" name="Text Box 23"/>
          <p:cNvSpPr txBox="1">
            <a:spLocks noChangeArrowheads="1"/>
          </p:cNvSpPr>
          <p:nvPr/>
        </p:nvSpPr>
        <p:spPr bwMode="auto">
          <a:xfrm>
            <a:off x="5148263" y="6092825"/>
            <a:ext cx="9350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i="1">
                <a:sym typeface="Symbol" pitchFamily="18" charset="2"/>
              </a:rPr>
              <a:t></a:t>
            </a:r>
            <a:r>
              <a:rPr lang="cs-CZ"/>
              <a:t> </a:t>
            </a:r>
            <a:r>
              <a:rPr lang="cs-CZ" sz="1400" i="1" baseline="-25000">
                <a:latin typeface="Times New Roman" pitchFamily="18" charset="0"/>
              </a:rPr>
              <a:t>max</a:t>
            </a:r>
          </a:p>
        </p:txBody>
      </p:sp>
      <p:sp>
        <p:nvSpPr>
          <p:cNvPr id="49176" name="Text Box 24"/>
          <p:cNvSpPr txBox="1">
            <a:spLocks noChangeArrowheads="1"/>
          </p:cNvSpPr>
          <p:nvPr/>
        </p:nvSpPr>
        <p:spPr bwMode="auto">
          <a:xfrm>
            <a:off x="6011863" y="2349500"/>
            <a:ext cx="129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b="1" i="1">
                <a:sym typeface="Symbol" pitchFamily="18" charset="2"/>
              </a:rPr>
              <a:t></a:t>
            </a:r>
            <a:r>
              <a:rPr lang="cs-CZ">
                <a:sym typeface="Symbol" pitchFamily="18" charset="2"/>
              </a:rPr>
              <a:t> </a:t>
            </a:r>
            <a:r>
              <a:rPr lang="en-US">
                <a:sym typeface="Symbol" pitchFamily="18" charset="2"/>
              </a:rPr>
              <a:t>&gt; 0</a:t>
            </a:r>
            <a:endParaRPr lang="cs-CZ">
              <a:sym typeface="Symbol" pitchFamily="18" charset="2"/>
            </a:endParaRPr>
          </a:p>
        </p:txBody>
      </p:sp>
      <p:sp>
        <p:nvSpPr>
          <p:cNvPr id="49177" name="Text Box 25"/>
          <p:cNvSpPr txBox="1">
            <a:spLocks noChangeArrowheads="1"/>
          </p:cNvSpPr>
          <p:nvPr/>
        </p:nvSpPr>
        <p:spPr bwMode="auto">
          <a:xfrm>
            <a:off x="6084888" y="4508500"/>
            <a:ext cx="129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b="1" i="1">
                <a:sym typeface="Symbol" pitchFamily="18" charset="2"/>
              </a:rPr>
              <a:t></a:t>
            </a:r>
            <a:r>
              <a:rPr lang="cs-CZ">
                <a:sym typeface="Symbol" pitchFamily="18" charset="2"/>
              </a:rPr>
              <a:t> </a:t>
            </a:r>
            <a:r>
              <a:rPr lang="en-US">
                <a:sym typeface="Symbol" pitchFamily="18" charset="2"/>
              </a:rPr>
              <a:t>&gt; 0</a:t>
            </a:r>
            <a:endParaRPr lang="cs-CZ"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EMM10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95AD0-049A-49D2-984A-DB8F10900CAB}" type="slidenum">
              <a:rPr lang="cs-CZ"/>
              <a:pPr/>
              <a:t>39</a:t>
            </a:fld>
            <a:endParaRPr lang="cs-CZ"/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57213"/>
            <a:ext cx="8229600" cy="1143000"/>
          </a:xfrm>
        </p:spPr>
        <p:txBody>
          <a:bodyPr/>
          <a:lstStyle/>
          <a:p>
            <a:r>
              <a:rPr lang="cs-CZ" sz="3200" b="1">
                <a:solidFill>
                  <a:schemeClr val="accent2"/>
                </a:solidFill>
              </a:rPr>
              <a:t>Nelineární satisfakce 2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2708275"/>
            <a:ext cx="8229600" cy="3240088"/>
          </a:xfrm>
        </p:spPr>
        <p:txBody>
          <a:bodyPr/>
          <a:lstStyle/>
          <a:p>
            <a:pPr>
              <a:buFontTx/>
              <a:buNone/>
            </a:pPr>
            <a:r>
              <a:rPr lang="cs-CZ" dirty="0"/>
              <a:t>		</a:t>
            </a:r>
            <a:r>
              <a:rPr lang="cs-CZ" sz="2400" i="1" dirty="0">
                <a:sym typeface="Symbol" pitchFamily="18" charset="2"/>
              </a:rPr>
              <a:t></a:t>
            </a:r>
            <a:r>
              <a:rPr lang="cs-CZ" sz="2400" dirty="0"/>
              <a:t> </a:t>
            </a:r>
            <a:r>
              <a:rPr lang="cs-CZ" sz="2400" dirty="0">
                <a:sym typeface="Symbol" pitchFamily="18" charset="2"/>
              </a:rPr>
              <a:t></a:t>
            </a:r>
            <a:r>
              <a:rPr lang="cs-CZ" sz="2400" dirty="0"/>
              <a:t> </a:t>
            </a:r>
            <a:r>
              <a:rPr lang="en-US" sz="2400" dirty="0" smtClean="0"/>
              <a:t>MIN;</a:t>
            </a:r>
            <a:r>
              <a:rPr lang="cs-CZ" sz="2400" dirty="0"/>
              <a:t>	</a:t>
            </a:r>
            <a:endParaRPr lang="en-US" sz="2400" dirty="0"/>
          </a:p>
          <a:p>
            <a:pPr>
              <a:buFontTx/>
              <a:buNone/>
            </a:pPr>
            <a:r>
              <a:rPr lang="cs-CZ" sz="2400" dirty="0"/>
              <a:t>za podmínek	</a:t>
            </a:r>
            <a:endParaRPr lang="en-US" sz="2400" dirty="0"/>
          </a:p>
          <a:p>
            <a:pPr>
              <a:buFontTx/>
              <a:buNone/>
            </a:pPr>
            <a:r>
              <a:rPr lang="en-US" sz="2400" dirty="0"/>
              <a:t>		</a:t>
            </a:r>
            <a:r>
              <a:rPr lang="en-US" sz="2400" i="1" dirty="0">
                <a:sym typeface="Symbol" pitchFamily="18" charset="2"/>
              </a:rPr>
              <a:t></a:t>
            </a:r>
            <a:r>
              <a:rPr lang="cs-CZ" sz="2400" i="1" dirty="0">
                <a:sym typeface="Symbol" pitchFamily="18" charset="2"/>
              </a:rPr>
              <a:t> </a:t>
            </a:r>
            <a:r>
              <a:rPr lang="cs-CZ" sz="2400" dirty="0">
                <a:latin typeface="Times New Roman" pitchFamily="18" charset="0"/>
                <a:sym typeface="Symbol" pitchFamily="18" charset="2"/>
              </a:rPr>
              <a:t></a:t>
            </a:r>
            <a:r>
              <a:rPr lang="cs-CZ" sz="2400" i="1" dirty="0" err="1">
                <a:latin typeface="Times New Roman" pitchFamily="18" charset="0"/>
              </a:rPr>
              <a:t>R</a:t>
            </a:r>
            <a:r>
              <a:rPr lang="cs-CZ" sz="2400" i="1" baseline="-25000" dirty="0" err="1">
                <a:latin typeface="Times New Roman" pitchFamily="18" charset="0"/>
              </a:rPr>
              <a:t>i</a:t>
            </a:r>
            <a:r>
              <a:rPr lang="cs-CZ" sz="2400" i="1" dirty="0" err="1">
                <a:latin typeface="Times New Roman" pitchFamily="18" charset="0"/>
              </a:rPr>
              <a:t>Z</a:t>
            </a:r>
            <a:r>
              <a:rPr lang="cs-CZ" sz="2400" i="1" baseline="-25000" dirty="0" err="1">
                <a:latin typeface="Times New Roman" pitchFamily="18" charset="0"/>
              </a:rPr>
              <a:t>i</a:t>
            </a:r>
            <a:r>
              <a:rPr lang="cs-CZ" sz="2400" dirty="0">
                <a:latin typeface="Times New Roman" pitchFamily="18" charset="0"/>
              </a:rPr>
              <a:t>  </a:t>
            </a:r>
            <a:r>
              <a:rPr lang="cs-CZ" sz="2400" dirty="0" smtClean="0">
                <a:latin typeface="Times New Roman" pitchFamily="18" charset="0"/>
              </a:rPr>
              <a:t>+ </a:t>
            </a:r>
            <a:r>
              <a:rPr lang="cs-CZ" sz="2400" i="1" dirty="0">
                <a:latin typeface="Times New Roman" pitchFamily="18" charset="0"/>
                <a:sym typeface="Symbol" pitchFamily="18" charset="2"/>
              </a:rPr>
              <a:t></a:t>
            </a:r>
            <a:r>
              <a:rPr lang="cs-CZ" sz="2400" dirty="0">
                <a:latin typeface="Times New Roman" pitchFamily="18" charset="0"/>
              </a:rPr>
              <a:t>  </a:t>
            </a:r>
            <a:r>
              <a:rPr lang="cs-CZ" sz="2400" dirty="0">
                <a:latin typeface="Times New Roman" pitchFamily="18" charset="0"/>
                <a:sym typeface="Symbol" pitchFamily="18" charset="2"/>
              </a:rPr>
              <a:t></a:t>
            </a:r>
            <a:r>
              <a:rPr lang="cs-CZ" sz="2400" dirty="0">
                <a:latin typeface="Times New Roman" pitchFamily="18" charset="0"/>
              </a:rPr>
              <a:t> </a:t>
            </a:r>
            <a:r>
              <a:rPr lang="cs-CZ" sz="2400" i="1" dirty="0">
                <a:latin typeface="Times New Roman" pitchFamily="18" charset="0"/>
                <a:sym typeface="Symbol" pitchFamily="18" charset="2"/>
              </a:rPr>
              <a:t></a:t>
            </a:r>
            <a:r>
              <a:rPr lang="cs-CZ" sz="2400" i="1" dirty="0" err="1">
                <a:latin typeface="Times New Roman" pitchFamily="18" charset="0"/>
              </a:rPr>
              <a:t>R</a:t>
            </a:r>
            <a:r>
              <a:rPr lang="cs-CZ" sz="2400" i="1" baseline="-25000" dirty="0" err="1">
                <a:latin typeface="Times New Roman" pitchFamily="18" charset="0"/>
              </a:rPr>
              <a:t>min</a:t>
            </a:r>
            <a:endParaRPr lang="cs-CZ" sz="2400" i="1" dirty="0">
              <a:latin typeface="Times New Roman" pitchFamily="18" charset="0"/>
            </a:endParaRPr>
          </a:p>
          <a:p>
            <a:pPr>
              <a:buFontTx/>
              <a:buNone/>
            </a:pPr>
            <a:r>
              <a:rPr lang="cs-CZ" sz="2400" dirty="0"/>
              <a:t>		</a:t>
            </a:r>
            <a:r>
              <a:rPr lang="cs-CZ" sz="2400" i="1" dirty="0">
                <a:sym typeface="Symbol" pitchFamily="18" charset="2"/>
              </a:rPr>
              <a:t> </a:t>
            </a:r>
            <a:r>
              <a:rPr lang="cs-CZ" sz="2400" dirty="0">
                <a:latin typeface="Times New Roman" pitchFamily="18" charset="0"/>
                <a:sym typeface="Symbol" pitchFamily="18" charset="2"/>
              </a:rPr>
              <a:t></a:t>
            </a:r>
            <a:r>
              <a:rPr lang="cs-CZ" sz="2400" dirty="0">
                <a:latin typeface="Times New Roman" pitchFamily="18" charset="0"/>
              </a:rPr>
              <a:t> </a:t>
            </a:r>
            <a:r>
              <a:rPr lang="cs-CZ" sz="2400" i="1" dirty="0">
                <a:latin typeface="Times New Roman" pitchFamily="18" charset="0"/>
                <a:sym typeface="Symbol" pitchFamily="18" charset="2"/>
              </a:rPr>
              <a:t></a:t>
            </a:r>
            <a:r>
              <a:rPr lang="cs-CZ" sz="2400" i="1" baseline="-25000" dirty="0" err="1">
                <a:latin typeface="Times New Roman" pitchFamily="18" charset="0"/>
              </a:rPr>
              <a:t>ij</a:t>
            </a:r>
            <a:r>
              <a:rPr lang="cs-CZ" sz="2400" i="1" dirty="0" err="1">
                <a:latin typeface="Times New Roman" pitchFamily="18" charset="0"/>
              </a:rPr>
              <a:t>Z</a:t>
            </a:r>
            <a:r>
              <a:rPr lang="cs-CZ" sz="2400" i="1" baseline="-25000" dirty="0" err="1">
                <a:latin typeface="Times New Roman" pitchFamily="18" charset="0"/>
              </a:rPr>
              <a:t>i</a:t>
            </a:r>
            <a:r>
              <a:rPr lang="cs-CZ" sz="2400" i="1" dirty="0" err="1">
                <a:latin typeface="Times New Roman" pitchFamily="18" charset="0"/>
              </a:rPr>
              <a:t>Z</a:t>
            </a:r>
            <a:r>
              <a:rPr lang="cs-CZ" sz="2400" i="1" baseline="-25000" dirty="0" err="1">
                <a:latin typeface="Times New Roman" pitchFamily="18" charset="0"/>
              </a:rPr>
              <a:t>j</a:t>
            </a:r>
            <a:r>
              <a:rPr lang="cs-CZ" sz="2400" dirty="0">
                <a:latin typeface="Times New Roman" pitchFamily="18" charset="0"/>
              </a:rPr>
              <a:t> - </a:t>
            </a:r>
            <a:r>
              <a:rPr lang="cs-CZ" sz="2400" i="1" dirty="0">
                <a:latin typeface="Times New Roman" pitchFamily="18" charset="0"/>
                <a:sym typeface="Symbol" pitchFamily="18" charset="2"/>
              </a:rPr>
              <a:t></a:t>
            </a:r>
            <a:r>
              <a:rPr lang="cs-CZ" sz="2400" dirty="0">
                <a:latin typeface="Times New Roman" pitchFamily="18" charset="0"/>
              </a:rPr>
              <a:t>  </a:t>
            </a:r>
            <a:r>
              <a:rPr lang="cs-CZ" sz="2400" dirty="0">
                <a:latin typeface="Times New Roman" pitchFamily="18" charset="0"/>
                <a:sym typeface="Symbol" pitchFamily="18" charset="2"/>
              </a:rPr>
              <a:t></a:t>
            </a:r>
            <a:r>
              <a:rPr lang="cs-CZ" sz="2400" dirty="0">
                <a:latin typeface="Times New Roman" pitchFamily="18" charset="0"/>
              </a:rPr>
              <a:t> </a:t>
            </a:r>
            <a:r>
              <a:rPr lang="cs-CZ" sz="2400" i="1" dirty="0">
                <a:latin typeface="Times New Roman" pitchFamily="18" charset="0"/>
                <a:sym typeface="Symbol" pitchFamily="18" charset="2"/>
              </a:rPr>
              <a:t></a:t>
            </a:r>
            <a:r>
              <a:rPr lang="cs-CZ" sz="2400" i="1" baseline="-25000" dirty="0" err="1">
                <a:latin typeface="Times New Roman" pitchFamily="18" charset="0"/>
              </a:rPr>
              <a:t>max</a:t>
            </a:r>
            <a:endParaRPr lang="cs-CZ" sz="2400" i="1" baseline="-25000" dirty="0">
              <a:latin typeface="Times New Roman" pitchFamily="18" charset="0"/>
            </a:endParaRPr>
          </a:p>
          <a:p>
            <a:pPr>
              <a:buFontTx/>
              <a:buNone/>
            </a:pPr>
            <a:r>
              <a:rPr lang="cs-CZ" sz="2400" dirty="0"/>
              <a:t>		</a:t>
            </a:r>
            <a:r>
              <a:rPr lang="cs-CZ" sz="2400" dirty="0">
                <a:latin typeface="Times New Roman" pitchFamily="18" charset="0"/>
                <a:sym typeface="Symbol" pitchFamily="18" charset="2"/>
              </a:rPr>
              <a:t></a:t>
            </a:r>
            <a:r>
              <a:rPr lang="cs-CZ" sz="2400" i="1" dirty="0">
                <a:latin typeface="Times New Roman" pitchFamily="18" charset="0"/>
              </a:rPr>
              <a:t> </a:t>
            </a:r>
            <a:r>
              <a:rPr lang="cs-CZ" sz="2400" i="1" dirty="0" err="1">
                <a:latin typeface="Times New Roman" pitchFamily="18" charset="0"/>
              </a:rPr>
              <a:t>Z</a:t>
            </a:r>
            <a:r>
              <a:rPr lang="cs-CZ" sz="2400" i="1" baseline="-25000" dirty="0" err="1">
                <a:latin typeface="Times New Roman" pitchFamily="18" charset="0"/>
              </a:rPr>
              <a:t>i</a:t>
            </a:r>
            <a:r>
              <a:rPr lang="cs-CZ" sz="2400" dirty="0">
                <a:latin typeface="Times New Roman" pitchFamily="18" charset="0"/>
              </a:rPr>
              <a:t> = 1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sz="2400" dirty="0"/>
              <a:t>	</a:t>
            </a:r>
            <a:r>
              <a:rPr lang="en-US" sz="2400" dirty="0"/>
              <a:t>	</a:t>
            </a:r>
            <a:r>
              <a:rPr lang="cs-CZ" sz="2400" i="1" dirty="0" err="1">
                <a:latin typeface="Times New Roman" pitchFamily="18" charset="0"/>
              </a:rPr>
              <a:t>d</a:t>
            </a:r>
            <a:r>
              <a:rPr lang="cs-CZ" sz="2400" i="1" baseline="-25000" dirty="0" err="1">
                <a:latin typeface="Times New Roman" pitchFamily="18" charset="0"/>
              </a:rPr>
              <a:t>i</a:t>
            </a:r>
            <a:r>
              <a:rPr lang="cs-CZ" sz="2400" dirty="0">
                <a:latin typeface="Times New Roman" pitchFamily="18" charset="0"/>
              </a:rPr>
              <a:t> </a:t>
            </a:r>
            <a:r>
              <a:rPr lang="cs-CZ" sz="2400" dirty="0">
                <a:latin typeface="Times New Roman" pitchFamily="18" charset="0"/>
                <a:sym typeface="Symbol" pitchFamily="18" charset="2"/>
              </a:rPr>
              <a:t></a:t>
            </a:r>
            <a:r>
              <a:rPr lang="cs-CZ" sz="2400" dirty="0">
                <a:latin typeface="Times New Roman" pitchFamily="18" charset="0"/>
              </a:rPr>
              <a:t> </a:t>
            </a:r>
            <a:r>
              <a:rPr lang="cs-CZ" sz="2400" i="1" dirty="0" err="1">
                <a:latin typeface="Times New Roman" pitchFamily="18" charset="0"/>
              </a:rPr>
              <a:t>Z</a:t>
            </a:r>
            <a:r>
              <a:rPr lang="cs-CZ" sz="2400" i="1" baseline="-25000" dirty="0" err="1">
                <a:latin typeface="Times New Roman" pitchFamily="18" charset="0"/>
              </a:rPr>
              <a:t>i</a:t>
            </a:r>
            <a:r>
              <a:rPr lang="cs-CZ" sz="2400" dirty="0">
                <a:latin typeface="Times New Roman" pitchFamily="18" charset="0"/>
              </a:rPr>
              <a:t> </a:t>
            </a:r>
            <a:r>
              <a:rPr lang="cs-CZ" sz="2400" dirty="0">
                <a:latin typeface="Times New Roman" pitchFamily="18" charset="0"/>
                <a:sym typeface="Symbol" pitchFamily="18" charset="2"/>
              </a:rPr>
              <a:t></a:t>
            </a:r>
            <a:r>
              <a:rPr lang="cs-CZ" sz="2400" dirty="0">
                <a:latin typeface="Times New Roman" pitchFamily="18" charset="0"/>
              </a:rPr>
              <a:t> </a:t>
            </a:r>
            <a:r>
              <a:rPr lang="cs-CZ" sz="2400" i="1" dirty="0" err="1">
                <a:latin typeface="Times New Roman" pitchFamily="18" charset="0"/>
              </a:rPr>
              <a:t>h</a:t>
            </a:r>
            <a:r>
              <a:rPr lang="cs-CZ" sz="2400" i="1" baseline="-25000" dirty="0" err="1">
                <a:latin typeface="Times New Roman" pitchFamily="18" charset="0"/>
              </a:rPr>
              <a:t>i</a:t>
            </a:r>
            <a:r>
              <a:rPr lang="cs-CZ" sz="2400" i="1" dirty="0">
                <a:latin typeface="Times New Roman" pitchFamily="18" charset="0"/>
              </a:rPr>
              <a:t> ,i</a:t>
            </a:r>
            <a:r>
              <a:rPr lang="cs-CZ" sz="2400" dirty="0">
                <a:latin typeface="Times New Roman" pitchFamily="18" charset="0"/>
              </a:rPr>
              <a:t> = 1,...,</a:t>
            </a:r>
            <a:r>
              <a:rPr lang="cs-CZ" sz="2400" i="1" dirty="0">
                <a:latin typeface="Times New Roman" pitchFamily="18" charset="0"/>
              </a:rPr>
              <a:t>M</a:t>
            </a:r>
          </a:p>
        </p:txBody>
      </p:sp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611188" y="1844675"/>
            <a:ext cx="52546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2400">
                <a:latin typeface="Arial" charset="0"/>
              </a:rPr>
              <a:t>Ekvivalentní úloha LP:</a:t>
            </a:r>
          </a:p>
          <a:p>
            <a:r>
              <a:rPr lang="cs-CZ" sz="2400">
                <a:latin typeface="Arial" charset="0"/>
              </a:rPr>
              <a:t>(</a:t>
            </a:r>
            <a:r>
              <a:rPr lang="en-US" sz="2400">
                <a:latin typeface="Arial" charset="0"/>
              </a:rPr>
              <a:t>analogicky jako u line</a:t>
            </a:r>
            <a:r>
              <a:rPr lang="cs-CZ" sz="2400">
                <a:latin typeface="Arial" charset="0"/>
              </a:rPr>
              <a:t>á</a:t>
            </a:r>
            <a:r>
              <a:rPr lang="en-US" sz="2400">
                <a:latin typeface="Arial" charset="0"/>
              </a:rPr>
              <a:t>rn</a:t>
            </a:r>
            <a:r>
              <a:rPr lang="cs-CZ" sz="2400">
                <a:latin typeface="Arial" charset="0"/>
              </a:rPr>
              <a:t>í</a:t>
            </a:r>
            <a:r>
              <a:rPr lang="en-US" sz="2400">
                <a:latin typeface="Arial" charset="0"/>
              </a:rPr>
              <a:t> satisfakce</a:t>
            </a:r>
            <a:r>
              <a:rPr lang="cs-CZ" sz="2400">
                <a:latin typeface="Arial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Úloha optimalizace portfolia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808038" indent="-808038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cs-CZ" dirty="0" smtClean="0"/>
                  <a:t>	= </a:t>
                </a:r>
                <a:r>
                  <a:rPr lang="cs-CZ" dirty="0" err="1" smtClean="0"/>
                  <a:t>rel</a:t>
                </a:r>
                <a:r>
                  <a:rPr lang="cs-CZ" dirty="0" smtClean="0"/>
                  <a:t>. výnos </a:t>
                </a:r>
                <a14:m>
                  <m:oMath xmlns:m="http://schemas.openxmlformats.org/officeDocument/2006/math">
                    <m:r>
                      <a:rPr lang="cs-CZ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cs-CZ" dirty="0"/>
                  <a:t>-</a:t>
                </a:r>
                <a:r>
                  <a:rPr lang="cs-CZ" dirty="0" err="1"/>
                  <a:t>tého</a:t>
                </a:r>
                <a:r>
                  <a:rPr lang="cs-CZ" dirty="0"/>
                  <a:t> aktiva (akcie) = náhodná </a:t>
                </a:r>
                <a:r>
                  <a:rPr lang="cs-CZ" dirty="0" smtClean="0"/>
                  <a:t>veličina</a:t>
                </a:r>
              </a:p>
              <a:p>
                <a:pPr marL="808038" indent="-808038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cs-CZ" b="0" i="0" smtClean="0"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begChr m:val="["/>
                        <m:endChr m:val="]"/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cs-CZ" dirty="0" smtClean="0"/>
                  <a:t>	= střední </a:t>
                </a:r>
                <a:r>
                  <a:rPr lang="cs-CZ" dirty="0"/>
                  <a:t>(očekávaná) hodnota </a:t>
                </a:r>
                <a:r>
                  <a:rPr lang="cs-CZ" dirty="0" smtClean="0"/>
                  <a:t>výnosu </a:t>
                </a:r>
                <a14:m>
                  <m:oMath xmlns:m="http://schemas.openxmlformats.org/officeDocument/2006/math">
                    <m:r>
                      <a:rPr lang="cs-CZ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cs-CZ" dirty="0"/>
                  <a:t>-</a:t>
                </a:r>
                <a:r>
                  <a:rPr lang="cs-CZ" dirty="0" err="1"/>
                  <a:t>tého</a:t>
                </a:r>
                <a:r>
                  <a:rPr lang="cs-CZ" dirty="0"/>
                  <a:t> </a:t>
                </a:r>
                <a:r>
                  <a:rPr lang="cs-CZ" dirty="0" smtClean="0"/>
                  <a:t>aktiva</a:t>
                </a:r>
              </a:p>
              <a:p>
                <a:pPr marL="808038" indent="-808038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cs-CZ" dirty="0"/>
                  <a:t>	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cs-CZ" b="0" i="0" smtClean="0"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begChr m:val="["/>
                        <m:endChr m:val="]"/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cs-CZ" dirty="0" smtClean="0"/>
                  <a:t>  – označení</a:t>
                </a:r>
              </a:p>
              <a:p>
                <a:pPr marL="808038" indent="-808038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cs-CZ" b="0" i="0" smtClean="0">
                            <a:latin typeface="Cambria Math" panose="02040503050406030204" pitchFamily="18" charset="0"/>
                          </a:rPr>
                          <m:t>PF</m:t>
                        </m:r>
                      </m:sub>
                    </m:sSub>
                  </m:oMath>
                </a14:m>
                <a:r>
                  <a:rPr lang="cs-CZ" dirty="0"/>
                  <a:t>	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cs-CZ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  <m:e>
                        <m:sSub>
                          <m:sSub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cs-CZ" dirty="0" smtClean="0"/>
              </a:p>
              <a:p>
                <a:pPr marL="808038" indent="-808038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cs-CZ" dirty="0"/>
                  <a:t>	= relativní podíl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cs-CZ" dirty="0"/>
                  <a:t>-</a:t>
                </a:r>
                <a:r>
                  <a:rPr lang="cs-CZ" dirty="0" err="1"/>
                  <a:t>tého</a:t>
                </a:r>
                <a:r>
                  <a:rPr lang="cs-CZ" dirty="0"/>
                  <a:t> aktiva v portfoliu (PF)</a:t>
                </a:r>
              </a:p>
              <a:p>
                <a:pPr marL="1792288" indent="-1792288">
                  <a:buNone/>
                </a:pPr>
                <a:r>
                  <a:rPr lang="cs-CZ" dirty="0" smtClean="0"/>
                  <a:t>Přitom </a:t>
                </a:r>
                <a:r>
                  <a:rPr lang="cs-CZ" dirty="0"/>
                  <a:t>platí</a:t>
                </a:r>
                <a:r>
                  <a:rPr lang="cs-CZ" dirty="0" smtClean="0"/>
                  <a:t>:	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cs-CZ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  <m:e>
                        <m:sSub>
                          <m:sSub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cs-CZ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cs-CZ" dirty="0" smtClean="0"/>
                  <a:t/>
                </a:r>
                <a:br>
                  <a:rPr lang="cs-CZ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cs-CZ" dirty="0" smtClean="0"/>
                  <a:t>  pro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=1, 2,…,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cs-CZ" dirty="0" smtClean="0"/>
                  <a:t> – počet aktiv</a:t>
                </a:r>
                <a:r>
                  <a:rPr lang="cs-CZ" dirty="0"/>
                  <a:t/>
                </a:r>
                <a:br>
                  <a:rPr lang="cs-CZ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sSub>
                          <m:sSub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cs-CZ" b="0" i="0" smtClean="0">
                                <a:latin typeface="Cambria Math" panose="02040503050406030204" pitchFamily="18" charset="0"/>
                              </a:rPr>
                              <m:t>PF</m:t>
                            </m:r>
                          </m:sub>
                        </m:sSub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nary>
                          <m:naryPr>
                            <m:chr m:val="∑"/>
                            <m:limLoc m:val="subSup"/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sup>
                          <m:e>
                            <m:nary>
                              <m:naryPr>
                                <m:chr m:val="∑"/>
                                <m:limLoc m:val="subSup"/>
                                <m:ctrlP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5"/>
                                  </m:rP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sup>
                              <m:e>
                                <m:sSub>
                                  <m:sSubPr>
                                    <m:ctrlP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cs-CZ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b="0" i="1" smtClean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cs-CZ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cs-CZ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b="0" i="1" smtClean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cs-CZ" b="0" i="1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</m:sub>
                                </m:sSub>
                                <m:sSub>
                                  <m:sSubPr>
                                    <m:ctrlP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nary>
                          </m:e>
                        </m:nary>
                      </m:e>
                    </m:rad>
                  </m:oMath>
                </a14:m>
                <a:r>
                  <a:rPr lang="cs-CZ" dirty="0" smtClean="0"/>
                  <a:t> </a:t>
                </a:r>
                <a:br>
                  <a:rPr lang="cs-CZ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sSub>
                          <m:sSub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cs-CZ" b="0" i="0" smtClean="0">
                        <a:latin typeface="Cambria Math" panose="02040503050406030204" pitchFamily="18" charset="0"/>
                      </a:rPr>
                      <m:t>cov</m:t>
                    </m:r>
                    <m:d>
                      <m:d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cs-CZ" dirty="0" smtClean="0"/>
                  <a:t> </a:t>
                </a:r>
              </a:p>
              <a:p>
                <a:pPr marL="1792288" indent="-1792288">
                  <a:buNone/>
                </a:pPr>
                <a:r>
                  <a:rPr lang="cs-CZ" b="1" i="1" dirty="0"/>
                  <a:t>Otázka</a:t>
                </a:r>
                <a:r>
                  <a:rPr lang="cs-CZ" b="1" i="1" dirty="0" smtClean="0"/>
                  <a:t>: </a:t>
                </a:r>
                <a:r>
                  <a:rPr lang="cs-CZ" dirty="0" smtClean="0"/>
                  <a:t> </a:t>
                </a:r>
                <a:r>
                  <a:rPr lang="cs-CZ" dirty="0"/>
                  <a:t>Jak odhadnout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cs-CZ" dirty="0" smtClean="0"/>
                  <a:t>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sSub>
                          <m:sSub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</m:sSub>
                  </m:oMath>
                </a14:m>
                <a:r>
                  <a:rPr lang="cs-CZ" dirty="0" smtClean="0"/>
                  <a:t>?</a:t>
                </a:r>
                <a:r>
                  <a:rPr lang="cs-CZ" dirty="0"/>
                  <a:t>			</a:t>
                </a:r>
              </a:p>
              <a:p>
                <a:pPr marL="1792288" indent="-1792288">
                  <a:buNone/>
                </a:pPr>
                <a:r>
                  <a:rPr lang="cs-CZ" dirty="0"/>
                  <a:t>!!!Vše se vztahuje na časový interval trvání PF</a:t>
                </a:r>
                <a:r>
                  <a:rPr lang="cs-CZ" dirty="0" smtClean="0"/>
                  <a:t>!!!</a:t>
                </a:r>
                <a:endParaRPr lang="cs-CZ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11" t="-943" b="-70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err="1" smtClean="0"/>
              <a:t>EMM10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91DAA-B038-4E32-998C-DA055AF8B636}" type="slidenum">
              <a:rPr lang="cs-CZ" smtClean="0"/>
              <a:pPr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4053717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EMM10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CD3D-CBD7-47B7-AB24-5C0A26E286E8}" type="slidenum">
              <a:rPr lang="cs-CZ"/>
              <a:pPr/>
              <a:t>40</a:t>
            </a:fld>
            <a:endParaRPr lang="cs-CZ"/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cs-CZ" sz="3200" b="1">
                <a:solidFill>
                  <a:schemeClr val="accent2"/>
                </a:solidFill>
              </a:rPr>
              <a:t>Lineární satisfakce: Příklad</a:t>
            </a:r>
          </a:p>
        </p:txBody>
      </p:sp>
      <p:graphicFrame>
        <p:nvGraphicFramePr>
          <p:cNvPr id="51203" name="Object 3"/>
          <p:cNvGraphicFramePr>
            <a:graphicFrameLocks noChangeAspect="1"/>
          </p:cNvGraphicFramePr>
          <p:nvPr/>
        </p:nvGraphicFramePr>
        <p:xfrm>
          <a:off x="2124075" y="1862138"/>
          <a:ext cx="4968875" cy="4843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2" name="List" r:id="rId3" imgW="4541520" imgH="4434840" progId="Excel.Sheet.8">
                  <p:embed/>
                </p:oleObj>
              </mc:Choice>
              <mc:Fallback>
                <p:oleObj name="List" r:id="rId3" imgW="4541520" imgH="4434840" progId="Excel.Shee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4075" y="1862138"/>
                        <a:ext cx="4968875" cy="4843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1476375" y="1052513"/>
            <a:ext cx="6624638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/>
              <a:t>	</a:t>
            </a:r>
            <a:r>
              <a:rPr lang="cs-CZ">
                <a:latin typeface="Arial" charset="0"/>
              </a:rPr>
              <a:t>Počet AK: 			</a:t>
            </a:r>
            <a:r>
              <a:rPr lang="cs-CZ" i="1">
                <a:latin typeface="Arial" charset="0"/>
              </a:rPr>
              <a:t>M</a:t>
            </a:r>
            <a:r>
              <a:rPr lang="cs-CZ">
                <a:latin typeface="Arial" charset="0"/>
              </a:rPr>
              <a:t> = 4</a:t>
            </a:r>
          </a:p>
          <a:p>
            <a:r>
              <a:rPr lang="cs-CZ">
                <a:latin typeface="Arial" charset="0"/>
              </a:rPr>
              <a:t>	Počet údajů čas. řad:		</a:t>
            </a:r>
            <a:r>
              <a:rPr lang="cs-CZ" i="1">
                <a:latin typeface="Arial" charset="0"/>
              </a:rPr>
              <a:t>T</a:t>
            </a:r>
            <a:r>
              <a:rPr lang="cs-CZ">
                <a:latin typeface="Arial" charset="0"/>
              </a:rPr>
              <a:t> = 32		</a:t>
            </a:r>
          </a:p>
          <a:p>
            <a:r>
              <a:rPr lang="cs-CZ">
                <a:latin typeface="Arial" charset="0"/>
              </a:rPr>
              <a:t>	Počet čas. intervalů trvání PF:	</a:t>
            </a:r>
            <a:r>
              <a:rPr lang="cs-CZ" i="1">
                <a:latin typeface="Arial" charset="0"/>
              </a:rPr>
              <a:t>N</a:t>
            </a:r>
            <a:r>
              <a:rPr lang="cs-CZ">
                <a:latin typeface="Arial" charset="0"/>
              </a:rPr>
              <a:t> = 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EMM10</a:t>
            </a:r>
          </a:p>
        </p:txBody>
      </p:sp>
      <p:sp>
        <p:nvSpPr>
          <p:cNvPr id="11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936AA-9394-4FC9-8B6D-69085C1E795C}" type="slidenum">
              <a:rPr lang="cs-CZ"/>
              <a:pPr/>
              <a:t>41</a:t>
            </a:fld>
            <a:endParaRPr lang="cs-CZ"/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b="1">
                <a:solidFill>
                  <a:schemeClr val="accent2"/>
                </a:solidFill>
              </a:rPr>
              <a:t>Příklad …</a:t>
            </a:r>
          </a:p>
        </p:txBody>
      </p:sp>
      <p:pic>
        <p:nvPicPr>
          <p:cNvPr id="5222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508625" y="188913"/>
            <a:ext cx="4752975" cy="6410325"/>
          </a:xfrm>
          <a:noFill/>
          <a:ln/>
        </p:spPr>
      </p:pic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cs-CZ"/>
          </a:p>
        </p:txBody>
      </p:sp>
      <p:pic>
        <p:nvPicPr>
          <p:cNvPr id="52229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250825" y="260350"/>
            <a:ext cx="4195763" cy="6192838"/>
          </a:xfrm>
          <a:noFill/>
          <a:ln/>
        </p:spPr>
      </p:pic>
      <p:sp>
        <p:nvSpPr>
          <p:cNvPr id="52230" name="Text Box 6"/>
          <p:cNvSpPr txBox="1">
            <a:spLocks noChangeArrowheads="1"/>
          </p:cNvSpPr>
          <p:nvPr/>
        </p:nvSpPr>
        <p:spPr bwMode="auto">
          <a:xfrm>
            <a:off x="3635375" y="5373688"/>
            <a:ext cx="15128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/>
              <a:t>Očekávané výnosy</a:t>
            </a:r>
          </a:p>
        </p:txBody>
      </p:sp>
      <p:sp>
        <p:nvSpPr>
          <p:cNvPr id="52231" name="Line 7"/>
          <p:cNvSpPr>
            <a:spLocks noChangeShapeType="1"/>
          </p:cNvSpPr>
          <p:nvPr/>
        </p:nvSpPr>
        <p:spPr bwMode="auto">
          <a:xfrm>
            <a:off x="4572000" y="5949950"/>
            <a:ext cx="86360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graphicFrame>
        <p:nvGraphicFramePr>
          <p:cNvPr id="52232" name="Object 8"/>
          <p:cNvGraphicFramePr>
            <a:graphicFrameLocks noChangeAspect="1"/>
          </p:cNvGraphicFramePr>
          <p:nvPr/>
        </p:nvGraphicFramePr>
        <p:xfrm>
          <a:off x="3348038" y="2205038"/>
          <a:ext cx="2089150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70" name="Rovnice" r:id="rId5" imgW="1358640" imgH="393480" progId="Equation.3">
                  <p:embed/>
                </p:oleObj>
              </mc:Choice>
              <mc:Fallback>
                <p:oleObj name="Rovnice" r:id="rId5" imgW="1358640" imgH="39348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8038" y="2205038"/>
                        <a:ext cx="2089150" cy="606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33" name="Object 9"/>
          <p:cNvGraphicFramePr>
            <a:graphicFrameLocks noChangeAspect="1"/>
          </p:cNvGraphicFramePr>
          <p:nvPr/>
        </p:nvGraphicFramePr>
        <p:xfrm>
          <a:off x="3492500" y="1052513"/>
          <a:ext cx="1511300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71" name="Rovnice" r:id="rId7" imgW="1396800" imgH="850680" progId="Equation.3">
                  <p:embed/>
                </p:oleObj>
              </mc:Choice>
              <mc:Fallback>
                <p:oleObj name="Rovnice" r:id="rId7" imgW="1396800" imgH="85068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00" y="1052513"/>
                        <a:ext cx="1511300" cy="923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2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2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EMM10</a:t>
            </a:r>
          </a:p>
        </p:txBody>
      </p:sp>
      <p:sp>
        <p:nvSpPr>
          <p:cNvPr id="1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6DF73-439F-4D00-A60F-F928E935D83F}" type="slidenum">
              <a:rPr lang="cs-CZ"/>
              <a:pPr/>
              <a:t>42</a:t>
            </a:fld>
            <a:endParaRPr lang="cs-CZ"/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b="1">
                <a:solidFill>
                  <a:schemeClr val="accent2"/>
                </a:solidFill>
              </a:rPr>
              <a:t>Příklad …</a:t>
            </a:r>
            <a:br>
              <a:rPr lang="cs-CZ" sz="2800" b="1">
                <a:solidFill>
                  <a:schemeClr val="accent2"/>
                </a:solidFill>
              </a:rPr>
            </a:br>
            <a:r>
              <a:rPr lang="cs-CZ" sz="2400" b="1">
                <a:solidFill>
                  <a:schemeClr val="accent2"/>
                </a:solidFill>
              </a:rPr>
              <a:t>Vektor výnosů a kovarianční matice</a:t>
            </a:r>
            <a:r>
              <a:rPr lang="cs-CZ" sz="2800" b="1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53251" name="Oval 3"/>
          <p:cNvSpPr>
            <a:spLocks noChangeArrowheads="1"/>
          </p:cNvSpPr>
          <p:nvPr/>
        </p:nvSpPr>
        <p:spPr bwMode="auto">
          <a:xfrm>
            <a:off x="2700338" y="2133600"/>
            <a:ext cx="1008062" cy="4318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53252" name="Oval 4"/>
          <p:cNvSpPr>
            <a:spLocks noChangeArrowheads="1"/>
          </p:cNvSpPr>
          <p:nvPr/>
        </p:nvSpPr>
        <p:spPr bwMode="auto">
          <a:xfrm>
            <a:off x="3924300" y="2420938"/>
            <a:ext cx="1008063" cy="4318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53253" name="Oval 5"/>
          <p:cNvSpPr>
            <a:spLocks noChangeArrowheads="1"/>
          </p:cNvSpPr>
          <p:nvPr/>
        </p:nvSpPr>
        <p:spPr bwMode="auto">
          <a:xfrm>
            <a:off x="5076825" y="2781300"/>
            <a:ext cx="1008063" cy="4318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53254" name="Oval 6"/>
          <p:cNvSpPr>
            <a:spLocks noChangeArrowheads="1"/>
          </p:cNvSpPr>
          <p:nvPr/>
        </p:nvSpPr>
        <p:spPr bwMode="auto">
          <a:xfrm>
            <a:off x="6227763" y="3068638"/>
            <a:ext cx="1008062" cy="4318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53255" name="Text Box 7"/>
          <p:cNvSpPr txBox="1">
            <a:spLocks noChangeArrowheads="1"/>
          </p:cNvSpPr>
          <p:nvPr/>
        </p:nvSpPr>
        <p:spPr bwMode="auto">
          <a:xfrm>
            <a:off x="5651500" y="4581525"/>
            <a:ext cx="14414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/>
              <a:t>Odhady rizik akcií (rozptyly)</a:t>
            </a:r>
          </a:p>
        </p:txBody>
      </p:sp>
      <p:sp>
        <p:nvSpPr>
          <p:cNvPr id="53256" name="Line 8"/>
          <p:cNvSpPr>
            <a:spLocks noChangeShapeType="1"/>
          </p:cNvSpPr>
          <p:nvPr/>
        </p:nvSpPr>
        <p:spPr bwMode="auto">
          <a:xfrm flipV="1">
            <a:off x="6300788" y="4005263"/>
            <a:ext cx="21590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53257" name="Line 9"/>
          <p:cNvSpPr>
            <a:spLocks noChangeShapeType="1"/>
          </p:cNvSpPr>
          <p:nvPr/>
        </p:nvSpPr>
        <p:spPr bwMode="auto">
          <a:xfrm flipH="1" flipV="1">
            <a:off x="5724525" y="3573463"/>
            <a:ext cx="576263" cy="1008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53258" name="Line 10"/>
          <p:cNvSpPr>
            <a:spLocks noChangeShapeType="1"/>
          </p:cNvSpPr>
          <p:nvPr/>
        </p:nvSpPr>
        <p:spPr bwMode="auto">
          <a:xfrm flipH="1" flipV="1">
            <a:off x="4787900" y="2997200"/>
            <a:ext cx="1512888" cy="158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53259" name="Line 11"/>
          <p:cNvSpPr>
            <a:spLocks noChangeShapeType="1"/>
          </p:cNvSpPr>
          <p:nvPr/>
        </p:nvSpPr>
        <p:spPr bwMode="auto">
          <a:xfrm flipH="1" flipV="1">
            <a:off x="3563938" y="2492375"/>
            <a:ext cx="2736850" cy="2089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pic>
        <p:nvPicPr>
          <p:cNvPr id="53260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975" y="2205038"/>
            <a:ext cx="482441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3261" name="Text Box 13"/>
          <p:cNvSpPr txBox="1">
            <a:spLocks noChangeArrowheads="1"/>
          </p:cNvSpPr>
          <p:nvPr/>
        </p:nvSpPr>
        <p:spPr bwMode="auto">
          <a:xfrm>
            <a:off x="1258888" y="1484313"/>
            <a:ext cx="64087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/>
              <a:t>Výnosy: 	         </a:t>
            </a:r>
            <a:r>
              <a:rPr lang="cs-CZ" sz="2000" b="1">
                <a:latin typeface="Arial" charset="0"/>
              </a:rPr>
              <a:t>0,066	0,034         0,104       0,008</a:t>
            </a:r>
          </a:p>
        </p:txBody>
      </p:sp>
      <p:sp>
        <p:nvSpPr>
          <p:cNvPr id="53262" name="Rectangle 14"/>
          <p:cNvSpPr>
            <a:spLocks noChangeArrowheads="1"/>
          </p:cNvSpPr>
          <p:nvPr/>
        </p:nvSpPr>
        <p:spPr bwMode="auto">
          <a:xfrm>
            <a:off x="2339975" y="1484313"/>
            <a:ext cx="4824413" cy="5048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53263" name="Text Box 15"/>
          <p:cNvSpPr txBox="1">
            <a:spLocks noChangeArrowheads="1"/>
          </p:cNvSpPr>
          <p:nvPr/>
        </p:nvSpPr>
        <p:spPr bwMode="auto">
          <a:xfrm>
            <a:off x="755650" y="2349500"/>
            <a:ext cx="14398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/>
              <a:t>Kovariance: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EMM10</a:t>
            </a:r>
          </a:p>
        </p:txBody>
      </p:sp>
      <p:sp>
        <p:nvSpPr>
          <p:cNvPr id="9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A2065-ACE6-422E-8A3F-A2D0C9D8C9F0}" type="slidenum">
              <a:rPr lang="cs-CZ"/>
              <a:pPr/>
              <a:t>43</a:t>
            </a:fld>
            <a:endParaRPr lang="cs-CZ"/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b="1">
                <a:solidFill>
                  <a:schemeClr val="accent2"/>
                </a:solidFill>
              </a:rPr>
              <a:t>Příklad …</a:t>
            </a:r>
          </a:p>
        </p:txBody>
      </p:sp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1187450" y="1916113"/>
            <a:ext cx="6913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400" b="1">
                <a:latin typeface="Arial" charset="0"/>
              </a:rPr>
              <a:t>Krok 1:         </a:t>
            </a:r>
            <a:r>
              <a:rPr lang="cs-CZ" sz="2400" i="1">
                <a:latin typeface="Times New Roman" pitchFamily="18" charset="0"/>
              </a:rPr>
              <a:t>R</a:t>
            </a:r>
            <a:r>
              <a:rPr lang="cs-CZ" sz="2400" i="1" baseline="-25000">
                <a:latin typeface="Times New Roman" pitchFamily="18" charset="0"/>
              </a:rPr>
              <a:t>max</a:t>
            </a:r>
            <a:r>
              <a:rPr lang="cs-CZ" sz="2400">
                <a:latin typeface="Times New Roman" pitchFamily="18" charset="0"/>
              </a:rPr>
              <a:t> = 0,104       </a:t>
            </a:r>
            <a:r>
              <a:rPr lang="cs-CZ" sz="2400" i="1">
                <a:latin typeface="Times New Roman" pitchFamily="18" charset="0"/>
              </a:rPr>
              <a:t>R</a:t>
            </a:r>
            <a:r>
              <a:rPr lang="cs-CZ" sz="2400" i="1" baseline="-25000">
                <a:latin typeface="Times New Roman" pitchFamily="18" charset="0"/>
              </a:rPr>
              <a:t>min</a:t>
            </a:r>
            <a:r>
              <a:rPr lang="cs-CZ" sz="2400">
                <a:latin typeface="Times New Roman" pitchFamily="18" charset="0"/>
              </a:rPr>
              <a:t> = 0,007 </a:t>
            </a:r>
          </a:p>
        </p:txBody>
      </p:sp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1258888" y="2781300"/>
            <a:ext cx="69135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400" b="1">
                <a:latin typeface="Arial" charset="0"/>
              </a:rPr>
              <a:t>Krok 2:         </a:t>
            </a:r>
            <a:r>
              <a:rPr lang="cs-CZ" sz="2400" i="1">
                <a:latin typeface="Times New Roman" pitchFamily="18" charset="0"/>
                <a:sym typeface="Symbol" pitchFamily="18" charset="2"/>
              </a:rPr>
              <a:t></a:t>
            </a:r>
            <a:r>
              <a:rPr lang="cs-CZ" sz="2400" i="1" baseline="-25000">
                <a:latin typeface="Times New Roman" pitchFamily="18" charset="0"/>
              </a:rPr>
              <a:t>max</a:t>
            </a:r>
            <a:r>
              <a:rPr lang="cs-CZ" sz="2400">
                <a:latin typeface="Times New Roman" pitchFamily="18" charset="0"/>
              </a:rPr>
              <a:t> = 0,190     </a:t>
            </a:r>
            <a:r>
              <a:rPr lang="cs-CZ" sz="2400" i="1">
                <a:sym typeface="Symbol" pitchFamily="18" charset="2"/>
              </a:rPr>
              <a:t></a:t>
            </a:r>
            <a:r>
              <a:rPr lang="cs-CZ" sz="2400" i="1" baseline="-25000">
                <a:latin typeface="Times New Roman" pitchFamily="18" charset="0"/>
              </a:rPr>
              <a:t>min</a:t>
            </a:r>
            <a:r>
              <a:rPr lang="cs-CZ" sz="2400">
                <a:latin typeface="Times New Roman" pitchFamily="18" charset="0"/>
              </a:rPr>
              <a:t> = 0,062 </a:t>
            </a:r>
          </a:p>
        </p:txBody>
      </p:sp>
      <p:pic>
        <p:nvPicPr>
          <p:cNvPr id="5427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4225925"/>
            <a:ext cx="7056437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4278" name="Text Box 6"/>
          <p:cNvSpPr txBox="1">
            <a:spLocks noChangeArrowheads="1"/>
          </p:cNvSpPr>
          <p:nvPr/>
        </p:nvSpPr>
        <p:spPr bwMode="auto">
          <a:xfrm>
            <a:off x="1263650" y="3644900"/>
            <a:ext cx="5329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400" b="1">
                <a:latin typeface="Arial" charset="0"/>
              </a:rPr>
              <a:t>Krok 5*:</a:t>
            </a:r>
            <a:r>
              <a:rPr lang="cs-CZ" sz="2400">
                <a:latin typeface="Arial" charset="0"/>
              </a:rPr>
              <a:t> Optimální řešení:</a:t>
            </a:r>
          </a:p>
        </p:txBody>
      </p:sp>
      <p:sp>
        <p:nvSpPr>
          <p:cNvPr id="54279" name="Text Box 7"/>
          <p:cNvSpPr txBox="1">
            <a:spLocks noChangeArrowheads="1"/>
          </p:cNvSpPr>
          <p:nvPr/>
        </p:nvSpPr>
        <p:spPr bwMode="auto">
          <a:xfrm>
            <a:off x="1476375" y="5661025"/>
            <a:ext cx="2590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>
                <a:hlinkClick r:id="rId3" action="ppaction://hlinkfile"/>
              </a:rPr>
              <a:t>fuzzyfikace.xls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EMM10</a:t>
            </a:r>
          </a:p>
        </p:txBody>
      </p:sp>
      <p:sp>
        <p:nvSpPr>
          <p:cNvPr id="21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2893-9C99-4038-9996-4EE51CBEC614}" type="slidenum">
              <a:rPr lang="cs-CZ"/>
              <a:pPr/>
              <a:t>44</a:t>
            </a:fld>
            <a:endParaRPr lang="cs-CZ"/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>
                <a:solidFill>
                  <a:schemeClr val="accent2"/>
                </a:solidFill>
              </a:rPr>
              <a:t>Příklad: Řešení</a:t>
            </a:r>
            <a:br>
              <a:rPr lang="cs-CZ" sz="3200" b="1">
                <a:solidFill>
                  <a:schemeClr val="accent2"/>
                </a:solidFill>
              </a:rPr>
            </a:br>
            <a:r>
              <a:rPr lang="cs-CZ" sz="2800">
                <a:solidFill>
                  <a:schemeClr val="accent2"/>
                </a:solidFill>
              </a:rPr>
              <a:t>lineární satisfakce PF</a:t>
            </a:r>
            <a:r>
              <a:rPr lang="cs-CZ" sz="3200">
                <a:solidFill>
                  <a:schemeClr val="accent2"/>
                </a:solidFill>
              </a:rPr>
              <a:t> </a:t>
            </a:r>
            <a:endParaRPr lang="cs-CZ"/>
          </a:p>
        </p:txBody>
      </p:sp>
      <p:sp>
        <p:nvSpPr>
          <p:cNvPr id="55299" name="Line 3"/>
          <p:cNvSpPr>
            <a:spLocks noChangeShapeType="1"/>
          </p:cNvSpPr>
          <p:nvPr/>
        </p:nvSpPr>
        <p:spPr bwMode="auto">
          <a:xfrm>
            <a:off x="971550" y="4437063"/>
            <a:ext cx="7129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55300" name="Line 4"/>
          <p:cNvSpPr>
            <a:spLocks noChangeShapeType="1"/>
          </p:cNvSpPr>
          <p:nvPr/>
        </p:nvSpPr>
        <p:spPr bwMode="auto">
          <a:xfrm>
            <a:off x="2051050" y="1844675"/>
            <a:ext cx="0" cy="3024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55301" name="Line 5"/>
          <p:cNvSpPr>
            <a:spLocks noChangeShapeType="1"/>
          </p:cNvSpPr>
          <p:nvPr/>
        </p:nvSpPr>
        <p:spPr bwMode="auto">
          <a:xfrm>
            <a:off x="1911350" y="2997200"/>
            <a:ext cx="6121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55302" name="Line 6"/>
          <p:cNvSpPr>
            <a:spLocks noChangeShapeType="1"/>
          </p:cNvSpPr>
          <p:nvPr/>
        </p:nvSpPr>
        <p:spPr bwMode="auto">
          <a:xfrm>
            <a:off x="7019925" y="4365625"/>
            <a:ext cx="606425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55303" name="Line 7"/>
          <p:cNvSpPr>
            <a:spLocks noChangeShapeType="1"/>
          </p:cNvSpPr>
          <p:nvPr/>
        </p:nvSpPr>
        <p:spPr bwMode="auto">
          <a:xfrm>
            <a:off x="1979613" y="2997200"/>
            <a:ext cx="1368425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55304" name="Line 8"/>
          <p:cNvSpPr>
            <a:spLocks noChangeShapeType="1"/>
          </p:cNvSpPr>
          <p:nvPr/>
        </p:nvSpPr>
        <p:spPr bwMode="auto">
          <a:xfrm>
            <a:off x="3348038" y="2997200"/>
            <a:ext cx="3671887" cy="1368425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55305" name="Text Box 9"/>
          <p:cNvSpPr txBox="1">
            <a:spLocks noChangeArrowheads="1"/>
          </p:cNvSpPr>
          <p:nvPr/>
        </p:nvSpPr>
        <p:spPr bwMode="auto">
          <a:xfrm>
            <a:off x="1654175" y="2801938"/>
            <a:ext cx="2873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/>
              <a:t>1</a:t>
            </a:r>
          </a:p>
        </p:txBody>
      </p:sp>
      <p:sp>
        <p:nvSpPr>
          <p:cNvPr id="55306" name="Text Box 10"/>
          <p:cNvSpPr txBox="1">
            <a:spLocks noChangeArrowheads="1"/>
          </p:cNvSpPr>
          <p:nvPr/>
        </p:nvSpPr>
        <p:spPr bwMode="auto">
          <a:xfrm>
            <a:off x="1692275" y="4437063"/>
            <a:ext cx="2873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/>
              <a:t>0</a:t>
            </a:r>
          </a:p>
        </p:txBody>
      </p:sp>
      <p:sp>
        <p:nvSpPr>
          <p:cNvPr id="55307" name="Rectangle 11"/>
          <p:cNvSpPr>
            <a:spLocks noChangeArrowheads="1"/>
          </p:cNvSpPr>
          <p:nvPr/>
        </p:nvSpPr>
        <p:spPr bwMode="auto">
          <a:xfrm>
            <a:off x="2124075" y="4365625"/>
            <a:ext cx="6192838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cs-CZ" sz="2400" i="1">
                <a:latin typeface="Times New Roman" pitchFamily="18" charset="0"/>
                <a:sym typeface="Symbol" pitchFamily="18" charset="2"/>
              </a:rPr>
              <a:t>R</a:t>
            </a:r>
            <a:r>
              <a:rPr lang="cs-CZ" sz="2400" baseline="-25000">
                <a:latin typeface="Times New Roman" pitchFamily="18" charset="0"/>
              </a:rPr>
              <a:t>min</a:t>
            </a:r>
            <a:r>
              <a:rPr lang="cs-CZ" sz="2400" i="1">
                <a:latin typeface="Times New Roman" pitchFamily="18" charset="0"/>
                <a:sym typeface="Symbol" pitchFamily="18" charset="2"/>
              </a:rPr>
              <a:t>      </a:t>
            </a:r>
            <a:r>
              <a:rPr lang="cs-CZ" sz="2400" baseline="-25000">
                <a:latin typeface="Times New Roman" pitchFamily="18" charset="0"/>
              </a:rPr>
              <a:t>min</a:t>
            </a:r>
            <a:r>
              <a:rPr lang="cs-CZ" sz="2400">
                <a:latin typeface="Times New Roman" pitchFamily="18" charset="0"/>
              </a:rPr>
              <a:t>     </a:t>
            </a:r>
            <a:r>
              <a:rPr lang="cs-CZ" sz="2400" i="1">
                <a:latin typeface="Times New Roman" pitchFamily="18" charset="0"/>
                <a:sym typeface="Symbol" pitchFamily="18" charset="2"/>
              </a:rPr>
              <a:t></a:t>
            </a:r>
            <a:r>
              <a:rPr lang="cs-CZ" sz="2400" baseline="-25000">
                <a:latin typeface="Times New Roman" pitchFamily="18" charset="0"/>
              </a:rPr>
              <a:t>PF</a:t>
            </a:r>
            <a:r>
              <a:rPr lang="cs-CZ" sz="2400">
                <a:latin typeface="Times New Roman" pitchFamily="18" charset="0"/>
              </a:rPr>
              <a:t>= </a:t>
            </a:r>
            <a:r>
              <a:rPr lang="cs-CZ" sz="2400" i="1">
                <a:latin typeface="Times New Roman" pitchFamily="18" charset="0"/>
                <a:sym typeface="Symbol" pitchFamily="18" charset="2"/>
              </a:rPr>
              <a:t>R</a:t>
            </a:r>
            <a:r>
              <a:rPr lang="cs-CZ" sz="2400" baseline="-25000">
                <a:latin typeface="Times New Roman" pitchFamily="18" charset="0"/>
              </a:rPr>
              <a:t>PF</a:t>
            </a:r>
            <a:r>
              <a:rPr lang="cs-CZ" sz="2400">
                <a:latin typeface="Times New Roman" pitchFamily="18" charset="0"/>
              </a:rPr>
              <a:t>   </a:t>
            </a:r>
            <a:r>
              <a:rPr lang="cs-CZ" sz="2400" i="1">
                <a:latin typeface="Times New Roman" pitchFamily="18" charset="0"/>
                <a:sym typeface="Symbol" pitchFamily="18" charset="2"/>
              </a:rPr>
              <a:t>R</a:t>
            </a:r>
            <a:r>
              <a:rPr lang="cs-CZ" sz="2400" baseline="-25000">
                <a:latin typeface="Times New Roman" pitchFamily="18" charset="0"/>
              </a:rPr>
              <a:t>max                     </a:t>
            </a:r>
            <a:r>
              <a:rPr lang="cs-CZ" sz="2400" i="1">
                <a:latin typeface="Times New Roman" pitchFamily="18" charset="0"/>
                <a:sym typeface="Symbol" pitchFamily="18" charset="2"/>
              </a:rPr>
              <a:t></a:t>
            </a:r>
            <a:r>
              <a:rPr lang="cs-CZ" sz="2400" baseline="-25000">
                <a:latin typeface="Times New Roman" pitchFamily="18" charset="0"/>
              </a:rPr>
              <a:t>max </a:t>
            </a:r>
          </a:p>
        </p:txBody>
      </p:sp>
      <p:sp>
        <p:nvSpPr>
          <p:cNvPr id="55308" name="Line 12"/>
          <p:cNvSpPr>
            <a:spLocks noChangeShapeType="1"/>
          </p:cNvSpPr>
          <p:nvPr/>
        </p:nvSpPr>
        <p:spPr bwMode="auto">
          <a:xfrm>
            <a:off x="3348038" y="2997200"/>
            <a:ext cx="0" cy="15113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55309" name="Line 13"/>
          <p:cNvSpPr>
            <a:spLocks noChangeShapeType="1"/>
          </p:cNvSpPr>
          <p:nvPr/>
        </p:nvSpPr>
        <p:spPr bwMode="auto">
          <a:xfrm flipV="1">
            <a:off x="4500563" y="3429000"/>
            <a:ext cx="0" cy="1008063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55310" name="Line 14"/>
          <p:cNvSpPr>
            <a:spLocks noChangeShapeType="1"/>
          </p:cNvSpPr>
          <p:nvPr/>
        </p:nvSpPr>
        <p:spPr bwMode="auto">
          <a:xfrm flipH="1">
            <a:off x="1979613" y="3429000"/>
            <a:ext cx="25209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55311" name="Line 15"/>
          <p:cNvSpPr>
            <a:spLocks noChangeShapeType="1"/>
          </p:cNvSpPr>
          <p:nvPr/>
        </p:nvSpPr>
        <p:spPr bwMode="auto">
          <a:xfrm>
            <a:off x="1979613" y="4365625"/>
            <a:ext cx="360362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55312" name="Line 16"/>
          <p:cNvSpPr>
            <a:spLocks noChangeShapeType="1"/>
          </p:cNvSpPr>
          <p:nvPr/>
        </p:nvSpPr>
        <p:spPr bwMode="auto">
          <a:xfrm>
            <a:off x="5516563" y="2997200"/>
            <a:ext cx="2079625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55313" name="Line 17"/>
          <p:cNvSpPr>
            <a:spLocks noChangeShapeType="1"/>
          </p:cNvSpPr>
          <p:nvPr/>
        </p:nvSpPr>
        <p:spPr bwMode="auto">
          <a:xfrm flipV="1">
            <a:off x="2339975" y="2997200"/>
            <a:ext cx="3168650" cy="1368425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55314" name="Line 18"/>
          <p:cNvSpPr>
            <a:spLocks noChangeShapeType="1"/>
          </p:cNvSpPr>
          <p:nvPr/>
        </p:nvSpPr>
        <p:spPr bwMode="auto">
          <a:xfrm>
            <a:off x="5508625" y="2997200"/>
            <a:ext cx="0" cy="15113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55315" name="Text Box 19"/>
          <p:cNvSpPr txBox="1">
            <a:spLocks noChangeArrowheads="1"/>
          </p:cNvSpPr>
          <p:nvPr/>
        </p:nvSpPr>
        <p:spPr bwMode="auto">
          <a:xfrm>
            <a:off x="1492250" y="3213100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/>
              <a:t>0,62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Markowitzův</a:t>
            </a:r>
            <a:r>
              <a:rPr lang="cs-CZ" b="1" dirty="0"/>
              <a:t> model</a:t>
            </a:r>
            <a:br>
              <a:rPr lang="cs-CZ" b="1" dirty="0"/>
            </a:br>
            <a:r>
              <a:rPr lang="cs-CZ" sz="2400" dirty="0" smtClean="0"/>
              <a:t>(zadaná úroveň výnosu a minimalizace rizika)</a:t>
            </a:r>
            <a:endParaRPr lang="cs-CZ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ctr">
                  <a:buNone/>
                </a:pPr>
                <a:r>
                  <a:rPr lang="cs-CZ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cs-CZ" i="0">
                                <a:latin typeface="Cambria Math" panose="02040503050406030204" pitchFamily="18" charset="0"/>
                              </a:rPr>
                              <m:t>PF</m:t>
                            </m:r>
                          </m:sub>
                        </m:sSub>
                      </m:sub>
                    </m:sSub>
                    <m:r>
                      <a:rPr lang="cs-CZ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nary>
                          <m:naryPr>
                            <m:chr m:val="∑"/>
                            <m:limLoc m:val="subSup"/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cs-CZ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sup>
                          <m:e>
                            <m:nary>
                              <m:naryPr>
                                <m:chr m:val="∑"/>
                                <m:limLoc m:val="subSup"/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5"/>
                                  </m:rPr>
                                  <a:rPr lang="cs-CZ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sup>
                              <m:e>
                                <m:sSub>
                                  <m:sSubPr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cs-CZ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i="1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cs-CZ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cs-CZ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i="1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cs-CZ" i="1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</m:sub>
                                </m:sSub>
                                <m:sSub>
                                  <m:sSubPr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nary>
                          </m:e>
                        </m:nary>
                      </m:e>
                    </m:rad>
                    <m:r>
                      <a:rPr lang="cs-CZ" i="1">
                        <a:latin typeface="Cambria Math" panose="02040503050406030204" pitchFamily="18" charset="0"/>
                      </a:rPr>
                      <m:t> </m:t>
                    </m:r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⟶ 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min</m:t>
                    </m:r>
                  </m:oMath>
                </a14:m>
                <a:r>
                  <a:rPr lang="cs-CZ" dirty="0" smtClean="0"/>
                  <a:t>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cs-CZ" dirty="0" err="1" smtClean="0"/>
                  <a:t>z.p</a:t>
                </a:r>
                <a:r>
                  <a:rPr lang="cs-CZ" dirty="0" smtClean="0"/>
                  <a:t>.</a:t>
                </a:r>
              </a:p>
              <a:p>
                <a:pPr marL="0" indent="0" algn="ctr">
                  <a:lnSpc>
                    <a:spcPct val="150000"/>
                  </a:lnSpc>
                  <a:buNone/>
                </a:pPr>
                <a:r>
                  <a:rPr lang="cs-CZ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cs-CZ" b="0" i="0" smtClean="0">
                            <a:latin typeface="Cambria Math" panose="02040503050406030204" pitchFamily="18" charset="0"/>
                          </a:rPr>
                          <m:t>PF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cs-CZ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  <m:e>
                        <m:sSub>
                          <m:sSub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cs-CZ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   </m:t>
                    </m:r>
                  </m:oMath>
                </a14:m>
                <a:r>
                  <a:rPr lang="cs-CZ" dirty="0" smtClean="0"/>
                  <a:t> </a:t>
                </a:r>
              </a:p>
              <a:p>
                <a:pPr marL="0" indent="0" algn="ctr">
                  <a:lnSpc>
                    <a:spcPct val="150000"/>
                  </a:lnSpc>
                  <a:buNone/>
                </a:pPr>
                <a:r>
                  <a:rPr lang="cs-CZ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cs-CZ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cs-CZ" i="1"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cs-CZ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cs-CZ" dirty="0"/>
                  <a:t> </a:t>
                </a:r>
                <a:endParaRPr lang="cs-CZ" dirty="0" smtClean="0"/>
              </a:p>
              <a:p>
                <a:pPr marL="0" indent="0" algn="r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cs-CZ" b="0" i="0" smtClean="0">
                          <a:latin typeface="Cambria Math" panose="02040503050406030204" pitchFamily="18" charset="0"/>
                        </a:rPr>
                        <m:t>pro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=1, 2,…,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 </m:t>
                      </m:r>
                    </m:oMath>
                  </m:oMathPara>
                </a14:m>
                <a:endParaRPr lang="cs-CZ" dirty="0" smtClean="0"/>
              </a:p>
              <a:p>
                <a:pPr marL="0" indent="0">
                  <a:buNone/>
                </a:pPr>
                <a:endParaRPr lang="cs-CZ" dirty="0" smtClean="0"/>
              </a:p>
              <a:p>
                <a:pPr marL="719138" indent="-719138">
                  <a:buNone/>
                </a:pPr>
                <a:r>
                  <a:rPr lang="cs-CZ" dirty="0" smtClean="0"/>
                  <a:t>kde	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cs-CZ" dirty="0" smtClean="0"/>
                  <a:t>  je zadaný požadovaný (kladný) relativní výnos PF, </a:t>
                </a:r>
                <a:br>
                  <a:rPr lang="cs-CZ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cs-CZ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cs-CZ" dirty="0" smtClean="0"/>
                  <a:t>  jsou nezáporné (kladné) konstanty (úrovně).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err="1" smtClean="0"/>
              <a:t>EMM10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6758A-7249-494D-97AC-827C6DEB5DE8}" type="slidenum">
              <a:rPr lang="cs-CZ" smtClean="0"/>
              <a:pPr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02455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/>
              <a:t>Sharpeho</a:t>
            </a:r>
            <a:r>
              <a:rPr lang="cs-CZ" b="1" dirty="0" smtClean="0"/>
              <a:t> model</a:t>
            </a:r>
            <a:br>
              <a:rPr lang="cs-CZ" b="1" dirty="0" smtClean="0"/>
            </a:br>
            <a:r>
              <a:rPr lang="cs-CZ" sz="2400" dirty="0" smtClean="0"/>
              <a:t>(zadaná úroveň rizika a maximalizace výnosu)</a:t>
            </a:r>
            <a:endParaRPr lang="cs-CZ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ctr">
                  <a:buNone/>
                </a:pPr>
                <a:r>
                  <a:rPr lang="cs-CZ" b="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cs-CZ" b="0" i="0" smtClean="0">
                            <a:latin typeface="Cambria Math" panose="02040503050406030204" pitchFamily="18" charset="0"/>
                          </a:rPr>
                          <m:t>PF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cs-CZ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cs-CZ" i="1"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cs-CZ" i="1">
                        <a:latin typeface="Cambria Math" panose="02040503050406030204" pitchFamily="18" charset="0"/>
                      </a:rPr>
                      <m:t> </m:t>
                    </m:r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⟶ 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</m:t>
                    </m:r>
                    <m:r>
                      <m:rPr>
                        <m:sty m:val="p"/>
                      </m:rPr>
                      <a:rPr lang="cs-CZ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ax</m:t>
                    </m:r>
                  </m:oMath>
                </a14:m>
                <a:r>
                  <a:rPr lang="cs-CZ" dirty="0" smtClean="0"/>
                  <a:t>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cs-CZ" dirty="0" err="1" smtClean="0"/>
                  <a:t>z.p</a:t>
                </a:r>
                <a:r>
                  <a:rPr lang="cs-CZ" dirty="0" smtClean="0"/>
                  <a:t>.</a:t>
                </a:r>
              </a:p>
              <a:p>
                <a:pPr marL="0" indent="0" algn="ctr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cs-CZ" i="0">
                                <a:latin typeface="Cambria Math" panose="02040503050406030204" pitchFamily="18" charset="0"/>
                              </a:rPr>
                              <m:t>PF</m:t>
                            </m:r>
                          </m:sub>
                        </m:sSub>
                      </m:sub>
                    </m:sSub>
                    <m:r>
                      <a:rPr lang="cs-CZ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nary>
                          <m:naryPr>
                            <m:chr m:val="∑"/>
                            <m:limLoc m:val="subSup"/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cs-CZ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sup>
                          <m:e>
                            <m:nary>
                              <m:naryPr>
                                <m:chr m:val="∑"/>
                                <m:limLoc m:val="subSup"/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5"/>
                                  </m:rPr>
                                  <a:rPr lang="cs-CZ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sup>
                              <m:e>
                                <m:sSub>
                                  <m:sSubPr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cs-CZ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i="1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cs-CZ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cs-CZ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i="1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cs-CZ" i="1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</m:sub>
                                </m:sSub>
                                <m:sSub>
                                  <m:sSubPr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nary>
                          </m:e>
                        </m:nary>
                      </m:e>
                    </m:rad>
                    <m:r>
                      <a:rPr lang="cs-CZ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cs-CZ" dirty="0" smtClean="0"/>
                  <a:t> </a:t>
                </a:r>
              </a:p>
              <a:p>
                <a:pPr marL="0" indent="0" algn="ctr">
                  <a:lnSpc>
                    <a:spcPct val="150000"/>
                  </a:lnSpc>
                  <a:buNone/>
                </a:pPr>
                <a:r>
                  <a:rPr lang="cs-CZ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cs-CZ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cs-CZ" i="1"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cs-CZ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cs-CZ" dirty="0"/>
                  <a:t> </a:t>
                </a:r>
                <a:endParaRPr lang="cs-CZ" dirty="0" smtClean="0"/>
              </a:p>
              <a:p>
                <a:pPr marL="0" indent="0" algn="r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cs-CZ" b="0" i="0" smtClean="0">
                          <a:latin typeface="Cambria Math" panose="02040503050406030204" pitchFamily="18" charset="0"/>
                        </a:rPr>
                        <m:t>pro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=1, 2,…,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 </m:t>
                      </m:r>
                    </m:oMath>
                  </m:oMathPara>
                </a14:m>
                <a:endParaRPr lang="cs-CZ" dirty="0" smtClean="0"/>
              </a:p>
              <a:p>
                <a:pPr marL="0" indent="0">
                  <a:buNone/>
                </a:pPr>
                <a:endParaRPr lang="cs-CZ" dirty="0" smtClean="0"/>
              </a:p>
              <a:p>
                <a:pPr marL="719138" indent="-719138">
                  <a:buNone/>
                </a:pPr>
                <a:r>
                  <a:rPr lang="cs-CZ" dirty="0" smtClean="0"/>
                  <a:t>kde	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cs-CZ" dirty="0" smtClean="0"/>
                  <a:t>  je zadaná dovolená (kladná) mez rizika PF, </a:t>
                </a:r>
                <a:br>
                  <a:rPr lang="cs-CZ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cs-CZ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cs-CZ" dirty="0" smtClean="0"/>
                  <a:t>  jsou nezáporné (kladné) konstanty (úrovně).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err="1" smtClean="0"/>
              <a:t>EMM10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6758A-7249-494D-97AC-827C6DEB5DE8}" type="slidenum">
              <a:rPr lang="cs-CZ" smtClean="0"/>
              <a:pPr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10236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Faktorové modely</a:t>
            </a:r>
            <a:br>
              <a:rPr lang="cs-CZ" dirty="0" smtClean="0"/>
            </a:br>
            <a:r>
              <a:rPr lang="cs-CZ" sz="1800" dirty="0" smtClean="0"/>
              <a:t>(lineární) závislost relativního výnosu aktiva na zadaném faktoru-indexu </a:t>
            </a:r>
            <a:r>
              <a:rPr lang="cs-CZ" sz="1800" i="1" dirty="0" smtClean="0"/>
              <a:t>F</a:t>
            </a:r>
            <a:endParaRPr lang="cs-CZ" sz="18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cs-CZ" dirty="0" smtClean="0"/>
                  <a:t>Nevýhodou klasického stochastického modelu je nutnost počítat </a:t>
                </a:r>
                <a:r>
                  <a:rPr lang="cs-CZ" dirty="0" err="1" smtClean="0"/>
                  <a:t>kovarianční</a:t>
                </a:r>
                <a:r>
                  <a:rPr lang="cs-CZ" dirty="0" smtClean="0"/>
                  <a:t> matici, která může být velká, když </a:t>
                </a:r>
                <a:br>
                  <a:rPr lang="cs-CZ" dirty="0" smtClean="0"/>
                </a:br>
                <a:r>
                  <a:rPr lang="cs-CZ" dirty="0" smtClean="0"/>
                  <a:t>počet </a:t>
                </a:r>
                <a14:m>
                  <m:oMath xmlns:m="http://schemas.openxmlformats.org/officeDocument/2006/math">
                    <m:r>
                      <a:rPr lang="cs-CZ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cs-CZ" dirty="0" smtClean="0"/>
                  <a:t> uvažovaných akcií (aktiv) v portfoliu narůstá.</a:t>
                </a:r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r>
                  <a:rPr lang="cs-CZ" dirty="0" smtClean="0"/>
                  <a:t>V </a:t>
                </a:r>
                <a:r>
                  <a:rPr lang="cs-CZ" dirty="0" err="1" smtClean="0"/>
                  <a:t>kovarianční</a:t>
                </a:r>
                <a:r>
                  <a:rPr lang="cs-CZ" dirty="0" smtClean="0"/>
                  <a:t> matici je potřeba určit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p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num>
                        <m:den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 = 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p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num>
                        <m:den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 = 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p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num>
                        <m:den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cs-CZ" dirty="0" smtClean="0"/>
              </a:p>
              <a:p>
                <a:pPr marL="0" indent="0">
                  <a:buNone/>
                </a:pPr>
                <a:r>
                  <a:rPr lang="cs-CZ" dirty="0" smtClean="0"/>
                  <a:t>kovariancí aktiv.</a:t>
                </a:r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r>
                  <a:rPr lang="cs-CZ" dirty="0" smtClean="0"/>
                  <a:t>Namísto toho uvažujeme, že relativní výnos aktiva závisí na nějakém faktoru akciového trhu.</a:t>
                </a:r>
                <a:endParaRPr lang="cs-CZ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11" t="-9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err="1" smtClean="0"/>
              <a:t>EMM10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91DAA-B038-4E32-998C-DA055AF8B636}" type="slidenum">
              <a:rPr lang="cs-CZ" smtClean="0"/>
              <a:pPr/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9946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Faktorové modely</a:t>
            </a:r>
            <a:br>
              <a:rPr lang="cs-CZ" dirty="0" smtClean="0"/>
            </a:br>
            <a:r>
              <a:rPr lang="cs-CZ" sz="1800" dirty="0" smtClean="0"/>
              <a:t>(lineární) závislost relativního výnosu aktiva na zadaném faktoru-indexu </a:t>
            </a:r>
            <a:r>
              <a:rPr lang="cs-CZ" sz="1800" i="1" dirty="0" smtClean="0"/>
              <a:t>F</a:t>
            </a:r>
            <a:endParaRPr lang="cs-CZ" sz="18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cs-CZ" dirty="0" err="1" smtClean="0"/>
                  <a:t>Jednoindexový</a:t>
                </a:r>
                <a:r>
                  <a:rPr lang="cs-CZ" dirty="0" smtClean="0"/>
                  <a:t> (</a:t>
                </a:r>
                <a:r>
                  <a:rPr lang="cs-CZ" dirty="0" err="1" smtClean="0"/>
                  <a:t>jednofaktorový</a:t>
                </a:r>
                <a:r>
                  <a:rPr lang="cs-CZ" dirty="0" smtClean="0"/>
                  <a:t>) model:</a:t>
                </a:r>
              </a:p>
              <a:p>
                <a:pPr marL="1279525" indent="-1279525">
                  <a:buNone/>
                </a:pPr>
                <a:r>
                  <a:rPr lang="cs-CZ" b="1" dirty="0" smtClean="0"/>
                  <a:t>Faktor</a:t>
                </a:r>
                <a:r>
                  <a:rPr lang="cs-CZ" dirty="0" smtClean="0"/>
                  <a:t> =	celý kapitálový trh, </a:t>
                </a:r>
                <a:br>
                  <a:rPr lang="cs-CZ" dirty="0" smtClean="0"/>
                </a:br>
                <a:r>
                  <a:rPr lang="cs-CZ" dirty="0" smtClean="0"/>
                  <a:t>reprezentovaný jedním indexem, </a:t>
                </a:r>
                <a:br>
                  <a:rPr lang="cs-CZ" dirty="0" smtClean="0"/>
                </a:br>
                <a:r>
                  <a:rPr lang="cs-CZ" dirty="0" smtClean="0"/>
                  <a:t>např. index </a:t>
                </a:r>
                <a:r>
                  <a:rPr lang="cs-CZ" dirty="0" err="1" smtClean="0"/>
                  <a:t>PX</a:t>
                </a:r>
                <a:r>
                  <a:rPr lang="cs-CZ" dirty="0" smtClean="0"/>
                  <a:t>, index </a:t>
                </a:r>
                <a:r>
                  <a:rPr lang="cs-CZ" dirty="0" err="1" smtClean="0"/>
                  <a:t>RM</a:t>
                </a:r>
                <a:r>
                  <a:rPr lang="cs-CZ" dirty="0" smtClean="0"/>
                  <a:t>, Dow Jones index, </a:t>
                </a:r>
                <a:br>
                  <a:rPr lang="cs-CZ" dirty="0" smtClean="0"/>
                </a:br>
                <a:r>
                  <a:rPr lang="cs-CZ" dirty="0" smtClean="0"/>
                  <a:t>indexy </a:t>
                </a:r>
                <a:r>
                  <a:rPr lang="cs-CZ" dirty="0" err="1" smtClean="0"/>
                  <a:t>NASDAQ</a:t>
                </a:r>
                <a:r>
                  <a:rPr lang="cs-CZ" dirty="0" smtClean="0"/>
                  <a:t> aj.</a:t>
                </a:r>
              </a:p>
              <a:p>
                <a:pPr marL="0" indent="0">
                  <a:buNone/>
                </a:pPr>
                <a:r>
                  <a:rPr lang="cs-CZ" dirty="0" smtClean="0"/>
                  <a:t>Předpokládáme, že pro relativní výnos </a:t>
                </a:r>
                <a14:m>
                  <m:oMath xmlns:m="http://schemas.openxmlformats.org/officeDocument/2006/math">
                    <m:r>
                      <a:rPr lang="cs-CZ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cs-CZ" dirty="0" smtClean="0"/>
                  <a:t>-</a:t>
                </a:r>
                <a:r>
                  <a:rPr lang="cs-CZ" dirty="0" err="1" smtClean="0"/>
                  <a:t>tého</a:t>
                </a:r>
                <a:r>
                  <a:rPr lang="cs-CZ" dirty="0" smtClean="0"/>
                  <a:t> aktiva platí vztah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cs-CZ" b="0" i="0" smtClean="0">
                          <a:latin typeface="Cambria Math" panose="02040503050406030204" pitchFamily="18" charset="0"/>
                        </a:rPr>
                        <m:t>pro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=1, 2,…,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cs-CZ" dirty="0" smtClean="0"/>
              </a:p>
              <a:p>
                <a:pPr marL="0" indent="-2420938">
                  <a:buNone/>
                </a:pPr>
                <a:r>
                  <a:rPr lang="cs-CZ" dirty="0" smtClean="0"/>
                  <a:t>kde</a:t>
                </a:r>
              </a:p>
              <a:p>
                <a:pPr marL="2151063" indent="-1433513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cs-CZ" dirty="0" smtClean="0"/>
                  <a:t>	– jsou vhodné konstanty,</a:t>
                </a:r>
              </a:p>
              <a:p>
                <a:pPr marL="2151063" indent="-1433513">
                  <a:buNone/>
                </a:pP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cs-CZ" dirty="0" smtClean="0"/>
                  <a:t>	– vysvětlující </a:t>
                </a:r>
                <a:r>
                  <a:rPr lang="cs-CZ" dirty="0" err="1" smtClean="0"/>
                  <a:t>náh</a:t>
                </a:r>
                <a:r>
                  <a:rPr lang="cs-CZ" dirty="0" smtClean="0"/>
                  <a:t>. veličina (faktor / index </a:t>
                </a:r>
              </a:p>
              <a:p>
                <a:pPr marL="2151063" indent="-1433513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cs-CZ" dirty="0" smtClean="0"/>
                  <a:t>	– náhodná chyba (náhodný vliv)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11" t="-943" r="-74" b="-21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err="1" smtClean="0"/>
              <a:t>EMM10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91DAA-B038-4E32-998C-DA055AF8B636}" type="slidenum">
              <a:rPr lang="cs-CZ" smtClean="0"/>
              <a:pPr/>
              <a:t>8</a:t>
            </a:fld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8240598" y="5297398"/>
            <a:ext cx="633187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cs-CZ" sz="2400" dirty="0" smtClean="0">
                <a:latin typeface="+mn-lt"/>
              </a:rPr>
              <a:t>trhu)</a:t>
            </a:r>
            <a:endParaRPr lang="cs-CZ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2297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Faktorové modely</a:t>
            </a:r>
            <a:br>
              <a:rPr lang="cs-CZ" dirty="0" smtClean="0"/>
            </a:br>
            <a:r>
              <a:rPr lang="cs-CZ" sz="1800" dirty="0" smtClean="0"/>
              <a:t>(lineární) závislost relativního výnosu aktiva na zadaném faktoru-indexu </a:t>
            </a:r>
            <a:r>
              <a:rPr lang="cs-CZ" sz="1800" i="1" dirty="0" smtClean="0"/>
              <a:t>F</a:t>
            </a:r>
            <a:endParaRPr lang="cs-CZ" sz="18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cs-CZ" dirty="0" smtClean="0"/>
                  <a:t>Předpokládáme, že pro relativní výnos </a:t>
                </a:r>
                <a14:m>
                  <m:oMath xmlns:m="http://schemas.openxmlformats.org/officeDocument/2006/math">
                    <m:r>
                      <a:rPr lang="cs-CZ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cs-CZ" dirty="0" smtClean="0"/>
                  <a:t>-</a:t>
                </a:r>
                <a:r>
                  <a:rPr lang="cs-CZ" dirty="0" err="1" smtClean="0"/>
                  <a:t>tého</a:t>
                </a:r>
                <a:r>
                  <a:rPr lang="cs-CZ" dirty="0" smtClean="0"/>
                  <a:t> aktiva platí vztah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cs-CZ" b="0" i="0" smtClean="0">
                          <a:latin typeface="Cambria Math" panose="02040503050406030204" pitchFamily="18" charset="0"/>
                        </a:rPr>
                        <m:t>pro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=1, 2,…,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cs-CZ" dirty="0" smtClean="0"/>
              </a:p>
              <a:p>
                <a:pPr marL="0" indent="-2420938">
                  <a:buNone/>
                </a:pPr>
                <a:endParaRPr lang="cs-CZ" dirty="0" smtClean="0"/>
              </a:p>
              <a:p>
                <a:pPr marL="0" indent="-2420938">
                  <a:buNone/>
                </a:pPr>
                <a:r>
                  <a:rPr lang="cs-CZ" dirty="0" smtClean="0"/>
                  <a:t>Dále předpokládáme, že:</a:t>
                </a:r>
              </a:p>
              <a:p>
                <a:pPr marL="0" indent="-2420938">
                  <a:buNone/>
                </a:pPr>
                <a:endParaRPr lang="cs-CZ" dirty="0" smtClean="0"/>
              </a:p>
              <a:p>
                <a:pPr marL="0" indent="-2420938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b="0" i="0" smtClean="0">
                          <a:latin typeface="Cambria Math" panose="02040503050406030204" pitchFamily="18" charset="0"/>
                        </a:rPr>
                        <m:t>cov</m:t>
                      </m:r>
                      <m:d>
                        <m:d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=0 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 </m:t>
                      </m:r>
                      <m:r>
                        <m:rPr>
                          <m:nor/>
                        </m:rPr>
                        <a:rPr lang="cs-CZ">
                          <a:latin typeface="Cambria Math" panose="02040503050406030204" pitchFamily="18" charset="0"/>
                        </a:rPr>
                        <m:t>pro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=1, 2,…,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cs-CZ" i="1" smtClean="0">
                          <a:latin typeface="Cambria Math" panose="02040503050406030204" pitchFamily="18" charset="0"/>
                        </a:rPr>
                        <m:t>  </m:t>
                      </m:r>
                    </m:oMath>
                  </m:oMathPara>
                </a14:m>
                <a:endParaRPr lang="cs-CZ" dirty="0"/>
              </a:p>
              <a:p>
                <a:pPr marL="0" indent="-2420938">
                  <a:buNone/>
                </a:pPr>
                <a:endParaRPr lang="cs-CZ" dirty="0" smtClean="0"/>
              </a:p>
              <a:p>
                <a:pPr marL="0" indent="-2420938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b="0" i="0" smtClean="0">
                          <a:latin typeface="Cambria Math" panose="02040503050406030204" pitchFamily="18" charset="0"/>
                        </a:rPr>
                        <m:t>E</m:t>
                      </m:r>
                      <m:d>
                        <m:dPr>
                          <m:begChr m:val="["/>
                          <m:endChr m:val="]"/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=0 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 </m:t>
                      </m:r>
                      <m:r>
                        <m:rPr>
                          <m:nor/>
                        </m:rPr>
                        <a:rPr lang="cs-CZ">
                          <a:latin typeface="Cambria Math" panose="02040503050406030204" pitchFamily="18" charset="0"/>
                        </a:rPr>
                        <m:t>pro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=1, 2,…,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cs-CZ" dirty="0" smtClean="0"/>
              </a:p>
              <a:p>
                <a:pPr marL="0" indent="-2420938">
                  <a:buNone/>
                </a:pPr>
                <a:endParaRPr lang="cs-CZ" dirty="0"/>
              </a:p>
              <a:p>
                <a:pPr marL="0" indent="-2420938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sty m:val="p"/>
                        </m:rPr>
                        <a:rPr lang="cs-CZ" b="0" i="0" smtClean="0">
                          <a:latin typeface="Cambria Math" panose="02040503050406030204" pitchFamily="18" charset="0"/>
                        </a:rPr>
                        <m:t>cov</m:t>
                      </m:r>
                      <m:d>
                        <m:d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=0 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 </m:t>
                      </m:r>
                      <m:r>
                        <m:rPr>
                          <m:nor/>
                        </m:rPr>
                        <a:rPr lang="cs-CZ">
                          <a:latin typeface="Cambria Math" panose="02040503050406030204" pitchFamily="18" charset="0"/>
                        </a:rPr>
                        <m:t>pro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=1, 2,…,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cs-CZ" i="1" smtClean="0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𝑗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11" t="-943" r="-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err="1" smtClean="0"/>
              <a:t>EMM10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91DAA-B038-4E32-998C-DA055AF8B636}" type="slidenum">
              <a:rPr lang="cs-CZ" smtClean="0"/>
              <a:pPr/>
              <a:t>9</a:t>
            </a:fld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8562764" y="3838416"/>
            <a:ext cx="290144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(I)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8481615" y="4571985"/>
            <a:ext cx="375103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(II)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8396656" y="5322404"/>
            <a:ext cx="460062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(III)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026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měsice">
  <a:themeElements>
    <a:clrScheme name="Směsice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Směsic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měsice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ce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ce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ce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ce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ce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2598</TotalTime>
  <Words>5445</Words>
  <Application>Microsoft Office PowerPoint</Application>
  <PresentationFormat>Předvádění na obrazovce (4:3)</PresentationFormat>
  <Paragraphs>406</Paragraphs>
  <Slides>44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6</vt:i4>
      </vt:variant>
      <vt:variant>
        <vt:lpstr>Motiv</vt:lpstr>
      </vt:variant>
      <vt:variant>
        <vt:i4>2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44</vt:i4>
      </vt:variant>
    </vt:vector>
  </HeadingPairs>
  <TitlesOfParts>
    <vt:vector size="54" baseType="lpstr">
      <vt:lpstr>Arial</vt:lpstr>
      <vt:lpstr>Cambria Math</vt:lpstr>
      <vt:lpstr>Symbol</vt:lpstr>
      <vt:lpstr>Tahoma</vt:lpstr>
      <vt:lpstr>Times New Roman</vt:lpstr>
      <vt:lpstr>Wingdings</vt:lpstr>
      <vt:lpstr>Směsice</vt:lpstr>
      <vt:lpstr>Výchozí návrh</vt:lpstr>
      <vt:lpstr>Rovnice</vt:lpstr>
      <vt:lpstr>List</vt:lpstr>
      <vt:lpstr>Ekonomicko-matematické metody č. 10</vt:lpstr>
      <vt:lpstr>Úloha optimalizace portfolia Dvojkriteriální nelineární optimalizační problém</vt:lpstr>
      <vt:lpstr>Úloha optimalizace portfolia Dvojkriteriální nelineární optimalizační problém</vt:lpstr>
      <vt:lpstr>Úloha optimalizace portfolia</vt:lpstr>
      <vt:lpstr>Markowitzův model (zadaná úroveň výnosu a minimalizace rizika)</vt:lpstr>
      <vt:lpstr>Sharpeho model (zadaná úroveň rizika a maximalizace výnosu)</vt:lpstr>
      <vt:lpstr>Faktorové modely (lineární) závislost relativního výnosu aktiva na zadaném faktoru-indexu F</vt:lpstr>
      <vt:lpstr>Faktorové modely (lineární) závislost relativního výnosu aktiva na zadaném faktoru-indexu F</vt:lpstr>
      <vt:lpstr>Faktorové modely (lineární) závislost relativního výnosu aktiva na zadaném faktoru-indexu F</vt:lpstr>
      <vt:lpstr>Faktorové modely (lineární) závislost relativního výnosu aktiva na zadaném faktoru-indexu F</vt:lpstr>
      <vt:lpstr>Faktorové modely (lineární) závislost relativního výnosu aktiva na zadaném faktoru-indexu F</vt:lpstr>
      <vt:lpstr>Faktorové modely (lineární) závislost relativního výnosu aktiva na zadaném faktoru-indexu F</vt:lpstr>
      <vt:lpstr>Faktorové modely (lineární) závislost relativního výnosu aktiva na zadaném faktoru-indexu F</vt:lpstr>
      <vt:lpstr>Faktorové modely (lineární) závislost relativního výnosu aktiva na zadaném faktoru-indexu F</vt:lpstr>
      <vt:lpstr>Faktorové modely (lineární) závislost relativního výnosu aktiva na zadaném faktoru-indexu F</vt:lpstr>
      <vt:lpstr>Faktorové modely (lineární) závislost relativního výnosu aktiva na zadaném faktoru-indexu F</vt:lpstr>
      <vt:lpstr>Faktorové modely (lineární) závislost relativního výnosu aktiva na zadaném faktoru-indexu F</vt:lpstr>
      <vt:lpstr>Markowitzův jednoindexový model (zadaná úroveň výnosu a minimalizace rizika)</vt:lpstr>
      <vt:lpstr>Sharpeho jednoindexový model (zadaná úroveň rizika a maximalizace výnosu)</vt:lpstr>
      <vt:lpstr>Systematické a nesystematické riziko portfolia a aktiv</vt:lpstr>
      <vt:lpstr>Jednoindexový model: Postup při výpočtu optimálního portfolia („historická“ metoda)  (Použití Excel-Solveru pro CP na BCPP) </vt:lpstr>
      <vt:lpstr>Jednoindexový model: Postup při výpočtu optimálního portfolia („historická“ metoda)</vt:lpstr>
      <vt:lpstr>Jednoindexový model: Postup při výpočtu optimálního portfolia („historická“ metoda)</vt:lpstr>
      <vt:lpstr>Jednoindexový model: Postup při výpočtu optimálního portfolia („historická“ metoda)</vt:lpstr>
      <vt:lpstr>Poznámky 1:  Historická metoda</vt:lpstr>
      <vt:lpstr>Poznámky 2:  Historická metoda</vt:lpstr>
      <vt:lpstr>Poznámky 3:  Expertní metoda </vt:lpstr>
      <vt:lpstr>Úloha optimalizace portfolia Dvojkriteriální úloha Matemat. programování</vt:lpstr>
      <vt:lpstr>Fuzzy množina 1 fuzzy interval </vt:lpstr>
      <vt:lpstr>1. metoda fuzzyfikace: Lineární satisfakce</vt:lpstr>
      <vt:lpstr>Fuzzy množina 2   lineární satisfakce  (spokojenost s „velkými“ hodnotami výnosu PF) </vt:lpstr>
      <vt:lpstr>Lineární satisfakce 2</vt:lpstr>
      <vt:lpstr>Fuzzy množina 3 lineární satisfakce  (spokojenost s „malými“ hodnotami rizika PF) </vt:lpstr>
      <vt:lpstr>Lineární satisfakce 3</vt:lpstr>
      <vt:lpstr>Lineární satisfakce 4</vt:lpstr>
      <vt:lpstr>Lineární satisfakce 5</vt:lpstr>
      <vt:lpstr>Lineární satisfakce 6</vt:lpstr>
      <vt:lpstr>2. metoda fuzzyfikace: Nelineární satisfakce</vt:lpstr>
      <vt:lpstr>Nelineární satisfakce 2</vt:lpstr>
      <vt:lpstr>Lineární satisfakce: Příklad</vt:lpstr>
      <vt:lpstr>Příklad …</vt:lpstr>
      <vt:lpstr>Příklad … Vektor výnosů a kovarianční matice </vt:lpstr>
      <vt:lpstr>Příklad …</vt:lpstr>
      <vt:lpstr>Příklad: Řešení lineární satisfakce PF </vt:lpstr>
    </vt:vector>
  </TitlesOfParts>
  <Company>TP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Matematické metody  pro ekonomy č. 10</dc:title>
  <dc:creator>Deni</dc:creator>
  <cp:lastModifiedBy>bar0245</cp:lastModifiedBy>
  <cp:revision>84</cp:revision>
  <dcterms:created xsi:type="dcterms:W3CDTF">2005-02-25T09:41:26Z</dcterms:created>
  <dcterms:modified xsi:type="dcterms:W3CDTF">2023-05-17T10:08:26Z</dcterms:modified>
</cp:coreProperties>
</file>