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324" r:id="rId2"/>
    <p:sldId id="300" r:id="rId3"/>
    <p:sldId id="301" r:id="rId4"/>
    <p:sldId id="302" r:id="rId5"/>
    <p:sldId id="303" r:id="rId6"/>
    <p:sldId id="304" r:id="rId7"/>
    <p:sldId id="305" r:id="rId8"/>
    <p:sldId id="306" r:id="rId9"/>
    <p:sldId id="307"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 id="326" r:id="rId26"/>
    <p:sldId id="327" r:id="rId27"/>
    <p:sldId id="350" r:id="rId28"/>
    <p:sldId id="351" r:id="rId29"/>
    <p:sldId id="352" r:id="rId30"/>
    <p:sldId id="353" r:id="rId31"/>
    <p:sldId id="335" r:id="rId32"/>
    <p:sldId id="354" r:id="rId33"/>
    <p:sldId id="356" r:id="rId34"/>
    <p:sldId id="355" r:id="rId35"/>
    <p:sldId id="338" r:id="rId36"/>
    <p:sldId id="340" r:id="rId37"/>
    <p:sldId id="343" r:id="rId38"/>
    <p:sldId id="357" r:id="rId39"/>
    <p:sldId id="360" r:id="rId40"/>
    <p:sldId id="347" r:id="rId41"/>
    <p:sldId id="358" r:id="rId42"/>
    <p:sldId id="359" r:id="rId43"/>
    <p:sldId id="361" r:id="rId44"/>
    <p:sldId id="362" r:id="rId45"/>
    <p:sldId id="363" r:id="rId46"/>
    <p:sldId id="364" r:id="rId47"/>
    <p:sldId id="365" r:id="rId48"/>
    <p:sldId id="366" r:id="rId49"/>
    <p:sldId id="295" r:id="rId50"/>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07871"/>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90" y="13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20.11.2019</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E6A0E6D-8C23-48AB-BD90-FC9C8BAE9ABB}" type="slidenum">
              <a:rPr lang="cs-CZ" altLang="cs-CZ">
                <a:latin typeface="Times New Roman" panose="02020603050405020304" pitchFamily="18" charset="0"/>
              </a:rPr>
              <a:pPr fontAlgn="base">
                <a:spcBef>
                  <a:spcPct val="0"/>
                </a:spcBef>
                <a:spcAft>
                  <a:spcPct val="0"/>
                </a:spcAft>
              </a:pPr>
              <a:t>35</a:t>
            </a:fld>
            <a:endParaRPr lang="cs-CZ" altLang="cs-CZ">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cs-CZ" altLang="cs-CZ" sz="1600" smtClean="0">
                <a:ea typeface="Arial Unicode MS" pitchFamily="34" charset="-128"/>
              </a:rPr>
              <a:t>manifest je výsledkem schůzky</a:t>
            </a:r>
            <a:r>
              <a:rPr lang="cs-CZ" altLang="cs-CZ" sz="1600" smtClean="0"/>
              <a:t> ve SnowBird v Utahu</a:t>
            </a:r>
            <a:r>
              <a:rPr lang="cs-CZ" altLang="cs-CZ" sz="1600" smtClean="0">
                <a:ea typeface="Arial Unicode MS" pitchFamily="34" charset="-128"/>
              </a:rPr>
              <a:t>, které se účastnilo 17  osobností </a:t>
            </a:r>
            <a:r>
              <a:rPr lang="cs-CZ" altLang="cs-CZ" sz="1600" smtClean="0"/>
              <a:t>z oblasti vývoje SW zpravidla autorů a zastánců tzv. Light metodik.</a:t>
            </a:r>
          </a:p>
          <a:p>
            <a:pPr eaLnBrk="1" hangingPunct="1"/>
            <a:r>
              <a:rPr lang="cs-CZ" altLang="cs-CZ" sz="1600" smtClean="0"/>
              <a:t>Slovo light nemá jednoznačný význam, proto se začalo používat slovo agilní</a:t>
            </a:r>
          </a:p>
          <a:p>
            <a:pPr eaLnBrk="1" hangingPunct="1"/>
            <a:r>
              <a:rPr lang="cs-CZ" altLang="cs-CZ" sz="1600" smtClean="0"/>
              <a:t>I </a:t>
            </a:r>
            <a:r>
              <a:rPr lang="cs-CZ" altLang="cs-CZ" sz="1600" smtClean="0">
                <a:ea typeface="Arial Unicode MS" pitchFamily="34" charset="-128"/>
              </a:rPr>
              <a:t>když jde o významné osobnosti, přesto se v manifestu objevuje slovo uncovering, které naznačuje, že ne všechny odpovědi jsou zodpovězeny.</a:t>
            </a:r>
          </a:p>
          <a:p>
            <a:pPr eaLnBrk="1" hangingPunct="1"/>
            <a:r>
              <a:rPr lang="cs-CZ" altLang="cs-CZ" sz="1600" smtClean="0">
                <a:ea typeface="Arial Unicode MS" pitchFamily="34" charset="-128"/>
              </a:rPr>
              <a:t>Manifest obsahuje 4 deklarace hodnot, prvky na levé straně mají větší význam než prvky na pravé straně, to neznamená, že prvky na pravé straně by neměly existovat, ale je třeba si položit následující otázky - relativní význam</a:t>
            </a:r>
          </a:p>
          <a:p>
            <a:pPr eaLnBrk="1" hangingPunct="1"/>
            <a:r>
              <a:rPr lang="cs-CZ" altLang="cs-CZ" sz="1600" smtClean="0">
                <a:latin typeface="Symbol" panose="05050102010706020507" pitchFamily="18" charset="2"/>
                <a:cs typeface="Times New Roman" panose="02020603050405020304" pitchFamily="18" charset="0"/>
              </a:rPr>
              <a:t>·</a:t>
            </a:r>
            <a:r>
              <a:rPr lang="cs-CZ" altLang="cs-CZ" sz="1600" smtClean="0">
                <a:cs typeface="Times New Roman" panose="02020603050405020304" pitchFamily="18" charset="0"/>
              </a:rPr>
              <a:t>        mohu mít úspěšný projekt. když dodám dokumentaci bez fungujícího systému?</a:t>
            </a:r>
          </a:p>
          <a:p>
            <a:pPr eaLnBrk="1" hangingPunct="1"/>
            <a:r>
              <a:rPr lang="cs-CZ" altLang="cs-CZ" sz="1600" smtClean="0">
                <a:latin typeface="Symbol" panose="05050102010706020507" pitchFamily="18" charset="2"/>
                <a:cs typeface="Times New Roman" panose="02020603050405020304" pitchFamily="18" charset="0"/>
              </a:rPr>
              <a:t>·</a:t>
            </a:r>
            <a:r>
              <a:rPr lang="cs-CZ" altLang="cs-CZ" sz="1600" smtClean="0">
                <a:cs typeface="Times New Roman" panose="02020603050405020304" pitchFamily="18" charset="0"/>
              </a:rPr>
              <a:t>        mohu mít úspěšný projekt. když dodám fungující systém bez dokumentace?</a:t>
            </a:r>
          </a:p>
          <a:p>
            <a:pPr eaLnBrk="1" hangingPunct="1"/>
            <a:r>
              <a:rPr lang="cs-CZ" altLang="cs-CZ" sz="1600" smtClean="0">
                <a:cs typeface="Times New Roman" panose="02020603050405020304" pitchFamily="18" charset="0"/>
              </a:rPr>
              <a:t>Když se podíváme na tyto dva koncové body, můžeme lépe uchopit relativní význam (důležitost). Ačkoli zde musí být rovnováha dokumentace - fungující Sw, smlouvy a spolupráce, odpovědnost a plánování, lidé a procesy, musíme vyznačit extrémy a koncové body, aby organizace, týmy i jednotlivci mohly nalézt svůj vlastní rovnovážný bod (těžko bude uprostřed)</a:t>
            </a:r>
            <a:endParaRPr lang="cs-CZ" altLang="cs-CZ" sz="1600" smtClean="0"/>
          </a:p>
          <a:p>
            <a:pPr eaLnBrk="1" hangingPunct="1"/>
            <a:r>
              <a:rPr lang="cs-CZ" altLang="cs-CZ" sz="1600" smtClean="0"/>
              <a:t>Manifest deklaruje 12 principů, které by měly být uplatňovány při vývoji SW</a:t>
            </a:r>
          </a:p>
          <a:p>
            <a:pPr eaLnBrk="1" hangingPunct="1"/>
            <a:endParaRPr lang="cs-CZ" altLang="cs-CZ" sz="1600" smtClean="0"/>
          </a:p>
        </p:txBody>
      </p:sp>
    </p:spTree>
    <p:extLst>
      <p:ext uri="{BB962C8B-B14F-4D97-AF65-F5344CB8AC3E}">
        <p14:creationId xmlns:p14="http://schemas.microsoft.com/office/powerpoint/2010/main" val="601862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E6A0E6D-8C23-48AB-BD90-FC9C8BAE9ABB}" type="slidenum">
              <a:rPr lang="cs-CZ" altLang="cs-CZ">
                <a:latin typeface="Times New Roman" panose="02020603050405020304" pitchFamily="18" charset="0"/>
              </a:rPr>
              <a:pPr fontAlgn="base">
                <a:spcBef>
                  <a:spcPct val="0"/>
                </a:spcBef>
                <a:spcAft>
                  <a:spcPct val="0"/>
                </a:spcAft>
              </a:pPr>
              <a:t>38</a:t>
            </a:fld>
            <a:endParaRPr lang="cs-CZ" altLang="cs-CZ">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cs-CZ" altLang="cs-CZ" sz="1600" smtClean="0">
                <a:ea typeface="Arial Unicode MS" pitchFamily="34" charset="-128"/>
              </a:rPr>
              <a:t>manifest je výsledkem schůzky</a:t>
            </a:r>
            <a:r>
              <a:rPr lang="cs-CZ" altLang="cs-CZ" sz="1600" smtClean="0"/>
              <a:t> ve SnowBird v Utahu</a:t>
            </a:r>
            <a:r>
              <a:rPr lang="cs-CZ" altLang="cs-CZ" sz="1600" smtClean="0">
                <a:ea typeface="Arial Unicode MS" pitchFamily="34" charset="-128"/>
              </a:rPr>
              <a:t>, které se účastnilo 17  osobností </a:t>
            </a:r>
            <a:r>
              <a:rPr lang="cs-CZ" altLang="cs-CZ" sz="1600" smtClean="0"/>
              <a:t>z oblasti vývoje SW zpravidla autorů a zastánců tzv. Light metodik.</a:t>
            </a:r>
          </a:p>
          <a:p>
            <a:pPr eaLnBrk="1" hangingPunct="1"/>
            <a:r>
              <a:rPr lang="cs-CZ" altLang="cs-CZ" sz="1600" smtClean="0"/>
              <a:t>Slovo light nemá jednoznačný význam, proto se začalo používat slovo agilní</a:t>
            </a:r>
          </a:p>
          <a:p>
            <a:pPr eaLnBrk="1" hangingPunct="1"/>
            <a:r>
              <a:rPr lang="cs-CZ" altLang="cs-CZ" sz="1600" smtClean="0"/>
              <a:t>I </a:t>
            </a:r>
            <a:r>
              <a:rPr lang="cs-CZ" altLang="cs-CZ" sz="1600" smtClean="0">
                <a:ea typeface="Arial Unicode MS" pitchFamily="34" charset="-128"/>
              </a:rPr>
              <a:t>když jde o významné osobnosti, přesto se v manifestu objevuje slovo uncovering, které naznačuje, že ne všechny odpovědi jsou zodpovězeny.</a:t>
            </a:r>
          </a:p>
          <a:p>
            <a:pPr eaLnBrk="1" hangingPunct="1"/>
            <a:r>
              <a:rPr lang="cs-CZ" altLang="cs-CZ" sz="1600" smtClean="0">
                <a:ea typeface="Arial Unicode MS" pitchFamily="34" charset="-128"/>
              </a:rPr>
              <a:t>Manifest obsahuje 4 deklarace hodnot, prvky na levé straně mají větší význam než prvky na pravé straně, to neznamená, že prvky na pravé straně by neměly existovat, ale je třeba si položit následující otázky - relativní význam</a:t>
            </a:r>
          </a:p>
          <a:p>
            <a:pPr eaLnBrk="1" hangingPunct="1"/>
            <a:r>
              <a:rPr lang="cs-CZ" altLang="cs-CZ" sz="1600" smtClean="0">
                <a:latin typeface="Symbol" panose="05050102010706020507" pitchFamily="18" charset="2"/>
                <a:cs typeface="Times New Roman" panose="02020603050405020304" pitchFamily="18" charset="0"/>
              </a:rPr>
              <a:t>·</a:t>
            </a:r>
            <a:r>
              <a:rPr lang="cs-CZ" altLang="cs-CZ" sz="1600" smtClean="0">
                <a:cs typeface="Times New Roman" panose="02020603050405020304" pitchFamily="18" charset="0"/>
              </a:rPr>
              <a:t>        mohu mít úspěšný projekt. když dodám dokumentaci bez fungujícího systému?</a:t>
            </a:r>
          </a:p>
          <a:p>
            <a:pPr eaLnBrk="1" hangingPunct="1"/>
            <a:r>
              <a:rPr lang="cs-CZ" altLang="cs-CZ" sz="1600" smtClean="0">
                <a:latin typeface="Symbol" panose="05050102010706020507" pitchFamily="18" charset="2"/>
                <a:cs typeface="Times New Roman" panose="02020603050405020304" pitchFamily="18" charset="0"/>
              </a:rPr>
              <a:t>·</a:t>
            </a:r>
            <a:r>
              <a:rPr lang="cs-CZ" altLang="cs-CZ" sz="1600" smtClean="0">
                <a:cs typeface="Times New Roman" panose="02020603050405020304" pitchFamily="18" charset="0"/>
              </a:rPr>
              <a:t>        mohu mít úspěšný projekt. když dodám fungující systém bez dokumentace?</a:t>
            </a:r>
          </a:p>
          <a:p>
            <a:pPr eaLnBrk="1" hangingPunct="1"/>
            <a:r>
              <a:rPr lang="cs-CZ" altLang="cs-CZ" sz="1600" smtClean="0">
                <a:cs typeface="Times New Roman" panose="02020603050405020304" pitchFamily="18" charset="0"/>
              </a:rPr>
              <a:t>Když se podíváme na tyto dva koncové body, můžeme lépe uchopit relativní význam (důležitost). Ačkoli zde musí být rovnováha dokumentace - fungující Sw, smlouvy a spolupráce, odpovědnost a plánování, lidé a procesy, musíme vyznačit extrémy a koncové body, aby organizace, týmy i jednotlivci mohly nalézt svůj vlastní rovnovážný bod (těžko bude uprostřed)</a:t>
            </a:r>
            <a:endParaRPr lang="cs-CZ" altLang="cs-CZ" sz="1600" smtClean="0"/>
          </a:p>
          <a:p>
            <a:pPr eaLnBrk="1" hangingPunct="1"/>
            <a:r>
              <a:rPr lang="cs-CZ" altLang="cs-CZ" sz="1600" smtClean="0"/>
              <a:t>Manifest deklaruje 12 principů, které by měly být uplatňovány při vývoji SW</a:t>
            </a:r>
          </a:p>
          <a:p>
            <a:pPr eaLnBrk="1" hangingPunct="1"/>
            <a:endParaRPr lang="cs-CZ" altLang="cs-CZ" sz="1600" smtClean="0"/>
          </a:p>
        </p:txBody>
      </p:sp>
    </p:spTree>
    <p:extLst>
      <p:ext uri="{BB962C8B-B14F-4D97-AF65-F5344CB8AC3E}">
        <p14:creationId xmlns:p14="http://schemas.microsoft.com/office/powerpoint/2010/main" val="2050355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E6A0E6D-8C23-48AB-BD90-FC9C8BAE9ABB}" type="slidenum">
              <a:rPr lang="cs-CZ" altLang="cs-CZ">
                <a:latin typeface="Times New Roman" panose="02020603050405020304" pitchFamily="18" charset="0"/>
              </a:rPr>
              <a:pPr fontAlgn="base">
                <a:spcBef>
                  <a:spcPct val="0"/>
                </a:spcBef>
                <a:spcAft>
                  <a:spcPct val="0"/>
                </a:spcAft>
              </a:pPr>
              <a:t>39</a:t>
            </a:fld>
            <a:endParaRPr lang="cs-CZ" altLang="cs-CZ">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cs-CZ" altLang="cs-CZ" sz="1600" smtClean="0">
                <a:ea typeface="Arial Unicode MS" pitchFamily="34" charset="-128"/>
              </a:rPr>
              <a:t>manifest je výsledkem schůzky</a:t>
            </a:r>
            <a:r>
              <a:rPr lang="cs-CZ" altLang="cs-CZ" sz="1600" smtClean="0"/>
              <a:t> ve SnowBird v Utahu</a:t>
            </a:r>
            <a:r>
              <a:rPr lang="cs-CZ" altLang="cs-CZ" sz="1600" smtClean="0">
                <a:ea typeface="Arial Unicode MS" pitchFamily="34" charset="-128"/>
              </a:rPr>
              <a:t>, které se účastnilo 17  osobností </a:t>
            </a:r>
            <a:r>
              <a:rPr lang="cs-CZ" altLang="cs-CZ" sz="1600" smtClean="0"/>
              <a:t>z oblasti vývoje SW zpravidla autorů a zastánců tzv. Light metodik.</a:t>
            </a:r>
          </a:p>
          <a:p>
            <a:pPr eaLnBrk="1" hangingPunct="1"/>
            <a:r>
              <a:rPr lang="cs-CZ" altLang="cs-CZ" sz="1600" smtClean="0"/>
              <a:t>Slovo light nemá jednoznačný význam, proto se začalo používat slovo agilní</a:t>
            </a:r>
          </a:p>
          <a:p>
            <a:pPr eaLnBrk="1" hangingPunct="1"/>
            <a:r>
              <a:rPr lang="cs-CZ" altLang="cs-CZ" sz="1600" smtClean="0"/>
              <a:t>I </a:t>
            </a:r>
            <a:r>
              <a:rPr lang="cs-CZ" altLang="cs-CZ" sz="1600" smtClean="0">
                <a:ea typeface="Arial Unicode MS" pitchFamily="34" charset="-128"/>
              </a:rPr>
              <a:t>když jde o významné osobnosti, přesto se v manifestu objevuje slovo uncovering, které naznačuje, že ne všechny odpovědi jsou zodpovězeny.</a:t>
            </a:r>
          </a:p>
          <a:p>
            <a:pPr eaLnBrk="1" hangingPunct="1"/>
            <a:r>
              <a:rPr lang="cs-CZ" altLang="cs-CZ" sz="1600" smtClean="0">
                <a:ea typeface="Arial Unicode MS" pitchFamily="34" charset="-128"/>
              </a:rPr>
              <a:t>Manifest obsahuje 4 deklarace hodnot, prvky na levé straně mají větší význam než prvky na pravé straně, to neznamená, že prvky na pravé straně by neměly existovat, ale je třeba si položit následující otázky - relativní význam</a:t>
            </a:r>
          </a:p>
          <a:p>
            <a:pPr eaLnBrk="1" hangingPunct="1"/>
            <a:r>
              <a:rPr lang="cs-CZ" altLang="cs-CZ" sz="1600" smtClean="0">
                <a:latin typeface="Symbol" panose="05050102010706020507" pitchFamily="18" charset="2"/>
                <a:cs typeface="Times New Roman" panose="02020603050405020304" pitchFamily="18" charset="0"/>
              </a:rPr>
              <a:t>·</a:t>
            </a:r>
            <a:r>
              <a:rPr lang="cs-CZ" altLang="cs-CZ" sz="1600" smtClean="0">
                <a:cs typeface="Times New Roman" panose="02020603050405020304" pitchFamily="18" charset="0"/>
              </a:rPr>
              <a:t>        mohu mít úspěšný projekt. když dodám dokumentaci bez fungujícího systému?</a:t>
            </a:r>
          </a:p>
          <a:p>
            <a:pPr eaLnBrk="1" hangingPunct="1"/>
            <a:r>
              <a:rPr lang="cs-CZ" altLang="cs-CZ" sz="1600" smtClean="0">
                <a:latin typeface="Symbol" panose="05050102010706020507" pitchFamily="18" charset="2"/>
                <a:cs typeface="Times New Roman" panose="02020603050405020304" pitchFamily="18" charset="0"/>
              </a:rPr>
              <a:t>·</a:t>
            </a:r>
            <a:r>
              <a:rPr lang="cs-CZ" altLang="cs-CZ" sz="1600" smtClean="0">
                <a:cs typeface="Times New Roman" panose="02020603050405020304" pitchFamily="18" charset="0"/>
              </a:rPr>
              <a:t>        mohu mít úspěšný projekt. když dodám fungující systém bez dokumentace?</a:t>
            </a:r>
          </a:p>
          <a:p>
            <a:pPr eaLnBrk="1" hangingPunct="1"/>
            <a:r>
              <a:rPr lang="cs-CZ" altLang="cs-CZ" sz="1600" smtClean="0">
                <a:cs typeface="Times New Roman" panose="02020603050405020304" pitchFamily="18" charset="0"/>
              </a:rPr>
              <a:t>Když se podíváme na tyto dva koncové body, můžeme lépe uchopit relativní význam (důležitost). Ačkoli zde musí být rovnováha dokumentace - fungující Sw, smlouvy a spolupráce, odpovědnost a plánování, lidé a procesy, musíme vyznačit extrémy a koncové body, aby organizace, týmy i jednotlivci mohly nalézt svůj vlastní rovnovážný bod (těžko bude uprostřed)</a:t>
            </a:r>
            <a:endParaRPr lang="cs-CZ" altLang="cs-CZ" sz="1600" smtClean="0"/>
          </a:p>
          <a:p>
            <a:pPr eaLnBrk="1" hangingPunct="1"/>
            <a:r>
              <a:rPr lang="cs-CZ" altLang="cs-CZ" sz="1600" smtClean="0"/>
              <a:t>Manifest deklaruje 12 principů, které by měly být uplatňovány při vývoji SW</a:t>
            </a:r>
          </a:p>
          <a:p>
            <a:pPr eaLnBrk="1" hangingPunct="1"/>
            <a:endParaRPr lang="cs-CZ" altLang="cs-CZ" sz="1600" smtClean="0"/>
          </a:p>
        </p:txBody>
      </p:sp>
    </p:spTree>
    <p:extLst>
      <p:ext uri="{BB962C8B-B14F-4D97-AF65-F5344CB8AC3E}">
        <p14:creationId xmlns:p14="http://schemas.microsoft.com/office/powerpoint/2010/main" val="4007843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49</a:t>
            </a:fld>
            <a:endParaRPr lang="cs-CZ"/>
          </a:p>
        </p:txBody>
      </p:sp>
    </p:spTree>
    <p:extLst>
      <p:ext uri="{BB962C8B-B14F-4D97-AF65-F5344CB8AC3E}">
        <p14:creationId xmlns:p14="http://schemas.microsoft.com/office/powerpoint/2010/main" val="4167719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323528" y="191839"/>
            <a:ext cx="7344816" cy="507703"/>
          </a:xfrm>
          <a:prstGeom prst="rect">
            <a:avLst/>
          </a:prstGeom>
          <a:noFill/>
          <a:ln>
            <a:noFill/>
          </a:ln>
        </p:spPr>
        <p:txBody>
          <a:bodyPr anchor="t">
            <a:noAutofit/>
          </a:bodyPr>
          <a:lstStyle>
            <a:lvl1pPr algn="l">
              <a:defRPr sz="2400"/>
            </a:lvl1pPr>
          </a:lstStyle>
          <a:p>
            <a:pPr algn="l"/>
            <a:r>
              <a:rPr lang="cs-CZ" sz="2400" dirty="0" smtClean="0">
                <a:solidFill>
                  <a:srgbClr val="981E3A"/>
                </a:solidFill>
                <a:latin typeface="Times New Roman" panose="02020603050405020304" pitchFamily="18" charset="0"/>
                <a:cs typeface="Times New Roman" panose="02020603050405020304" pitchFamily="18" charset="0"/>
              </a:rPr>
              <a:t>Název listu</a:t>
            </a:r>
            <a:endParaRPr lang="cs-CZ" sz="2400" dirty="0">
              <a:solidFill>
                <a:srgbClr val="981E3A"/>
              </a:solidFill>
              <a:latin typeface="Times New Roman" panose="02020603050405020304" pitchFamily="18" charset="0"/>
              <a:cs typeface="Times New Roman" panose="02020603050405020304" pitchFamily="18" charset="0"/>
            </a:endParaRP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smtClean="0">
                <a:cs typeface="Times New Roman" panose="02020603050405020304" pitchFamily="18" charset="0"/>
              </a:rPr>
              <a:t>Prostor pro doplňující informace, poznámky</a:t>
            </a:r>
            <a:endParaRPr lang="cs-CZ" altLang="cs-CZ" dirty="0" smtClean="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endParaRPr lang="cs-CZ"/>
          </a:p>
        </p:txBody>
      </p:sp>
      <p:sp>
        <p:nvSpPr>
          <p:cNvPr id="5" name="Zástupný symbol pro zápatí 4"/>
          <p:cNvSpPr>
            <a:spLocks noGrp="1"/>
          </p:cNvSpPr>
          <p:nvPr>
            <p:ph type="ftr" sz="quarter" idx="11"/>
          </p:nvPr>
        </p:nvSpPr>
        <p:spPr/>
        <p:txBody>
          <a:bodyPr/>
          <a:lstStyle>
            <a:lvl1pPr>
              <a:defRPr/>
            </a:lvl1pPr>
          </a:lstStyle>
          <a:p>
            <a:pPr>
              <a:defRPr/>
            </a:pPr>
            <a:r>
              <a:rPr lang="cs-CZ" smtClean="0"/>
              <a:t>Prostor pro doplňující informace, poznámky</a:t>
            </a: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A55EA50-1943-4916-9897-F1EF1AA526AF}" type="slidenum">
              <a:rPr lang="cs-CZ" altLang="cs-CZ"/>
              <a:pPr>
                <a:defRPr/>
              </a:pPr>
              <a:t>‹#›</a:t>
            </a:fld>
            <a:endParaRPr lang="cs-CZ" altLang="cs-CZ"/>
          </a:p>
        </p:txBody>
      </p:sp>
    </p:spTree>
    <p:extLst>
      <p:ext uri="{BB962C8B-B14F-4D97-AF65-F5344CB8AC3E}">
        <p14:creationId xmlns:p14="http://schemas.microsoft.com/office/powerpoint/2010/main" val="2884779102"/>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endParaRPr lang="cs-CZ"/>
          </a:p>
        </p:txBody>
      </p:sp>
      <p:sp>
        <p:nvSpPr>
          <p:cNvPr id="3" name="Zástupný symbol pro zápatí 4"/>
          <p:cNvSpPr>
            <a:spLocks noGrp="1"/>
          </p:cNvSpPr>
          <p:nvPr>
            <p:ph type="ftr" sz="quarter" idx="11"/>
          </p:nvPr>
        </p:nvSpPr>
        <p:spPr/>
        <p:txBody>
          <a:bodyPr/>
          <a:lstStyle>
            <a:lvl1pPr>
              <a:defRPr/>
            </a:lvl1pPr>
          </a:lstStyle>
          <a:p>
            <a:pPr>
              <a:defRPr/>
            </a:pPr>
            <a:r>
              <a:rPr lang="cs-CZ" smtClean="0"/>
              <a:t>Prostor pro doplňující informace, poznámky</a:t>
            </a: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65E52B71-5F87-4EED-B682-B6CDDD59CD74}" type="slidenum">
              <a:rPr lang="cs-CZ" altLang="cs-CZ"/>
              <a:pPr>
                <a:defRPr/>
              </a:pPr>
              <a:t>‹#›</a:t>
            </a:fld>
            <a:endParaRPr lang="cs-CZ" altLang="cs-CZ"/>
          </a:p>
        </p:txBody>
      </p:sp>
    </p:spTree>
    <p:extLst>
      <p:ext uri="{BB962C8B-B14F-4D97-AF65-F5344CB8AC3E}">
        <p14:creationId xmlns:p14="http://schemas.microsoft.com/office/powerpoint/2010/main" val="841741660"/>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3"/>
          <p:cNvSpPr>
            <a:spLocks noGrp="1"/>
          </p:cNvSpPr>
          <p:nvPr>
            <p:ph type="dt" sz="half" idx="10"/>
          </p:nvPr>
        </p:nvSpPr>
        <p:spPr/>
        <p:txBody>
          <a:bodyPr/>
          <a:lstStyle>
            <a:lvl1pPr>
              <a:defRPr/>
            </a:lvl1pPr>
          </a:lstStyle>
          <a:p>
            <a:pPr>
              <a:defRPr/>
            </a:pPr>
            <a:endParaRPr lang="cs-CZ" altLang="cs-CZ"/>
          </a:p>
        </p:txBody>
      </p:sp>
      <p:sp>
        <p:nvSpPr>
          <p:cNvPr id="4" name="Zástupný symbol pro zápatí 4"/>
          <p:cNvSpPr>
            <a:spLocks noGrp="1"/>
          </p:cNvSpPr>
          <p:nvPr>
            <p:ph type="ftr" sz="quarter" idx="11"/>
          </p:nvPr>
        </p:nvSpPr>
        <p:spPr/>
        <p:txBody>
          <a:bodyPr/>
          <a:lstStyle>
            <a:lvl1pPr>
              <a:defRPr/>
            </a:lvl1pPr>
          </a:lstStyle>
          <a:p>
            <a:pPr>
              <a:defRPr/>
            </a:pPr>
            <a:r>
              <a:rPr lang="cs-CZ" altLang="cs-CZ" smtClean="0"/>
              <a:t>Prostor pro doplňující informace, poznámky</a:t>
            </a:r>
            <a:endParaRPr lang="cs-CZ" altLang="cs-CZ"/>
          </a:p>
        </p:txBody>
      </p:sp>
      <p:sp>
        <p:nvSpPr>
          <p:cNvPr id="5" name="Zástupný symbol pro číslo snímku 5"/>
          <p:cNvSpPr>
            <a:spLocks noGrp="1"/>
          </p:cNvSpPr>
          <p:nvPr>
            <p:ph type="sldNum" sz="quarter" idx="12"/>
          </p:nvPr>
        </p:nvSpPr>
        <p:spPr/>
        <p:txBody>
          <a:bodyPr/>
          <a:lstStyle>
            <a:lvl1pPr>
              <a:defRPr/>
            </a:lvl1pPr>
          </a:lstStyle>
          <a:p>
            <a:pPr>
              <a:defRPr/>
            </a:pPr>
            <a:fld id="{221014A3-D801-4E3D-844A-80643F8B92B9}" type="slidenum">
              <a:rPr lang="cs-CZ" altLang="cs-CZ"/>
              <a:pPr>
                <a:defRPr/>
              </a:pPr>
              <a:t>‹#›</a:t>
            </a:fld>
            <a:endParaRPr lang="cs-CZ" altLang="cs-CZ"/>
          </a:p>
        </p:txBody>
      </p:sp>
    </p:spTree>
    <p:extLst>
      <p:ext uri="{BB962C8B-B14F-4D97-AF65-F5344CB8AC3E}">
        <p14:creationId xmlns:p14="http://schemas.microsoft.com/office/powerpoint/2010/main" val="13664854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251520" y="699542"/>
            <a:ext cx="5904656"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Objektové metody modelování</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1400" dirty="0" smtClean="0">
                <a:solidFill>
                  <a:schemeClr val="bg1"/>
                </a:solidFill>
                <a:latin typeface="Times New Roman" panose="02020603050405020304" pitchFamily="18" charset="0"/>
                <a:cs typeface="Times New Roman" panose="02020603050405020304" pitchFamily="18" charset="0"/>
              </a:rPr>
              <a:t>Tutoriál IV</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smtClean="0">
                <a:solidFill>
                  <a:srgbClr val="307871"/>
                </a:solidFill>
                <a:latin typeface="Times New Roman" panose="02020603050405020304" pitchFamily="18" charset="0"/>
                <a:cs typeface="Times New Roman" panose="02020603050405020304" pitchFamily="18" charset="0"/>
              </a:rPr>
              <a:t>RNDr. Zdeněk Franěk, Ph.D.</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
        <p:nvSpPr>
          <p:cNvPr id="4" name="TextovéPole 3"/>
          <p:cNvSpPr txBox="1"/>
          <p:nvPr/>
        </p:nvSpPr>
        <p:spPr>
          <a:xfrm>
            <a:off x="899592" y="2355726"/>
            <a:ext cx="4176464" cy="646331"/>
          </a:xfrm>
          <a:prstGeom prst="rect">
            <a:avLst/>
          </a:prstGeom>
          <a:noFill/>
        </p:spPr>
        <p:txBody>
          <a:bodyPr wrap="square" rtlCol="0">
            <a:spAutoFit/>
          </a:bodyPr>
          <a:lstStyle/>
          <a:p>
            <a:r>
              <a:rPr lang="cs-CZ" dirty="0" smtClean="0">
                <a:solidFill>
                  <a:schemeClr val="bg1"/>
                </a:solidFill>
              </a:rPr>
              <a:t>Metodika RUP, UP a agilní metodiky tvorby software a informačních systémů</a:t>
            </a:r>
            <a:endParaRPr lang="cs-CZ" dirty="0">
              <a:solidFill>
                <a:schemeClr val="bg1"/>
              </a:solidFill>
            </a:endParaRPr>
          </a:p>
        </p:txBody>
      </p:sp>
    </p:spTree>
    <p:extLst>
      <p:ext uri="{BB962C8B-B14F-4D97-AF65-F5344CB8AC3E}">
        <p14:creationId xmlns:p14="http://schemas.microsoft.com/office/powerpoint/2010/main" val="2282806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cs-CZ" altLang="cs-CZ" sz="2100"/>
              <a:t>Pracovní postupy iterace (workflows)</a:t>
            </a:r>
            <a:endParaRPr lang="cs-CZ" altLang="cs-CZ" sz="2400"/>
          </a:p>
        </p:txBody>
      </p:sp>
      <p:sp>
        <p:nvSpPr>
          <p:cNvPr id="13318" name="Zástupný symbol pro číslo snímk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F984042-7E0A-4DD3-8741-81FCE42FE559}" type="slidenum">
              <a:rPr lang="cs-CZ" altLang="cs-CZ">
                <a:latin typeface="Tahoma" panose="020B0604030504040204" pitchFamily="34" charset="0"/>
              </a:rPr>
              <a:pPr fontAlgn="base">
                <a:spcBef>
                  <a:spcPct val="0"/>
                </a:spcBef>
                <a:spcAft>
                  <a:spcPct val="0"/>
                </a:spcAft>
              </a:pPr>
              <a:t>10</a:t>
            </a:fld>
            <a:endParaRPr lang="cs-CZ" altLang="cs-CZ">
              <a:latin typeface="Tahoma" panose="020B0604030504040204" pitchFamily="34" charset="0"/>
            </a:endParaRPr>
          </a:p>
        </p:txBody>
      </p:sp>
      <p:sp>
        <p:nvSpPr>
          <p:cNvPr id="13315" name="Rectangle 3"/>
          <p:cNvSpPr>
            <a:spLocks noGrp="1" noChangeArrowheads="1"/>
          </p:cNvSpPr>
          <p:nvPr>
            <p:ph idx="4294967295"/>
          </p:nvPr>
        </p:nvSpPr>
        <p:spPr bwMode="auto">
          <a:xfrm>
            <a:off x="1043608" y="734665"/>
            <a:ext cx="6264275" cy="3997325"/>
          </a:xfrm>
        </p:spPr>
        <p:txBody>
          <a:bodyPr wrap="square" numCol="1" anchor="t" anchorCtr="0" compatLnSpc="1">
            <a:prstTxWarp prst="textNoShape">
              <a:avLst/>
            </a:prstTxWarp>
          </a:bodyPr>
          <a:lstStyle/>
          <a:p>
            <a:pPr>
              <a:buFont typeface="Wingdings" panose="05000000000000000000" pitchFamily="2" charset="2"/>
              <a:buNone/>
            </a:pPr>
            <a:r>
              <a:rPr lang="cs-CZ" altLang="cs-CZ" sz="1800" dirty="0"/>
              <a:t>5 hlavních aktivit:</a:t>
            </a:r>
          </a:p>
          <a:p>
            <a:r>
              <a:rPr lang="cs-CZ" altLang="cs-CZ" sz="1800" i="1" dirty="0"/>
              <a:t>Požadavky.  </a:t>
            </a:r>
            <a:r>
              <a:rPr lang="cs-CZ" altLang="cs-CZ" sz="1800" dirty="0"/>
              <a:t>Zachycují, co by měl systém dělat</a:t>
            </a:r>
          </a:p>
          <a:p>
            <a:endParaRPr lang="cs-CZ" altLang="cs-CZ" sz="1800" i="1" dirty="0"/>
          </a:p>
          <a:p>
            <a:r>
              <a:rPr lang="cs-CZ" altLang="cs-CZ" sz="1800" i="1" dirty="0"/>
              <a:t>Analýza.</a:t>
            </a:r>
            <a:r>
              <a:rPr lang="cs-CZ" altLang="cs-CZ" sz="1800" dirty="0"/>
              <a:t> Vybroušení požadavků a jejich strukturování</a:t>
            </a:r>
          </a:p>
          <a:p>
            <a:endParaRPr lang="cs-CZ" altLang="cs-CZ" sz="1800" dirty="0"/>
          </a:p>
          <a:p>
            <a:r>
              <a:rPr lang="cs-CZ" altLang="cs-CZ" sz="1800" i="1" dirty="0"/>
              <a:t>Návrh. </a:t>
            </a:r>
            <a:r>
              <a:rPr lang="cs-CZ" altLang="cs-CZ" sz="1800" dirty="0"/>
              <a:t>Realizace požadavků v architektuře systému.</a:t>
            </a:r>
          </a:p>
          <a:p>
            <a:endParaRPr lang="cs-CZ" altLang="cs-CZ" sz="1800" dirty="0"/>
          </a:p>
          <a:p>
            <a:r>
              <a:rPr lang="cs-CZ" altLang="cs-CZ" sz="1800" i="1" dirty="0"/>
              <a:t>Implementace.</a:t>
            </a:r>
            <a:r>
              <a:rPr lang="cs-CZ" altLang="cs-CZ" sz="1800" dirty="0"/>
              <a:t> Tvorba softwaru.</a:t>
            </a:r>
          </a:p>
          <a:p>
            <a:endParaRPr lang="cs-CZ" altLang="cs-CZ" sz="1800" dirty="0"/>
          </a:p>
          <a:p>
            <a:r>
              <a:rPr lang="cs-CZ" altLang="cs-CZ" sz="1800" i="1" dirty="0"/>
              <a:t>Testování. </a:t>
            </a:r>
            <a:r>
              <a:rPr lang="cs-CZ" altLang="cs-CZ" sz="1800" dirty="0"/>
              <a:t>Ověření, zda implementace funguje tak, jak se od ní očekává.</a:t>
            </a:r>
          </a:p>
        </p:txBody>
      </p:sp>
    </p:spTree>
    <p:extLst>
      <p:ext uri="{BB962C8B-B14F-4D97-AF65-F5344CB8AC3E}">
        <p14:creationId xmlns:p14="http://schemas.microsoft.com/office/powerpoint/2010/main" val="2289067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p:txBody>
          <a:bodyPr/>
          <a:lstStyle/>
          <a:p>
            <a:r>
              <a:rPr lang="cs-CZ" altLang="cs-CZ" sz="2100"/>
              <a:t>Základny iterací a přírůstky</a:t>
            </a:r>
          </a:p>
        </p:txBody>
      </p:sp>
      <p:sp>
        <p:nvSpPr>
          <p:cNvPr id="14340"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BBFF568-DC3E-4927-9E1E-C3796CF794C6}" type="slidenum">
              <a:rPr lang="cs-CZ" altLang="cs-CZ">
                <a:latin typeface="Tahoma" panose="020B0604030504040204" pitchFamily="34" charset="0"/>
              </a:rPr>
              <a:pPr fontAlgn="base">
                <a:spcBef>
                  <a:spcPct val="0"/>
                </a:spcBef>
                <a:spcAft>
                  <a:spcPct val="0"/>
                </a:spcAft>
              </a:pPr>
              <a:t>11</a:t>
            </a:fld>
            <a:endParaRPr lang="cs-CZ" altLang="cs-CZ">
              <a:latin typeface="Tahoma" panose="020B0604030504040204" pitchFamily="34" charset="0"/>
            </a:endParaRPr>
          </a:p>
        </p:txBody>
      </p:sp>
      <p:sp>
        <p:nvSpPr>
          <p:cNvPr id="14342" name="Rectangle 3"/>
          <p:cNvSpPr>
            <a:spLocks noGrp="1" noChangeArrowheads="1"/>
          </p:cNvSpPr>
          <p:nvPr>
            <p:ph type="body" idx="4294967295"/>
          </p:nvPr>
        </p:nvSpPr>
        <p:spPr bwMode="auto">
          <a:xfrm>
            <a:off x="1043608" y="987574"/>
            <a:ext cx="6326187" cy="3563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r>
              <a:rPr lang="cs-CZ" altLang="cs-CZ" sz="1800" dirty="0"/>
              <a:t>ITERACE</a:t>
            </a:r>
          </a:p>
          <a:p>
            <a:pPr lvl="1">
              <a:lnSpc>
                <a:spcPct val="80000"/>
              </a:lnSpc>
            </a:pPr>
            <a:r>
              <a:rPr lang="cs-CZ" altLang="cs-CZ" sz="1500" dirty="0"/>
              <a:t>Každá iterace generuje </a:t>
            </a:r>
            <a:r>
              <a:rPr lang="cs-CZ" altLang="cs-CZ" sz="1500" dirty="0" err="1"/>
              <a:t>baseline</a:t>
            </a:r>
            <a:r>
              <a:rPr lang="cs-CZ" altLang="cs-CZ" sz="1500" dirty="0"/>
              <a:t>.</a:t>
            </a:r>
          </a:p>
          <a:p>
            <a:pPr lvl="1">
              <a:lnSpc>
                <a:spcPct val="80000"/>
              </a:lnSpc>
            </a:pPr>
            <a:r>
              <a:rPr lang="cs-CZ" altLang="cs-CZ" sz="1500" dirty="0" err="1"/>
              <a:t>Baseline</a:t>
            </a:r>
            <a:r>
              <a:rPr lang="cs-CZ" altLang="cs-CZ" sz="1500" dirty="0"/>
              <a:t> - Poskytuje smluvený základ pro další přezkoumání a vývoj, může být měněna pouze prostřednictvím formálních metod správy konfigurace a změn</a:t>
            </a:r>
          </a:p>
          <a:p>
            <a:pPr lvl="1">
              <a:lnSpc>
                <a:spcPct val="80000"/>
              </a:lnSpc>
            </a:pPr>
            <a:endParaRPr lang="cs-CZ" altLang="cs-CZ" sz="1500" dirty="0"/>
          </a:p>
          <a:p>
            <a:pPr lvl="1">
              <a:lnSpc>
                <a:spcPct val="80000"/>
              </a:lnSpc>
            </a:pPr>
            <a:endParaRPr lang="cs-CZ" altLang="cs-CZ" sz="1500" dirty="0"/>
          </a:p>
          <a:p>
            <a:pPr>
              <a:lnSpc>
                <a:spcPct val="80000"/>
              </a:lnSpc>
            </a:pPr>
            <a:r>
              <a:rPr lang="cs-CZ" altLang="cs-CZ" sz="1800" dirty="0"/>
              <a:t>PŘÍRŮSTEK (INKREMENT)</a:t>
            </a:r>
          </a:p>
          <a:p>
            <a:pPr lvl="1">
              <a:lnSpc>
                <a:spcPct val="80000"/>
              </a:lnSpc>
            </a:pPr>
            <a:r>
              <a:rPr lang="cs-CZ" altLang="cs-CZ" sz="1500" dirty="0"/>
              <a:t>Jsou pouze rozdílem jednou a další základní linií</a:t>
            </a:r>
          </a:p>
          <a:p>
            <a:pPr lvl="1">
              <a:lnSpc>
                <a:spcPct val="80000"/>
              </a:lnSpc>
            </a:pPr>
            <a:r>
              <a:rPr lang="cs-CZ" altLang="cs-CZ" sz="1500" dirty="0"/>
              <a:t>Jsou to dílčí kroky k finální odevzdávané verzi systému</a:t>
            </a:r>
          </a:p>
        </p:txBody>
      </p:sp>
      <p:sp>
        <p:nvSpPr>
          <p:cNvPr id="4" name="Zástupný symbol pro datum 3"/>
          <p:cNvSpPr txBox="1">
            <a:spLocks noGrp="1"/>
          </p:cNvSpPr>
          <p:nvPr/>
        </p:nvSpPr>
        <p:spPr bwMode="auto">
          <a:xfrm>
            <a:off x="1485900" y="4686300"/>
            <a:ext cx="1600200" cy="342900"/>
          </a:xfrm>
          <a:prstGeom prst="rect">
            <a:avLst/>
          </a:prstGeom>
          <a:noFill/>
          <a:ln>
            <a:miter lim="800000"/>
            <a:headEnd/>
            <a:tailEnd/>
          </a:ln>
        </p:spPr>
        <p:txBody>
          <a:bodyPr anchor="b"/>
          <a:lstStyle/>
          <a:p>
            <a:pPr>
              <a:defRPr/>
            </a:pPr>
            <a:fld id="{6E49545A-66EF-4ECF-8BE4-ADBB47531ACF}" type="datetime1">
              <a:rPr lang="cs-CZ" sz="900">
                <a:effectLst>
                  <a:outerShdw blurRad="38100" dist="38100" dir="2700000" algn="tl">
                    <a:srgbClr val="000000"/>
                  </a:outerShdw>
                </a:effectLst>
              </a:rPr>
              <a:pPr>
                <a:defRPr/>
              </a:pPr>
              <a:t>20.11.2019</a:t>
            </a:fld>
            <a:endParaRPr lang="cs-CZ" sz="900">
              <a:effectLst>
                <a:outerShdw blurRad="38100" dist="38100" dir="2700000" algn="tl">
                  <a:srgbClr val="000000"/>
                </a:outerShdw>
              </a:effectLst>
            </a:endParaRPr>
          </a:p>
        </p:txBody>
      </p:sp>
      <p:sp>
        <p:nvSpPr>
          <p:cNvPr id="5" name="Zástupný symbol pro zápatí 4"/>
          <p:cNvSpPr txBox="1">
            <a:spLocks noGrp="1"/>
          </p:cNvSpPr>
          <p:nvPr/>
        </p:nvSpPr>
        <p:spPr bwMode="auto">
          <a:xfrm>
            <a:off x="3486150" y="4686300"/>
            <a:ext cx="2171700" cy="342900"/>
          </a:xfrm>
          <a:prstGeom prst="rect">
            <a:avLst/>
          </a:prstGeom>
          <a:noFill/>
          <a:ln>
            <a:miter lim="800000"/>
            <a:headEnd/>
            <a:tailEnd/>
          </a:ln>
        </p:spPr>
        <p:txBody>
          <a:bodyPr anchor="b"/>
          <a:lstStyle/>
          <a:p>
            <a:pPr algn="ctr">
              <a:defRPr/>
            </a:pPr>
            <a:r>
              <a:rPr lang="cs-CZ" sz="900">
                <a:effectLst>
                  <a:outerShdw blurRad="38100" dist="38100" dir="2700000" algn="tl">
                    <a:srgbClr val="000000"/>
                  </a:outerShdw>
                </a:effectLst>
              </a:rPr>
              <a:t>Úvod do objektového modelování</a:t>
            </a:r>
          </a:p>
        </p:txBody>
      </p:sp>
      <p:sp>
        <p:nvSpPr>
          <p:cNvPr id="6" name="Zástupný symbol pro číslo snímku 5"/>
          <p:cNvSpPr txBox="1">
            <a:spLocks noGrp="1"/>
          </p:cNvSpPr>
          <p:nvPr/>
        </p:nvSpPr>
        <p:spPr bwMode="auto">
          <a:xfrm>
            <a:off x="6057900" y="4686300"/>
            <a:ext cx="1600200" cy="342900"/>
          </a:xfrm>
          <a:prstGeom prst="rect">
            <a:avLst/>
          </a:prstGeom>
          <a:noFill/>
          <a:ln>
            <a:miter lim="800000"/>
            <a:headEnd/>
            <a:tailEnd/>
          </a:ln>
        </p:spPr>
        <p:txBody>
          <a:bodyPr anchor="b"/>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defRPr/>
            </a:pPr>
            <a:fld id="{14346716-A433-4E79-804B-E428AB4BD2E3}" type="slidenum">
              <a:rPr lang="cs-CZ" altLang="cs-CZ" sz="900">
                <a:effectLst>
                  <a:outerShdw blurRad="38100" dist="38100" dir="2700000" algn="tl">
                    <a:srgbClr val="000000"/>
                  </a:outerShdw>
                </a:effectLst>
              </a:rPr>
              <a:pPr algn="r" eaLnBrk="1" hangingPunct="1">
                <a:defRPr/>
              </a:pPr>
              <a:t>11</a:t>
            </a:fld>
            <a:endParaRPr lang="cs-CZ" altLang="cs-CZ" sz="900">
              <a:effectLst>
                <a:outerShdw blurRad="38100" dist="38100" dir="2700000" algn="tl">
                  <a:srgbClr val="000000"/>
                </a:outerShdw>
              </a:effectLst>
            </a:endParaRPr>
          </a:p>
        </p:txBody>
      </p:sp>
    </p:spTree>
    <p:extLst>
      <p:ext uri="{BB962C8B-B14F-4D97-AF65-F5344CB8AC3E}">
        <p14:creationId xmlns:p14="http://schemas.microsoft.com/office/powerpoint/2010/main" val="1802628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p:txBody>
          <a:bodyPr/>
          <a:lstStyle/>
          <a:p>
            <a:r>
              <a:rPr lang="cs-CZ" altLang="cs-CZ" sz="2100"/>
              <a:t>STRUKTURA METODIKY UP</a:t>
            </a:r>
          </a:p>
        </p:txBody>
      </p:sp>
      <p:sp>
        <p:nvSpPr>
          <p:cNvPr id="15364"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C4EA152-49E3-44EA-8CE8-997E730D0303}" type="slidenum">
              <a:rPr lang="cs-CZ" altLang="cs-CZ">
                <a:latin typeface="Tahoma" panose="020B0604030504040204" pitchFamily="34" charset="0"/>
              </a:rPr>
              <a:pPr fontAlgn="base">
                <a:spcBef>
                  <a:spcPct val="0"/>
                </a:spcBef>
                <a:spcAft>
                  <a:spcPct val="0"/>
                </a:spcAft>
              </a:pPr>
              <a:t>12</a:t>
            </a:fld>
            <a:endParaRPr lang="cs-CZ" altLang="cs-CZ">
              <a:latin typeface="Tahoma" panose="020B0604030504040204" pitchFamily="34" charset="0"/>
            </a:endParaRPr>
          </a:p>
        </p:txBody>
      </p:sp>
      <p:sp>
        <p:nvSpPr>
          <p:cNvPr id="15366" name="Rectangle 3"/>
          <p:cNvSpPr>
            <a:spLocks noGrp="1" noChangeArrowheads="1"/>
          </p:cNvSpPr>
          <p:nvPr>
            <p:ph type="body" idx="4294967295"/>
          </p:nvPr>
        </p:nvSpPr>
        <p:spPr bwMode="auto">
          <a:xfrm>
            <a:off x="823317" y="937981"/>
            <a:ext cx="6345237" cy="3781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cs-CZ" sz="1800" dirty="0"/>
              <a:t>4 základní po sobě následující </a:t>
            </a:r>
          </a:p>
          <a:p>
            <a:endParaRPr lang="cs-CZ" altLang="cs-CZ" sz="1800" dirty="0"/>
          </a:p>
          <a:p>
            <a:pPr lvl="1">
              <a:buFont typeface="Arial" panose="020B0604020202020204" pitchFamily="34" charset="0"/>
              <a:buChar char="•"/>
            </a:pPr>
            <a:r>
              <a:rPr lang="cs-CZ" altLang="cs-CZ" sz="1500" dirty="0"/>
              <a:t>Začátek (</a:t>
            </a:r>
            <a:r>
              <a:rPr lang="cs-CZ" altLang="cs-CZ" sz="1500" dirty="0" err="1"/>
              <a:t>inception</a:t>
            </a:r>
            <a:r>
              <a:rPr lang="cs-CZ" altLang="cs-CZ" sz="1500" dirty="0"/>
              <a:t>) – období plánování</a:t>
            </a:r>
          </a:p>
          <a:p>
            <a:pPr lvl="1">
              <a:buFont typeface="Arial" panose="020B0604020202020204" pitchFamily="34" charset="0"/>
              <a:buChar char="•"/>
            </a:pPr>
            <a:endParaRPr lang="cs-CZ" altLang="cs-CZ" sz="1500" dirty="0"/>
          </a:p>
          <a:p>
            <a:pPr lvl="1">
              <a:buFont typeface="Arial" panose="020B0604020202020204" pitchFamily="34" charset="0"/>
              <a:buChar char="•"/>
            </a:pPr>
            <a:r>
              <a:rPr lang="cs-CZ" altLang="cs-CZ" sz="1500" dirty="0"/>
              <a:t>Rozpracování (</a:t>
            </a:r>
            <a:r>
              <a:rPr lang="cs-CZ" altLang="cs-CZ" sz="1500" dirty="0" err="1"/>
              <a:t>elaboration</a:t>
            </a:r>
            <a:r>
              <a:rPr lang="cs-CZ" altLang="cs-CZ" sz="1500" dirty="0"/>
              <a:t>) – období architektury</a:t>
            </a:r>
          </a:p>
          <a:p>
            <a:pPr lvl="1">
              <a:buFont typeface="Arial" panose="020B0604020202020204" pitchFamily="34" charset="0"/>
              <a:buChar char="•"/>
            </a:pPr>
            <a:endParaRPr lang="cs-CZ" altLang="cs-CZ" sz="1500" dirty="0"/>
          </a:p>
          <a:p>
            <a:pPr lvl="1">
              <a:buFont typeface="Arial" panose="020B0604020202020204" pitchFamily="34" charset="0"/>
              <a:buChar char="•"/>
            </a:pPr>
            <a:r>
              <a:rPr lang="cs-CZ" altLang="cs-CZ" sz="1500" dirty="0"/>
              <a:t>Konstrukce (</a:t>
            </a:r>
            <a:r>
              <a:rPr lang="cs-CZ" altLang="cs-CZ" sz="1500" dirty="0" err="1"/>
              <a:t>construction</a:t>
            </a:r>
            <a:r>
              <a:rPr lang="cs-CZ" altLang="cs-CZ" sz="1500" dirty="0"/>
              <a:t>) – počátky provozuschopnosti</a:t>
            </a:r>
          </a:p>
          <a:p>
            <a:pPr lvl="1">
              <a:buFont typeface="Arial" panose="020B0604020202020204" pitchFamily="34" charset="0"/>
              <a:buChar char="•"/>
            </a:pPr>
            <a:endParaRPr lang="cs-CZ" altLang="cs-CZ" sz="1500" dirty="0"/>
          </a:p>
          <a:p>
            <a:pPr lvl="1">
              <a:buFont typeface="Arial" panose="020B0604020202020204" pitchFamily="34" charset="0"/>
              <a:buChar char="•"/>
            </a:pPr>
            <a:r>
              <a:rPr lang="cs-CZ" altLang="cs-CZ" sz="1500" dirty="0"/>
              <a:t>Zavedení (</a:t>
            </a:r>
            <a:r>
              <a:rPr lang="cs-CZ" altLang="cs-CZ" sz="1500" dirty="0" err="1"/>
              <a:t>transition</a:t>
            </a:r>
            <a:r>
              <a:rPr lang="cs-CZ" altLang="cs-CZ" sz="1500" dirty="0"/>
              <a:t>) – nasazení produktu do uživatelského prostředí</a:t>
            </a:r>
          </a:p>
          <a:p>
            <a:pPr lvl="1">
              <a:buFont typeface="Arial" panose="020B0604020202020204" pitchFamily="34" charset="0"/>
              <a:buChar char="•"/>
            </a:pPr>
            <a:endParaRPr lang="cs-CZ" altLang="cs-CZ" sz="1500" dirty="0">
              <a:solidFill>
                <a:srgbClr val="000000"/>
              </a:solidFill>
            </a:endParaRPr>
          </a:p>
        </p:txBody>
      </p:sp>
      <p:sp>
        <p:nvSpPr>
          <p:cNvPr id="4" name="Zástupný symbol pro datum 3"/>
          <p:cNvSpPr txBox="1">
            <a:spLocks noGrp="1"/>
          </p:cNvSpPr>
          <p:nvPr/>
        </p:nvSpPr>
        <p:spPr bwMode="auto">
          <a:xfrm>
            <a:off x="1485900" y="4686300"/>
            <a:ext cx="1600200" cy="342900"/>
          </a:xfrm>
          <a:prstGeom prst="rect">
            <a:avLst/>
          </a:prstGeom>
          <a:noFill/>
          <a:ln>
            <a:miter lim="800000"/>
            <a:headEnd/>
            <a:tailEnd/>
          </a:ln>
        </p:spPr>
        <p:txBody>
          <a:bodyPr anchor="b"/>
          <a:lstStyle/>
          <a:p>
            <a:pPr>
              <a:defRPr/>
            </a:pPr>
            <a:fld id="{8C8D532F-EAA3-4977-A965-36E5B8A09407}" type="datetime1">
              <a:rPr lang="cs-CZ" sz="900">
                <a:effectLst>
                  <a:outerShdw blurRad="38100" dist="38100" dir="2700000" algn="tl">
                    <a:srgbClr val="000000"/>
                  </a:outerShdw>
                </a:effectLst>
              </a:rPr>
              <a:pPr>
                <a:defRPr/>
              </a:pPr>
              <a:t>20.11.2019</a:t>
            </a:fld>
            <a:endParaRPr lang="cs-CZ" sz="900">
              <a:effectLst>
                <a:outerShdw blurRad="38100" dist="38100" dir="2700000" algn="tl">
                  <a:srgbClr val="000000"/>
                </a:outerShdw>
              </a:effectLst>
            </a:endParaRPr>
          </a:p>
        </p:txBody>
      </p:sp>
      <p:sp>
        <p:nvSpPr>
          <p:cNvPr id="5" name="Zástupný symbol pro zápatí 4"/>
          <p:cNvSpPr txBox="1">
            <a:spLocks noGrp="1"/>
          </p:cNvSpPr>
          <p:nvPr/>
        </p:nvSpPr>
        <p:spPr bwMode="auto">
          <a:xfrm>
            <a:off x="3486150" y="4686300"/>
            <a:ext cx="2171700" cy="342900"/>
          </a:xfrm>
          <a:prstGeom prst="rect">
            <a:avLst/>
          </a:prstGeom>
          <a:noFill/>
          <a:ln>
            <a:miter lim="800000"/>
            <a:headEnd/>
            <a:tailEnd/>
          </a:ln>
        </p:spPr>
        <p:txBody>
          <a:bodyPr anchor="b"/>
          <a:lstStyle/>
          <a:p>
            <a:pPr algn="ctr">
              <a:defRPr/>
            </a:pPr>
            <a:r>
              <a:rPr lang="cs-CZ" sz="900">
                <a:effectLst>
                  <a:outerShdw blurRad="38100" dist="38100" dir="2700000" algn="tl">
                    <a:srgbClr val="000000"/>
                  </a:outerShdw>
                </a:effectLst>
              </a:rPr>
              <a:t>Úvod do objektového modelování</a:t>
            </a:r>
          </a:p>
        </p:txBody>
      </p:sp>
      <p:sp>
        <p:nvSpPr>
          <p:cNvPr id="6" name="Zástupný symbol pro číslo snímku 5"/>
          <p:cNvSpPr txBox="1">
            <a:spLocks noGrp="1"/>
          </p:cNvSpPr>
          <p:nvPr/>
        </p:nvSpPr>
        <p:spPr bwMode="auto">
          <a:xfrm>
            <a:off x="6057900" y="4686300"/>
            <a:ext cx="1600200" cy="342900"/>
          </a:xfrm>
          <a:prstGeom prst="rect">
            <a:avLst/>
          </a:prstGeom>
          <a:noFill/>
          <a:ln>
            <a:miter lim="800000"/>
            <a:headEnd/>
            <a:tailEnd/>
          </a:ln>
        </p:spPr>
        <p:txBody>
          <a:bodyPr anchor="b"/>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defRPr/>
            </a:pPr>
            <a:fld id="{B594CE71-4367-47C1-92B4-CFA8B50B956B}" type="slidenum">
              <a:rPr lang="cs-CZ" altLang="cs-CZ" sz="900">
                <a:effectLst>
                  <a:outerShdw blurRad="38100" dist="38100" dir="2700000" algn="tl">
                    <a:srgbClr val="000000"/>
                  </a:outerShdw>
                </a:effectLst>
              </a:rPr>
              <a:pPr algn="r" eaLnBrk="1" hangingPunct="1">
                <a:defRPr/>
              </a:pPr>
              <a:t>12</a:t>
            </a:fld>
            <a:endParaRPr lang="cs-CZ" altLang="cs-CZ" sz="900">
              <a:effectLst>
                <a:outerShdw blurRad="38100" dist="38100" dir="2700000" algn="tl">
                  <a:srgbClr val="000000"/>
                </a:outerShdw>
              </a:effectLst>
            </a:endParaRPr>
          </a:p>
        </p:txBody>
      </p:sp>
    </p:spTree>
    <p:extLst>
      <p:ext uri="{BB962C8B-B14F-4D97-AF65-F5344CB8AC3E}">
        <p14:creationId xmlns:p14="http://schemas.microsoft.com/office/powerpoint/2010/main" val="3192987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altLang="cs-CZ" sz="2100"/>
              <a:t>Struktura metodiky UP</a:t>
            </a:r>
          </a:p>
        </p:txBody>
      </p:sp>
      <p:sp>
        <p:nvSpPr>
          <p:cNvPr id="16390" name="Zástupný symbol pro číslo snímk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B7632A1-7EEE-427B-9680-ECF073DD17B2}" type="slidenum">
              <a:rPr lang="cs-CZ" altLang="cs-CZ">
                <a:latin typeface="Tahoma" panose="020B0604030504040204" pitchFamily="34" charset="0"/>
              </a:rPr>
              <a:pPr fontAlgn="base">
                <a:spcBef>
                  <a:spcPct val="0"/>
                </a:spcBef>
                <a:spcAft>
                  <a:spcPct val="0"/>
                </a:spcAft>
              </a:pPr>
              <a:t>13</a:t>
            </a:fld>
            <a:endParaRPr lang="cs-CZ" altLang="cs-CZ">
              <a:latin typeface="Tahoma" panose="020B0604030504040204" pitchFamily="34" charset="0"/>
            </a:endParaRPr>
          </a:p>
        </p:txBody>
      </p:sp>
      <p:sp>
        <p:nvSpPr>
          <p:cNvPr id="16387" name="Rectangle 3"/>
          <p:cNvSpPr>
            <a:spLocks noGrp="1" noChangeArrowheads="1"/>
          </p:cNvSpPr>
          <p:nvPr>
            <p:ph idx="4294967295"/>
          </p:nvPr>
        </p:nvSpPr>
        <p:spPr bwMode="auto">
          <a:xfrm>
            <a:off x="0" y="736600"/>
            <a:ext cx="6210300" cy="3617913"/>
          </a:xfrm>
        </p:spPr>
        <p:txBody>
          <a:bodyPr wrap="square" numCol="1" anchor="t" anchorCtr="0" compatLnSpc="1">
            <a:prstTxWarp prst="textNoShape">
              <a:avLst/>
            </a:prstTxWarp>
          </a:bodyPr>
          <a:lstStyle/>
          <a:p>
            <a:pPr>
              <a:buFont typeface="Wingdings" panose="05000000000000000000" pitchFamily="2" charset="2"/>
              <a:buNone/>
            </a:pPr>
            <a:endParaRPr lang="cs-CZ" altLang="cs-CZ" smtClean="0"/>
          </a:p>
          <a:p>
            <a:pPr lvl="1"/>
            <a:endParaRPr lang="cs-CZ" altLang="cs-CZ" smtClean="0"/>
          </a:p>
        </p:txBody>
      </p:sp>
      <p:sp>
        <p:nvSpPr>
          <p:cNvPr id="16391" name="TextovéPole 6"/>
          <p:cNvSpPr txBox="1">
            <a:spLocks noChangeArrowheads="1"/>
          </p:cNvSpPr>
          <p:nvPr/>
        </p:nvSpPr>
        <p:spPr bwMode="auto">
          <a:xfrm>
            <a:off x="2160985" y="3857625"/>
            <a:ext cx="482203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cs-CZ" altLang="cs-CZ" sz="1350">
                <a:latin typeface="Tahoma" panose="020B0604030504040204" pitchFamily="34" charset="0"/>
              </a:rPr>
              <a:t>1967			   			2001</a:t>
            </a:r>
          </a:p>
        </p:txBody>
      </p:sp>
      <p:pic>
        <p:nvPicPr>
          <p:cNvPr id="163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735" y="1125142"/>
            <a:ext cx="6415088" cy="3268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4358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cs-CZ" altLang="cs-CZ" sz="2100"/>
              <a:t>Fáze a pracovní postupy a objem prací UP </a:t>
            </a:r>
          </a:p>
        </p:txBody>
      </p:sp>
      <p:sp>
        <p:nvSpPr>
          <p:cNvPr id="17412"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2D4B59B-FFB2-4049-A279-A60D0E331C45}" type="slidenum">
              <a:rPr lang="cs-CZ" altLang="cs-CZ">
                <a:latin typeface="Tahoma" panose="020B0604030504040204" pitchFamily="34" charset="0"/>
              </a:rPr>
              <a:pPr fontAlgn="base">
                <a:spcBef>
                  <a:spcPct val="0"/>
                </a:spcBef>
                <a:spcAft>
                  <a:spcPct val="0"/>
                </a:spcAft>
              </a:pPr>
              <a:t>14</a:t>
            </a:fld>
            <a:endParaRPr lang="cs-CZ" altLang="cs-CZ">
              <a:latin typeface="Tahoma" panose="020B0604030504040204" pitchFamily="34" charset="0"/>
            </a:endParaRPr>
          </a:p>
        </p:txBody>
      </p:sp>
      <p:sp>
        <p:nvSpPr>
          <p:cNvPr id="4" name="Zástupný symbol pro datum 3"/>
          <p:cNvSpPr txBox="1">
            <a:spLocks noGrp="1"/>
          </p:cNvSpPr>
          <p:nvPr/>
        </p:nvSpPr>
        <p:spPr bwMode="auto">
          <a:xfrm>
            <a:off x="1485900" y="4686300"/>
            <a:ext cx="1600200" cy="342900"/>
          </a:xfrm>
          <a:prstGeom prst="rect">
            <a:avLst/>
          </a:prstGeom>
          <a:noFill/>
          <a:ln>
            <a:miter lim="800000"/>
            <a:headEnd/>
            <a:tailEnd/>
          </a:ln>
        </p:spPr>
        <p:txBody>
          <a:bodyPr anchor="b"/>
          <a:lstStyle/>
          <a:p>
            <a:pPr>
              <a:defRPr/>
            </a:pPr>
            <a:fld id="{8C8D532F-EAA3-4977-A965-36E5B8A09407}" type="datetime1">
              <a:rPr lang="cs-CZ" sz="900">
                <a:effectLst>
                  <a:outerShdw blurRad="38100" dist="38100" dir="2700000" algn="tl">
                    <a:srgbClr val="000000"/>
                  </a:outerShdw>
                </a:effectLst>
              </a:rPr>
              <a:pPr>
                <a:defRPr/>
              </a:pPr>
              <a:t>20.11.2019</a:t>
            </a:fld>
            <a:endParaRPr lang="cs-CZ" sz="900">
              <a:effectLst>
                <a:outerShdw blurRad="38100" dist="38100" dir="2700000" algn="tl">
                  <a:srgbClr val="000000"/>
                </a:outerShdw>
              </a:effectLst>
            </a:endParaRPr>
          </a:p>
        </p:txBody>
      </p:sp>
      <p:sp>
        <p:nvSpPr>
          <p:cNvPr id="5" name="Zástupný symbol pro zápatí 4"/>
          <p:cNvSpPr txBox="1">
            <a:spLocks noGrp="1"/>
          </p:cNvSpPr>
          <p:nvPr/>
        </p:nvSpPr>
        <p:spPr bwMode="auto">
          <a:xfrm>
            <a:off x="3486150" y="4686300"/>
            <a:ext cx="2171700" cy="342900"/>
          </a:xfrm>
          <a:prstGeom prst="rect">
            <a:avLst/>
          </a:prstGeom>
          <a:noFill/>
          <a:ln>
            <a:miter lim="800000"/>
            <a:headEnd/>
            <a:tailEnd/>
          </a:ln>
        </p:spPr>
        <p:txBody>
          <a:bodyPr anchor="b"/>
          <a:lstStyle/>
          <a:p>
            <a:pPr algn="ctr">
              <a:defRPr/>
            </a:pPr>
            <a:r>
              <a:rPr lang="cs-CZ" sz="900" dirty="0">
                <a:effectLst>
                  <a:outerShdw blurRad="38100" dist="38100" dir="2700000" algn="tl">
                    <a:srgbClr val="000000"/>
                  </a:outerShdw>
                </a:effectLst>
              </a:rPr>
              <a:t>Úvod do objektového modelování</a:t>
            </a:r>
          </a:p>
        </p:txBody>
      </p:sp>
      <p:sp>
        <p:nvSpPr>
          <p:cNvPr id="6" name="Zástupný symbol pro číslo snímku 5"/>
          <p:cNvSpPr txBox="1">
            <a:spLocks noGrp="1"/>
          </p:cNvSpPr>
          <p:nvPr/>
        </p:nvSpPr>
        <p:spPr bwMode="auto">
          <a:xfrm>
            <a:off x="6057900" y="4686300"/>
            <a:ext cx="1600200" cy="342900"/>
          </a:xfrm>
          <a:prstGeom prst="rect">
            <a:avLst/>
          </a:prstGeom>
          <a:noFill/>
          <a:ln>
            <a:miter lim="800000"/>
            <a:headEnd/>
            <a:tailEnd/>
          </a:ln>
        </p:spPr>
        <p:txBody>
          <a:bodyPr anchor="b"/>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defRPr/>
            </a:pPr>
            <a:fld id="{AD7A113A-16C0-4672-B2C9-A15C12BA419B}" type="slidenum">
              <a:rPr lang="cs-CZ" altLang="cs-CZ" sz="900">
                <a:effectLst>
                  <a:outerShdw blurRad="38100" dist="38100" dir="2700000" algn="tl">
                    <a:srgbClr val="000000"/>
                  </a:outerShdw>
                </a:effectLst>
              </a:rPr>
              <a:pPr algn="r" eaLnBrk="1" hangingPunct="1">
                <a:defRPr/>
              </a:pPr>
              <a:t>14</a:t>
            </a:fld>
            <a:endParaRPr lang="cs-CZ" altLang="cs-CZ" sz="900">
              <a:effectLst>
                <a:outerShdw blurRad="38100" dist="38100" dir="2700000" algn="tl">
                  <a:srgbClr val="000000"/>
                </a:outerShdw>
              </a:effectLst>
            </a:endParaRPr>
          </a:p>
        </p:txBody>
      </p:sp>
      <p:pic>
        <p:nvPicPr>
          <p:cNvPr id="174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2360" y="964407"/>
            <a:ext cx="5947172" cy="3756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2245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2"/>
          <p:cNvSpPr>
            <a:spLocks noGrp="1" noChangeArrowheads="1"/>
          </p:cNvSpPr>
          <p:nvPr>
            <p:ph type="title"/>
          </p:nvPr>
        </p:nvSpPr>
        <p:spPr/>
        <p:txBody>
          <a:bodyPr/>
          <a:lstStyle/>
          <a:p>
            <a:r>
              <a:rPr lang="cs-CZ" altLang="cs-CZ" sz="2100"/>
              <a:t>Fáze a pracovní postupy a objem prací RUP </a:t>
            </a:r>
          </a:p>
        </p:txBody>
      </p:sp>
      <p:sp>
        <p:nvSpPr>
          <p:cNvPr id="18436"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4FEBB0F-B7F7-4842-A61A-81FEDA6237CF}" type="slidenum">
              <a:rPr lang="cs-CZ" altLang="cs-CZ">
                <a:latin typeface="Tahoma" panose="020B0604030504040204" pitchFamily="34" charset="0"/>
              </a:rPr>
              <a:pPr fontAlgn="base">
                <a:spcBef>
                  <a:spcPct val="0"/>
                </a:spcBef>
                <a:spcAft>
                  <a:spcPct val="0"/>
                </a:spcAft>
              </a:pPr>
              <a:t>15</a:t>
            </a:fld>
            <a:endParaRPr lang="cs-CZ" altLang="cs-CZ">
              <a:latin typeface="Tahoma" panose="020B0604030504040204" pitchFamily="34" charset="0"/>
            </a:endParaRPr>
          </a:p>
        </p:txBody>
      </p:sp>
      <p:sp>
        <p:nvSpPr>
          <p:cNvPr id="4" name="Zástupný symbol pro datum 3"/>
          <p:cNvSpPr txBox="1">
            <a:spLocks noGrp="1"/>
          </p:cNvSpPr>
          <p:nvPr/>
        </p:nvSpPr>
        <p:spPr bwMode="auto">
          <a:xfrm>
            <a:off x="1485900" y="4686300"/>
            <a:ext cx="1600200" cy="342900"/>
          </a:xfrm>
          <a:prstGeom prst="rect">
            <a:avLst/>
          </a:prstGeom>
          <a:noFill/>
          <a:ln>
            <a:miter lim="800000"/>
            <a:headEnd/>
            <a:tailEnd/>
          </a:ln>
        </p:spPr>
        <p:txBody>
          <a:bodyPr anchor="b"/>
          <a:lstStyle/>
          <a:p>
            <a:pPr>
              <a:defRPr/>
            </a:pPr>
            <a:fld id="{8C8D532F-EAA3-4977-A965-36E5B8A09407}" type="datetime1">
              <a:rPr lang="cs-CZ" sz="900">
                <a:effectLst>
                  <a:outerShdw blurRad="38100" dist="38100" dir="2700000" algn="tl">
                    <a:srgbClr val="000000"/>
                  </a:outerShdw>
                </a:effectLst>
              </a:rPr>
              <a:pPr>
                <a:defRPr/>
              </a:pPr>
              <a:t>20.11.2019</a:t>
            </a:fld>
            <a:endParaRPr lang="cs-CZ" sz="900">
              <a:effectLst>
                <a:outerShdw blurRad="38100" dist="38100" dir="2700000" algn="tl">
                  <a:srgbClr val="000000"/>
                </a:outerShdw>
              </a:effectLst>
            </a:endParaRPr>
          </a:p>
        </p:txBody>
      </p:sp>
      <p:sp>
        <p:nvSpPr>
          <p:cNvPr id="5" name="Zástupný symbol pro zápatí 4"/>
          <p:cNvSpPr txBox="1">
            <a:spLocks noGrp="1"/>
          </p:cNvSpPr>
          <p:nvPr/>
        </p:nvSpPr>
        <p:spPr bwMode="auto">
          <a:xfrm>
            <a:off x="3486150" y="4686300"/>
            <a:ext cx="2171700" cy="342900"/>
          </a:xfrm>
          <a:prstGeom prst="rect">
            <a:avLst/>
          </a:prstGeom>
          <a:noFill/>
          <a:ln>
            <a:miter lim="800000"/>
            <a:headEnd/>
            <a:tailEnd/>
          </a:ln>
        </p:spPr>
        <p:txBody>
          <a:bodyPr anchor="b"/>
          <a:lstStyle/>
          <a:p>
            <a:pPr algn="ctr">
              <a:defRPr/>
            </a:pPr>
            <a:r>
              <a:rPr lang="cs-CZ" sz="900">
                <a:effectLst>
                  <a:outerShdw blurRad="38100" dist="38100" dir="2700000" algn="tl">
                    <a:srgbClr val="000000"/>
                  </a:outerShdw>
                </a:effectLst>
              </a:rPr>
              <a:t>Úvod do objektového modelování</a:t>
            </a:r>
          </a:p>
        </p:txBody>
      </p:sp>
      <p:sp>
        <p:nvSpPr>
          <p:cNvPr id="6" name="Zástupný symbol pro číslo snímku 5"/>
          <p:cNvSpPr txBox="1">
            <a:spLocks noGrp="1"/>
          </p:cNvSpPr>
          <p:nvPr/>
        </p:nvSpPr>
        <p:spPr bwMode="auto">
          <a:xfrm>
            <a:off x="6057900" y="4686300"/>
            <a:ext cx="1600200" cy="342900"/>
          </a:xfrm>
          <a:prstGeom prst="rect">
            <a:avLst/>
          </a:prstGeom>
          <a:noFill/>
          <a:ln>
            <a:miter lim="800000"/>
            <a:headEnd/>
            <a:tailEnd/>
          </a:ln>
        </p:spPr>
        <p:txBody>
          <a:bodyPr anchor="b"/>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defRPr/>
            </a:pPr>
            <a:fld id="{28433825-DC83-4B65-A6DC-CAB8932437CD}" type="slidenum">
              <a:rPr lang="cs-CZ" altLang="cs-CZ" sz="900">
                <a:effectLst>
                  <a:outerShdw blurRad="38100" dist="38100" dir="2700000" algn="tl">
                    <a:srgbClr val="000000"/>
                  </a:outerShdw>
                </a:effectLst>
              </a:rPr>
              <a:pPr algn="r" eaLnBrk="1" hangingPunct="1">
                <a:defRPr/>
              </a:pPr>
              <a:t>15</a:t>
            </a:fld>
            <a:endParaRPr lang="cs-CZ" altLang="cs-CZ" sz="900">
              <a:effectLst>
                <a:outerShdw blurRad="38100" dist="38100" dir="2700000" algn="tl">
                  <a:srgbClr val="000000"/>
                </a:outerShdw>
              </a:effectLst>
            </a:endParaRPr>
          </a:p>
        </p:txBody>
      </p:sp>
      <p:pic>
        <p:nvPicPr>
          <p:cNvPr id="184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38" y="1017985"/>
            <a:ext cx="5411391" cy="3688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0929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rtlCol="0">
            <a:normAutofit fontScale="90000"/>
          </a:bodyPr>
          <a:lstStyle/>
          <a:p>
            <a:pPr>
              <a:defRPr/>
            </a:pPr>
            <a:r>
              <a:rPr lang="cs-CZ" sz="2100" dirty="0"/>
              <a:t>Fáze METODIKY </a:t>
            </a:r>
            <a:r>
              <a:rPr lang="cs-CZ" sz="2100" dirty="0" smtClean="0"/>
              <a:t>UP - </a:t>
            </a:r>
            <a:r>
              <a:rPr lang="cs-CZ" sz="1800" dirty="0" smtClean="0"/>
              <a:t>Začátek </a:t>
            </a:r>
            <a:r>
              <a:rPr lang="cs-CZ" sz="1800" dirty="0"/>
              <a:t>(</a:t>
            </a:r>
            <a:r>
              <a:rPr lang="cs-CZ" sz="1800" dirty="0" err="1"/>
              <a:t>inception</a:t>
            </a:r>
            <a:r>
              <a:rPr lang="cs-CZ" sz="1800" dirty="0"/>
              <a:t>) – období plánování</a:t>
            </a:r>
            <a:r>
              <a:rPr lang="cs-CZ" sz="2100" dirty="0"/>
              <a:t/>
            </a:r>
            <a:br>
              <a:rPr lang="cs-CZ" sz="2100" dirty="0"/>
            </a:br>
            <a:endParaRPr lang="cs-CZ" sz="2100" dirty="0"/>
          </a:p>
        </p:txBody>
      </p:sp>
      <p:sp>
        <p:nvSpPr>
          <p:cNvPr id="19460"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065E151-1A38-4F9C-B94D-43423451C037}" type="slidenum">
              <a:rPr lang="cs-CZ" altLang="cs-CZ">
                <a:latin typeface="Tahoma" panose="020B0604030504040204" pitchFamily="34" charset="0"/>
              </a:rPr>
              <a:pPr fontAlgn="base">
                <a:spcBef>
                  <a:spcPct val="0"/>
                </a:spcBef>
                <a:spcAft>
                  <a:spcPct val="0"/>
                </a:spcAft>
              </a:pPr>
              <a:t>16</a:t>
            </a:fld>
            <a:endParaRPr lang="cs-CZ" altLang="cs-CZ">
              <a:latin typeface="Tahoma" panose="020B0604030504040204" pitchFamily="34" charset="0"/>
            </a:endParaRPr>
          </a:p>
        </p:txBody>
      </p:sp>
      <p:sp>
        <p:nvSpPr>
          <p:cNvPr id="19462" name="Rectangle 3"/>
          <p:cNvSpPr>
            <a:spLocks noGrp="1" noChangeArrowheads="1"/>
          </p:cNvSpPr>
          <p:nvPr>
            <p:ph type="body" idx="4294967295"/>
          </p:nvPr>
        </p:nvSpPr>
        <p:spPr bwMode="auto">
          <a:xfrm>
            <a:off x="1115616" y="779512"/>
            <a:ext cx="6345237" cy="408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cs-CZ" sz="1400" b="1" dirty="0"/>
              <a:t>Každá fáze má svůj cíl.</a:t>
            </a:r>
          </a:p>
          <a:p>
            <a:r>
              <a:rPr lang="cs-CZ" altLang="cs-CZ" sz="1400" b="1" dirty="0"/>
              <a:t>Cílem fáze Začátek je „odstartování projektu“</a:t>
            </a:r>
          </a:p>
          <a:p>
            <a:pPr lvl="1"/>
            <a:r>
              <a:rPr lang="cs-CZ" altLang="cs-CZ" sz="1400" dirty="0" smtClean="0"/>
              <a:t>Tvorba podmínek proveditelnosti (</a:t>
            </a:r>
            <a:r>
              <a:rPr lang="cs-CZ" altLang="cs-CZ" sz="1400" dirty="0" err="1" smtClean="0"/>
              <a:t>virtual</a:t>
            </a:r>
            <a:r>
              <a:rPr lang="cs-CZ" altLang="cs-CZ" sz="1400" dirty="0" smtClean="0"/>
              <a:t> </a:t>
            </a:r>
            <a:r>
              <a:rPr lang="cs-CZ" altLang="cs-CZ" sz="1400" dirty="0" err="1" smtClean="0"/>
              <a:t>prototyping</a:t>
            </a:r>
            <a:r>
              <a:rPr lang="cs-CZ" altLang="cs-CZ" sz="1400" dirty="0" smtClean="0"/>
              <a:t>)</a:t>
            </a:r>
          </a:p>
          <a:p>
            <a:pPr lvl="1"/>
            <a:r>
              <a:rPr lang="cs-CZ" altLang="cs-CZ" sz="1400" dirty="0" smtClean="0"/>
              <a:t>Nadnesení obchodního (podnikatelského případu</a:t>
            </a:r>
          </a:p>
          <a:p>
            <a:pPr lvl="1"/>
            <a:r>
              <a:rPr lang="cs-CZ" altLang="cs-CZ" sz="1400" dirty="0" smtClean="0"/>
              <a:t>Zachycení podstatných požadavků</a:t>
            </a:r>
          </a:p>
          <a:p>
            <a:pPr lvl="1"/>
            <a:r>
              <a:rPr lang="cs-CZ" altLang="cs-CZ" sz="1400" dirty="0" smtClean="0"/>
              <a:t>Označení kritických rizik</a:t>
            </a:r>
          </a:p>
          <a:p>
            <a:pPr lvl="1"/>
            <a:r>
              <a:rPr lang="cs-CZ" altLang="cs-CZ" sz="1400" dirty="0" smtClean="0"/>
              <a:t>Hlavní pracovníci: manažer projektu a systémový projektant</a:t>
            </a:r>
          </a:p>
          <a:p>
            <a:r>
              <a:rPr lang="cs-CZ" altLang="cs-CZ" sz="1400" b="1" dirty="0"/>
              <a:t>Primární zaměření</a:t>
            </a:r>
          </a:p>
          <a:p>
            <a:pPr lvl="1"/>
            <a:r>
              <a:rPr lang="cs-CZ" altLang="cs-CZ" sz="1400" dirty="0" smtClean="0"/>
              <a:t>Hlavní důraz na pracovní postupy specifikace požadavků a jejich analýza</a:t>
            </a:r>
          </a:p>
          <a:p>
            <a:pPr lvl="1"/>
            <a:r>
              <a:rPr lang="cs-CZ" altLang="cs-CZ" sz="1400" dirty="0" smtClean="0"/>
              <a:t>Technický prototyp, pak návrhářské a implementační práce</a:t>
            </a:r>
          </a:p>
          <a:p>
            <a:pPr lvl="1"/>
            <a:r>
              <a:rPr lang="cs-CZ" altLang="cs-CZ" sz="1400" dirty="0" smtClean="0"/>
              <a:t>Jedinými sw artefakty jsou prototypy, není nutno testovat</a:t>
            </a:r>
            <a:endParaRPr lang="cs-CZ" altLang="cs-CZ" sz="1400" b="1" dirty="0"/>
          </a:p>
          <a:p>
            <a:r>
              <a:rPr lang="cs-CZ" altLang="cs-CZ" sz="1400" b="1" dirty="0"/>
              <a:t>Milník (nastavuje určité cíle, kterých má být dosaženo)</a:t>
            </a:r>
          </a:p>
          <a:p>
            <a:pPr lvl="1"/>
            <a:r>
              <a:rPr lang="cs-CZ" altLang="cs-CZ" sz="1400" dirty="0" smtClean="0"/>
              <a:t>Milníkem počáteční fáze je předmět životního cyklu a rozsah systému, tzv. </a:t>
            </a:r>
            <a:r>
              <a:rPr lang="cs-CZ" altLang="cs-CZ" sz="1400" dirty="0" err="1" smtClean="0"/>
              <a:t>Life</a:t>
            </a:r>
            <a:r>
              <a:rPr lang="cs-CZ" altLang="cs-CZ" sz="1400" dirty="0" smtClean="0"/>
              <a:t> </a:t>
            </a:r>
            <a:r>
              <a:rPr lang="cs-CZ" altLang="cs-CZ" sz="1400" dirty="0" err="1" smtClean="0"/>
              <a:t>Cycle</a:t>
            </a:r>
            <a:r>
              <a:rPr lang="cs-CZ" altLang="cs-CZ" sz="1400" dirty="0" smtClean="0"/>
              <a:t> </a:t>
            </a:r>
            <a:r>
              <a:rPr lang="cs-CZ" altLang="cs-CZ" sz="1400" dirty="0" err="1" smtClean="0"/>
              <a:t>Objektivies</a:t>
            </a:r>
            <a:endParaRPr lang="cs-CZ" altLang="cs-CZ" sz="1400" dirty="0" smtClean="0"/>
          </a:p>
          <a:p>
            <a:r>
              <a:rPr lang="cs-CZ" altLang="cs-CZ" sz="1400" b="1" dirty="0" smtClean="0"/>
              <a:t>Podmínky</a:t>
            </a:r>
            <a:r>
              <a:rPr lang="cs-CZ" altLang="cs-CZ" sz="1400" b="1" dirty="0"/>
              <a:t>, které musí být splněny:</a:t>
            </a:r>
          </a:p>
          <a:p>
            <a:pPr>
              <a:buFont typeface="Wingdings" panose="05000000000000000000" pitchFamily="2" charset="2"/>
              <a:buNone/>
            </a:pPr>
            <a:endParaRPr lang="cs-CZ" altLang="cs-CZ" sz="1800" dirty="0"/>
          </a:p>
          <a:p>
            <a:pPr lvl="1">
              <a:buFontTx/>
              <a:buNone/>
            </a:pPr>
            <a:endParaRPr lang="cs-CZ" altLang="cs-CZ" sz="1500" dirty="0"/>
          </a:p>
        </p:txBody>
      </p:sp>
      <p:sp>
        <p:nvSpPr>
          <p:cNvPr id="4" name="Zástupný symbol pro datum 3"/>
          <p:cNvSpPr txBox="1">
            <a:spLocks noGrp="1"/>
          </p:cNvSpPr>
          <p:nvPr/>
        </p:nvSpPr>
        <p:spPr bwMode="auto">
          <a:xfrm>
            <a:off x="1485900" y="4686300"/>
            <a:ext cx="1600200" cy="342900"/>
          </a:xfrm>
          <a:prstGeom prst="rect">
            <a:avLst/>
          </a:prstGeom>
          <a:noFill/>
          <a:ln>
            <a:miter lim="800000"/>
            <a:headEnd/>
            <a:tailEnd/>
          </a:ln>
        </p:spPr>
        <p:txBody>
          <a:bodyPr anchor="b"/>
          <a:lstStyle/>
          <a:p>
            <a:pPr>
              <a:defRPr/>
            </a:pPr>
            <a:endParaRPr lang="cs-CZ" sz="900" dirty="0">
              <a:effectLst>
                <a:outerShdw blurRad="38100" dist="38100" dir="2700000" algn="tl">
                  <a:srgbClr val="000000"/>
                </a:outerShdw>
              </a:effectLst>
            </a:endParaRPr>
          </a:p>
        </p:txBody>
      </p:sp>
    </p:spTree>
    <p:extLst>
      <p:ext uri="{BB962C8B-B14F-4D97-AF65-F5344CB8AC3E}">
        <p14:creationId xmlns:p14="http://schemas.microsoft.com/office/powerpoint/2010/main" val="3487393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rtlCol="0">
            <a:normAutofit fontScale="90000"/>
          </a:bodyPr>
          <a:lstStyle/>
          <a:p>
            <a:pPr>
              <a:defRPr/>
            </a:pPr>
            <a:r>
              <a:rPr lang="cs-CZ" sz="2100" dirty="0"/>
              <a:t>Začátek (</a:t>
            </a:r>
            <a:r>
              <a:rPr lang="cs-CZ" sz="2100" dirty="0" err="1"/>
              <a:t>inception</a:t>
            </a:r>
            <a:r>
              <a:rPr lang="cs-CZ" sz="2100" dirty="0"/>
              <a:t>) – podmínky splnění</a:t>
            </a:r>
            <a:br>
              <a:rPr lang="cs-CZ" sz="2100" dirty="0"/>
            </a:br>
            <a:endParaRPr lang="cs-CZ" sz="2100" dirty="0"/>
          </a:p>
        </p:txBody>
      </p:sp>
      <p:sp>
        <p:nvSpPr>
          <p:cNvPr id="20484"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D7078D4-5DD8-4438-A252-30BB47B6DCB9}" type="slidenum">
              <a:rPr lang="cs-CZ" altLang="cs-CZ">
                <a:latin typeface="Tahoma" panose="020B0604030504040204" pitchFamily="34" charset="0"/>
              </a:rPr>
              <a:pPr fontAlgn="base">
                <a:spcBef>
                  <a:spcPct val="0"/>
                </a:spcBef>
                <a:spcAft>
                  <a:spcPct val="0"/>
                </a:spcAft>
              </a:pPr>
              <a:t>17</a:t>
            </a:fld>
            <a:endParaRPr lang="cs-CZ" altLang="cs-CZ">
              <a:latin typeface="Tahoma" panose="020B0604030504040204" pitchFamily="34" charset="0"/>
            </a:endParaRPr>
          </a:p>
        </p:txBody>
      </p:sp>
      <p:sp>
        <p:nvSpPr>
          <p:cNvPr id="6" name="Zástupný symbol pro číslo snímku 5"/>
          <p:cNvSpPr txBox="1">
            <a:spLocks noGrp="1"/>
          </p:cNvSpPr>
          <p:nvPr/>
        </p:nvSpPr>
        <p:spPr bwMode="auto">
          <a:xfrm>
            <a:off x="6057900" y="4686300"/>
            <a:ext cx="1600200" cy="342900"/>
          </a:xfrm>
          <a:prstGeom prst="rect">
            <a:avLst/>
          </a:prstGeom>
          <a:noFill/>
          <a:ln>
            <a:miter lim="800000"/>
            <a:headEnd/>
            <a:tailEnd/>
          </a:ln>
        </p:spPr>
        <p:txBody>
          <a:bodyPr anchor="b"/>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defRPr/>
            </a:pPr>
            <a:endParaRPr lang="cs-CZ" altLang="cs-CZ" sz="900" dirty="0">
              <a:effectLst>
                <a:outerShdw blurRad="38100" dist="38100" dir="2700000" algn="tl">
                  <a:srgbClr val="000000"/>
                </a:outerShdw>
              </a:effectLst>
            </a:endParaRPr>
          </a:p>
        </p:txBody>
      </p:sp>
      <p:pic>
        <p:nvPicPr>
          <p:cNvPr id="2048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910829"/>
            <a:ext cx="6412706"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3230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p:txBody>
          <a:bodyPr/>
          <a:lstStyle/>
          <a:p>
            <a:r>
              <a:rPr lang="cs-CZ" altLang="cs-CZ" sz="2100" dirty="0"/>
              <a:t>Fáze METODIKY UP </a:t>
            </a:r>
            <a:r>
              <a:rPr lang="cs-CZ" altLang="cs-CZ" sz="1800" dirty="0" smtClean="0"/>
              <a:t>Rozpracování </a:t>
            </a:r>
            <a:r>
              <a:rPr lang="cs-CZ" altLang="cs-CZ" sz="1800" dirty="0"/>
              <a:t>(</a:t>
            </a:r>
            <a:r>
              <a:rPr lang="cs-CZ" altLang="cs-CZ" sz="1800" dirty="0" err="1"/>
              <a:t>elaboration</a:t>
            </a:r>
            <a:r>
              <a:rPr lang="cs-CZ" altLang="cs-CZ" sz="1800" dirty="0"/>
              <a:t>) – období architektury</a:t>
            </a:r>
          </a:p>
        </p:txBody>
      </p:sp>
      <p:sp>
        <p:nvSpPr>
          <p:cNvPr id="21508"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2152C7-1F90-418C-9B57-35C10A383D8E}" type="slidenum">
              <a:rPr lang="cs-CZ" altLang="cs-CZ">
                <a:latin typeface="Tahoma" panose="020B0604030504040204" pitchFamily="34" charset="0"/>
              </a:rPr>
              <a:pPr fontAlgn="base">
                <a:spcBef>
                  <a:spcPct val="0"/>
                </a:spcBef>
                <a:spcAft>
                  <a:spcPct val="0"/>
                </a:spcAft>
              </a:pPr>
              <a:t>18</a:t>
            </a:fld>
            <a:endParaRPr lang="cs-CZ" altLang="cs-CZ">
              <a:latin typeface="Tahoma" panose="020B0604030504040204" pitchFamily="34" charset="0"/>
            </a:endParaRPr>
          </a:p>
        </p:txBody>
      </p:sp>
      <p:sp>
        <p:nvSpPr>
          <p:cNvPr id="21510" name="Rectangle 3"/>
          <p:cNvSpPr>
            <a:spLocks noGrp="1" noChangeArrowheads="1"/>
          </p:cNvSpPr>
          <p:nvPr>
            <p:ph type="body" idx="4294967295"/>
          </p:nvPr>
        </p:nvSpPr>
        <p:spPr bwMode="auto">
          <a:xfrm>
            <a:off x="971600" y="724953"/>
            <a:ext cx="6345237" cy="39613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cs-CZ" sz="1400" b="1" dirty="0"/>
              <a:t>Cílem fáze Rozpracování </a:t>
            </a:r>
          </a:p>
          <a:p>
            <a:pPr lvl="1"/>
            <a:r>
              <a:rPr lang="cs-CZ" altLang="cs-CZ" sz="1400" dirty="0" smtClean="0"/>
              <a:t>Tvorba </a:t>
            </a:r>
            <a:r>
              <a:rPr lang="cs-CZ" altLang="cs-CZ" sz="1400" dirty="0" err="1" smtClean="0"/>
              <a:t>sputitelného</a:t>
            </a:r>
            <a:r>
              <a:rPr lang="cs-CZ" altLang="cs-CZ" sz="1400" dirty="0" smtClean="0"/>
              <a:t> architektonického základu</a:t>
            </a:r>
          </a:p>
          <a:p>
            <a:pPr lvl="1"/>
            <a:r>
              <a:rPr lang="cs-CZ" altLang="cs-CZ" sz="1400" dirty="0" smtClean="0"/>
              <a:t>Vylepšení odhadu rizik</a:t>
            </a:r>
          </a:p>
          <a:p>
            <a:pPr lvl="1"/>
            <a:r>
              <a:rPr lang="cs-CZ" altLang="cs-CZ" sz="1400" dirty="0" smtClean="0"/>
              <a:t>Definice atributů kvality</a:t>
            </a:r>
          </a:p>
          <a:p>
            <a:pPr lvl="1"/>
            <a:r>
              <a:rPr lang="cs-CZ" altLang="cs-CZ" sz="1400" dirty="0" smtClean="0"/>
              <a:t>! Zachycení případů užití pro 80% funkčních požadavků</a:t>
            </a:r>
          </a:p>
          <a:p>
            <a:pPr lvl="1"/>
            <a:r>
              <a:rPr lang="cs-CZ" altLang="cs-CZ" sz="1400" dirty="0" smtClean="0"/>
              <a:t>Tvorba přesného plánu konstrukční fáze</a:t>
            </a:r>
          </a:p>
          <a:p>
            <a:pPr lvl="1"/>
            <a:r>
              <a:rPr lang="cs-CZ" altLang="cs-CZ" sz="1400" dirty="0" smtClean="0"/>
              <a:t>Formulace nabídky, prostředky, čas, vybavení, personál a náklady</a:t>
            </a:r>
            <a:endParaRPr lang="cs-CZ" altLang="cs-CZ" sz="1400" b="1" dirty="0"/>
          </a:p>
          <a:p>
            <a:r>
              <a:rPr lang="cs-CZ" altLang="cs-CZ" sz="1400" b="1" dirty="0"/>
              <a:t>Primární zaměření</a:t>
            </a:r>
          </a:p>
          <a:p>
            <a:pPr lvl="1"/>
            <a:r>
              <a:rPr lang="cs-CZ" altLang="cs-CZ" sz="1400" dirty="0" smtClean="0"/>
              <a:t>Požadavky – upřesnění rozsahu systému a požadavků na něj kladených</a:t>
            </a:r>
          </a:p>
          <a:p>
            <a:pPr lvl="1"/>
            <a:r>
              <a:rPr lang="cs-CZ" altLang="cs-CZ" sz="1400" dirty="0" smtClean="0"/>
              <a:t>Analýza – stanovení toho, co budeme tvořit</a:t>
            </a:r>
          </a:p>
          <a:p>
            <a:pPr lvl="1"/>
            <a:r>
              <a:rPr lang="cs-CZ" altLang="cs-CZ" sz="1400" dirty="0" smtClean="0"/>
              <a:t>Návrh – tvorba stabilní architektury</a:t>
            </a:r>
          </a:p>
          <a:p>
            <a:pPr lvl="1"/>
            <a:r>
              <a:rPr lang="cs-CZ" altLang="cs-CZ" sz="1400" dirty="0" smtClean="0"/>
              <a:t>Implementace – tvorba spustitelného architektonického základu</a:t>
            </a:r>
          </a:p>
          <a:p>
            <a:pPr lvl="1"/>
            <a:r>
              <a:rPr lang="cs-CZ" altLang="cs-CZ" sz="1400" dirty="0" smtClean="0"/>
              <a:t>Testování – testování architektonického základu</a:t>
            </a:r>
          </a:p>
          <a:p>
            <a:r>
              <a:rPr lang="cs-CZ" altLang="cs-CZ" sz="1400" b="1" dirty="0"/>
              <a:t>Milník této fáze je architektura (</a:t>
            </a:r>
            <a:r>
              <a:rPr lang="cs-CZ" altLang="cs-CZ" sz="1400" b="1" dirty="0" err="1"/>
              <a:t>Life</a:t>
            </a:r>
            <a:r>
              <a:rPr lang="cs-CZ" altLang="cs-CZ" sz="1400" b="1" dirty="0"/>
              <a:t> </a:t>
            </a:r>
            <a:r>
              <a:rPr lang="cs-CZ" altLang="cs-CZ" sz="1400" b="1" dirty="0" err="1"/>
              <a:t>Cycle</a:t>
            </a:r>
            <a:r>
              <a:rPr lang="cs-CZ" altLang="cs-CZ" sz="1400" b="1" dirty="0"/>
              <a:t> </a:t>
            </a:r>
            <a:r>
              <a:rPr lang="cs-CZ" altLang="cs-CZ" sz="1400" b="1" dirty="0" err="1"/>
              <a:t>Architecture</a:t>
            </a:r>
            <a:r>
              <a:rPr lang="cs-CZ" altLang="cs-CZ" sz="1400" b="1" dirty="0"/>
              <a:t>)</a:t>
            </a:r>
          </a:p>
          <a:p>
            <a:pPr lvl="1"/>
            <a:r>
              <a:rPr lang="cs-CZ" altLang="cs-CZ" sz="1200" dirty="0"/>
              <a:t>Prověřujeme detailní předměty systému, </a:t>
            </a:r>
            <a:r>
              <a:rPr lang="cs-CZ" altLang="cs-CZ" sz="1200" dirty="0" err="1"/>
              <a:t>architecturu</a:t>
            </a:r>
            <a:r>
              <a:rPr lang="cs-CZ" altLang="cs-CZ" sz="1200" dirty="0"/>
              <a:t> a rozsah, výběr </a:t>
            </a:r>
            <a:r>
              <a:rPr lang="cs-CZ" altLang="cs-CZ" sz="1200" dirty="0" err="1"/>
              <a:t>architectury</a:t>
            </a:r>
            <a:r>
              <a:rPr lang="cs-CZ" altLang="cs-CZ" sz="1200" dirty="0"/>
              <a:t> a výsledek základních rizik</a:t>
            </a:r>
          </a:p>
          <a:p>
            <a:pPr lvl="1">
              <a:buFontTx/>
              <a:buNone/>
            </a:pPr>
            <a:endParaRPr lang="cs-CZ" altLang="cs-CZ" sz="1200" b="1" dirty="0"/>
          </a:p>
          <a:p>
            <a:pPr lvl="1">
              <a:buFontTx/>
              <a:buNone/>
            </a:pPr>
            <a:endParaRPr lang="cs-CZ" altLang="cs-CZ" sz="1200" dirty="0"/>
          </a:p>
          <a:p>
            <a:pPr lvl="1">
              <a:buFontTx/>
              <a:buNone/>
            </a:pPr>
            <a:endParaRPr lang="cs-CZ" altLang="cs-CZ" sz="1200" dirty="0"/>
          </a:p>
        </p:txBody>
      </p:sp>
      <p:sp>
        <p:nvSpPr>
          <p:cNvPr id="4" name="Zástupný symbol pro datum 3"/>
          <p:cNvSpPr txBox="1">
            <a:spLocks noGrp="1"/>
          </p:cNvSpPr>
          <p:nvPr/>
        </p:nvSpPr>
        <p:spPr bwMode="auto">
          <a:xfrm>
            <a:off x="1485900" y="4686300"/>
            <a:ext cx="1600200" cy="342900"/>
          </a:xfrm>
          <a:prstGeom prst="rect">
            <a:avLst/>
          </a:prstGeom>
          <a:noFill/>
          <a:ln>
            <a:miter lim="800000"/>
            <a:headEnd/>
            <a:tailEnd/>
          </a:ln>
        </p:spPr>
        <p:txBody>
          <a:bodyPr anchor="b"/>
          <a:lstStyle/>
          <a:p>
            <a:pPr>
              <a:defRPr/>
            </a:pPr>
            <a:endParaRPr lang="cs-CZ" sz="900" dirty="0">
              <a:effectLst>
                <a:outerShdw blurRad="38100" dist="38100" dir="2700000" algn="tl">
                  <a:srgbClr val="000000"/>
                </a:outerShdw>
              </a:effectLst>
            </a:endParaRPr>
          </a:p>
        </p:txBody>
      </p:sp>
      <p:sp>
        <p:nvSpPr>
          <p:cNvPr id="6" name="Zástupný symbol pro číslo snímku 5"/>
          <p:cNvSpPr txBox="1">
            <a:spLocks noGrp="1"/>
          </p:cNvSpPr>
          <p:nvPr/>
        </p:nvSpPr>
        <p:spPr bwMode="auto">
          <a:xfrm>
            <a:off x="6057900" y="4686300"/>
            <a:ext cx="1600200" cy="342900"/>
          </a:xfrm>
          <a:prstGeom prst="rect">
            <a:avLst/>
          </a:prstGeom>
          <a:noFill/>
          <a:ln>
            <a:miter lim="800000"/>
            <a:headEnd/>
            <a:tailEnd/>
          </a:ln>
        </p:spPr>
        <p:txBody>
          <a:bodyPr anchor="b"/>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defRPr/>
            </a:pPr>
            <a:endParaRPr lang="cs-CZ" altLang="cs-CZ" sz="900" dirty="0">
              <a:effectLst>
                <a:outerShdw blurRad="38100" dist="38100" dir="2700000" algn="tl">
                  <a:srgbClr val="000000"/>
                </a:outerShdw>
              </a:effectLst>
            </a:endParaRPr>
          </a:p>
        </p:txBody>
      </p:sp>
    </p:spTree>
    <p:extLst>
      <p:ext uri="{BB962C8B-B14F-4D97-AF65-F5344CB8AC3E}">
        <p14:creationId xmlns:p14="http://schemas.microsoft.com/office/powerpoint/2010/main" val="602369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2"/>
          <p:cNvSpPr>
            <a:spLocks noGrp="1" noChangeArrowheads="1"/>
          </p:cNvSpPr>
          <p:nvPr>
            <p:ph type="title"/>
          </p:nvPr>
        </p:nvSpPr>
        <p:spPr/>
        <p:txBody>
          <a:bodyPr/>
          <a:lstStyle/>
          <a:p>
            <a:pPr marL="257175" indent="-257175" defTabSz="685800"/>
            <a:r>
              <a:rPr lang="cs-CZ" altLang="cs-CZ" sz="2100">
                <a:solidFill>
                  <a:srgbClr val="000000"/>
                </a:solidFill>
              </a:rPr>
              <a:t>Rozpracování (elaboration) – podmínky splnění</a:t>
            </a:r>
          </a:p>
        </p:txBody>
      </p:sp>
      <p:sp>
        <p:nvSpPr>
          <p:cNvPr id="22532"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9222699-6739-4559-8677-1D88B2E90635}" type="slidenum">
              <a:rPr lang="cs-CZ" altLang="cs-CZ">
                <a:latin typeface="Tahoma" panose="020B0604030504040204" pitchFamily="34" charset="0"/>
              </a:rPr>
              <a:pPr fontAlgn="base">
                <a:spcBef>
                  <a:spcPct val="0"/>
                </a:spcBef>
                <a:spcAft>
                  <a:spcPct val="0"/>
                </a:spcAft>
              </a:pPr>
              <a:t>19</a:t>
            </a:fld>
            <a:endParaRPr lang="cs-CZ" altLang="cs-CZ">
              <a:latin typeface="Tahoma" panose="020B0604030504040204" pitchFamily="34" charset="0"/>
            </a:endParaRPr>
          </a:p>
        </p:txBody>
      </p:sp>
      <p:sp>
        <p:nvSpPr>
          <p:cNvPr id="22534" name="Rectangle 3"/>
          <p:cNvSpPr>
            <a:spLocks noGrp="1" noChangeArrowheads="1"/>
          </p:cNvSpPr>
          <p:nvPr>
            <p:ph type="body" idx="4294967295"/>
          </p:nvPr>
        </p:nvSpPr>
        <p:spPr bwMode="auto">
          <a:xfrm>
            <a:off x="2798763" y="950913"/>
            <a:ext cx="6345237" cy="3781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endParaRPr lang="cs-CZ" altLang="cs-CZ" sz="1500"/>
          </a:p>
          <a:p>
            <a:pPr lvl="1">
              <a:buFontTx/>
              <a:buNone/>
            </a:pPr>
            <a:endParaRPr lang="cs-CZ" altLang="cs-CZ" sz="1500"/>
          </a:p>
        </p:txBody>
      </p:sp>
      <p:sp>
        <p:nvSpPr>
          <p:cNvPr id="4" name="Zástupný symbol pro datum 3"/>
          <p:cNvSpPr txBox="1">
            <a:spLocks noGrp="1"/>
          </p:cNvSpPr>
          <p:nvPr/>
        </p:nvSpPr>
        <p:spPr bwMode="auto">
          <a:xfrm>
            <a:off x="1485900" y="4686300"/>
            <a:ext cx="1600200" cy="342900"/>
          </a:xfrm>
          <a:prstGeom prst="rect">
            <a:avLst/>
          </a:prstGeom>
          <a:noFill/>
          <a:ln>
            <a:miter lim="800000"/>
            <a:headEnd/>
            <a:tailEnd/>
          </a:ln>
        </p:spPr>
        <p:txBody>
          <a:bodyPr anchor="b"/>
          <a:lstStyle/>
          <a:p>
            <a:pPr>
              <a:defRPr/>
            </a:pPr>
            <a:endParaRPr lang="cs-CZ" sz="900" dirty="0">
              <a:effectLst>
                <a:outerShdw blurRad="38100" dist="38100" dir="2700000" algn="tl">
                  <a:srgbClr val="000000"/>
                </a:outerShdw>
              </a:effectLst>
            </a:endParaRPr>
          </a:p>
        </p:txBody>
      </p:sp>
      <p:sp>
        <p:nvSpPr>
          <p:cNvPr id="6" name="Zástupný symbol pro číslo snímku 5"/>
          <p:cNvSpPr txBox="1">
            <a:spLocks noGrp="1"/>
          </p:cNvSpPr>
          <p:nvPr/>
        </p:nvSpPr>
        <p:spPr bwMode="auto">
          <a:xfrm>
            <a:off x="6057900" y="4686300"/>
            <a:ext cx="1600200" cy="342900"/>
          </a:xfrm>
          <a:prstGeom prst="rect">
            <a:avLst/>
          </a:prstGeom>
          <a:noFill/>
          <a:ln>
            <a:miter lim="800000"/>
            <a:headEnd/>
            <a:tailEnd/>
          </a:ln>
        </p:spPr>
        <p:txBody>
          <a:bodyPr anchor="b"/>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defRPr/>
            </a:pPr>
            <a:endParaRPr lang="cs-CZ" altLang="cs-CZ" sz="900" dirty="0">
              <a:effectLst>
                <a:outerShdw blurRad="38100" dist="38100" dir="2700000" algn="tl">
                  <a:srgbClr val="000000"/>
                </a:outerShdw>
              </a:effectLst>
            </a:endParaRPr>
          </a:p>
        </p:txBody>
      </p:sp>
      <p:pic>
        <p:nvPicPr>
          <p:cNvPr id="22538" name="Picture 2"/>
          <p:cNvPicPr>
            <a:picLocks noChangeAspect="1" noChangeArrowheads="1"/>
          </p:cNvPicPr>
          <p:nvPr/>
        </p:nvPicPr>
        <p:blipFill>
          <a:blip r:embed="rId2">
            <a:extLst>
              <a:ext uri="{28A0092B-C50C-407E-A947-70E740481C1C}">
                <a14:useLocalDpi xmlns:a14="http://schemas.microsoft.com/office/drawing/2010/main" val="0"/>
              </a:ext>
            </a:extLst>
          </a:blip>
          <a:srcRect t="1515"/>
          <a:stretch>
            <a:fillRect/>
          </a:stretch>
        </p:blipFill>
        <p:spPr bwMode="auto">
          <a:xfrm>
            <a:off x="1303735" y="1017985"/>
            <a:ext cx="6477000" cy="3482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0842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cs-CZ" altLang="cs-CZ" sz="2100" dirty="0"/>
              <a:t>Co je to UP </a:t>
            </a:r>
          </a:p>
        </p:txBody>
      </p:sp>
      <p:sp>
        <p:nvSpPr>
          <p:cNvPr id="5126" name="Zástupný symbol pro číslo snímk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24D53BC-F7F1-42AA-8E91-39621951EA18}" type="slidenum">
              <a:rPr lang="cs-CZ" altLang="cs-CZ">
                <a:latin typeface="Tahoma" panose="020B0604030504040204" pitchFamily="34" charset="0"/>
              </a:rPr>
              <a:pPr fontAlgn="base">
                <a:spcBef>
                  <a:spcPct val="0"/>
                </a:spcBef>
                <a:spcAft>
                  <a:spcPct val="0"/>
                </a:spcAft>
              </a:pPr>
              <a:t>2</a:t>
            </a:fld>
            <a:endParaRPr lang="cs-CZ" altLang="cs-CZ">
              <a:latin typeface="Tahoma" panose="020B0604030504040204" pitchFamily="34" charset="0"/>
            </a:endParaRPr>
          </a:p>
        </p:txBody>
      </p:sp>
      <p:sp>
        <p:nvSpPr>
          <p:cNvPr id="5123" name="Rectangle 3"/>
          <p:cNvSpPr>
            <a:spLocks noGrp="1" noChangeArrowheads="1"/>
          </p:cNvSpPr>
          <p:nvPr>
            <p:ph idx="4294967295"/>
          </p:nvPr>
        </p:nvSpPr>
        <p:spPr bwMode="auto">
          <a:xfrm>
            <a:off x="1331640" y="991195"/>
            <a:ext cx="6456362" cy="3835400"/>
          </a:xfrm>
        </p:spPr>
        <p:txBody>
          <a:bodyPr wrap="square" numCol="1" anchor="t" anchorCtr="0" compatLnSpc="1">
            <a:prstTxWarp prst="textNoShape">
              <a:avLst/>
            </a:prstTxWarp>
          </a:bodyPr>
          <a:lstStyle/>
          <a:p>
            <a:pPr>
              <a:lnSpc>
                <a:spcPct val="80000"/>
              </a:lnSpc>
            </a:pPr>
            <a:endParaRPr lang="cs-CZ" altLang="cs-CZ" sz="1800" dirty="0"/>
          </a:p>
          <a:p>
            <a:pPr>
              <a:lnSpc>
                <a:spcPct val="80000"/>
              </a:lnSpc>
            </a:pPr>
            <a:endParaRPr lang="cs-CZ" altLang="cs-CZ" sz="1800" dirty="0"/>
          </a:p>
          <a:p>
            <a:pPr>
              <a:lnSpc>
                <a:spcPct val="80000"/>
              </a:lnSpc>
            </a:pPr>
            <a:r>
              <a:rPr lang="cs-CZ" altLang="cs-CZ" sz="1800" dirty="0"/>
              <a:t>SEP nebo SDP definuje při vývoje software otázky kdo, co, kdy a jak. </a:t>
            </a:r>
          </a:p>
          <a:p>
            <a:pPr>
              <a:lnSpc>
                <a:spcPct val="80000"/>
              </a:lnSpc>
            </a:pPr>
            <a:r>
              <a:rPr lang="cs-CZ" altLang="cs-CZ" sz="1800" dirty="0"/>
              <a:t>SEP je proces v němž jsou uživatelské požadavky realizovány vytvořeným softwarem viz </a:t>
            </a:r>
            <a:r>
              <a:rPr lang="cs-CZ" altLang="cs-CZ" sz="1800" dirty="0" smtClean="0"/>
              <a:t>obrázek další </a:t>
            </a:r>
            <a:r>
              <a:rPr lang="cs-CZ" altLang="cs-CZ" sz="1800" dirty="0" err="1" smtClean="0"/>
              <a:t>slide</a:t>
            </a:r>
            <a:endParaRPr lang="cs-CZ" altLang="cs-CZ" sz="1800" dirty="0"/>
          </a:p>
          <a:p>
            <a:pPr>
              <a:lnSpc>
                <a:spcPct val="80000"/>
              </a:lnSpc>
            </a:pPr>
            <a:r>
              <a:rPr lang="cs-CZ" altLang="cs-CZ" sz="1800" dirty="0"/>
              <a:t>Požadavek = vyjádření přání uživatele</a:t>
            </a:r>
          </a:p>
          <a:p>
            <a:pPr>
              <a:lnSpc>
                <a:spcPct val="80000"/>
              </a:lnSpc>
            </a:pPr>
            <a:r>
              <a:rPr lang="cs-CZ" altLang="cs-CZ" sz="1800" dirty="0"/>
              <a:t>UP – </a:t>
            </a:r>
            <a:r>
              <a:rPr lang="cs-CZ" altLang="cs-CZ" sz="1800" dirty="0" err="1" smtClean="0"/>
              <a:t>Unified</a:t>
            </a:r>
            <a:r>
              <a:rPr lang="cs-CZ" altLang="cs-CZ" sz="1800" dirty="0" smtClean="0"/>
              <a:t> </a:t>
            </a:r>
            <a:r>
              <a:rPr lang="cs-CZ" altLang="cs-CZ" sz="1800" dirty="0" err="1" smtClean="0"/>
              <a:t>Process</a:t>
            </a:r>
            <a:r>
              <a:rPr lang="cs-CZ" altLang="cs-CZ" sz="1800" dirty="0" smtClean="0"/>
              <a:t> </a:t>
            </a:r>
            <a:r>
              <a:rPr lang="cs-CZ" altLang="cs-CZ" sz="1800" dirty="0"/>
              <a:t>je rozsáhlá, propracovaná objektově orientovaná iterativní metodologie vývoje softwaru.</a:t>
            </a:r>
          </a:p>
          <a:p>
            <a:pPr>
              <a:lnSpc>
                <a:spcPct val="80000"/>
              </a:lnSpc>
            </a:pPr>
            <a:r>
              <a:rPr lang="cs-CZ" altLang="cs-CZ" sz="1800" dirty="0"/>
              <a:t>UP je vyspělý otevřený standard procesu tvorby softwarového vybavení vyvinutý autory jazyka UML</a:t>
            </a:r>
          </a:p>
          <a:p>
            <a:pPr>
              <a:lnSpc>
                <a:spcPct val="80000"/>
              </a:lnSpc>
            </a:pPr>
            <a:r>
              <a:rPr lang="cs-CZ" altLang="cs-CZ" sz="1800" dirty="0"/>
              <a:t>RUP – </a:t>
            </a:r>
            <a:r>
              <a:rPr lang="cs-CZ" altLang="cs-CZ" sz="1800" dirty="0" err="1" smtClean="0"/>
              <a:t>Rational</a:t>
            </a:r>
            <a:r>
              <a:rPr lang="cs-CZ" altLang="cs-CZ" sz="1800" dirty="0" smtClean="0"/>
              <a:t> </a:t>
            </a:r>
            <a:r>
              <a:rPr lang="cs-CZ" altLang="cs-CZ" sz="1800" dirty="0" err="1" smtClean="0"/>
              <a:t>Unified</a:t>
            </a:r>
            <a:r>
              <a:rPr lang="cs-CZ" altLang="cs-CZ" sz="1800" dirty="0" smtClean="0"/>
              <a:t> </a:t>
            </a:r>
            <a:r>
              <a:rPr lang="cs-CZ" altLang="cs-CZ" sz="1800" dirty="0" err="1" smtClean="0"/>
              <a:t>Process</a:t>
            </a:r>
            <a:r>
              <a:rPr lang="cs-CZ" altLang="cs-CZ" sz="1800" dirty="0" smtClean="0"/>
              <a:t> je </a:t>
            </a:r>
            <a:r>
              <a:rPr lang="cs-CZ" altLang="cs-CZ" sz="1800" dirty="0"/>
              <a:t>komerčním produktem, který rozšiřuje metodiku UP</a:t>
            </a:r>
          </a:p>
          <a:p>
            <a:pPr>
              <a:lnSpc>
                <a:spcPct val="80000"/>
              </a:lnSpc>
            </a:pPr>
            <a:r>
              <a:rPr lang="cs-CZ" altLang="cs-CZ" sz="1800" dirty="0"/>
              <a:t>Pro každý nový projekt je třeba vytvořit novou instanci metodiky RUP</a:t>
            </a:r>
            <a:r>
              <a:rPr lang="en-US" altLang="cs-CZ" sz="1800" dirty="0"/>
              <a:t>;</a:t>
            </a:r>
            <a:r>
              <a:rPr lang="cs-CZ" altLang="cs-CZ" sz="1800" dirty="0"/>
              <a:t> specifická komerční podtřída UP</a:t>
            </a:r>
            <a:endParaRPr lang="cs-CZ" altLang="cs-CZ" sz="1500" dirty="0"/>
          </a:p>
          <a:p>
            <a:pPr lvl="1">
              <a:lnSpc>
                <a:spcPct val="80000"/>
              </a:lnSpc>
              <a:buFontTx/>
              <a:buNone/>
            </a:pPr>
            <a:endParaRPr lang="cs-CZ" altLang="cs-CZ" sz="1500" dirty="0"/>
          </a:p>
          <a:p>
            <a:pPr lvl="1">
              <a:lnSpc>
                <a:spcPct val="80000"/>
              </a:lnSpc>
              <a:buFontTx/>
              <a:buNone/>
            </a:pPr>
            <a:endParaRPr lang="cs-CZ" altLang="cs-CZ" sz="1500" dirty="0"/>
          </a:p>
          <a:p>
            <a:pPr lvl="1">
              <a:lnSpc>
                <a:spcPct val="80000"/>
              </a:lnSpc>
              <a:buFontTx/>
              <a:buNone/>
            </a:pPr>
            <a:endParaRPr lang="cs-CZ" altLang="cs-CZ" sz="1500" dirty="0"/>
          </a:p>
          <a:p>
            <a:pPr lvl="1">
              <a:lnSpc>
                <a:spcPct val="80000"/>
              </a:lnSpc>
              <a:buFontTx/>
              <a:buNone/>
            </a:pPr>
            <a:endParaRPr lang="cs-CZ" altLang="cs-CZ" sz="1500" dirty="0"/>
          </a:p>
          <a:p>
            <a:pPr lvl="1">
              <a:lnSpc>
                <a:spcPct val="80000"/>
              </a:lnSpc>
              <a:buFontTx/>
              <a:buNone/>
            </a:pPr>
            <a:endParaRPr lang="cs-CZ" altLang="cs-CZ" sz="1500" dirty="0"/>
          </a:p>
        </p:txBody>
      </p:sp>
      <p:sp>
        <p:nvSpPr>
          <p:cNvPr id="7" name="Oválný popisek 6"/>
          <p:cNvSpPr/>
          <p:nvPr/>
        </p:nvSpPr>
        <p:spPr>
          <a:xfrm>
            <a:off x="1187624" y="779718"/>
            <a:ext cx="1249043" cy="642938"/>
          </a:xfrm>
          <a:prstGeom prst="wedgeEllipseCallout">
            <a:avLst>
              <a:gd name="adj1" fmla="val 11051"/>
              <a:gd name="adj2" fmla="val 72976"/>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050" dirty="0"/>
              <a:t>Software </a:t>
            </a:r>
            <a:r>
              <a:rPr lang="cs-CZ" sz="1050" dirty="0" err="1">
                <a:solidFill>
                  <a:srgbClr val="000000"/>
                </a:solidFill>
              </a:rPr>
              <a:t>engineering</a:t>
            </a:r>
            <a:r>
              <a:rPr lang="cs-CZ" sz="1050" dirty="0">
                <a:solidFill>
                  <a:srgbClr val="000000"/>
                </a:solidFill>
              </a:rPr>
              <a:t> </a:t>
            </a:r>
            <a:r>
              <a:rPr lang="cs-CZ" sz="1050" dirty="0" err="1">
                <a:solidFill>
                  <a:srgbClr val="000000"/>
                </a:solidFill>
              </a:rPr>
              <a:t>process</a:t>
            </a:r>
            <a:endParaRPr lang="cs-CZ" sz="1050" dirty="0">
              <a:solidFill>
                <a:srgbClr val="000000"/>
              </a:solidFill>
            </a:endParaRPr>
          </a:p>
        </p:txBody>
      </p:sp>
      <p:sp>
        <p:nvSpPr>
          <p:cNvPr id="8" name="Oválný popisek 7"/>
          <p:cNvSpPr/>
          <p:nvPr/>
        </p:nvSpPr>
        <p:spPr>
          <a:xfrm>
            <a:off x="2493243" y="779718"/>
            <a:ext cx="1339454" cy="589359"/>
          </a:xfrm>
          <a:prstGeom prst="wedgeEllipseCallout">
            <a:avLst>
              <a:gd name="adj1" fmla="val -13297"/>
              <a:gd name="adj2" fmla="val 86829"/>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050" dirty="0">
                <a:solidFill>
                  <a:srgbClr val="000000"/>
                </a:solidFill>
              </a:rPr>
              <a:t>Software </a:t>
            </a:r>
            <a:r>
              <a:rPr lang="cs-CZ" sz="1050" dirty="0" err="1">
                <a:solidFill>
                  <a:srgbClr val="000000"/>
                </a:solidFill>
              </a:rPr>
              <a:t>development</a:t>
            </a:r>
            <a:r>
              <a:rPr lang="cs-CZ" sz="1050" dirty="0">
                <a:solidFill>
                  <a:srgbClr val="000000"/>
                </a:solidFill>
              </a:rPr>
              <a:t> </a:t>
            </a:r>
            <a:r>
              <a:rPr lang="cs-CZ" sz="1050" dirty="0" err="1">
                <a:solidFill>
                  <a:srgbClr val="000000"/>
                </a:solidFill>
              </a:rPr>
              <a:t>process</a:t>
            </a:r>
            <a:endParaRPr lang="cs-CZ" sz="1050" dirty="0">
              <a:solidFill>
                <a:srgbClr val="000000"/>
              </a:solidFill>
            </a:endParaRPr>
          </a:p>
        </p:txBody>
      </p:sp>
    </p:spTree>
    <p:extLst>
      <p:ext uri="{BB962C8B-B14F-4D97-AF65-F5344CB8AC3E}">
        <p14:creationId xmlns:p14="http://schemas.microsoft.com/office/powerpoint/2010/main" val="3922249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a:xfrm>
            <a:off x="107504" y="169714"/>
            <a:ext cx="7992888" cy="507703"/>
          </a:xfrm>
        </p:spPr>
        <p:txBody>
          <a:bodyPr/>
          <a:lstStyle/>
          <a:p>
            <a:r>
              <a:rPr lang="cs-CZ" altLang="cs-CZ" sz="2100" dirty="0"/>
              <a:t>Fáze METODIKY </a:t>
            </a:r>
            <a:r>
              <a:rPr lang="cs-CZ" altLang="cs-CZ" sz="2100" dirty="0" smtClean="0"/>
              <a:t>UP </a:t>
            </a:r>
            <a:r>
              <a:rPr lang="cs-CZ" altLang="cs-CZ" sz="1800" dirty="0" smtClean="0"/>
              <a:t>Konstrukce </a:t>
            </a:r>
            <a:r>
              <a:rPr lang="cs-CZ" altLang="cs-CZ" sz="1800" dirty="0"/>
              <a:t>(</a:t>
            </a:r>
            <a:r>
              <a:rPr lang="cs-CZ" altLang="cs-CZ" sz="1800" dirty="0" err="1"/>
              <a:t>construction</a:t>
            </a:r>
            <a:r>
              <a:rPr lang="cs-CZ" altLang="cs-CZ" sz="1800" dirty="0"/>
              <a:t>) – počátky provozuschopnosti</a:t>
            </a:r>
          </a:p>
        </p:txBody>
      </p:sp>
      <p:sp>
        <p:nvSpPr>
          <p:cNvPr id="23556"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0DA375F-F8C6-4501-9814-1B26E25310DE}" type="slidenum">
              <a:rPr lang="cs-CZ" altLang="cs-CZ">
                <a:latin typeface="Tahoma" panose="020B0604030504040204" pitchFamily="34" charset="0"/>
              </a:rPr>
              <a:pPr fontAlgn="base">
                <a:spcBef>
                  <a:spcPct val="0"/>
                </a:spcBef>
                <a:spcAft>
                  <a:spcPct val="0"/>
                </a:spcAft>
              </a:pPr>
              <a:t>20</a:t>
            </a:fld>
            <a:endParaRPr lang="cs-CZ" altLang="cs-CZ">
              <a:latin typeface="Tahoma" panose="020B0604030504040204" pitchFamily="34" charset="0"/>
            </a:endParaRPr>
          </a:p>
        </p:txBody>
      </p:sp>
      <p:sp>
        <p:nvSpPr>
          <p:cNvPr id="23558" name="Rectangle 3"/>
          <p:cNvSpPr>
            <a:spLocks noGrp="1" noChangeArrowheads="1"/>
          </p:cNvSpPr>
          <p:nvPr>
            <p:ph type="body" idx="4294967295"/>
          </p:nvPr>
        </p:nvSpPr>
        <p:spPr bwMode="auto">
          <a:xfrm>
            <a:off x="1043608" y="904875"/>
            <a:ext cx="6399212" cy="3781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cs-CZ" sz="1400" b="1" dirty="0"/>
              <a:t>Cílem fáze Konstrukce</a:t>
            </a:r>
          </a:p>
          <a:p>
            <a:pPr lvl="1"/>
            <a:r>
              <a:rPr lang="cs-CZ" altLang="cs-CZ" sz="1400" dirty="0" smtClean="0"/>
              <a:t>Splnění požadavků analýzy a návrhu a vyvinout ze spustitelného základu konečnou verzi systému</a:t>
            </a:r>
          </a:p>
          <a:p>
            <a:pPr lvl="1"/>
            <a:r>
              <a:rPr lang="cs-CZ" altLang="cs-CZ" sz="1400" dirty="0" smtClean="0"/>
              <a:t>Zachování integrity vytvářeného systému !!!</a:t>
            </a:r>
          </a:p>
          <a:p>
            <a:r>
              <a:rPr lang="cs-CZ" altLang="cs-CZ" sz="1400" b="1" dirty="0"/>
              <a:t>Primární zaměření</a:t>
            </a:r>
          </a:p>
          <a:p>
            <a:pPr lvl="1"/>
            <a:r>
              <a:rPr lang="cs-CZ" altLang="cs-CZ" sz="1400" dirty="0" smtClean="0"/>
              <a:t>Důraz na pracovní postup implementace</a:t>
            </a:r>
          </a:p>
          <a:p>
            <a:pPr lvl="1"/>
            <a:r>
              <a:rPr lang="cs-CZ" altLang="cs-CZ" sz="1400" dirty="0" smtClean="0"/>
              <a:t>Požadavky – odhalit požadavky, které byly v dřívějších fázích přehlédnuty</a:t>
            </a:r>
          </a:p>
          <a:p>
            <a:pPr lvl="1"/>
            <a:r>
              <a:rPr lang="cs-CZ" altLang="cs-CZ" sz="1400" dirty="0" smtClean="0"/>
              <a:t>Analýza – dokončit analytický model</a:t>
            </a:r>
          </a:p>
          <a:p>
            <a:pPr lvl="1"/>
            <a:r>
              <a:rPr lang="cs-CZ" altLang="cs-CZ" sz="1400" dirty="0" smtClean="0"/>
              <a:t>Model – dokončit návrh modelu</a:t>
            </a:r>
          </a:p>
          <a:p>
            <a:pPr lvl="1"/>
            <a:r>
              <a:rPr lang="cs-CZ" altLang="cs-CZ" sz="1400" dirty="0" smtClean="0"/>
              <a:t>Implementace – zajistit počáteční provozní způsobilost (</a:t>
            </a:r>
            <a:r>
              <a:rPr lang="cs-CZ" altLang="cs-CZ" sz="1400" dirty="0" err="1" smtClean="0"/>
              <a:t>Initial</a:t>
            </a:r>
            <a:r>
              <a:rPr lang="cs-CZ" altLang="cs-CZ" sz="1400" dirty="0" smtClean="0"/>
              <a:t> </a:t>
            </a:r>
            <a:r>
              <a:rPr lang="cs-CZ" altLang="cs-CZ" sz="1400" dirty="0" err="1" smtClean="0"/>
              <a:t>Operational</a:t>
            </a:r>
            <a:r>
              <a:rPr lang="cs-CZ" altLang="cs-CZ" sz="1400" dirty="0" smtClean="0"/>
              <a:t> </a:t>
            </a:r>
            <a:r>
              <a:rPr lang="cs-CZ" altLang="cs-CZ" sz="1400" dirty="0" err="1" smtClean="0"/>
              <a:t>Capability</a:t>
            </a:r>
            <a:r>
              <a:rPr lang="cs-CZ" altLang="cs-CZ" sz="1400" dirty="0" smtClean="0"/>
              <a:t>)</a:t>
            </a:r>
          </a:p>
          <a:p>
            <a:pPr lvl="1"/>
            <a:r>
              <a:rPr lang="cs-CZ" altLang="cs-CZ" sz="1400" dirty="0" smtClean="0"/>
              <a:t>Testování – testovat počáteční funkční variantu</a:t>
            </a:r>
          </a:p>
          <a:p>
            <a:r>
              <a:rPr lang="cs-CZ" altLang="cs-CZ" sz="1400" b="1" dirty="0"/>
              <a:t>Milník – sw systém je připraven pro testování </a:t>
            </a:r>
          </a:p>
          <a:p>
            <a:pPr lvl="1"/>
            <a:r>
              <a:rPr lang="cs-CZ" altLang="cs-CZ" sz="1400" dirty="0" smtClean="0"/>
              <a:t>tzv. beta verze</a:t>
            </a:r>
          </a:p>
          <a:p>
            <a:pPr lvl="1">
              <a:buFontTx/>
              <a:buNone/>
            </a:pPr>
            <a:endParaRPr lang="cs-CZ" altLang="cs-CZ" sz="1400" dirty="0"/>
          </a:p>
        </p:txBody>
      </p:sp>
    </p:spTree>
    <p:extLst>
      <p:ext uri="{BB962C8B-B14F-4D97-AF65-F5344CB8AC3E}">
        <p14:creationId xmlns:p14="http://schemas.microsoft.com/office/powerpoint/2010/main" val="297535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p:txBody>
          <a:bodyPr/>
          <a:lstStyle/>
          <a:p>
            <a:r>
              <a:rPr lang="cs-CZ" altLang="cs-CZ" sz="2100"/>
              <a:t>Konstrukce (construction) – podmínky splnění</a:t>
            </a:r>
          </a:p>
        </p:txBody>
      </p:sp>
      <p:sp>
        <p:nvSpPr>
          <p:cNvPr id="24580"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9451D3B-BA2D-4230-98B2-6E42A08C62A7}" type="slidenum">
              <a:rPr lang="cs-CZ" altLang="cs-CZ">
                <a:latin typeface="Tahoma" panose="020B0604030504040204" pitchFamily="34" charset="0"/>
              </a:rPr>
              <a:pPr fontAlgn="base">
                <a:spcBef>
                  <a:spcPct val="0"/>
                </a:spcBef>
                <a:spcAft>
                  <a:spcPct val="0"/>
                </a:spcAft>
              </a:pPr>
              <a:t>21</a:t>
            </a:fld>
            <a:endParaRPr lang="cs-CZ" altLang="cs-CZ">
              <a:latin typeface="Tahoma" panose="020B0604030504040204" pitchFamily="34" charset="0"/>
            </a:endParaRPr>
          </a:p>
        </p:txBody>
      </p:sp>
      <p:sp>
        <p:nvSpPr>
          <p:cNvPr id="24582" name="Rectangle 3"/>
          <p:cNvSpPr>
            <a:spLocks noGrp="1" noChangeArrowheads="1"/>
          </p:cNvSpPr>
          <p:nvPr>
            <p:ph type="body" idx="4294967295"/>
          </p:nvPr>
        </p:nvSpPr>
        <p:spPr bwMode="auto">
          <a:xfrm>
            <a:off x="2798763" y="950913"/>
            <a:ext cx="6345237" cy="3781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z="1800"/>
          </a:p>
          <a:p>
            <a:pPr lvl="1">
              <a:buFontTx/>
              <a:buNone/>
            </a:pPr>
            <a:endParaRPr lang="cs-CZ" altLang="cs-CZ" sz="1500"/>
          </a:p>
          <a:p>
            <a:pPr lvl="1">
              <a:buFontTx/>
              <a:buNone/>
            </a:pPr>
            <a:endParaRPr lang="cs-CZ" altLang="cs-CZ" sz="1500"/>
          </a:p>
        </p:txBody>
      </p:sp>
      <p:sp>
        <p:nvSpPr>
          <p:cNvPr id="4" name="Zástupný symbol pro datum 3"/>
          <p:cNvSpPr txBox="1">
            <a:spLocks noGrp="1"/>
          </p:cNvSpPr>
          <p:nvPr/>
        </p:nvSpPr>
        <p:spPr bwMode="auto">
          <a:xfrm>
            <a:off x="1485900" y="4686300"/>
            <a:ext cx="1600200" cy="342900"/>
          </a:xfrm>
          <a:prstGeom prst="rect">
            <a:avLst/>
          </a:prstGeom>
          <a:noFill/>
          <a:ln>
            <a:miter lim="800000"/>
            <a:headEnd/>
            <a:tailEnd/>
          </a:ln>
        </p:spPr>
        <p:txBody>
          <a:bodyPr anchor="b"/>
          <a:lstStyle/>
          <a:p>
            <a:pPr>
              <a:defRPr/>
            </a:pPr>
            <a:endParaRPr lang="cs-CZ" sz="900" dirty="0">
              <a:effectLst>
                <a:outerShdw blurRad="38100" dist="38100" dir="2700000" algn="tl">
                  <a:srgbClr val="000000"/>
                </a:outerShdw>
              </a:effectLst>
            </a:endParaRPr>
          </a:p>
        </p:txBody>
      </p:sp>
      <p:sp>
        <p:nvSpPr>
          <p:cNvPr id="6" name="Zástupný symbol pro číslo snímku 5"/>
          <p:cNvSpPr txBox="1">
            <a:spLocks noGrp="1"/>
          </p:cNvSpPr>
          <p:nvPr/>
        </p:nvSpPr>
        <p:spPr bwMode="auto">
          <a:xfrm>
            <a:off x="6057900" y="4686300"/>
            <a:ext cx="1600200" cy="342900"/>
          </a:xfrm>
          <a:prstGeom prst="rect">
            <a:avLst/>
          </a:prstGeom>
          <a:noFill/>
          <a:ln>
            <a:miter lim="800000"/>
            <a:headEnd/>
            <a:tailEnd/>
          </a:ln>
        </p:spPr>
        <p:txBody>
          <a:bodyPr anchor="b"/>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defRPr/>
            </a:pPr>
            <a:endParaRPr lang="cs-CZ" altLang="cs-CZ" sz="900" dirty="0">
              <a:effectLst>
                <a:outerShdw blurRad="38100" dist="38100" dir="2700000" algn="tl">
                  <a:srgbClr val="000000"/>
                </a:outerShdw>
              </a:effectLst>
            </a:endParaRPr>
          </a:p>
        </p:txBody>
      </p:sp>
      <p:pic>
        <p:nvPicPr>
          <p:cNvPr id="24586" name="Picture 2"/>
          <p:cNvPicPr>
            <a:picLocks noChangeAspect="1" noChangeArrowheads="1"/>
          </p:cNvPicPr>
          <p:nvPr/>
        </p:nvPicPr>
        <p:blipFill>
          <a:blip r:embed="rId2">
            <a:extLst>
              <a:ext uri="{28A0092B-C50C-407E-A947-70E740481C1C}">
                <a14:useLocalDpi xmlns:a14="http://schemas.microsoft.com/office/drawing/2010/main" val="0"/>
              </a:ext>
            </a:extLst>
          </a:blip>
          <a:srcRect t="2702" r="16183"/>
          <a:stretch>
            <a:fillRect/>
          </a:stretch>
        </p:blipFill>
        <p:spPr bwMode="auto">
          <a:xfrm>
            <a:off x="1357313" y="1714500"/>
            <a:ext cx="622935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4806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13284" y="91071"/>
            <a:ext cx="7344816" cy="579711"/>
          </a:xfrm>
        </p:spPr>
        <p:txBody>
          <a:bodyPr rtlCol="0">
            <a:normAutofit fontScale="90000"/>
          </a:bodyPr>
          <a:lstStyle/>
          <a:p>
            <a:pPr lvl="1" defTabSz="685800">
              <a:defRPr/>
            </a:pPr>
            <a:r>
              <a:rPr lang="cs-CZ" sz="2100" dirty="0"/>
              <a:t>Fáze METODIKY </a:t>
            </a:r>
            <a:r>
              <a:rPr lang="cs-CZ" sz="2100" dirty="0" smtClean="0"/>
              <a:t>UP </a:t>
            </a:r>
            <a:r>
              <a:rPr lang="cs-CZ" sz="1500" dirty="0" smtClean="0"/>
              <a:t>Zavedení </a:t>
            </a:r>
            <a:r>
              <a:rPr lang="cs-CZ" sz="1500" dirty="0"/>
              <a:t>(</a:t>
            </a:r>
            <a:r>
              <a:rPr lang="cs-CZ" sz="1500" dirty="0" err="1"/>
              <a:t>transition</a:t>
            </a:r>
            <a:r>
              <a:rPr lang="cs-CZ" sz="1500" dirty="0"/>
              <a:t>) – nasazení produktu do uživatelského prostředí</a:t>
            </a:r>
            <a:br>
              <a:rPr lang="cs-CZ" sz="1500" dirty="0"/>
            </a:br>
            <a:endParaRPr lang="cs-CZ" sz="2100" dirty="0"/>
          </a:p>
        </p:txBody>
      </p:sp>
      <p:sp>
        <p:nvSpPr>
          <p:cNvPr id="25604"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779EB51-9B59-421D-95A9-AF0A849CCF1E}" type="slidenum">
              <a:rPr lang="cs-CZ" altLang="cs-CZ">
                <a:latin typeface="Tahoma" panose="020B0604030504040204" pitchFamily="34" charset="0"/>
              </a:rPr>
              <a:pPr fontAlgn="base">
                <a:spcBef>
                  <a:spcPct val="0"/>
                </a:spcBef>
                <a:spcAft>
                  <a:spcPct val="0"/>
                </a:spcAft>
              </a:pPr>
              <a:t>22</a:t>
            </a:fld>
            <a:endParaRPr lang="cs-CZ" altLang="cs-CZ">
              <a:latin typeface="Tahoma" panose="020B0604030504040204" pitchFamily="34" charset="0"/>
            </a:endParaRPr>
          </a:p>
        </p:txBody>
      </p:sp>
      <p:sp>
        <p:nvSpPr>
          <p:cNvPr id="36867" name="Rectangle 3"/>
          <p:cNvSpPr>
            <a:spLocks noGrp="1" noChangeArrowheads="1"/>
          </p:cNvSpPr>
          <p:nvPr>
            <p:ph type="body" idx="4294967295"/>
          </p:nvPr>
        </p:nvSpPr>
        <p:spPr>
          <a:xfrm>
            <a:off x="1268907" y="892291"/>
            <a:ext cx="6537325" cy="3781425"/>
          </a:xfrm>
        </p:spPr>
        <p:txBody>
          <a:bodyPr/>
          <a:lstStyle/>
          <a:p>
            <a:pPr>
              <a:defRPr/>
            </a:pPr>
            <a:r>
              <a:rPr lang="cs-CZ" sz="1500" b="1" dirty="0"/>
              <a:t>Cílem fáze Zavedení</a:t>
            </a:r>
          </a:p>
          <a:p>
            <a:pPr lvl="1">
              <a:defRPr/>
            </a:pPr>
            <a:r>
              <a:rPr lang="cs-CZ" sz="1200" dirty="0"/>
              <a:t>Začíná v okamžiku dokončení testování a konečné nasazení systému</a:t>
            </a:r>
          </a:p>
          <a:p>
            <a:pPr lvl="1">
              <a:defRPr/>
            </a:pPr>
            <a:r>
              <a:rPr lang="cs-CZ" sz="1200" dirty="0"/>
              <a:t>Oprava chyb</a:t>
            </a:r>
          </a:p>
          <a:p>
            <a:pPr lvl="1">
              <a:defRPr/>
            </a:pPr>
            <a:r>
              <a:rPr lang="cs-CZ" sz="1200" dirty="0"/>
              <a:t>Příprava uživatelského pracoviště</a:t>
            </a:r>
          </a:p>
          <a:p>
            <a:pPr lvl="1">
              <a:defRPr/>
            </a:pPr>
            <a:r>
              <a:rPr lang="cs-CZ" sz="1200" dirty="0"/>
              <a:t>Přizpůsobení </a:t>
            </a:r>
            <a:r>
              <a:rPr lang="cs-CZ" sz="1200" dirty="0" err="1"/>
              <a:t>sw</a:t>
            </a:r>
            <a:r>
              <a:rPr lang="cs-CZ" sz="1200" dirty="0"/>
              <a:t> na pracovišti uživatele</a:t>
            </a:r>
          </a:p>
          <a:p>
            <a:pPr lvl="1">
              <a:defRPr/>
            </a:pPr>
            <a:r>
              <a:rPr lang="cs-CZ" sz="1200" dirty="0"/>
              <a:t>Úprava software v případě problémů</a:t>
            </a:r>
          </a:p>
          <a:p>
            <a:pPr lvl="1">
              <a:defRPr/>
            </a:pPr>
            <a:r>
              <a:rPr lang="cs-CZ" sz="1200" dirty="0"/>
              <a:t>Tvorba manuálů a </a:t>
            </a:r>
            <a:r>
              <a:rPr lang="cs-CZ" sz="1200" dirty="0" err="1"/>
              <a:t>dokuntace</a:t>
            </a:r>
            <a:endParaRPr lang="cs-CZ" sz="1200" dirty="0"/>
          </a:p>
          <a:p>
            <a:pPr lvl="1">
              <a:defRPr/>
            </a:pPr>
            <a:r>
              <a:rPr lang="cs-CZ" sz="1200" dirty="0"/>
              <a:t>Konzultace s uživateli</a:t>
            </a:r>
          </a:p>
          <a:p>
            <a:pPr lvl="1">
              <a:defRPr/>
            </a:pPr>
            <a:r>
              <a:rPr lang="cs-CZ" sz="1200" dirty="0"/>
              <a:t>Koncová revize</a:t>
            </a:r>
          </a:p>
          <a:p>
            <a:pPr>
              <a:defRPr/>
            </a:pPr>
            <a:r>
              <a:rPr lang="cs-CZ" sz="1500" b="1" dirty="0"/>
              <a:t>Primární zaměření – důraz na implementaci a testování</a:t>
            </a:r>
          </a:p>
          <a:p>
            <a:pPr lvl="1">
              <a:defRPr/>
            </a:pPr>
            <a:r>
              <a:rPr lang="cs-CZ" sz="1200" dirty="0"/>
              <a:t>Požadavky a analýza se už nepoužívá</a:t>
            </a:r>
          </a:p>
          <a:p>
            <a:pPr lvl="1">
              <a:defRPr/>
            </a:pPr>
            <a:r>
              <a:rPr lang="cs-CZ" sz="1200" dirty="0"/>
              <a:t>Návrh – úprava návrhu, </a:t>
            </a:r>
            <a:r>
              <a:rPr lang="cs-CZ" sz="1200" dirty="0" err="1"/>
              <a:t>jsouli</a:t>
            </a:r>
            <a:r>
              <a:rPr lang="cs-CZ" sz="1200" dirty="0"/>
              <a:t> během testování nalezeny chyby</a:t>
            </a:r>
          </a:p>
          <a:p>
            <a:pPr lvl="1">
              <a:defRPr/>
            </a:pPr>
            <a:r>
              <a:rPr lang="cs-CZ" sz="1200" dirty="0"/>
              <a:t>Implementace – přizpůsobení SW pracovišti uživatele a oprava chyb</a:t>
            </a:r>
          </a:p>
          <a:p>
            <a:pPr lvl="1">
              <a:defRPr/>
            </a:pPr>
            <a:r>
              <a:rPr lang="cs-CZ" sz="1200" dirty="0"/>
              <a:t>Testování – beta-testy a přejímací testy na pracovišti uživatele</a:t>
            </a:r>
          </a:p>
          <a:p>
            <a:pPr marL="285750" lvl="1">
              <a:buSzPct val="100000"/>
              <a:buFont typeface="Arial" panose="020B0604020202020204" pitchFamily="34" charset="0"/>
              <a:buChar char="•"/>
              <a:defRPr/>
            </a:pPr>
            <a:r>
              <a:rPr lang="cs-CZ" sz="1500" b="1" dirty="0"/>
              <a:t>Milník</a:t>
            </a:r>
            <a:r>
              <a:rPr lang="cs-CZ" sz="1200" dirty="0"/>
              <a:t> – </a:t>
            </a:r>
            <a:r>
              <a:rPr lang="cs-CZ" sz="1200" b="1" dirty="0"/>
              <a:t>PRODUKT JE UVOLNĚN A PŘIJAT DO UŽÍVÁNÍ NA PRAC. UŽIVATELE</a:t>
            </a:r>
          </a:p>
          <a:p>
            <a:pPr lvl="1">
              <a:defRPr/>
            </a:pPr>
            <a:r>
              <a:rPr lang="cs-CZ" sz="1200" dirty="0"/>
              <a:t>poslední milník -  beta-testy, přejímací testy a oprava chyb jsou dokončeny</a:t>
            </a:r>
          </a:p>
        </p:txBody>
      </p:sp>
      <p:sp>
        <p:nvSpPr>
          <p:cNvPr id="4" name="Zástupný symbol pro datum 3"/>
          <p:cNvSpPr txBox="1">
            <a:spLocks noGrp="1"/>
          </p:cNvSpPr>
          <p:nvPr/>
        </p:nvSpPr>
        <p:spPr bwMode="auto">
          <a:xfrm>
            <a:off x="1485900" y="4686300"/>
            <a:ext cx="1600200" cy="342900"/>
          </a:xfrm>
          <a:prstGeom prst="rect">
            <a:avLst/>
          </a:prstGeom>
          <a:noFill/>
          <a:ln>
            <a:miter lim="800000"/>
            <a:headEnd/>
            <a:tailEnd/>
          </a:ln>
        </p:spPr>
        <p:txBody>
          <a:bodyPr anchor="b"/>
          <a:lstStyle/>
          <a:p>
            <a:pPr>
              <a:defRPr/>
            </a:pPr>
            <a:endParaRPr lang="cs-CZ" sz="900" dirty="0">
              <a:effectLst>
                <a:outerShdw blurRad="38100" dist="38100" dir="2700000" algn="tl">
                  <a:srgbClr val="000000"/>
                </a:outerShdw>
              </a:effectLst>
            </a:endParaRPr>
          </a:p>
        </p:txBody>
      </p:sp>
    </p:spTree>
    <p:extLst>
      <p:ext uri="{BB962C8B-B14F-4D97-AF65-F5344CB8AC3E}">
        <p14:creationId xmlns:p14="http://schemas.microsoft.com/office/powerpoint/2010/main" val="2646817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2"/>
          <p:cNvSpPr>
            <a:spLocks noGrp="1" noChangeArrowheads="1"/>
          </p:cNvSpPr>
          <p:nvPr>
            <p:ph type="title"/>
          </p:nvPr>
        </p:nvSpPr>
        <p:spPr/>
        <p:txBody>
          <a:bodyPr/>
          <a:lstStyle/>
          <a:p>
            <a:r>
              <a:rPr lang="cs-CZ" altLang="cs-CZ" sz="2100"/>
              <a:t>Zavedení (transition) – podmínky splnění</a:t>
            </a:r>
          </a:p>
        </p:txBody>
      </p:sp>
      <p:sp>
        <p:nvSpPr>
          <p:cNvPr id="26628"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706F218-FFE8-420C-BB64-272E7ED7891B}" type="slidenum">
              <a:rPr lang="cs-CZ" altLang="cs-CZ">
                <a:latin typeface="Tahoma" panose="020B0604030504040204" pitchFamily="34" charset="0"/>
              </a:rPr>
              <a:pPr fontAlgn="base">
                <a:spcBef>
                  <a:spcPct val="0"/>
                </a:spcBef>
                <a:spcAft>
                  <a:spcPct val="0"/>
                </a:spcAft>
              </a:pPr>
              <a:t>23</a:t>
            </a:fld>
            <a:endParaRPr lang="cs-CZ" altLang="cs-CZ">
              <a:latin typeface="Tahoma" panose="020B0604030504040204" pitchFamily="34" charset="0"/>
            </a:endParaRPr>
          </a:p>
        </p:txBody>
      </p:sp>
      <p:sp>
        <p:nvSpPr>
          <p:cNvPr id="4" name="Zástupný symbol pro datum 3"/>
          <p:cNvSpPr txBox="1">
            <a:spLocks noGrp="1"/>
          </p:cNvSpPr>
          <p:nvPr/>
        </p:nvSpPr>
        <p:spPr bwMode="auto">
          <a:xfrm>
            <a:off x="1485900" y="4686300"/>
            <a:ext cx="1600200" cy="342900"/>
          </a:xfrm>
          <a:prstGeom prst="rect">
            <a:avLst/>
          </a:prstGeom>
          <a:noFill/>
          <a:ln>
            <a:miter lim="800000"/>
            <a:headEnd/>
            <a:tailEnd/>
          </a:ln>
        </p:spPr>
        <p:txBody>
          <a:bodyPr anchor="b"/>
          <a:lstStyle/>
          <a:p>
            <a:pPr>
              <a:defRPr/>
            </a:pPr>
            <a:fld id="{8C8D532F-EAA3-4977-A965-36E5B8A09407}" type="datetime1">
              <a:rPr lang="cs-CZ" sz="900">
                <a:effectLst>
                  <a:outerShdw blurRad="38100" dist="38100" dir="2700000" algn="tl">
                    <a:srgbClr val="000000"/>
                  </a:outerShdw>
                </a:effectLst>
              </a:rPr>
              <a:pPr>
                <a:defRPr/>
              </a:pPr>
              <a:t>20.11.2019</a:t>
            </a:fld>
            <a:endParaRPr lang="cs-CZ" sz="900">
              <a:effectLst>
                <a:outerShdw blurRad="38100" dist="38100" dir="2700000" algn="tl">
                  <a:srgbClr val="000000"/>
                </a:outerShdw>
              </a:effectLst>
            </a:endParaRPr>
          </a:p>
        </p:txBody>
      </p:sp>
      <p:sp>
        <p:nvSpPr>
          <p:cNvPr id="5" name="Zástupný symbol pro zápatí 4"/>
          <p:cNvSpPr txBox="1">
            <a:spLocks noGrp="1"/>
          </p:cNvSpPr>
          <p:nvPr/>
        </p:nvSpPr>
        <p:spPr bwMode="auto">
          <a:xfrm>
            <a:off x="3486150" y="4686300"/>
            <a:ext cx="2171700" cy="342900"/>
          </a:xfrm>
          <a:prstGeom prst="rect">
            <a:avLst/>
          </a:prstGeom>
          <a:noFill/>
          <a:ln>
            <a:miter lim="800000"/>
            <a:headEnd/>
            <a:tailEnd/>
          </a:ln>
        </p:spPr>
        <p:txBody>
          <a:bodyPr anchor="b"/>
          <a:lstStyle/>
          <a:p>
            <a:pPr algn="ctr">
              <a:defRPr/>
            </a:pPr>
            <a:r>
              <a:rPr lang="cs-CZ" sz="900">
                <a:effectLst>
                  <a:outerShdw blurRad="38100" dist="38100" dir="2700000" algn="tl">
                    <a:srgbClr val="000000"/>
                  </a:outerShdw>
                </a:effectLst>
              </a:rPr>
              <a:t>Úvod do objektového modelování</a:t>
            </a:r>
          </a:p>
        </p:txBody>
      </p:sp>
      <p:sp>
        <p:nvSpPr>
          <p:cNvPr id="6" name="Zástupný symbol pro číslo snímku 5"/>
          <p:cNvSpPr txBox="1">
            <a:spLocks noGrp="1"/>
          </p:cNvSpPr>
          <p:nvPr/>
        </p:nvSpPr>
        <p:spPr bwMode="auto">
          <a:xfrm>
            <a:off x="6057900" y="4686300"/>
            <a:ext cx="1600200" cy="342900"/>
          </a:xfrm>
          <a:prstGeom prst="rect">
            <a:avLst/>
          </a:prstGeom>
          <a:noFill/>
          <a:ln>
            <a:miter lim="800000"/>
            <a:headEnd/>
            <a:tailEnd/>
          </a:ln>
        </p:spPr>
        <p:txBody>
          <a:bodyPr anchor="b"/>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defRPr/>
            </a:pPr>
            <a:fld id="{CE7FF94A-B62F-4C04-A11D-A41DCC68B701}" type="slidenum">
              <a:rPr lang="cs-CZ" altLang="cs-CZ" sz="900">
                <a:effectLst>
                  <a:outerShdw blurRad="38100" dist="38100" dir="2700000" algn="tl">
                    <a:srgbClr val="000000"/>
                  </a:outerShdw>
                </a:effectLst>
              </a:rPr>
              <a:pPr algn="r" eaLnBrk="1" hangingPunct="1">
                <a:defRPr/>
              </a:pPr>
              <a:t>23</a:t>
            </a:fld>
            <a:endParaRPr lang="cs-CZ" altLang="cs-CZ" sz="900">
              <a:effectLst>
                <a:outerShdw blurRad="38100" dist="38100" dir="2700000" algn="tl">
                  <a:srgbClr val="000000"/>
                </a:outerShdw>
              </a:effectLst>
            </a:endParaRPr>
          </a:p>
        </p:txBody>
      </p:sp>
      <p:pic>
        <p:nvPicPr>
          <p:cNvPr id="2663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735" y="1875235"/>
            <a:ext cx="654724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3026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2"/>
          <p:cNvSpPr>
            <a:spLocks noGrp="1" noChangeArrowheads="1"/>
          </p:cNvSpPr>
          <p:nvPr>
            <p:ph type="title"/>
          </p:nvPr>
        </p:nvSpPr>
        <p:spPr/>
        <p:txBody>
          <a:bodyPr/>
          <a:lstStyle/>
          <a:p>
            <a:r>
              <a:rPr lang="cs-CZ" altLang="cs-CZ" sz="2100"/>
              <a:t>Diagram pracovního procesu projektu vývoje SW</a:t>
            </a:r>
          </a:p>
        </p:txBody>
      </p:sp>
      <p:sp>
        <p:nvSpPr>
          <p:cNvPr id="27652"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505823D-5F9D-41FA-99AA-FB9A025B5BAB}" type="slidenum">
              <a:rPr lang="cs-CZ" altLang="cs-CZ">
                <a:latin typeface="Tahoma" panose="020B0604030504040204" pitchFamily="34" charset="0"/>
              </a:rPr>
              <a:pPr fontAlgn="base">
                <a:spcBef>
                  <a:spcPct val="0"/>
                </a:spcBef>
                <a:spcAft>
                  <a:spcPct val="0"/>
                </a:spcAft>
              </a:pPr>
              <a:t>24</a:t>
            </a:fld>
            <a:endParaRPr lang="cs-CZ" altLang="cs-CZ">
              <a:latin typeface="Tahoma" panose="020B0604030504040204" pitchFamily="34" charset="0"/>
            </a:endParaRPr>
          </a:p>
        </p:txBody>
      </p:sp>
      <p:sp>
        <p:nvSpPr>
          <p:cNvPr id="4" name="Zástupný symbol pro datum 3"/>
          <p:cNvSpPr txBox="1">
            <a:spLocks noGrp="1"/>
          </p:cNvSpPr>
          <p:nvPr/>
        </p:nvSpPr>
        <p:spPr bwMode="auto">
          <a:xfrm>
            <a:off x="1485900" y="4686300"/>
            <a:ext cx="1600200" cy="342900"/>
          </a:xfrm>
          <a:prstGeom prst="rect">
            <a:avLst/>
          </a:prstGeom>
          <a:noFill/>
          <a:ln>
            <a:miter lim="800000"/>
            <a:headEnd/>
            <a:tailEnd/>
          </a:ln>
        </p:spPr>
        <p:txBody>
          <a:bodyPr anchor="b"/>
          <a:lstStyle/>
          <a:p>
            <a:pPr>
              <a:defRPr/>
            </a:pPr>
            <a:endParaRPr lang="cs-CZ" sz="900" dirty="0">
              <a:effectLst>
                <a:outerShdw blurRad="38100" dist="38100" dir="2700000" algn="tl">
                  <a:srgbClr val="000000"/>
                </a:outerShdw>
              </a:effectLst>
            </a:endParaRPr>
          </a:p>
        </p:txBody>
      </p:sp>
      <p:pic>
        <p:nvPicPr>
          <p:cNvPr id="2765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1607" y="964406"/>
            <a:ext cx="6365081" cy="374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7108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cs-CZ" altLang="cs-CZ" smtClean="0"/>
              <a:t>Metodiky vývoje, údržby a provozu IS/ICT</a:t>
            </a:r>
          </a:p>
        </p:txBody>
      </p:sp>
      <p:sp>
        <p:nvSpPr>
          <p:cNvPr id="6" name="Zástupný symbol pro číslo snímku 4"/>
          <p:cNvSpPr>
            <a:spLocks noGrp="1"/>
          </p:cNvSpPr>
          <p:nvPr>
            <p:ph type="sldNum" sz="quarter" idx="12"/>
          </p:nvPr>
        </p:nvSpPr>
        <p:spPr/>
        <p:txBody>
          <a:bodyPr/>
          <a:lstStyle/>
          <a:p>
            <a:pPr>
              <a:defRPr/>
            </a:pPr>
            <a:fld id="{C94C0D3C-2CAD-4447-84EC-59C2BE197AD1}" type="slidenum">
              <a:rPr lang="cs-CZ" altLang="cs-CZ"/>
              <a:pPr>
                <a:defRPr/>
              </a:pPr>
              <a:t>25</a:t>
            </a:fld>
            <a:endParaRPr lang="cs-CZ" altLang="cs-CZ"/>
          </a:p>
        </p:txBody>
      </p:sp>
      <p:sp>
        <p:nvSpPr>
          <p:cNvPr id="181251" name="Rectangle 3"/>
          <p:cNvSpPr>
            <a:spLocks noGrp="1" noChangeArrowheads="1"/>
          </p:cNvSpPr>
          <p:nvPr>
            <p:ph idx="4294967295"/>
          </p:nvPr>
        </p:nvSpPr>
        <p:spPr bwMode="auto">
          <a:xfrm>
            <a:off x="1043608" y="1315676"/>
            <a:ext cx="6624736" cy="3143250"/>
          </a:xfrm>
        </p:spPr>
        <p:txBody>
          <a:bodyPr wrap="square" numCol="1" anchor="t" anchorCtr="0" compatLnSpc="1">
            <a:prstTxWarp prst="textNoShape">
              <a:avLst/>
            </a:prstTxWarp>
          </a:bodyPr>
          <a:lstStyle/>
          <a:p>
            <a:r>
              <a:rPr lang="cs-CZ" altLang="cs-CZ" sz="1800" dirty="0">
                <a:cs typeface="Times New Roman" panose="02020603050405020304" pitchFamily="18" charset="0"/>
              </a:rPr>
              <a:t>metodik</a:t>
            </a:r>
            <a:r>
              <a:rPr lang="cs-CZ" altLang="cs-CZ" sz="1800" dirty="0"/>
              <a:t> je velké množství </a:t>
            </a:r>
            <a:br>
              <a:rPr lang="cs-CZ" altLang="cs-CZ" sz="1800" dirty="0"/>
            </a:br>
            <a:r>
              <a:rPr lang="cs-CZ" altLang="cs-CZ" sz="1800" dirty="0"/>
              <a:t>a nejsou jednotně popsány</a:t>
            </a:r>
          </a:p>
          <a:p>
            <a:r>
              <a:rPr lang="cs-CZ" altLang="cs-CZ" sz="1800" dirty="0"/>
              <a:t>obtížně</a:t>
            </a:r>
            <a:r>
              <a:rPr lang="cs-CZ" altLang="cs-CZ" sz="1800" dirty="0">
                <a:cs typeface="Times New Roman" panose="02020603050405020304" pitchFamily="18" charset="0"/>
              </a:rPr>
              <a:t> </a:t>
            </a:r>
            <a:r>
              <a:rPr lang="cs-CZ" altLang="cs-CZ" sz="1800" dirty="0"/>
              <a:t>je lze </a:t>
            </a:r>
            <a:r>
              <a:rPr lang="cs-CZ" altLang="cs-CZ" sz="1800" dirty="0">
                <a:cs typeface="Times New Roman" panose="02020603050405020304" pitchFamily="18" charset="0"/>
              </a:rPr>
              <a:t>srovn</a:t>
            </a:r>
            <a:r>
              <a:rPr lang="cs-CZ" altLang="cs-CZ" sz="1800" dirty="0"/>
              <a:t>ávat</a:t>
            </a:r>
            <a:br>
              <a:rPr lang="cs-CZ" altLang="cs-CZ" sz="1800" dirty="0"/>
            </a:br>
            <a:r>
              <a:rPr lang="cs-CZ" altLang="cs-CZ" sz="1800" dirty="0"/>
              <a:t>a vyhledat vhodnou metodiku</a:t>
            </a:r>
          </a:p>
          <a:p>
            <a:r>
              <a:rPr lang="cs-CZ" altLang="cs-CZ" sz="1800" dirty="0">
                <a:cs typeface="Times New Roman" panose="02020603050405020304" pitchFamily="18" charset="0"/>
              </a:rPr>
              <a:t>mnohé metodiky se zaměřují jen na určité aspekty vývoje</a:t>
            </a:r>
            <a:r>
              <a:rPr lang="cs-CZ" altLang="cs-CZ" sz="1800" dirty="0"/>
              <a:t>, jen na určité fáze </a:t>
            </a:r>
            <a:r>
              <a:rPr lang="cs-CZ" altLang="cs-CZ" sz="1800" dirty="0" err="1"/>
              <a:t>živ.cyklu</a:t>
            </a:r>
            <a:endParaRPr lang="cs-CZ" altLang="cs-CZ" sz="1800" dirty="0"/>
          </a:p>
          <a:p>
            <a:r>
              <a:rPr lang="cs-CZ" altLang="cs-CZ" sz="1800" dirty="0"/>
              <a:t>většinou jsou zaměřeny jen na vývoj nového SW</a:t>
            </a:r>
          </a:p>
          <a:p>
            <a:r>
              <a:rPr lang="cs-CZ" altLang="cs-CZ" sz="1800" dirty="0">
                <a:cs typeface="Times New Roman" panose="02020603050405020304" pitchFamily="18" charset="0"/>
              </a:rPr>
              <a:t>tradiční </a:t>
            </a:r>
            <a:r>
              <a:rPr lang="cs-CZ" altLang="cs-CZ" sz="1800" dirty="0"/>
              <a:t>rigorózní </a:t>
            </a:r>
            <a:r>
              <a:rPr lang="cs-CZ" altLang="cs-CZ" sz="1800" dirty="0">
                <a:cs typeface="Times New Roman" panose="02020603050405020304" pitchFamily="18" charset="0"/>
              </a:rPr>
              <a:t>metodiky</a:t>
            </a:r>
            <a:r>
              <a:rPr lang="cs-CZ" altLang="cs-CZ" sz="1800" dirty="0"/>
              <a:t> </a:t>
            </a:r>
            <a:r>
              <a:rPr lang="cs-CZ" altLang="cs-CZ" sz="1800" dirty="0">
                <a:cs typeface="Times New Roman" panose="02020603050405020304" pitchFamily="18" charset="0"/>
              </a:rPr>
              <a:t>pro současné projekty nevyhovují</a:t>
            </a:r>
            <a:r>
              <a:rPr lang="cs-CZ" altLang="cs-CZ" sz="1800" dirty="0"/>
              <a:t> </a:t>
            </a:r>
          </a:p>
          <a:p>
            <a:r>
              <a:rPr lang="cs-CZ" altLang="cs-CZ" sz="1800" dirty="0"/>
              <a:t>většina metodik je v angličtině</a:t>
            </a:r>
          </a:p>
          <a:p>
            <a:pPr lvl="1">
              <a:buFont typeface="Wingdings" panose="05000000000000000000" pitchFamily="2" charset="2"/>
              <a:buNone/>
            </a:pPr>
            <a:endParaRPr lang="cs-CZ" altLang="cs-CZ" dirty="0" smtClean="0"/>
          </a:p>
        </p:txBody>
      </p:sp>
      <p:sp>
        <p:nvSpPr>
          <p:cNvPr id="181258" name="Text Box 10"/>
          <p:cNvSpPr txBox="1">
            <a:spLocks noChangeArrowheads="1"/>
          </p:cNvSpPr>
          <p:nvPr/>
        </p:nvSpPr>
        <p:spPr bwMode="auto">
          <a:xfrm>
            <a:off x="323528" y="915566"/>
            <a:ext cx="26860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2000" dirty="0">
                <a:latin typeface="Verdana" panose="020B0604030504040204" pitchFamily="34" charset="0"/>
              </a:rPr>
              <a:t>P</a:t>
            </a:r>
            <a:r>
              <a:rPr lang="cs-CZ" altLang="cs-CZ" sz="2000" dirty="0" smtClean="0">
                <a:latin typeface="Verdana" panose="020B0604030504040204" pitchFamily="34" charset="0"/>
              </a:rPr>
              <a:t>roblémy</a:t>
            </a:r>
            <a:endParaRPr lang="cs-CZ" altLang="cs-CZ" sz="2000" dirty="0">
              <a:latin typeface="Verdana" panose="020B0604030504040204" pitchFamily="34" charset="0"/>
            </a:endParaRPr>
          </a:p>
        </p:txBody>
      </p:sp>
    </p:spTree>
    <p:extLst>
      <p:ext uri="{BB962C8B-B14F-4D97-AF65-F5344CB8AC3E}">
        <p14:creationId xmlns:p14="http://schemas.microsoft.com/office/powerpoint/2010/main" val="4170786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181258"/>
                                        </p:tgtEl>
                                        <p:attrNameLst>
                                          <p:attrName>style.visibility</p:attrName>
                                        </p:attrNameLst>
                                      </p:cBhvr>
                                      <p:to>
                                        <p:strVal val="visible"/>
                                      </p:to>
                                    </p:set>
                                    <p:anim calcmode="lin" valueType="num">
                                      <p:cBhvr additive="base">
                                        <p:cTn id="7" dur="500" fill="hold"/>
                                        <p:tgtEl>
                                          <p:spTgt spid="181258"/>
                                        </p:tgtEl>
                                        <p:attrNameLst>
                                          <p:attrName>ppt_x</p:attrName>
                                        </p:attrNameLst>
                                      </p:cBhvr>
                                      <p:tavLst>
                                        <p:tav tm="0">
                                          <p:val>
                                            <p:strVal val="0-#ppt_w/2"/>
                                          </p:val>
                                        </p:tav>
                                        <p:tav tm="100000">
                                          <p:val>
                                            <p:strVal val="#ppt_x"/>
                                          </p:val>
                                        </p:tav>
                                      </p:tavLst>
                                    </p:anim>
                                    <p:anim calcmode="lin" valueType="num">
                                      <p:cBhvr additive="base">
                                        <p:cTn id="8" dur="500" fill="hold"/>
                                        <p:tgtEl>
                                          <p:spTgt spid="18125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2" presetClass="entr" presetSubtype="8" fill="hold" grpId="0" nodeType="afterEffect">
                                  <p:stCondLst>
                                    <p:cond delay="1000"/>
                                  </p:stCondLst>
                                  <p:childTnLst>
                                    <p:set>
                                      <p:cBhvr>
                                        <p:cTn id="11" dur="1" fill="hold">
                                          <p:stCondLst>
                                            <p:cond delay="0"/>
                                          </p:stCondLst>
                                        </p:cTn>
                                        <p:tgtEl>
                                          <p:spTgt spid="181251"/>
                                        </p:tgtEl>
                                        <p:attrNameLst>
                                          <p:attrName>style.visibility</p:attrName>
                                        </p:attrNameLst>
                                      </p:cBhvr>
                                      <p:to>
                                        <p:strVal val="visible"/>
                                      </p:to>
                                    </p:set>
                                    <p:anim calcmode="lin" valueType="num">
                                      <p:cBhvr additive="base">
                                        <p:cTn id="12" dur="500" fill="hold"/>
                                        <p:tgtEl>
                                          <p:spTgt spid="181251"/>
                                        </p:tgtEl>
                                        <p:attrNameLst>
                                          <p:attrName>ppt_x</p:attrName>
                                        </p:attrNameLst>
                                      </p:cBhvr>
                                      <p:tavLst>
                                        <p:tav tm="0">
                                          <p:val>
                                            <p:strVal val="0-#ppt_w/2"/>
                                          </p:val>
                                        </p:tav>
                                        <p:tav tm="100000">
                                          <p:val>
                                            <p:strVal val="#ppt_x"/>
                                          </p:val>
                                        </p:tav>
                                      </p:tavLst>
                                    </p:anim>
                                    <p:anim calcmode="lin" valueType="num">
                                      <p:cBhvr additive="base">
                                        <p:cTn id="13" dur="500" fill="hold"/>
                                        <p:tgtEl>
                                          <p:spTgt spid="1812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autoUpdateAnimBg="0"/>
      <p:bldP spid="181258"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cs-CZ" altLang="cs-CZ" smtClean="0"/>
              <a:t>Velké množství metodik</a:t>
            </a:r>
          </a:p>
        </p:txBody>
      </p:sp>
      <p:sp>
        <p:nvSpPr>
          <p:cNvPr id="5" name="Zástupný symbol pro číslo snímku 4"/>
          <p:cNvSpPr>
            <a:spLocks noGrp="1"/>
          </p:cNvSpPr>
          <p:nvPr>
            <p:ph type="sldNum" sz="quarter" idx="12"/>
          </p:nvPr>
        </p:nvSpPr>
        <p:spPr/>
        <p:txBody>
          <a:bodyPr/>
          <a:lstStyle/>
          <a:p>
            <a:pPr>
              <a:defRPr/>
            </a:pPr>
            <a:fld id="{AE4EB03D-EC98-4B02-9DD8-17A53D928B24}" type="slidenum">
              <a:rPr lang="cs-CZ" altLang="cs-CZ"/>
              <a:pPr>
                <a:defRPr/>
              </a:pPr>
              <a:t>26</a:t>
            </a:fld>
            <a:endParaRPr lang="cs-CZ" altLang="cs-CZ"/>
          </a:p>
        </p:txBody>
      </p:sp>
      <p:sp>
        <p:nvSpPr>
          <p:cNvPr id="5123" name="Rectangle 3"/>
          <p:cNvSpPr>
            <a:spLocks noGrp="1" noChangeArrowheads="1"/>
          </p:cNvSpPr>
          <p:nvPr>
            <p:ph idx="4294967295"/>
          </p:nvPr>
        </p:nvSpPr>
        <p:spPr bwMode="auto"/>
        <p:txBody>
          <a:bodyPr wrap="square" numCol="1" anchor="t" anchorCtr="0" compatLnSpc="1">
            <a:prstTxWarp prst="textNoShape">
              <a:avLst/>
            </a:prstTxWarp>
          </a:bodyPr>
          <a:lstStyle/>
          <a:p>
            <a:endParaRPr lang="cs-CZ" altLang="cs-CZ" sz="2000" b="1" dirty="0" smtClean="0"/>
          </a:p>
          <a:p>
            <a:endParaRPr lang="cs-CZ" altLang="cs-CZ" sz="2000" b="1" dirty="0"/>
          </a:p>
          <a:p>
            <a:pPr marL="0" indent="0">
              <a:buNone/>
            </a:pPr>
            <a:endParaRPr lang="cs-CZ" altLang="cs-CZ" sz="2000" b="1" dirty="0" smtClean="0"/>
          </a:p>
        </p:txBody>
      </p:sp>
      <p:sp>
        <p:nvSpPr>
          <p:cNvPr id="2" name="TextovéPole 1"/>
          <p:cNvSpPr txBox="1"/>
          <p:nvPr/>
        </p:nvSpPr>
        <p:spPr>
          <a:xfrm>
            <a:off x="755576" y="915566"/>
            <a:ext cx="6624736" cy="3139321"/>
          </a:xfrm>
          <a:prstGeom prst="rect">
            <a:avLst/>
          </a:prstGeom>
          <a:noFill/>
        </p:spPr>
        <p:txBody>
          <a:bodyPr wrap="square" rtlCol="0">
            <a:spAutoFit/>
          </a:bodyPr>
          <a:lstStyle/>
          <a:p>
            <a:pPr marL="342900" indent="-342900">
              <a:buFont typeface="Arial" panose="020B0604020202020204" pitchFamily="34" charset="0"/>
              <a:buChar char="•"/>
            </a:pPr>
            <a:r>
              <a:rPr lang="cs-CZ" altLang="cs-CZ" sz="2000" b="1" dirty="0" smtClean="0"/>
              <a:t>Objektivní </a:t>
            </a:r>
            <a:r>
              <a:rPr lang="cs-CZ" altLang="cs-CZ" sz="2000" b="1" dirty="0"/>
              <a:t>důvody</a:t>
            </a:r>
          </a:p>
          <a:p>
            <a:pPr marL="800100" lvl="1" indent="-342900">
              <a:buFont typeface="Times New Roman" panose="02020603050405020304" pitchFamily="18" charset="0"/>
              <a:buChar char="⁃"/>
            </a:pPr>
            <a:r>
              <a:rPr lang="cs-CZ" altLang="cs-CZ" sz="2000" dirty="0">
                <a:cs typeface="Times New Roman" panose="02020603050405020304" pitchFamily="18" charset="0"/>
              </a:rPr>
              <a:t>různé technologie vyžadují různé techniky</a:t>
            </a:r>
            <a:r>
              <a:rPr lang="cs-CZ" altLang="cs-CZ" sz="2000" b="1" dirty="0">
                <a:cs typeface="Times New Roman" panose="02020603050405020304" pitchFamily="18" charset="0"/>
              </a:rPr>
              <a:t> </a:t>
            </a:r>
            <a:endParaRPr lang="cs-CZ" altLang="cs-CZ" sz="2000" b="1" dirty="0"/>
          </a:p>
          <a:p>
            <a:pPr marL="800100" lvl="1" indent="-342900">
              <a:buFont typeface="Times New Roman" panose="02020603050405020304" pitchFamily="18" charset="0"/>
              <a:buChar char="⁃"/>
            </a:pPr>
            <a:r>
              <a:rPr lang="cs-CZ" altLang="cs-CZ" sz="2000" dirty="0">
                <a:cs typeface="Times New Roman" panose="02020603050405020304" pitchFamily="18" charset="0"/>
              </a:rPr>
              <a:t>organizace se </a:t>
            </a:r>
            <a:r>
              <a:rPr lang="cs-CZ" altLang="cs-CZ" sz="2000" dirty="0"/>
              <a:t>liší firemní</a:t>
            </a:r>
            <a:r>
              <a:rPr lang="cs-CZ" altLang="cs-CZ" sz="2000" dirty="0">
                <a:cs typeface="Times New Roman" panose="02020603050405020304" pitchFamily="18" charset="0"/>
              </a:rPr>
              <a:t> kulturou</a:t>
            </a:r>
            <a:r>
              <a:rPr lang="cs-CZ" altLang="cs-CZ" sz="2000" b="1" dirty="0">
                <a:cs typeface="Times New Roman" panose="02020603050405020304" pitchFamily="18" charset="0"/>
              </a:rPr>
              <a:t> </a:t>
            </a:r>
            <a:endParaRPr lang="cs-CZ" altLang="cs-CZ" sz="2000" b="1" dirty="0"/>
          </a:p>
          <a:p>
            <a:pPr marL="800100" lvl="1" indent="-342900">
              <a:buFont typeface="Times New Roman" panose="02020603050405020304" pitchFamily="18" charset="0"/>
              <a:buChar char="⁃"/>
            </a:pPr>
            <a:r>
              <a:rPr lang="cs-CZ" altLang="cs-CZ" sz="2000" dirty="0">
                <a:cs typeface="Times New Roman" panose="02020603050405020304" pitchFamily="18" charset="0"/>
              </a:rPr>
              <a:t>každý jedinec je jedinečný</a:t>
            </a:r>
            <a:r>
              <a:rPr lang="cs-CZ" altLang="cs-CZ" sz="2000" b="1" dirty="0">
                <a:cs typeface="Times New Roman" panose="02020603050405020304" pitchFamily="18" charset="0"/>
              </a:rPr>
              <a:t> </a:t>
            </a:r>
            <a:endParaRPr lang="cs-CZ" altLang="cs-CZ" sz="2000" b="1" dirty="0"/>
          </a:p>
          <a:p>
            <a:pPr marL="800100" lvl="1" indent="-342900">
              <a:buFont typeface="Times New Roman" panose="02020603050405020304" pitchFamily="18" charset="0"/>
              <a:buChar char="⁃"/>
            </a:pPr>
            <a:r>
              <a:rPr lang="cs-CZ" altLang="cs-CZ" sz="2000" dirty="0">
                <a:cs typeface="Times New Roman" panose="02020603050405020304" pitchFamily="18" charset="0"/>
              </a:rPr>
              <a:t>každý tým je jedinečný</a:t>
            </a:r>
            <a:r>
              <a:rPr lang="cs-CZ" altLang="cs-CZ" sz="2000" b="1" dirty="0">
                <a:cs typeface="Times New Roman" panose="02020603050405020304" pitchFamily="18" charset="0"/>
              </a:rPr>
              <a:t> </a:t>
            </a:r>
            <a:endParaRPr lang="cs-CZ" altLang="cs-CZ" sz="2000" b="1" dirty="0"/>
          </a:p>
          <a:p>
            <a:pPr marL="800100" lvl="1" indent="-342900">
              <a:buFont typeface="Times New Roman" panose="02020603050405020304" pitchFamily="18" charset="0"/>
              <a:buChar char="⁃"/>
            </a:pPr>
            <a:r>
              <a:rPr lang="cs-CZ" altLang="cs-CZ" sz="2000" dirty="0">
                <a:cs typeface="Times New Roman" panose="02020603050405020304" pitchFamily="18" charset="0"/>
              </a:rPr>
              <a:t>projekty se liší velikostí</a:t>
            </a:r>
          </a:p>
          <a:p>
            <a:pPr marL="800100" lvl="1" indent="-342900">
              <a:buFont typeface="Times New Roman" panose="02020603050405020304" pitchFamily="18" charset="0"/>
              <a:buChar char="⁃"/>
            </a:pPr>
            <a:r>
              <a:rPr lang="cs-CZ" altLang="cs-CZ" sz="2000" dirty="0">
                <a:cs typeface="Times New Roman" panose="02020603050405020304" pitchFamily="18" charset="0"/>
              </a:rPr>
              <a:t>projekty se liší důležitostí</a:t>
            </a:r>
            <a:endParaRPr lang="cs-CZ" altLang="cs-CZ" sz="2000" dirty="0"/>
          </a:p>
          <a:p>
            <a:pPr marL="790575" indent="-342900">
              <a:buFont typeface="Times New Roman" panose="02020603050405020304" pitchFamily="18" charset="0"/>
              <a:buChar char="⁃"/>
            </a:pPr>
            <a:r>
              <a:rPr lang="cs-CZ" altLang="cs-CZ" sz="2000" dirty="0" smtClean="0"/>
              <a:t>snaha </a:t>
            </a:r>
            <a:r>
              <a:rPr lang="cs-CZ" altLang="cs-CZ" sz="2000" dirty="0"/>
              <a:t>prezentovat se</a:t>
            </a:r>
          </a:p>
          <a:p>
            <a:pPr marL="790575" indent="-342900">
              <a:buFont typeface="Times New Roman" panose="02020603050405020304" pitchFamily="18" charset="0"/>
              <a:buChar char="⁃"/>
            </a:pPr>
            <a:r>
              <a:rPr lang="cs-CZ" altLang="cs-CZ" sz="2000" dirty="0"/>
              <a:t>komerční důvody</a:t>
            </a:r>
          </a:p>
          <a:p>
            <a:endParaRPr lang="cs-CZ" dirty="0"/>
          </a:p>
        </p:txBody>
      </p:sp>
    </p:spTree>
    <p:extLst>
      <p:ext uri="{BB962C8B-B14F-4D97-AF65-F5344CB8AC3E}">
        <p14:creationId xmlns:p14="http://schemas.microsoft.com/office/powerpoint/2010/main" val="3234236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t>Kritérium </a:t>
            </a:r>
            <a:r>
              <a:rPr lang="cs-CZ" altLang="cs-CZ" dirty="0">
                <a:cs typeface="Times New Roman" panose="02020603050405020304" pitchFamily="18" charset="0"/>
              </a:rPr>
              <a:t>přístupu k vývoji</a:t>
            </a:r>
            <a:r>
              <a:rPr lang="cs-CZ" altLang="cs-CZ" dirty="0"/>
              <a:t> a kritérium způsobu vývoje</a:t>
            </a:r>
            <a:endParaRPr lang="cs-CZ" dirty="0"/>
          </a:p>
        </p:txBody>
      </p:sp>
      <p:sp>
        <p:nvSpPr>
          <p:cNvPr id="3" name="Zástupný symbol pro číslo snímku 2"/>
          <p:cNvSpPr>
            <a:spLocks noGrp="1"/>
          </p:cNvSpPr>
          <p:nvPr>
            <p:ph type="sldNum" sz="quarter" idx="12"/>
          </p:nvPr>
        </p:nvSpPr>
        <p:spPr/>
        <p:txBody>
          <a:bodyPr/>
          <a:lstStyle/>
          <a:p>
            <a:fld id="{560808B9-4D1F-4069-9EB9-CD8802008F4E}" type="slidenum">
              <a:rPr lang="cs-CZ" smtClean="0"/>
              <a:pPr/>
              <a:t>27</a:t>
            </a:fld>
            <a:endParaRPr lang="cs-CZ" dirty="0"/>
          </a:p>
        </p:txBody>
      </p:sp>
      <p:sp>
        <p:nvSpPr>
          <p:cNvPr id="4" name="Obdélník 3"/>
          <p:cNvSpPr/>
          <p:nvPr/>
        </p:nvSpPr>
        <p:spPr>
          <a:xfrm>
            <a:off x="683568" y="1203598"/>
            <a:ext cx="6390456" cy="2677656"/>
          </a:xfrm>
          <a:prstGeom prst="rect">
            <a:avLst/>
          </a:prstGeom>
        </p:spPr>
        <p:txBody>
          <a:bodyPr wrap="square">
            <a:spAutoFit/>
          </a:bodyPr>
          <a:lstStyle/>
          <a:p>
            <a:pPr algn="just"/>
            <a:r>
              <a:rPr lang="cs-CZ" altLang="cs-CZ" sz="2000" dirty="0"/>
              <a:t>Kritérium </a:t>
            </a:r>
            <a:r>
              <a:rPr lang="cs-CZ" altLang="cs-CZ" sz="2000" dirty="0">
                <a:cs typeface="Times New Roman" panose="02020603050405020304" pitchFamily="18" charset="0"/>
              </a:rPr>
              <a:t>přístupu k vývoji</a:t>
            </a:r>
          </a:p>
          <a:p>
            <a:pPr marL="342900" indent="-342900" algn="just">
              <a:buFont typeface="Arial" panose="020B0604020202020204" pitchFamily="34" charset="0"/>
              <a:buChar char="•"/>
            </a:pPr>
            <a:r>
              <a:rPr lang="cs-CZ" altLang="cs-CZ" sz="2000" dirty="0">
                <a:cs typeface="Times New Roman" panose="02020603050405020304" pitchFamily="18" charset="0"/>
              </a:rPr>
              <a:t>Strukturované metodiky</a:t>
            </a:r>
          </a:p>
          <a:p>
            <a:pPr marL="733425" indent="-285750" algn="just">
              <a:buFont typeface="Times New Roman" panose="02020603050405020304" pitchFamily="18" charset="0"/>
              <a:buChar char="⁃"/>
            </a:pPr>
            <a:r>
              <a:rPr lang="cs-CZ" altLang="cs-CZ" sz="1600" dirty="0">
                <a:cs typeface="Times New Roman" panose="02020603050405020304" pitchFamily="18" charset="0"/>
              </a:rPr>
              <a:t>RAD metodiky</a:t>
            </a:r>
            <a:endParaRPr lang="cs-CZ" altLang="cs-CZ" sz="1600" dirty="0"/>
          </a:p>
          <a:p>
            <a:pPr marL="742950" lvl="1" indent="-285750" algn="just">
              <a:buFont typeface="Times New Roman" panose="02020603050405020304" pitchFamily="18" charset="0"/>
              <a:buChar char="⁃"/>
            </a:pPr>
            <a:r>
              <a:rPr lang="cs-CZ" altLang="cs-CZ" sz="1600" dirty="0"/>
              <a:t>RAD nástroje, </a:t>
            </a:r>
            <a:r>
              <a:rPr lang="cs-CZ" altLang="cs-CZ" sz="1600" dirty="0" err="1"/>
              <a:t>prototypování</a:t>
            </a:r>
            <a:endParaRPr lang="cs-CZ" altLang="cs-CZ" sz="1600" dirty="0"/>
          </a:p>
          <a:p>
            <a:pPr marL="342900" indent="-342900" algn="just">
              <a:buFont typeface="Arial" panose="020B0604020202020204" pitchFamily="34" charset="0"/>
              <a:buChar char="•"/>
            </a:pPr>
            <a:r>
              <a:rPr lang="cs-CZ" altLang="cs-CZ" sz="2000" dirty="0" smtClean="0">
                <a:cs typeface="Times New Roman" panose="02020603050405020304" pitchFamily="18" charset="0"/>
              </a:rPr>
              <a:t>Objektově </a:t>
            </a:r>
            <a:r>
              <a:rPr lang="cs-CZ" altLang="cs-CZ" sz="2000" dirty="0">
                <a:cs typeface="Times New Roman" panose="02020603050405020304" pitchFamily="18" charset="0"/>
              </a:rPr>
              <a:t>orientované metodiky</a:t>
            </a:r>
          </a:p>
          <a:p>
            <a:pPr algn="just"/>
            <a:endParaRPr lang="cs-CZ" altLang="cs-CZ" sz="2000" dirty="0">
              <a:cs typeface="Times New Roman" panose="02020603050405020304" pitchFamily="18" charset="0"/>
            </a:endParaRPr>
          </a:p>
          <a:p>
            <a:pPr algn="just"/>
            <a:r>
              <a:rPr lang="cs-CZ" altLang="cs-CZ" sz="2000" dirty="0" smtClean="0"/>
              <a:t>Kritérium </a:t>
            </a:r>
            <a:r>
              <a:rPr lang="cs-CZ" altLang="cs-CZ" sz="2000" dirty="0"/>
              <a:t>způsobu vývoje</a:t>
            </a:r>
            <a:endParaRPr lang="cs-CZ" altLang="cs-CZ" sz="2000" dirty="0">
              <a:cs typeface="Times New Roman" panose="02020603050405020304" pitchFamily="18" charset="0"/>
            </a:endParaRPr>
          </a:p>
          <a:p>
            <a:pPr marL="342900" indent="-342900" algn="just">
              <a:buFont typeface="Arial" panose="020B0604020202020204" pitchFamily="34" charset="0"/>
              <a:buChar char="•"/>
            </a:pPr>
            <a:r>
              <a:rPr lang="cs-CZ" altLang="cs-CZ" dirty="0">
                <a:cs typeface="Times New Roman" panose="02020603050405020304" pitchFamily="18" charset="0"/>
              </a:rPr>
              <a:t>Tradiční metodiky</a:t>
            </a:r>
            <a:r>
              <a:rPr lang="cs-CZ" altLang="cs-CZ" dirty="0"/>
              <a:t> s </a:t>
            </a:r>
            <a:r>
              <a:rPr lang="cs-CZ" altLang="cs-CZ" dirty="0">
                <a:cs typeface="Times New Roman" panose="02020603050405020304" pitchFamily="18" charset="0"/>
              </a:rPr>
              <a:t>vodopádový</a:t>
            </a:r>
            <a:r>
              <a:rPr lang="cs-CZ" altLang="cs-CZ" dirty="0"/>
              <a:t>m</a:t>
            </a:r>
            <a:r>
              <a:rPr lang="cs-CZ" altLang="cs-CZ" dirty="0">
                <a:cs typeface="Times New Roman" panose="02020603050405020304" pitchFamily="18" charset="0"/>
              </a:rPr>
              <a:t> životní</a:t>
            </a:r>
            <a:r>
              <a:rPr lang="cs-CZ" altLang="cs-CZ" dirty="0"/>
              <a:t>m</a:t>
            </a:r>
            <a:r>
              <a:rPr lang="cs-CZ" altLang="cs-CZ" dirty="0">
                <a:cs typeface="Times New Roman" panose="02020603050405020304" pitchFamily="18" charset="0"/>
              </a:rPr>
              <a:t> cykl</a:t>
            </a:r>
            <a:r>
              <a:rPr lang="cs-CZ" altLang="cs-CZ" dirty="0"/>
              <a:t>em</a:t>
            </a:r>
          </a:p>
          <a:p>
            <a:pPr marL="342900" indent="-342900" algn="just">
              <a:buFont typeface="Arial" panose="020B0604020202020204" pitchFamily="34" charset="0"/>
              <a:buChar char="•"/>
            </a:pPr>
            <a:r>
              <a:rPr lang="cs-CZ" altLang="cs-CZ" dirty="0">
                <a:cs typeface="Times New Roman" panose="02020603050405020304" pitchFamily="18" charset="0"/>
              </a:rPr>
              <a:t>metodiky pro iterativní a přírůstkový vývoj</a:t>
            </a:r>
          </a:p>
        </p:txBody>
      </p:sp>
    </p:spTree>
    <p:extLst>
      <p:ext uri="{BB962C8B-B14F-4D97-AF65-F5344CB8AC3E}">
        <p14:creationId xmlns:p14="http://schemas.microsoft.com/office/powerpoint/2010/main" val="2944123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smtClean="0"/>
              <a:t>Charakteristika rigorózních technik</a:t>
            </a:r>
            <a:endParaRPr lang="cs-CZ" dirty="0"/>
          </a:p>
        </p:txBody>
      </p:sp>
      <p:sp>
        <p:nvSpPr>
          <p:cNvPr id="3" name="Zástupný symbol pro číslo snímku 2"/>
          <p:cNvSpPr>
            <a:spLocks noGrp="1"/>
          </p:cNvSpPr>
          <p:nvPr>
            <p:ph type="sldNum" sz="quarter" idx="12"/>
          </p:nvPr>
        </p:nvSpPr>
        <p:spPr/>
        <p:txBody>
          <a:bodyPr/>
          <a:lstStyle/>
          <a:p>
            <a:fld id="{560808B9-4D1F-4069-9EB9-CD8802008F4E}" type="slidenum">
              <a:rPr lang="cs-CZ" smtClean="0"/>
              <a:pPr/>
              <a:t>28</a:t>
            </a:fld>
            <a:endParaRPr lang="cs-CZ" dirty="0"/>
          </a:p>
        </p:txBody>
      </p:sp>
      <p:sp>
        <p:nvSpPr>
          <p:cNvPr id="4" name="Obdélník 3"/>
          <p:cNvSpPr/>
          <p:nvPr/>
        </p:nvSpPr>
        <p:spPr>
          <a:xfrm>
            <a:off x="683568" y="1203598"/>
            <a:ext cx="6390456" cy="2862322"/>
          </a:xfrm>
          <a:prstGeom prst="rect">
            <a:avLst/>
          </a:prstGeom>
        </p:spPr>
        <p:txBody>
          <a:bodyPr wrap="square">
            <a:spAutoFit/>
          </a:bodyPr>
          <a:lstStyle/>
          <a:p>
            <a:pPr marL="285750" indent="-285750">
              <a:buFont typeface="Arial" panose="020B0604020202020204" pitchFamily="34" charset="0"/>
              <a:buChar char="•"/>
            </a:pPr>
            <a:r>
              <a:rPr lang="cs-CZ" altLang="cs-CZ" dirty="0"/>
              <a:t>těžké metodiky</a:t>
            </a:r>
          </a:p>
          <a:p>
            <a:pPr marL="742950" lvl="1" indent="-285750">
              <a:buFont typeface="Times New Roman" panose="02020603050405020304" pitchFamily="18" charset="0"/>
              <a:buChar char="⁃"/>
            </a:pPr>
            <a:r>
              <a:rPr lang="cs-CZ" altLang="cs-CZ" dirty="0"/>
              <a:t>podrobné, hodně formalit, direktivní řízení</a:t>
            </a:r>
          </a:p>
          <a:p>
            <a:pPr marL="285750" indent="-285750">
              <a:buFont typeface="Arial" panose="020B0604020202020204" pitchFamily="34" charset="0"/>
              <a:buChar char="•"/>
            </a:pPr>
            <a:r>
              <a:rPr lang="cs-CZ" altLang="cs-CZ" dirty="0"/>
              <a:t>předpokládají</a:t>
            </a:r>
          </a:p>
          <a:p>
            <a:pPr marL="742950" lvl="1" indent="-285750">
              <a:buFont typeface="Times New Roman" panose="02020603050405020304" pitchFamily="18" charset="0"/>
              <a:buChar char="⁃"/>
            </a:pPr>
            <a:r>
              <a:rPr lang="cs-CZ" altLang="cs-CZ" dirty="0"/>
              <a:t>opakovatelnost procesů</a:t>
            </a:r>
          </a:p>
          <a:p>
            <a:pPr marL="742950" lvl="1" indent="-285750">
              <a:buFont typeface="Times New Roman" panose="02020603050405020304" pitchFamily="18" charset="0"/>
              <a:buChar char="⁃"/>
            </a:pPr>
            <a:r>
              <a:rPr lang="cs-CZ" altLang="cs-CZ" dirty="0"/>
              <a:t>možnost definovat všechny požadavky na řešení předem</a:t>
            </a:r>
          </a:p>
          <a:p>
            <a:pPr marL="285750" indent="-285750">
              <a:buFont typeface="Arial" panose="020B0604020202020204" pitchFamily="34" charset="0"/>
              <a:buChar char="•"/>
            </a:pPr>
            <a:r>
              <a:rPr lang="cs-CZ" altLang="cs-CZ" dirty="0"/>
              <a:t>příklady</a:t>
            </a:r>
          </a:p>
          <a:p>
            <a:pPr marL="742950" lvl="1" indent="-285750">
              <a:buFont typeface="Arial" panose="020B0604020202020204" pitchFamily="34" charset="0"/>
              <a:buChar char="•"/>
            </a:pPr>
            <a:r>
              <a:rPr lang="cs-CZ" altLang="cs-CZ" dirty="0"/>
              <a:t>OPEN, RUP, EUP, OOSP</a:t>
            </a:r>
          </a:p>
          <a:p>
            <a:pPr marL="285750" indent="-285750">
              <a:buFont typeface="Arial" panose="020B0604020202020204" pitchFamily="34" charset="0"/>
              <a:buChar char="•"/>
            </a:pPr>
            <a:r>
              <a:rPr lang="cs-CZ" altLang="cs-CZ" dirty="0"/>
              <a:t>metodiky pro hodnocení SW procesů</a:t>
            </a:r>
          </a:p>
          <a:p>
            <a:pPr marL="447675" indent="266700">
              <a:buFont typeface="Times New Roman" panose="02020603050405020304" pitchFamily="18" charset="0"/>
              <a:buChar char="⁃"/>
            </a:pPr>
            <a:r>
              <a:rPr lang="cs-CZ" altLang="cs-CZ" dirty="0" smtClean="0"/>
              <a:t>(</a:t>
            </a:r>
            <a:r>
              <a:rPr lang="cs-CZ" altLang="cs-CZ" dirty="0">
                <a:cs typeface="Times New Roman" panose="02020603050405020304" pitchFamily="18" charset="0"/>
              </a:rPr>
              <a:t>Software </a:t>
            </a:r>
            <a:r>
              <a:rPr lang="cs-CZ" altLang="cs-CZ" dirty="0" err="1">
                <a:cs typeface="Times New Roman" panose="02020603050405020304" pitchFamily="18" charset="0"/>
              </a:rPr>
              <a:t>Process</a:t>
            </a:r>
            <a:r>
              <a:rPr lang="cs-CZ" altLang="cs-CZ" dirty="0">
                <a:cs typeface="Times New Roman" panose="02020603050405020304" pitchFamily="18" charset="0"/>
              </a:rPr>
              <a:t> </a:t>
            </a:r>
            <a:r>
              <a:rPr lang="cs-CZ" altLang="cs-CZ" dirty="0" err="1">
                <a:cs typeface="Times New Roman" panose="02020603050405020304" pitchFamily="18" charset="0"/>
              </a:rPr>
              <a:t>Assesment</a:t>
            </a:r>
            <a:r>
              <a:rPr lang="cs-CZ" altLang="cs-CZ" dirty="0"/>
              <a:t> )</a:t>
            </a:r>
          </a:p>
          <a:p>
            <a:pPr marL="742950" lvl="1" indent="-285750">
              <a:buFont typeface="Times New Roman" panose="02020603050405020304" pitchFamily="18" charset="0"/>
              <a:buChar char="⁃"/>
            </a:pPr>
            <a:r>
              <a:rPr lang="cs-CZ" altLang="cs-CZ" dirty="0" err="1"/>
              <a:t>Capability</a:t>
            </a:r>
            <a:r>
              <a:rPr lang="cs-CZ" altLang="cs-CZ" dirty="0"/>
              <a:t> Maturity Model </a:t>
            </a:r>
            <a:r>
              <a:rPr lang="cs-CZ" altLang="cs-CZ" dirty="0" smtClean="0"/>
              <a:t>(CMM )</a:t>
            </a:r>
            <a:endParaRPr lang="cs-CZ" altLang="cs-CZ" dirty="0"/>
          </a:p>
        </p:txBody>
      </p:sp>
    </p:spTree>
    <p:extLst>
      <p:ext uri="{BB962C8B-B14F-4D97-AF65-F5344CB8AC3E}">
        <p14:creationId xmlns:p14="http://schemas.microsoft.com/office/powerpoint/2010/main" val="1417195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smtClean="0"/>
              <a:t>Charakteristika agilních metodik</a:t>
            </a:r>
            <a:endParaRPr lang="cs-CZ" dirty="0"/>
          </a:p>
        </p:txBody>
      </p:sp>
      <p:sp>
        <p:nvSpPr>
          <p:cNvPr id="3" name="Zástupný symbol pro číslo snímku 2"/>
          <p:cNvSpPr>
            <a:spLocks noGrp="1"/>
          </p:cNvSpPr>
          <p:nvPr>
            <p:ph type="sldNum" sz="quarter" idx="12"/>
          </p:nvPr>
        </p:nvSpPr>
        <p:spPr/>
        <p:txBody>
          <a:bodyPr/>
          <a:lstStyle/>
          <a:p>
            <a:fld id="{560808B9-4D1F-4069-9EB9-CD8802008F4E}" type="slidenum">
              <a:rPr lang="cs-CZ" smtClean="0"/>
              <a:pPr/>
              <a:t>29</a:t>
            </a:fld>
            <a:endParaRPr lang="cs-CZ" dirty="0"/>
          </a:p>
        </p:txBody>
      </p:sp>
      <p:sp>
        <p:nvSpPr>
          <p:cNvPr id="4" name="Obdélník 3"/>
          <p:cNvSpPr/>
          <p:nvPr/>
        </p:nvSpPr>
        <p:spPr>
          <a:xfrm>
            <a:off x="611560" y="771550"/>
            <a:ext cx="6462464" cy="2369880"/>
          </a:xfrm>
          <a:prstGeom prst="rect">
            <a:avLst/>
          </a:prstGeom>
        </p:spPr>
        <p:txBody>
          <a:bodyPr wrap="square">
            <a:spAutoFit/>
          </a:bodyPr>
          <a:lstStyle/>
          <a:p>
            <a:r>
              <a:rPr lang="cs-CZ" altLang="cs-CZ" sz="2000" dirty="0" smtClean="0"/>
              <a:t>Společné principy</a:t>
            </a:r>
          </a:p>
          <a:p>
            <a:endParaRPr lang="cs-CZ" altLang="cs-CZ" sz="2000" dirty="0" smtClean="0"/>
          </a:p>
          <a:p>
            <a:pPr marL="285750" indent="-285750">
              <a:buFont typeface="Arial" panose="020B0604020202020204" pitchFamily="34" charset="0"/>
              <a:buChar char="•"/>
            </a:pPr>
            <a:r>
              <a:rPr lang="cs-CZ" altLang="cs-CZ" dirty="0"/>
              <a:t>iterativní vývoj s velmi krátkými iteracemi,</a:t>
            </a:r>
          </a:p>
          <a:p>
            <a:pPr marL="285750" indent="-285750">
              <a:buFont typeface="Arial" panose="020B0604020202020204" pitchFamily="34" charset="0"/>
              <a:buChar char="•"/>
            </a:pPr>
            <a:r>
              <a:rPr lang="cs-CZ" altLang="cs-CZ" dirty="0"/>
              <a:t>zaměření na fungující SW, který má hodnotu pro zákazníka,</a:t>
            </a:r>
          </a:p>
          <a:p>
            <a:pPr marL="285750" indent="-285750">
              <a:buFont typeface="Arial" panose="020B0604020202020204" pitchFamily="34" charset="0"/>
              <a:buChar char="•"/>
            </a:pPr>
            <a:r>
              <a:rPr lang="cs-CZ" altLang="cs-CZ" dirty="0"/>
              <a:t>lidé jsou prvořadým faktorem – důraz na spolupráci a komunikaci,</a:t>
            </a:r>
          </a:p>
          <a:p>
            <a:pPr marL="285750" indent="-285750">
              <a:buFont typeface="Arial" panose="020B0604020202020204" pitchFamily="34" charset="0"/>
              <a:buChar char="•"/>
            </a:pPr>
            <a:r>
              <a:rPr lang="cs-CZ" altLang="cs-CZ" dirty="0"/>
              <a:t>tolerantní ke změnám,</a:t>
            </a:r>
          </a:p>
          <a:p>
            <a:pPr marL="285750" indent="-285750">
              <a:buFont typeface="Arial" panose="020B0604020202020204" pitchFamily="34" charset="0"/>
              <a:buChar char="•"/>
            </a:pPr>
            <a:r>
              <a:rPr lang="cs-CZ" altLang="cs-CZ" dirty="0"/>
              <a:t>automatizované testování.</a:t>
            </a:r>
          </a:p>
        </p:txBody>
      </p:sp>
    </p:spTree>
    <p:extLst>
      <p:ext uri="{BB962C8B-B14F-4D97-AF65-F5344CB8AC3E}">
        <p14:creationId xmlns:p14="http://schemas.microsoft.com/office/powerpoint/2010/main" val="1498366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cs-CZ" altLang="cs-CZ" sz="2100"/>
              <a:t>SEP graficky</a:t>
            </a:r>
          </a:p>
        </p:txBody>
      </p:sp>
      <p:sp>
        <p:nvSpPr>
          <p:cNvPr id="6150" name="Zástupný symbol pro číslo snímk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27F297B-A232-4FCC-9556-A246DADD5F7D}" type="slidenum">
              <a:rPr lang="cs-CZ" altLang="cs-CZ">
                <a:latin typeface="Tahoma" panose="020B0604030504040204" pitchFamily="34" charset="0"/>
              </a:rPr>
              <a:pPr fontAlgn="base">
                <a:spcBef>
                  <a:spcPct val="0"/>
                </a:spcBef>
                <a:spcAft>
                  <a:spcPct val="0"/>
                </a:spcAft>
              </a:pPr>
              <a:t>3</a:t>
            </a:fld>
            <a:endParaRPr lang="cs-CZ" altLang="cs-CZ">
              <a:latin typeface="Tahoma" panose="020B0604030504040204" pitchFamily="34" charset="0"/>
            </a:endParaRPr>
          </a:p>
        </p:txBody>
      </p:sp>
      <p:sp>
        <p:nvSpPr>
          <p:cNvPr id="6147" name="Rectangle 3"/>
          <p:cNvSpPr>
            <a:spLocks noGrp="1" noChangeArrowheads="1"/>
          </p:cNvSpPr>
          <p:nvPr>
            <p:ph idx="4294967295"/>
          </p:nvPr>
        </p:nvSpPr>
        <p:spPr bwMode="auto">
          <a:xfrm>
            <a:off x="2687638" y="896938"/>
            <a:ext cx="6456362" cy="3835400"/>
          </a:xfrm>
        </p:spPr>
        <p:txBody>
          <a:bodyPr wrap="square" numCol="1" anchor="t" anchorCtr="0" compatLnSpc="1">
            <a:prstTxWarp prst="textNoShape">
              <a:avLst/>
            </a:prstTxWarp>
          </a:bodyPr>
          <a:lstStyle/>
          <a:p>
            <a:pPr lvl="1">
              <a:lnSpc>
                <a:spcPct val="80000"/>
              </a:lnSpc>
              <a:buFontTx/>
              <a:buNone/>
            </a:pPr>
            <a:endParaRPr lang="cs-CZ" altLang="cs-CZ" sz="1500"/>
          </a:p>
          <a:p>
            <a:pPr lvl="1">
              <a:lnSpc>
                <a:spcPct val="80000"/>
              </a:lnSpc>
              <a:buFontTx/>
              <a:buNone/>
            </a:pPr>
            <a:endParaRPr lang="cs-CZ" altLang="cs-CZ" sz="1500"/>
          </a:p>
          <a:p>
            <a:pPr lvl="1">
              <a:lnSpc>
                <a:spcPct val="80000"/>
              </a:lnSpc>
              <a:buFontTx/>
              <a:buNone/>
            </a:pPr>
            <a:endParaRPr lang="cs-CZ" altLang="cs-CZ" sz="1500"/>
          </a:p>
          <a:p>
            <a:pPr lvl="1">
              <a:lnSpc>
                <a:spcPct val="80000"/>
              </a:lnSpc>
              <a:buFontTx/>
              <a:buNone/>
            </a:pPr>
            <a:endParaRPr lang="cs-CZ" altLang="cs-CZ" sz="1500"/>
          </a:p>
          <a:p>
            <a:pPr lvl="1">
              <a:lnSpc>
                <a:spcPct val="80000"/>
              </a:lnSpc>
              <a:buFontTx/>
              <a:buNone/>
            </a:pPr>
            <a:endParaRPr lang="cs-CZ" altLang="cs-CZ" sz="1500"/>
          </a:p>
        </p:txBody>
      </p:sp>
      <p:pic>
        <p:nvPicPr>
          <p:cNvPr id="61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0935" y="964407"/>
            <a:ext cx="5622131" cy="316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2489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smtClean="0"/>
              <a:t>Agilní metodiky</a:t>
            </a:r>
            <a:endParaRPr lang="cs-CZ" dirty="0"/>
          </a:p>
        </p:txBody>
      </p:sp>
      <p:sp>
        <p:nvSpPr>
          <p:cNvPr id="3" name="Zástupný symbol pro číslo snímku 2"/>
          <p:cNvSpPr>
            <a:spLocks noGrp="1"/>
          </p:cNvSpPr>
          <p:nvPr>
            <p:ph type="sldNum" sz="quarter" idx="12"/>
          </p:nvPr>
        </p:nvSpPr>
        <p:spPr/>
        <p:txBody>
          <a:bodyPr/>
          <a:lstStyle/>
          <a:p>
            <a:fld id="{560808B9-4D1F-4069-9EB9-CD8802008F4E}" type="slidenum">
              <a:rPr lang="cs-CZ" smtClean="0"/>
              <a:pPr/>
              <a:t>30</a:t>
            </a:fld>
            <a:endParaRPr lang="cs-CZ" dirty="0"/>
          </a:p>
        </p:txBody>
      </p:sp>
      <p:sp>
        <p:nvSpPr>
          <p:cNvPr id="4" name="Obdélník 3"/>
          <p:cNvSpPr/>
          <p:nvPr/>
        </p:nvSpPr>
        <p:spPr>
          <a:xfrm>
            <a:off x="611560" y="771550"/>
            <a:ext cx="6462464" cy="3450175"/>
          </a:xfrm>
          <a:prstGeom prst="rect">
            <a:avLst/>
          </a:prstGeom>
        </p:spPr>
        <p:txBody>
          <a:bodyPr wrap="square">
            <a:spAutoFit/>
          </a:bodyPr>
          <a:lstStyle/>
          <a:p>
            <a:r>
              <a:rPr lang="cs-CZ" altLang="cs-CZ" sz="2000" dirty="0" smtClean="0"/>
              <a:t>Hodnota pro zákazníka</a:t>
            </a:r>
          </a:p>
          <a:p>
            <a:endParaRPr lang="cs-CZ" altLang="cs-CZ" sz="2000" dirty="0" smtClean="0"/>
          </a:p>
          <a:p>
            <a:pPr>
              <a:lnSpc>
                <a:spcPct val="90000"/>
              </a:lnSpc>
            </a:pPr>
            <a:r>
              <a:rPr lang="cs-CZ" altLang="cs-CZ" dirty="0"/>
              <a:t>jestliže SW musí </a:t>
            </a:r>
            <a:r>
              <a:rPr lang="cs-CZ" altLang="cs-CZ" dirty="0">
                <a:cs typeface="Times New Roman" panose="02020603050405020304" pitchFamily="18" charset="0"/>
              </a:rPr>
              <a:t>dodáv</a:t>
            </a:r>
            <a:r>
              <a:rPr lang="cs-CZ" altLang="cs-CZ" dirty="0"/>
              <a:t>at</a:t>
            </a:r>
            <a:r>
              <a:rPr lang="cs-CZ" altLang="cs-CZ" dirty="0">
                <a:cs typeface="Times New Roman" panose="02020603050405020304" pitchFamily="18" charset="0"/>
              </a:rPr>
              <a:t> hodnotu pro zákazníka</a:t>
            </a:r>
            <a:r>
              <a:rPr lang="cs-CZ" altLang="cs-CZ" dirty="0"/>
              <a:t>, kdo může nejlépe určit, jaká hodnota to je?</a:t>
            </a:r>
          </a:p>
          <a:p>
            <a:pPr>
              <a:lnSpc>
                <a:spcPct val="90000"/>
              </a:lnSpc>
            </a:pPr>
            <a:r>
              <a:rPr lang="cs-CZ" altLang="cs-CZ" dirty="0"/>
              <a:t>v</a:t>
            </a:r>
            <a:r>
              <a:rPr lang="cs-CZ" altLang="cs-CZ" dirty="0">
                <a:cs typeface="Times New Roman" panose="02020603050405020304" pitchFamily="18" charset="0"/>
              </a:rPr>
              <a:t>ývojáři </a:t>
            </a:r>
            <a:r>
              <a:rPr lang="cs-CZ" altLang="cs-CZ" dirty="0"/>
              <a:t>ne</a:t>
            </a:r>
            <a:r>
              <a:rPr lang="cs-CZ" altLang="cs-CZ" dirty="0">
                <a:cs typeface="Times New Roman" panose="02020603050405020304" pitchFamily="18" charset="0"/>
              </a:rPr>
              <a:t>,</a:t>
            </a:r>
            <a:r>
              <a:rPr lang="cs-CZ" altLang="cs-CZ" dirty="0"/>
              <a:t> ale</a:t>
            </a:r>
            <a:r>
              <a:rPr lang="cs-CZ" altLang="cs-CZ" dirty="0">
                <a:cs typeface="Times New Roman" panose="02020603050405020304" pitchFamily="18" charset="0"/>
              </a:rPr>
              <a:t> zákazníci ano</a:t>
            </a:r>
            <a:r>
              <a:rPr lang="cs-CZ" altLang="cs-CZ" dirty="0"/>
              <a:t>,</a:t>
            </a:r>
          </a:p>
          <a:p>
            <a:pPr>
              <a:lnSpc>
                <a:spcPct val="90000"/>
              </a:lnSpc>
            </a:pPr>
            <a:r>
              <a:rPr lang="cs-CZ" altLang="cs-CZ" dirty="0">
                <a:solidFill>
                  <a:srgbClr val="FF0066"/>
                </a:solidFill>
                <a:cs typeface="Times New Roman" panose="02020603050405020304" pitchFamily="18" charset="0"/>
              </a:rPr>
              <a:t>přesun </a:t>
            </a:r>
            <a:r>
              <a:rPr lang="cs-CZ" altLang="cs-CZ" dirty="0">
                <a:solidFill>
                  <a:srgbClr val="FF0066"/>
                </a:solidFill>
              </a:rPr>
              <a:t>zodpovědnosti</a:t>
            </a:r>
            <a:r>
              <a:rPr lang="cs-CZ" altLang="cs-CZ" dirty="0">
                <a:solidFill>
                  <a:srgbClr val="FF0066"/>
                </a:solidFill>
                <a:cs typeface="Times New Roman" panose="02020603050405020304" pitchFamily="18" charset="0"/>
              </a:rPr>
              <a:t> na zákazníka</a:t>
            </a:r>
            <a:endParaRPr lang="cs-CZ" altLang="cs-CZ" dirty="0">
              <a:solidFill>
                <a:srgbClr val="FF0066"/>
              </a:solidFill>
            </a:endParaRPr>
          </a:p>
          <a:p>
            <a:pPr lvl="1">
              <a:lnSpc>
                <a:spcPct val="90000"/>
              </a:lnSpc>
            </a:pPr>
            <a:r>
              <a:rPr lang="cs-CZ" altLang="cs-CZ" dirty="0"/>
              <a:t>zákazník určuje a mění priority funkcí</a:t>
            </a:r>
          </a:p>
          <a:p>
            <a:pPr marL="447675">
              <a:lnSpc>
                <a:spcPct val="90000"/>
              </a:lnSpc>
            </a:pPr>
            <a:r>
              <a:rPr lang="cs-CZ" altLang="cs-CZ" dirty="0">
                <a:cs typeface="Times New Roman" panose="02020603050405020304" pitchFamily="18" charset="0"/>
              </a:rPr>
              <a:t>zákazník </a:t>
            </a:r>
            <a:r>
              <a:rPr lang="cs-CZ" altLang="cs-CZ" dirty="0"/>
              <a:t>nevidí do budoucna</a:t>
            </a:r>
            <a:r>
              <a:rPr lang="cs-CZ" altLang="cs-CZ" dirty="0">
                <a:cs typeface="Times New Roman" panose="02020603050405020304" pitchFamily="18" charset="0"/>
              </a:rPr>
              <a:t>,</a:t>
            </a:r>
            <a:endParaRPr lang="cs-CZ" altLang="cs-CZ" dirty="0"/>
          </a:p>
          <a:p>
            <a:pPr lvl="1">
              <a:lnSpc>
                <a:spcPct val="90000"/>
              </a:lnSpc>
            </a:pPr>
            <a:r>
              <a:rPr lang="cs-CZ" altLang="cs-CZ" dirty="0">
                <a:cs typeface="Times New Roman" panose="02020603050405020304" pitchFamily="18" charset="0"/>
              </a:rPr>
              <a:t>proto my, vývojáři musíme do systému zabudovat funkce a data</a:t>
            </a:r>
            <a:r>
              <a:rPr lang="cs-CZ" altLang="cs-CZ" dirty="0"/>
              <a:t> </a:t>
            </a:r>
            <a:r>
              <a:rPr lang="cs-CZ" altLang="cs-CZ" dirty="0">
                <a:cs typeface="Times New Roman" panose="02020603050405020304" pitchFamily="18" charset="0"/>
              </a:rPr>
              <a:t>, které by mohl zákazník v budoucnu potřebovat</a:t>
            </a:r>
            <a:endParaRPr lang="cs-CZ" altLang="cs-CZ" dirty="0"/>
          </a:p>
          <a:p>
            <a:pPr lvl="1">
              <a:lnSpc>
                <a:spcPct val="90000"/>
              </a:lnSpc>
              <a:buFont typeface="Wingdings" panose="05000000000000000000" pitchFamily="2" charset="2"/>
              <a:buNone/>
            </a:pPr>
            <a:r>
              <a:rPr lang="cs-CZ" altLang="cs-CZ" b="1" dirty="0"/>
              <a:t>			</a:t>
            </a:r>
            <a:r>
              <a:rPr lang="cs-CZ" altLang="cs-CZ" b="1" dirty="0" smtClean="0"/>
              <a:t>X</a:t>
            </a:r>
            <a:endParaRPr lang="cs-CZ" altLang="cs-CZ" b="1" dirty="0"/>
          </a:p>
          <a:p>
            <a:pPr lvl="1">
              <a:lnSpc>
                <a:spcPct val="90000"/>
              </a:lnSpc>
            </a:pPr>
            <a:r>
              <a:rPr lang="cs-CZ" altLang="cs-CZ" dirty="0">
                <a:cs typeface="Times New Roman" panose="02020603050405020304" pitchFamily="18" charset="0"/>
              </a:rPr>
              <a:t>je  lepší vytvořit systém tolerantní ke změnám, </a:t>
            </a:r>
            <a:r>
              <a:rPr lang="cs-CZ" altLang="cs-CZ" dirty="0"/>
              <a:t>který </a:t>
            </a:r>
            <a:r>
              <a:rPr lang="cs-CZ" altLang="cs-CZ" dirty="0">
                <a:cs typeface="Times New Roman" panose="02020603050405020304" pitchFamily="18" charset="0"/>
              </a:rPr>
              <a:t>umí akceptovat změny v budoucnu</a:t>
            </a:r>
            <a:r>
              <a:rPr lang="cs-CZ" altLang="cs-CZ" dirty="0"/>
              <a:t> </a:t>
            </a:r>
          </a:p>
        </p:txBody>
      </p:sp>
    </p:spTree>
    <p:extLst>
      <p:ext uri="{BB962C8B-B14F-4D97-AF65-F5344CB8AC3E}">
        <p14:creationId xmlns:p14="http://schemas.microsoft.com/office/powerpoint/2010/main" val="19194233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rtlCol="0">
            <a:normAutofit/>
          </a:bodyPr>
          <a:lstStyle/>
          <a:p>
            <a:pPr>
              <a:defRPr/>
            </a:pPr>
            <a:r>
              <a:rPr lang="cs-CZ" altLang="cs-CZ" sz="2400" dirty="0"/>
              <a:t>Agilní </a:t>
            </a:r>
            <a:r>
              <a:rPr lang="cs-CZ" altLang="cs-CZ" sz="2400" dirty="0" smtClean="0"/>
              <a:t>metodiky</a:t>
            </a:r>
            <a:endParaRPr lang="cs-CZ" altLang="cs-CZ" sz="1800" dirty="0"/>
          </a:p>
        </p:txBody>
      </p:sp>
      <p:sp>
        <p:nvSpPr>
          <p:cNvPr id="5" name="Zástupný symbol pro číslo snímku 4"/>
          <p:cNvSpPr>
            <a:spLocks noGrp="1"/>
          </p:cNvSpPr>
          <p:nvPr>
            <p:ph type="sldNum" sz="quarter" idx="12"/>
          </p:nvPr>
        </p:nvSpPr>
        <p:spPr/>
        <p:txBody>
          <a:bodyPr/>
          <a:lstStyle/>
          <a:p>
            <a:pPr>
              <a:defRPr/>
            </a:pPr>
            <a:fld id="{3CE23A4B-2FDF-4600-9470-A3F579291120}" type="slidenum">
              <a:rPr lang="cs-CZ" altLang="cs-CZ"/>
              <a:pPr>
                <a:defRPr/>
              </a:pPr>
              <a:t>31</a:t>
            </a:fld>
            <a:endParaRPr lang="cs-CZ" altLang="cs-CZ"/>
          </a:p>
        </p:txBody>
      </p:sp>
      <p:pic>
        <p:nvPicPr>
          <p:cNvPr id="1434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129904"/>
            <a:ext cx="5314950" cy="3675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ovéPole 1"/>
          <p:cNvSpPr txBox="1"/>
          <p:nvPr/>
        </p:nvSpPr>
        <p:spPr>
          <a:xfrm>
            <a:off x="395536" y="843558"/>
            <a:ext cx="3240360" cy="400110"/>
          </a:xfrm>
          <a:prstGeom prst="rect">
            <a:avLst/>
          </a:prstGeom>
          <a:noFill/>
        </p:spPr>
        <p:txBody>
          <a:bodyPr wrap="square" rtlCol="0">
            <a:spAutoFit/>
          </a:bodyPr>
          <a:lstStyle/>
          <a:p>
            <a:r>
              <a:rPr lang="cs-CZ" altLang="cs-CZ" sz="2000" dirty="0"/>
              <a:t>O</a:t>
            </a:r>
            <a:r>
              <a:rPr lang="cs-CZ" altLang="cs-CZ" sz="2000" dirty="0" smtClean="0"/>
              <a:t>sobní </a:t>
            </a:r>
            <a:r>
              <a:rPr lang="cs-CZ" altLang="cs-CZ" sz="2000" dirty="0"/>
              <a:t>komunikace</a:t>
            </a:r>
            <a:endParaRPr lang="cs-CZ" sz="2000" dirty="0"/>
          </a:p>
        </p:txBody>
      </p:sp>
    </p:spTree>
    <p:extLst>
      <p:ext uri="{BB962C8B-B14F-4D97-AF65-F5344CB8AC3E}">
        <p14:creationId xmlns:p14="http://schemas.microsoft.com/office/powerpoint/2010/main" val="4165226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cs typeface="Times New Roman" panose="02020603050405020304" pitchFamily="18" charset="0"/>
              </a:rPr>
              <a:t>Spolupráce zákazníků a výv</a:t>
            </a:r>
            <a:r>
              <a:rPr lang="cs-CZ" altLang="cs-CZ" dirty="0"/>
              <a:t>ojářů </a:t>
            </a:r>
            <a:endParaRPr lang="cs-CZ" dirty="0"/>
          </a:p>
        </p:txBody>
      </p:sp>
      <p:sp>
        <p:nvSpPr>
          <p:cNvPr id="3" name="Zástupný symbol pro číslo snímku 2"/>
          <p:cNvSpPr>
            <a:spLocks noGrp="1"/>
          </p:cNvSpPr>
          <p:nvPr>
            <p:ph type="sldNum" sz="quarter" idx="12"/>
          </p:nvPr>
        </p:nvSpPr>
        <p:spPr/>
        <p:txBody>
          <a:bodyPr/>
          <a:lstStyle/>
          <a:p>
            <a:fld id="{560808B9-4D1F-4069-9EB9-CD8802008F4E}" type="slidenum">
              <a:rPr lang="cs-CZ" smtClean="0"/>
              <a:pPr/>
              <a:t>32</a:t>
            </a:fld>
            <a:endParaRPr lang="cs-CZ" dirty="0"/>
          </a:p>
        </p:txBody>
      </p:sp>
      <p:sp>
        <p:nvSpPr>
          <p:cNvPr id="4" name="Obdélník 3"/>
          <p:cNvSpPr/>
          <p:nvPr/>
        </p:nvSpPr>
        <p:spPr>
          <a:xfrm>
            <a:off x="611560" y="771550"/>
            <a:ext cx="6462464" cy="2862322"/>
          </a:xfrm>
          <a:prstGeom prst="rect">
            <a:avLst/>
          </a:prstGeom>
        </p:spPr>
        <p:txBody>
          <a:bodyPr wrap="square">
            <a:spAutoFit/>
          </a:bodyPr>
          <a:lstStyle/>
          <a:p>
            <a:pPr>
              <a:buFont typeface="Wingdings" panose="05000000000000000000" pitchFamily="2" charset="2"/>
              <a:buNone/>
            </a:pPr>
            <a:r>
              <a:rPr lang="cs-CZ" altLang="cs-CZ" sz="2000" b="1" dirty="0">
                <a:cs typeface="Times New Roman" panose="02020603050405020304" pitchFamily="18" charset="0"/>
              </a:rPr>
              <a:t>Rigorózní metodiky</a:t>
            </a:r>
          </a:p>
          <a:p>
            <a:pPr marL="342900" indent="-342900">
              <a:buFont typeface="Arial" panose="020B0604020202020204" pitchFamily="34" charset="0"/>
              <a:buChar char="•"/>
            </a:pPr>
            <a:r>
              <a:rPr lang="cs-CZ" altLang="cs-CZ" sz="2000" dirty="0">
                <a:cs typeface="Times New Roman" panose="02020603050405020304" pitchFamily="18" charset="0"/>
              </a:rPr>
              <a:t>postaveny na nedůvěře.</a:t>
            </a:r>
          </a:p>
          <a:p>
            <a:pPr marL="342900" indent="-342900">
              <a:buFont typeface="Arial" panose="020B0604020202020204" pitchFamily="34" charset="0"/>
              <a:buChar char="•"/>
            </a:pPr>
            <a:r>
              <a:rPr lang="cs-CZ" altLang="cs-CZ" sz="2000" i="1" dirty="0">
                <a:latin typeface="Times New Roman" panose="02020603050405020304" pitchFamily="18" charset="0"/>
                <a:cs typeface="Times New Roman" panose="02020603050405020304" pitchFamily="18" charset="0"/>
              </a:rPr>
              <a:t>Nevěřím ti, že uděláš práci správně, tak tě musím neustále sledovat a kontrolovat</a:t>
            </a:r>
            <a:r>
              <a:rPr lang="cs-CZ" altLang="cs-CZ" sz="2000" dirty="0">
                <a:cs typeface="Times New Roman" panose="02020603050405020304" pitchFamily="18" charset="0"/>
              </a:rPr>
              <a:t>. </a:t>
            </a:r>
          </a:p>
          <a:p>
            <a:pPr>
              <a:buFont typeface="Wingdings" panose="05000000000000000000" pitchFamily="2" charset="2"/>
              <a:buNone/>
            </a:pPr>
            <a:r>
              <a:rPr lang="cs-CZ" altLang="cs-CZ" sz="2000" b="1" dirty="0">
                <a:cs typeface="Times New Roman" panose="02020603050405020304" pitchFamily="18" charset="0"/>
              </a:rPr>
              <a:t>Agilní metodiky</a:t>
            </a:r>
          </a:p>
          <a:p>
            <a:pPr marL="342900" indent="-342900">
              <a:buFont typeface="Arial" panose="020B0604020202020204" pitchFamily="34" charset="0"/>
              <a:buChar char="•"/>
            </a:pPr>
            <a:r>
              <a:rPr lang="cs-CZ" altLang="cs-CZ" sz="2000" dirty="0">
                <a:cs typeface="Times New Roman" panose="02020603050405020304" pitchFamily="18" charset="0"/>
              </a:rPr>
              <a:t>vůdcovství a spolupráce - jsou formovány na důvěře a respektu.</a:t>
            </a:r>
          </a:p>
          <a:p>
            <a:pPr marL="342900" indent="-342900">
              <a:buFont typeface="Arial" panose="020B0604020202020204" pitchFamily="34" charset="0"/>
              <a:buChar char="•"/>
            </a:pPr>
            <a:r>
              <a:rPr lang="cs-CZ" altLang="cs-CZ" sz="2000" i="1" dirty="0">
                <a:latin typeface="Times New Roman" panose="02020603050405020304" pitchFamily="18" charset="0"/>
                <a:cs typeface="Times New Roman" panose="02020603050405020304" pitchFamily="18" charset="0"/>
              </a:rPr>
              <a:t>Věřím ti, že uděláš práci dobře, a tak budeme spolupracovat, abychom dosáhli výsledku</a:t>
            </a:r>
            <a:r>
              <a:rPr lang="cs-CZ" altLang="cs-CZ" sz="2000" i="1" dirty="0">
                <a:cs typeface="Times New Roman" panose="02020603050405020304" pitchFamily="18" charset="0"/>
              </a:rPr>
              <a:t>.</a:t>
            </a:r>
            <a:r>
              <a:rPr lang="cs-CZ" altLang="cs-CZ" sz="2000" dirty="0"/>
              <a:t> </a:t>
            </a:r>
          </a:p>
        </p:txBody>
      </p:sp>
    </p:spTree>
    <p:extLst>
      <p:ext uri="{BB962C8B-B14F-4D97-AF65-F5344CB8AC3E}">
        <p14:creationId xmlns:p14="http://schemas.microsoft.com/office/powerpoint/2010/main" val="2869423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cs typeface="Times New Roman" panose="02020603050405020304" pitchFamily="18" charset="0"/>
              </a:rPr>
              <a:t>Spolupráce zákazníků a výv</a:t>
            </a:r>
            <a:r>
              <a:rPr lang="cs-CZ" altLang="cs-CZ" dirty="0"/>
              <a:t>ojářů </a:t>
            </a:r>
            <a:r>
              <a:rPr lang="cs-CZ" altLang="cs-CZ" dirty="0" smtClean="0"/>
              <a:t>II</a:t>
            </a:r>
            <a:endParaRPr lang="cs-CZ" dirty="0"/>
          </a:p>
        </p:txBody>
      </p:sp>
      <p:sp>
        <p:nvSpPr>
          <p:cNvPr id="3" name="Zástupný symbol pro číslo snímku 2"/>
          <p:cNvSpPr>
            <a:spLocks noGrp="1"/>
          </p:cNvSpPr>
          <p:nvPr>
            <p:ph type="sldNum" sz="quarter" idx="12"/>
          </p:nvPr>
        </p:nvSpPr>
        <p:spPr/>
        <p:txBody>
          <a:bodyPr/>
          <a:lstStyle/>
          <a:p>
            <a:fld id="{560808B9-4D1F-4069-9EB9-CD8802008F4E}" type="slidenum">
              <a:rPr lang="cs-CZ" smtClean="0"/>
              <a:pPr/>
              <a:t>33</a:t>
            </a:fld>
            <a:endParaRPr lang="cs-CZ" dirty="0"/>
          </a:p>
        </p:txBody>
      </p:sp>
      <p:sp>
        <p:nvSpPr>
          <p:cNvPr id="4" name="Obdélník 3"/>
          <p:cNvSpPr/>
          <p:nvPr/>
        </p:nvSpPr>
        <p:spPr>
          <a:xfrm>
            <a:off x="899592" y="1131590"/>
            <a:ext cx="6462464" cy="3170099"/>
          </a:xfrm>
          <a:prstGeom prst="rect">
            <a:avLst/>
          </a:prstGeom>
        </p:spPr>
        <p:txBody>
          <a:bodyPr wrap="square">
            <a:spAutoFit/>
          </a:bodyPr>
          <a:lstStyle/>
          <a:p>
            <a:pPr>
              <a:buFont typeface="Wingdings" panose="05000000000000000000" pitchFamily="2" charset="2"/>
              <a:buNone/>
            </a:pPr>
            <a:r>
              <a:rPr lang="cs-CZ" altLang="cs-CZ" sz="2000" b="1" dirty="0">
                <a:cs typeface="Times New Roman" panose="02020603050405020304" pitchFamily="18" charset="0"/>
              </a:rPr>
              <a:t>Rigorózní metodiky</a:t>
            </a:r>
          </a:p>
          <a:p>
            <a:pPr marL="342900" indent="-342900">
              <a:buFont typeface="Arial" panose="020B0604020202020204" pitchFamily="34" charset="0"/>
              <a:buChar char="•"/>
            </a:pPr>
            <a:r>
              <a:rPr lang="cs-CZ" altLang="cs-CZ" sz="2000" dirty="0">
                <a:cs typeface="Times New Roman" panose="02020603050405020304" pitchFamily="18" charset="0"/>
              </a:rPr>
              <a:t>standardizují lidi v organizaci</a:t>
            </a:r>
          </a:p>
          <a:p>
            <a:pPr marL="342900" indent="-342900">
              <a:buFont typeface="Arial" panose="020B0604020202020204" pitchFamily="34" charset="0"/>
              <a:buChar char="•"/>
            </a:pPr>
            <a:r>
              <a:rPr lang="cs-CZ" altLang="cs-CZ" sz="2000" dirty="0">
                <a:cs typeface="Times New Roman" panose="02020603050405020304" pitchFamily="18" charset="0"/>
              </a:rPr>
              <a:t>snaží </a:t>
            </a:r>
            <a:r>
              <a:rPr lang="cs-CZ" altLang="cs-CZ" sz="2000" dirty="0"/>
              <a:t>se </a:t>
            </a:r>
            <a:r>
              <a:rPr lang="cs-CZ" altLang="cs-CZ" sz="2000" dirty="0">
                <a:cs typeface="Times New Roman" panose="02020603050405020304" pitchFamily="18" charset="0"/>
              </a:rPr>
              <a:t>vykázat lidi do role zaměnitelné součástky</a:t>
            </a:r>
          </a:p>
          <a:p>
            <a:pPr marL="342900" indent="-342900">
              <a:buFont typeface="Arial" panose="020B0604020202020204" pitchFamily="34" charset="0"/>
              <a:buChar char="•"/>
            </a:pPr>
            <a:r>
              <a:rPr lang="cs-CZ" altLang="cs-CZ" sz="2000" dirty="0"/>
              <a:t>č</a:t>
            </a:r>
            <a:r>
              <a:rPr lang="cs-CZ" altLang="cs-CZ" sz="2000" dirty="0">
                <a:cs typeface="Times New Roman" panose="02020603050405020304" pitchFamily="18" charset="0"/>
              </a:rPr>
              <a:t>ím větší projekty se realizují, tím více specialistů je třeba zapojit</a:t>
            </a:r>
          </a:p>
          <a:p>
            <a:pPr>
              <a:buFont typeface="Wingdings" panose="05000000000000000000" pitchFamily="2" charset="2"/>
              <a:buNone/>
            </a:pPr>
            <a:r>
              <a:rPr lang="cs-CZ" altLang="cs-CZ" sz="2000" b="1" dirty="0">
                <a:cs typeface="Times New Roman" panose="02020603050405020304" pitchFamily="18" charset="0"/>
              </a:rPr>
              <a:t> Agilní metodiky</a:t>
            </a:r>
          </a:p>
          <a:p>
            <a:pPr marL="342900" indent="-342900">
              <a:buFont typeface="Arial" panose="020B0604020202020204" pitchFamily="34" charset="0"/>
              <a:buChar char="•"/>
            </a:pPr>
            <a:r>
              <a:rPr lang="cs-CZ" altLang="cs-CZ" sz="2000" dirty="0">
                <a:cs typeface="Times New Roman" panose="02020603050405020304" pitchFamily="18" charset="0"/>
              </a:rPr>
              <a:t>využívají individualit a silných stránek lidí</a:t>
            </a:r>
          </a:p>
          <a:p>
            <a:pPr marL="342900" indent="-342900">
              <a:buFont typeface="Arial" panose="020B0604020202020204" pitchFamily="34" charset="0"/>
              <a:buChar char="•"/>
            </a:pPr>
            <a:r>
              <a:rPr lang="cs-CZ" altLang="cs-CZ" sz="2000" dirty="0">
                <a:cs typeface="Times New Roman" panose="02020603050405020304" pitchFamily="18" charset="0"/>
              </a:rPr>
              <a:t>požadují integraci znalostí, stálá interakce a kooperace, sdílení znalostí v týmu, týmové řešení problému.</a:t>
            </a:r>
          </a:p>
          <a:p>
            <a:endParaRPr lang="cs-CZ" altLang="cs-CZ" sz="2000" dirty="0"/>
          </a:p>
        </p:txBody>
      </p:sp>
    </p:spTree>
    <p:extLst>
      <p:ext uri="{BB962C8B-B14F-4D97-AF65-F5344CB8AC3E}">
        <p14:creationId xmlns:p14="http://schemas.microsoft.com/office/powerpoint/2010/main" val="24122650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cs typeface="Times New Roman" panose="02020603050405020304" pitchFamily="18" charset="0"/>
              </a:rPr>
              <a:t>Spolupráce zákazníků a výv</a:t>
            </a:r>
            <a:r>
              <a:rPr lang="cs-CZ" altLang="cs-CZ" dirty="0"/>
              <a:t>ojářů </a:t>
            </a:r>
            <a:r>
              <a:rPr lang="cs-CZ" altLang="cs-CZ" dirty="0" smtClean="0"/>
              <a:t>II</a:t>
            </a:r>
            <a:endParaRPr lang="cs-CZ" dirty="0"/>
          </a:p>
        </p:txBody>
      </p:sp>
      <p:sp>
        <p:nvSpPr>
          <p:cNvPr id="3" name="Zástupný symbol pro číslo snímku 2"/>
          <p:cNvSpPr>
            <a:spLocks noGrp="1"/>
          </p:cNvSpPr>
          <p:nvPr>
            <p:ph type="sldNum" sz="quarter" idx="12"/>
          </p:nvPr>
        </p:nvSpPr>
        <p:spPr/>
        <p:txBody>
          <a:bodyPr/>
          <a:lstStyle/>
          <a:p>
            <a:fld id="{560808B9-4D1F-4069-9EB9-CD8802008F4E}" type="slidenum">
              <a:rPr lang="cs-CZ" smtClean="0"/>
              <a:pPr/>
              <a:t>34</a:t>
            </a:fld>
            <a:endParaRPr lang="cs-CZ" dirty="0"/>
          </a:p>
        </p:txBody>
      </p:sp>
      <p:sp>
        <p:nvSpPr>
          <p:cNvPr id="4" name="Obdélník 3"/>
          <p:cNvSpPr/>
          <p:nvPr/>
        </p:nvSpPr>
        <p:spPr>
          <a:xfrm>
            <a:off x="899592" y="1131590"/>
            <a:ext cx="6462464" cy="3170099"/>
          </a:xfrm>
          <a:prstGeom prst="rect">
            <a:avLst/>
          </a:prstGeom>
        </p:spPr>
        <p:txBody>
          <a:bodyPr wrap="square">
            <a:spAutoFit/>
          </a:bodyPr>
          <a:lstStyle/>
          <a:p>
            <a:pPr>
              <a:buFont typeface="Wingdings" panose="05000000000000000000" pitchFamily="2" charset="2"/>
              <a:buNone/>
            </a:pPr>
            <a:r>
              <a:rPr lang="cs-CZ" altLang="cs-CZ" sz="2000" b="1" dirty="0">
                <a:cs typeface="Times New Roman" panose="02020603050405020304" pitchFamily="18" charset="0"/>
              </a:rPr>
              <a:t>Rigorózní metodiky</a:t>
            </a:r>
          </a:p>
          <a:p>
            <a:pPr marL="342900" indent="-342900">
              <a:buFont typeface="Arial" panose="020B0604020202020204" pitchFamily="34" charset="0"/>
              <a:buChar char="•"/>
            </a:pPr>
            <a:r>
              <a:rPr lang="cs-CZ" altLang="cs-CZ" sz="2000" dirty="0">
                <a:cs typeface="Times New Roman" panose="02020603050405020304" pitchFamily="18" charset="0"/>
              </a:rPr>
              <a:t>standardizují lidi v organizaci</a:t>
            </a:r>
          </a:p>
          <a:p>
            <a:pPr marL="342900" indent="-342900">
              <a:buFont typeface="Arial" panose="020B0604020202020204" pitchFamily="34" charset="0"/>
              <a:buChar char="•"/>
            </a:pPr>
            <a:r>
              <a:rPr lang="cs-CZ" altLang="cs-CZ" sz="2000" dirty="0">
                <a:cs typeface="Times New Roman" panose="02020603050405020304" pitchFamily="18" charset="0"/>
              </a:rPr>
              <a:t>snaží </a:t>
            </a:r>
            <a:r>
              <a:rPr lang="cs-CZ" altLang="cs-CZ" sz="2000" dirty="0"/>
              <a:t>se </a:t>
            </a:r>
            <a:r>
              <a:rPr lang="cs-CZ" altLang="cs-CZ" sz="2000" dirty="0">
                <a:cs typeface="Times New Roman" panose="02020603050405020304" pitchFamily="18" charset="0"/>
              </a:rPr>
              <a:t>vykázat lidi do role zaměnitelné součástky</a:t>
            </a:r>
          </a:p>
          <a:p>
            <a:pPr marL="342900" indent="-342900">
              <a:buFont typeface="Arial" panose="020B0604020202020204" pitchFamily="34" charset="0"/>
              <a:buChar char="•"/>
            </a:pPr>
            <a:r>
              <a:rPr lang="cs-CZ" altLang="cs-CZ" sz="2000" dirty="0"/>
              <a:t>č</a:t>
            </a:r>
            <a:r>
              <a:rPr lang="cs-CZ" altLang="cs-CZ" sz="2000" dirty="0">
                <a:cs typeface="Times New Roman" panose="02020603050405020304" pitchFamily="18" charset="0"/>
              </a:rPr>
              <a:t>ím větší projekty se realizují, tím více specialistů je třeba zapojit</a:t>
            </a:r>
          </a:p>
          <a:p>
            <a:pPr>
              <a:buFont typeface="Wingdings" panose="05000000000000000000" pitchFamily="2" charset="2"/>
              <a:buNone/>
            </a:pPr>
            <a:r>
              <a:rPr lang="cs-CZ" altLang="cs-CZ" sz="2000" b="1" dirty="0">
                <a:cs typeface="Times New Roman" panose="02020603050405020304" pitchFamily="18" charset="0"/>
              </a:rPr>
              <a:t> Agilní metodiky</a:t>
            </a:r>
          </a:p>
          <a:p>
            <a:pPr marL="342900" indent="-342900">
              <a:buFont typeface="Arial" panose="020B0604020202020204" pitchFamily="34" charset="0"/>
              <a:buChar char="•"/>
            </a:pPr>
            <a:r>
              <a:rPr lang="cs-CZ" altLang="cs-CZ" sz="2000" dirty="0">
                <a:cs typeface="Times New Roman" panose="02020603050405020304" pitchFamily="18" charset="0"/>
              </a:rPr>
              <a:t>využívají individualit a silných stránek lidí</a:t>
            </a:r>
          </a:p>
          <a:p>
            <a:pPr marL="342900" indent="-342900">
              <a:buFont typeface="Arial" panose="020B0604020202020204" pitchFamily="34" charset="0"/>
              <a:buChar char="•"/>
            </a:pPr>
            <a:r>
              <a:rPr lang="cs-CZ" altLang="cs-CZ" sz="2000" dirty="0">
                <a:cs typeface="Times New Roman" panose="02020603050405020304" pitchFamily="18" charset="0"/>
              </a:rPr>
              <a:t>požadují integraci znalostí, stálá interakce a kooperace, sdílení znalostí v týmu, týmové řešení problému.</a:t>
            </a:r>
          </a:p>
          <a:p>
            <a:endParaRPr lang="cs-CZ" altLang="cs-CZ" sz="2000" dirty="0"/>
          </a:p>
        </p:txBody>
      </p:sp>
    </p:spTree>
    <p:extLst>
      <p:ext uri="{BB962C8B-B14F-4D97-AF65-F5344CB8AC3E}">
        <p14:creationId xmlns:p14="http://schemas.microsoft.com/office/powerpoint/2010/main" val="994698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cs-CZ" altLang="cs-CZ" dirty="0"/>
              <a:t>Které metodiky řadíme mezi agilní?</a:t>
            </a:r>
            <a:endParaRPr lang="cs-CZ" altLang="cs-CZ" dirty="0" smtClean="0">
              <a:cs typeface="Times New Roman" panose="02020603050405020304" pitchFamily="18" charset="0"/>
            </a:endParaRPr>
          </a:p>
        </p:txBody>
      </p:sp>
      <p:sp>
        <p:nvSpPr>
          <p:cNvPr id="5" name="Zástupný symbol pro číslo snímku 4"/>
          <p:cNvSpPr>
            <a:spLocks noGrp="1"/>
          </p:cNvSpPr>
          <p:nvPr>
            <p:ph type="sldNum" sz="quarter" idx="12"/>
          </p:nvPr>
        </p:nvSpPr>
        <p:spPr/>
        <p:txBody>
          <a:bodyPr/>
          <a:lstStyle/>
          <a:p>
            <a:pPr>
              <a:defRPr/>
            </a:pPr>
            <a:fld id="{57EE0163-BF2C-429D-8F2A-B4D5B0093F71}" type="slidenum">
              <a:rPr lang="cs-CZ" altLang="cs-CZ"/>
              <a:pPr>
                <a:defRPr/>
              </a:pPr>
              <a:t>35</a:t>
            </a:fld>
            <a:endParaRPr lang="cs-CZ" altLang="cs-CZ"/>
          </a:p>
        </p:txBody>
      </p:sp>
      <p:sp>
        <p:nvSpPr>
          <p:cNvPr id="17411" name="Rectangle 3"/>
          <p:cNvSpPr>
            <a:spLocks noGrp="1" noChangeArrowheads="1"/>
          </p:cNvSpPr>
          <p:nvPr>
            <p:ph idx="4294967295"/>
          </p:nvPr>
        </p:nvSpPr>
        <p:spPr bwMode="auto"/>
        <p:txBody>
          <a:bodyPr wrap="square" numCol="1" anchor="t" anchorCtr="0" compatLnSpc="1">
            <a:prstTxWarp prst="textNoShape">
              <a:avLst/>
            </a:prstTxWarp>
          </a:bodyPr>
          <a:lstStyle/>
          <a:p>
            <a:pPr>
              <a:buFont typeface="Wingdings" panose="05000000000000000000" pitchFamily="2" charset="2"/>
              <a:buNone/>
            </a:pPr>
            <a:r>
              <a:rPr lang="cs-CZ" altLang="cs-CZ" sz="1500" dirty="0"/>
              <a:t>	</a:t>
            </a:r>
          </a:p>
          <a:p>
            <a:pPr>
              <a:buFont typeface="Wingdings" panose="05000000000000000000" pitchFamily="2" charset="2"/>
              <a:buNone/>
            </a:pPr>
            <a:r>
              <a:rPr lang="cs-CZ" altLang="cs-CZ" dirty="0" smtClean="0"/>
              <a:t> 	</a:t>
            </a:r>
          </a:p>
          <a:p>
            <a:pPr>
              <a:buFont typeface="Wingdings" panose="05000000000000000000" pitchFamily="2" charset="2"/>
              <a:buNone/>
            </a:pPr>
            <a:endParaRPr lang="cs-CZ" altLang="cs-CZ" sz="1500" dirty="0">
              <a:cs typeface="Times New Roman" panose="02020603050405020304" pitchFamily="18" charset="0"/>
            </a:endParaRPr>
          </a:p>
          <a:p>
            <a:pPr>
              <a:buFont typeface="Wingdings" panose="05000000000000000000" pitchFamily="2" charset="2"/>
              <a:buNone/>
            </a:pPr>
            <a:endParaRPr lang="cs-CZ" altLang="cs-CZ" sz="1500" dirty="0" smtClean="0">
              <a:cs typeface="Times New Roman" panose="02020603050405020304" pitchFamily="18" charset="0"/>
            </a:endParaRPr>
          </a:p>
          <a:p>
            <a:pPr>
              <a:buFont typeface="Wingdings" panose="05000000000000000000" pitchFamily="2" charset="2"/>
              <a:buNone/>
            </a:pPr>
            <a:endParaRPr lang="cs-CZ" altLang="cs-CZ" sz="1500" dirty="0">
              <a:cs typeface="Times New Roman" panose="02020603050405020304" pitchFamily="18" charset="0"/>
            </a:endParaRPr>
          </a:p>
        </p:txBody>
      </p:sp>
      <p:sp>
        <p:nvSpPr>
          <p:cNvPr id="6" name="Rectangle 3"/>
          <p:cNvSpPr txBox="1">
            <a:spLocks noChangeArrowheads="1"/>
          </p:cNvSpPr>
          <p:nvPr/>
        </p:nvSpPr>
        <p:spPr>
          <a:xfrm>
            <a:off x="539552" y="915566"/>
            <a:ext cx="7886700" cy="345638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2000" dirty="0" err="1">
                <a:cs typeface="Times New Roman" panose="02020603050405020304" pitchFamily="18" charset="0"/>
              </a:rPr>
              <a:t>Adaptive</a:t>
            </a:r>
            <a:r>
              <a:rPr lang="cs-CZ" altLang="cs-CZ" sz="2000" dirty="0">
                <a:cs typeface="Times New Roman" panose="02020603050405020304" pitchFamily="18" charset="0"/>
              </a:rPr>
              <a:t> Software </a:t>
            </a:r>
            <a:r>
              <a:rPr lang="cs-CZ" altLang="cs-CZ" sz="2000" dirty="0" err="1">
                <a:cs typeface="Times New Roman" panose="02020603050405020304" pitchFamily="18" charset="0"/>
              </a:rPr>
              <a:t>Development</a:t>
            </a:r>
            <a:r>
              <a:rPr lang="cs-CZ" altLang="cs-CZ" sz="2000" dirty="0">
                <a:cs typeface="Times New Roman" panose="02020603050405020304" pitchFamily="18" charset="0"/>
              </a:rPr>
              <a:t> (ASD),</a:t>
            </a:r>
          </a:p>
          <a:p>
            <a:r>
              <a:rPr lang="cs-CZ" altLang="cs-CZ" sz="2000" dirty="0" err="1">
                <a:cs typeface="Times New Roman" panose="02020603050405020304" pitchFamily="18" charset="0"/>
              </a:rPr>
              <a:t>Dynamic</a:t>
            </a:r>
            <a:r>
              <a:rPr lang="cs-CZ" altLang="cs-CZ" sz="2000" dirty="0">
                <a:cs typeface="Times New Roman" panose="02020603050405020304" pitchFamily="18" charset="0"/>
              </a:rPr>
              <a:t> Systems </a:t>
            </a:r>
            <a:r>
              <a:rPr lang="cs-CZ" altLang="cs-CZ" sz="2000" dirty="0" err="1">
                <a:cs typeface="Times New Roman" panose="02020603050405020304" pitchFamily="18" charset="0"/>
              </a:rPr>
              <a:t>Development</a:t>
            </a:r>
            <a:r>
              <a:rPr lang="cs-CZ" altLang="cs-CZ" sz="2000" dirty="0">
                <a:cs typeface="Times New Roman" panose="02020603050405020304" pitchFamily="18" charset="0"/>
              </a:rPr>
              <a:t> </a:t>
            </a:r>
            <a:r>
              <a:rPr lang="cs-CZ" altLang="cs-CZ" sz="2000" dirty="0" err="1">
                <a:cs typeface="Times New Roman" panose="02020603050405020304" pitchFamily="18" charset="0"/>
              </a:rPr>
              <a:t>Method</a:t>
            </a:r>
            <a:r>
              <a:rPr lang="cs-CZ" altLang="cs-CZ" sz="2000" dirty="0">
                <a:cs typeface="Times New Roman" panose="02020603050405020304" pitchFamily="18" charset="0"/>
              </a:rPr>
              <a:t> (DSDM), </a:t>
            </a:r>
          </a:p>
          <a:p>
            <a:r>
              <a:rPr lang="cs-CZ" altLang="cs-CZ" sz="2000" dirty="0" err="1">
                <a:cs typeface="Times New Roman" panose="02020603050405020304" pitchFamily="18" charset="0"/>
              </a:rPr>
              <a:t>Feature-Driven</a:t>
            </a:r>
            <a:r>
              <a:rPr lang="cs-CZ" altLang="cs-CZ" sz="2000" dirty="0">
                <a:cs typeface="Times New Roman" panose="02020603050405020304" pitchFamily="18" charset="0"/>
              </a:rPr>
              <a:t> </a:t>
            </a:r>
            <a:r>
              <a:rPr lang="cs-CZ" altLang="cs-CZ" sz="2000" dirty="0" err="1">
                <a:cs typeface="Times New Roman" panose="02020603050405020304" pitchFamily="18" charset="0"/>
              </a:rPr>
              <a:t>Development</a:t>
            </a:r>
            <a:r>
              <a:rPr lang="cs-CZ" altLang="cs-CZ" sz="2000" dirty="0">
                <a:cs typeface="Times New Roman" panose="02020603050405020304" pitchFamily="18" charset="0"/>
              </a:rPr>
              <a:t> (FDD),</a:t>
            </a:r>
          </a:p>
          <a:p>
            <a:r>
              <a:rPr lang="cs-CZ" altLang="cs-CZ" sz="2000" dirty="0" err="1">
                <a:cs typeface="Times New Roman" panose="02020603050405020304" pitchFamily="18" charset="0"/>
              </a:rPr>
              <a:t>Extreme</a:t>
            </a:r>
            <a:r>
              <a:rPr lang="cs-CZ" altLang="cs-CZ" sz="2000" dirty="0">
                <a:cs typeface="Times New Roman" panose="02020603050405020304" pitchFamily="18" charset="0"/>
              </a:rPr>
              <a:t> </a:t>
            </a:r>
            <a:r>
              <a:rPr lang="cs-CZ" altLang="cs-CZ" sz="2000" dirty="0" err="1">
                <a:cs typeface="Times New Roman" panose="02020603050405020304" pitchFamily="18" charset="0"/>
              </a:rPr>
              <a:t>Programming</a:t>
            </a:r>
            <a:r>
              <a:rPr lang="cs-CZ" altLang="cs-CZ" sz="2000" dirty="0">
                <a:cs typeface="Times New Roman" panose="02020603050405020304" pitchFamily="18" charset="0"/>
              </a:rPr>
              <a:t> (XP),</a:t>
            </a:r>
          </a:p>
          <a:p>
            <a:r>
              <a:rPr lang="cs-CZ" altLang="cs-CZ" sz="2000" dirty="0" err="1">
                <a:cs typeface="Times New Roman" panose="02020603050405020304" pitchFamily="18" charset="0"/>
              </a:rPr>
              <a:t>Lean</a:t>
            </a:r>
            <a:r>
              <a:rPr lang="cs-CZ" altLang="cs-CZ" sz="2000" dirty="0">
                <a:cs typeface="Times New Roman" panose="02020603050405020304" pitchFamily="18" charset="0"/>
              </a:rPr>
              <a:t> </a:t>
            </a:r>
            <a:r>
              <a:rPr lang="cs-CZ" altLang="cs-CZ" sz="2000" dirty="0" err="1">
                <a:cs typeface="Times New Roman" panose="02020603050405020304" pitchFamily="18" charset="0"/>
              </a:rPr>
              <a:t>Development</a:t>
            </a:r>
            <a:r>
              <a:rPr lang="cs-CZ" altLang="cs-CZ" sz="2000" dirty="0">
                <a:cs typeface="Times New Roman" panose="02020603050405020304" pitchFamily="18" charset="0"/>
              </a:rPr>
              <a:t>,</a:t>
            </a:r>
          </a:p>
          <a:p>
            <a:r>
              <a:rPr lang="cs-CZ" altLang="cs-CZ" sz="2000" dirty="0">
                <a:cs typeface="Times New Roman" panose="02020603050405020304" pitchFamily="18" charset="0"/>
              </a:rPr>
              <a:t>SCRUM,</a:t>
            </a:r>
          </a:p>
          <a:p>
            <a:r>
              <a:rPr lang="cs-CZ" altLang="cs-CZ" sz="2000" dirty="0" err="1">
                <a:cs typeface="Times New Roman" panose="02020603050405020304" pitchFamily="18" charset="0"/>
              </a:rPr>
              <a:t>Crystal</a:t>
            </a:r>
            <a:r>
              <a:rPr lang="cs-CZ" altLang="cs-CZ" sz="2000" dirty="0">
                <a:cs typeface="Times New Roman" panose="02020603050405020304" pitchFamily="18" charset="0"/>
              </a:rPr>
              <a:t> metodiky,</a:t>
            </a:r>
          </a:p>
          <a:p>
            <a:r>
              <a:rPr lang="cs-CZ" altLang="cs-CZ" sz="2000" dirty="0" err="1">
                <a:cs typeface="Times New Roman" panose="02020603050405020304" pitchFamily="18" charset="0"/>
              </a:rPr>
              <a:t>Agile</a:t>
            </a:r>
            <a:r>
              <a:rPr lang="cs-CZ" altLang="cs-CZ" sz="2000" dirty="0">
                <a:cs typeface="Times New Roman" panose="02020603050405020304" pitchFamily="18" charset="0"/>
              </a:rPr>
              <a:t> Modeling</a:t>
            </a:r>
          </a:p>
          <a:p>
            <a:pPr>
              <a:buFont typeface="Wingdings" panose="05000000000000000000" pitchFamily="2" charset="2"/>
              <a:buNone/>
            </a:pPr>
            <a:endParaRPr lang="cs-CZ" altLang="cs-CZ" dirty="0">
              <a:cs typeface="Times New Roman" panose="02020603050405020304" pitchFamily="18" charset="0"/>
            </a:endParaRPr>
          </a:p>
        </p:txBody>
      </p:sp>
    </p:spTree>
    <p:extLst>
      <p:ext uri="{BB962C8B-B14F-4D97-AF65-F5344CB8AC3E}">
        <p14:creationId xmlns:p14="http://schemas.microsoft.com/office/powerpoint/2010/main" val="796766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cs-CZ" altLang="cs-CZ" sz="1800"/>
              <a:t>Porovnání rigorózních a agilních metodik</a:t>
            </a:r>
          </a:p>
        </p:txBody>
      </p:sp>
      <p:sp>
        <p:nvSpPr>
          <p:cNvPr id="18" name="Zástupný symbol pro číslo snímku 3"/>
          <p:cNvSpPr>
            <a:spLocks noGrp="1"/>
          </p:cNvSpPr>
          <p:nvPr>
            <p:ph type="sldNum" sz="quarter" idx="12"/>
          </p:nvPr>
        </p:nvSpPr>
        <p:spPr/>
        <p:txBody>
          <a:bodyPr/>
          <a:lstStyle/>
          <a:p>
            <a:pPr>
              <a:defRPr/>
            </a:pPr>
            <a:fld id="{E0760426-BBD4-4251-B7DF-5A6683C38C8E}" type="slidenum">
              <a:rPr lang="cs-CZ" altLang="cs-CZ"/>
              <a:pPr>
                <a:defRPr/>
              </a:pPr>
              <a:t>36</a:t>
            </a:fld>
            <a:endParaRPr lang="cs-CZ" altLang="cs-CZ"/>
          </a:p>
        </p:txBody>
      </p:sp>
      <p:pic>
        <p:nvPicPr>
          <p:cNvPr id="20484" name="Picture 3" descr="BS00975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629841"/>
            <a:ext cx="1257300" cy="775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4" descr="BS0055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7541" y="519113"/>
            <a:ext cx="183356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5"/>
          <p:cNvSpPr txBox="1">
            <a:spLocks noChangeArrowheads="1"/>
          </p:cNvSpPr>
          <p:nvPr/>
        </p:nvSpPr>
        <p:spPr bwMode="auto">
          <a:xfrm>
            <a:off x="2686050" y="833438"/>
            <a:ext cx="188595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cs-CZ" altLang="cs-CZ" sz="1500" b="1">
                <a:latin typeface="Verdana" panose="020B0604030504040204" pitchFamily="34" charset="0"/>
              </a:rPr>
              <a:t>rigorózní metodiky</a:t>
            </a:r>
          </a:p>
        </p:txBody>
      </p:sp>
      <p:sp>
        <p:nvSpPr>
          <p:cNvPr id="20487" name="Text Box 6"/>
          <p:cNvSpPr txBox="1">
            <a:spLocks noChangeArrowheads="1"/>
          </p:cNvSpPr>
          <p:nvPr/>
        </p:nvSpPr>
        <p:spPr bwMode="auto">
          <a:xfrm>
            <a:off x="5143500" y="833438"/>
            <a:ext cx="17145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cs-CZ" altLang="cs-CZ" sz="1500" b="1">
                <a:latin typeface="Verdana" panose="020B0604030504040204" pitchFamily="34" charset="0"/>
              </a:rPr>
              <a:t>agilní metodiky</a:t>
            </a:r>
          </a:p>
        </p:txBody>
      </p:sp>
      <p:sp>
        <p:nvSpPr>
          <p:cNvPr id="20488" name="Text Box 7"/>
          <p:cNvSpPr txBox="1">
            <a:spLocks noChangeArrowheads="1"/>
          </p:cNvSpPr>
          <p:nvPr/>
        </p:nvSpPr>
        <p:spPr bwMode="auto">
          <a:xfrm rot="16216821">
            <a:off x="880468" y="4479108"/>
            <a:ext cx="10287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350" b="1">
                <a:latin typeface="Verdana" panose="020B0604030504040204" pitchFamily="34" charset="0"/>
              </a:rPr>
              <a:t>použití</a:t>
            </a:r>
          </a:p>
        </p:txBody>
      </p:sp>
      <p:sp>
        <p:nvSpPr>
          <p:cNvPr id="20489" name="Text Box 8"/>
          <p:cNvSpPr txBox="1">
            <a:spLocks noChangeArrowheads="1"/>
          </p:cNvSpPr>
          <p:nvPr/>
        </p:nvSpPr>
        <p:spPr bwMode="auto">
          <a:xfrm rot="16223031">
            <a:off x="851893" y="3364683"/>
            <a:ext cx="10858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350" b="1">
                <a:latin typeface="Verdana" panose="020B0604030504040204" pitchFamily="34" charset="0"/>
              </a:rPr>
              <a:t>obsah</a:t>
            </a:r>
          </a:p>
        </p:txBody>
      </p:sp>
      <p:sp>
        <p:nvSpPr>
          <p:cNvPr id="20490" name="Text Box 9"/>
          <p:cNvSpPr txBox="1">
            <a:spLocks noChangeArrowheads="1"/>
          </p:cNvSpPr>
          <p:nvPr/>
        </p:nvSpPr>
        <p:spPr bwMode="auto">
          <a:xfrm rot="16200000">
            <a:off x="680443" y="2164533"/>
            <a:ext cx="14287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350" b="1">
                <a:latin typeface="Verdana" panose="020B0604030504040204" pitchFamily="34" charset="0"/>
              </a:rPr>
              <a:t>předpoklady</a:t>
            </a:r>
          </a:p>
        </p:txBody>
      </p:sp>
      <p:sp>
        <p:nvSpPr>
          <p:cNvPr id="20491" name="AutoShape 10"/>
          <p:cNvSpPr>
            <a:spLocks noChangeArrowheads="1"/>
          </p:cNvSpPr>
          <p:nvPr/>
        </p:nvSpPr>
        <p:spPr bwMode="auto">
          <a:xfrm>
            <a:off x="4229100" y="890588"/>
            <a:ext cx="1200150" cy="4057650"/>
          </a:xfrm>
          <a:prstGeom prst="leftRightArrowCallout">
            <a:avLst>
              <a:gd name="adj1" fmla="val 84524"/>
              <a:gd name="adj2" fmla="val 84524"/>
              <a:gd name="adj3" fmla="val 12500"/>
              <a:gd name="adj4" fmla="val 50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sz="1350"/>
          </a:p>
        </p:txBody>
      </p:sp>
      <p:sp>
        <p:nvSpPr>
          <p:cNvPr id="20492" name="Text Box 11"/>
          <p:cNvSpPr txBox="1">
            <a:spLocks noChangeArrowheads="1"/>
          </p:cNvSpPr>
          <p:nvPr/>
        </p:nvSpPr>
        <p:spPr bwMode="auto">
          <a:xfrm>
            <a:off x="1771650" y="1976438"/>
            <a:ext cx="2343150" cy="819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r>
              <a:rPr lang="cs-CZ" altLang="cs-CZ" sz="1350">
                <a:latin typeface="Verdana" panose="020B0604030504040204" pitchFamily="34" charset="0"/>
              </a:rPr>
              <a:t> SW procesy lze popsat</a:t>
            </a:r>
          </a:p>
          <a:p>
            <a:pPr eaLnBrk="1" hangingPunct="1">
              <a:spcBef>
                <a:spcPct val="50000"/>
              </a:spcBef>
              <a:buFontTx/>
              <a:buChar char="•"/>
            </a:pPr>
            <a:r>
              <a:rPr lang="cs-CZ" altLang="cs-CZ" sz="1350">
                <a:latin typeface="Verdana" panose="020B0604030504040204" pitchFamily="34" charset="0"/>
              </a:rPr>
              <a:t> požadavky je možné definovat předem</a:t>
            </a:r>
          </a:p>
        </p:txBody>
      </p:sp>
      <p:sp>
        <p:nvSpPr>
          <p:cNvPr id="20493" name="Text Box 12"/>
          <p:cNvSpPr txBox="1">
            <a:spLocks noChangeArrowheads="1"/>
          </p:cNvSpPr>
          <p:nvPr/>
        </p:nvSpPr>
        <p:spPr bwMode="auto">
          <a:xfrm>
            <a:off x="5486400" y="1976437"/>
            <a:ext cx="2457450" cy="102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r>
              <a:rPr lang="cs-CZ" altLang="cs-CZ" sz="1350">
                <a:latin typeface="Verdana" panose="020B0604030504040204" pitchFamily="34" charset="0"/>
              </a:rPr>
              <a:t> SW procesy nelze popsat</a:t>
            </a:r>
          </a:p>
          <a:p>
            <a:pPr eaLnBrk="1" hangingPunct="1">
              <a:spcBef>
                <a:spcPct val="50000"/>
              </a:spcBef>
              <a:buFontTx/>
              <a:buChar char="•"/>
            </a:pPr>
            <a:r>
              <a:rPr lang="cs-CZ" altLang="cs-CZ" sz="1350">
                <a:latin typeface="Verdana" panose="020B0604030504040204" pitchFamily="34" charset="0"/>
              </a:rPr>
              <a:t> předem jen hrubé 	požadavky</a:t>
            </a:r>
          </a:p>
        </p:txBody>
      </p:sp>
      <p:sp>
        <p:nvSpPr>
          <p:cNvPr id="20494" name="Text Box 13"/>
          <p:cNvSpPr txBox="1">
            <a:spLocks noChangeArrowheads="1"/>
          </p:cNvSpPr>
          <p:nvPr/>
        </p:nvSpPr>
        <p:spPr bwMode="auto">
          <a:xfrm>
            <a:off x="5543550" y="4205287"/>
            <a:ext cx="23431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350">
                <a:latin typeface="Verdana" panose="020B0604030504040204" pitchFamily="34" charset="0"/>
              </a:rPr>
              <a:t>výzkumné projekty</a:t>
            </a:r>
          </a:p>
          <a:p>
            <a:pPr eaLnBrk="1" hangingPunct="1">
              <a:spcBef>
                <a:spcPct val="50000"/>
              </a:spcBef>
            </a:pPr>
            <a:r>
              <a:rPr lang="cs-CZ" altLang="cs-CZ" sz="1350">
                <a:latin typeface="Verdana" panose="020B0604030504040204" pitchFamily="34" charset="0"/>
              </a:rPr>
              <a:t>time-to-market</a:t>
            </a:r>
          </a:p>
          <a:p>
            <a:pPr eaLnBrk="1" hangingPunct="1">
              <a:spcBef>
                <a:spcPct val="50000"/>
              </a:spcBef>
            </a:pPr>
            <a:r>
              <a:rPr lang="cs-CZ" altLang="cs-CZ" sz="1350">
                <a:latin typeface="Verdana" panose="020B0604030504040204" pitchFamily="34" charset="0"/>
              </a:rPr>
              <a:t>menší týmy</a:t>
            </a:r>
          </a:p>
        </p:txBody>
      </p:sp>
      <p:sp>
        <p:nvSpPr>
          <p:cNvPr id="20495" name="Text Box 14"/>
          <p:cNvSpPr txBox="1">
            <a:spLocks noChangeArrowheads="1"/>
          </p:cNvSpPr>
          <p:nvPr/>
        </p:nvSpPr>
        <p:spPr bwMode="auto">
          <a:xfrm>
            <a:off x="1771650" y="4363641"/>
            <a:ext cx="2343150" cy="61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350">
                <a:latin typeface="Verdana" panose="020B0604030504040204" pitchFamily="34" charset="0"/>
              </a:rPr>
              <a:t>standardní projekty,</a:t>
            </a:r>
          </a:p>
          <a:p>
            <a:pPr eaLnBrk="1" hangingPunct="1">
              <a:spcBef>
                <a:spcPct val="50000"/>
              </a:spcBef>
            </a:pPr>
            <a:r>
              <a:rPr lang="cs-CZ" altLang="cs-CZ" sz="1350">
                <a:latin typeface="Verdana" panose="020B0604030504040204" pitchFamily="34" charset="0"/>
              </a:rPr>
              <a:t>velké projekty</a:t>
            </a:r>
          </a:p>
        </p:txBody>
      </p:sp>
      <p:sp>
        <p:nvSpPr>
          <p:cNvPr id="20496" name="Text Box 15"/>
          <p:cNvSpPr txBox="1">
            <a:spLocks noChangeArrowheads="1"/>
          </p:cNvSpPr>
          <p:nvPr/>
        </p:nvSpPr>
        <p:spPr bwMode="auto">
          <a:xfrm>
            <a:off x="1828800" y="3313510"/>
            <a:ext cx="2343150"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350">
                <a:latin typeface="Verdana" panose="020B0604030504040204" pitchFamily="34" charset="0"/>
              </a:rPr>
              <a:t>přesně definované procesy, činnosti, artefakty</a:t>
            </a:r>
          </a:p>
        </p:txBody>
      </p:sp>
      <p:sp>
        <p:nvSpPr>
          <p:cNvPr id="20497" name="Text Box 16"/>
          <p:cNvSpPr txBox="1">
            <a:spLocks noChangeArrowheads="1"/>
          </p:cNvSpPr>
          <p:nvPr/>
        </p:nvSpPr>
        <p:spPr bwMode="auto">
          <a:xfrm>
            <a:off x="5543550" y="3405188"/>
            <a:ext cx="23431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350">
                <a:latin typeface="Verdana" panose="020B0604030504040204" pitchFamily="34" charset="0"/>
              </a:rPr>
              <a:t>jen generativní pravidla, praktiky a principy</a:t>
            </a:r>
          </a:p>
        </p:txBody>
      </p:sp>
    </p:spTree>
    <p:extLst>
      <p:ext uri="{BB962C8B-B14F-4D97-AF65-F5344CB8AC3E}">
        <p14:creationId xmlns:p14="http://schemas.microsoft.com/office/powerpoint/2010/main" val="37828462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cs-CZ" altLang="cs-CZ" smtClean="0"/>
              <a:t>SCRUM</a:t>
            </a:r>
          </a:p>
        </p:txBody>
      </p:sp>
      <p:sp>
        <p:nvSpPr>
          <p:cNvPr id="6" name="Zástupný symbol pro číslo snímku 4"/>
          <p:cNvSpPr>
            <a:spLocks noGrp="1"/>
          </p:cNvSpPr>
          <p:nvPr>
            <p:ph type="sldNum" sz="quarter" idx="12"/>
          </p:nvPr>
        </p:nvSpPr>
        <p:spPr/>
        <p:txBody>
          <a:bodyPr/>
          <a:lstStyle/>
          <a:p>
            <a:pPr>
              <a:defRPr/>
            </a:pPr>
            <a:fld id="{87102D19-8705-4F2A-82A6-934A703A5777}" type="slidenum">
              <a:rPr lang="cs-CZ" altLang="cs-CZ"/>
              <a:pPr>
                <a:defRPr/>
              </a:pPr>
              <a:t>37</a:t>
            </a:fld>
            <a:endParaRPr lang="cs-CZ" altLang="cs-CZ"/>
          </a:p>
        </p:txBody>
      </p:sp>
      <p:sp>
        <p:nvSpPr>
          <p:cNvPr id="23555" name="Rectangle 3"/>
          <p:cNvSpPr>
            <a:spLocks noGrp="1" noChangeArrowheads="1"/>
          </p:cNvSpPr>
          <p:nvPr>
            <p:ph idx="4294967295"/>
          </p:nvPr>
        </p:nvSpPr>
        <p:spPr bwMode="auto">
          <a:xfrm>
            <a:off x="3314700" y="685800"/>
            <a:ext cx="5829300" cy="1257300"/>
          </a:xfrm>
        </p:spPr>
        <p:txBody>
          <a:bodyPr wrap="square" numCol="1" anchor="t" anchorCtr="0" compatLnSpc="1">
            <a:prstTxWarp prst="textNoShape">
              <a:avLst/>
            </a:prstTxWarp>
          </a:bodyPr>
          <a:lstStyle/>
          <a:p>
            <a:r>
              <a:rPr lang="cs-CZ" altLang="cs-CZ" sz="1350"/>
              <a:t>v</a:t>
            </a:r>
            <a:r>
              <a:rPr lang="cs-CZ" altLang="cs-CZ" sz="1350">
                <a:cs typeface="Times New Roman" panose="02020603050405020304" pitchFamily="18" charset="0"/>
              </a:rPr>
              <a:t>ývoj SW není definovaný proces, </a:t>
            </a:r>
            <a:r>
              <a:rPr lang="cs-CZ" altLang="cs-CZ" sz="1350"/>
              <a:t>který je možné přesně popsat a opakovat</a:t>
            </a:r>
            <a:r>
              <a:rPr lang="cs-CZ" altLang="cs-CZ" sz="1350">
                <a:cs typeface="Times New Roman" panose="02020603050405020304" pitchFamily="18" charset="0"/>
              </a:rPr>
              <a:t>, ale empirický proces</a:t>
            </a:r>
            <a:endParaRPr lang="cs-CZ" altLang="cs-CZ" sz="1350"/>
          </a:p>
          <a:p>
            <a:r>
              <a:rPr lang="cs-CZ" altLang="cs-CZ" sz="1350"/>
              <a:t>e</a:t>
            </a:r>
            <a:r>
              <a:rPr lang="cs-CZ" altLang="cs-CZ" sz="1350">
                <a:cs typeface="Times New Roman" panose="02020603050405020304" pitchFamily="18" charset="0"/>
              </a:rPr>
              <a:t>mpirický proces vyžaduje odli</a:t>
            </a:r>
            <a:r>
              <a:rPr lang="cs-CZ" altLang="cs-CZ" sz="1350">
                <a:latin typeface="Times New Roman" panose="02020603050405020304" pitchFamily="18" charset="0"/>
                <a:cs typeface="Times New Roman" panose="02020603050405020304" pitchFamily="18" charset="0"/>
              </a:rPr>
              <a:t>š</a:t>
            </a:r>
            <a:r>
              <a:rPr lang="cs-CZ" altLang="cs-CZ" sz="1350">
                <a:cs typeface="Times New Roman" panose="02020603050405020304" pitchFamily="18" charset="0"/>
              </a:rPr>
              <a:t>ný styl ř</a:t>
            </a:r>
            <a:r>
              <a:rPr lang="cs-CZ" altLang="cs-CZ" sz="1350">
                <a:latin typeface="Times New Roman" panose="02020603050405020304" pitchFamily="18" charset="0"/>
                <a:cs typeface="Times New Roman" panose="02020603050405020304" pitchFamily="18" charset="0"/>
              </a:rPr>
              <a:t>í</a:t>
            </a:r>
            <a:r>
              <a:rPr lang="cs-CZ" altLang="cs-CZ" sz="1350">
                <a:cs typeface="Times New Roman" panose="02020603050405020304" pitchFamily="18" charset="0"/>
              </a:rPr>
              <a:t>zen</a:t>
            </a:r>
            <a:r>
              <a:rPr lang="cs-CZ" altLang="cs-CZ" sz="1350">
                <a:latin typeface="Times New Roman" panose="02020603050405020304" pitchFamily="18" charset="0"/>
                <a:cs typeface="Times New Roman" panose="02020603050405020304" pitchFamily="18" charset="0"/>
              </a:rPr>
              <a:t>í</a:t>
            </a:r>
            <a:r>
              <a:rPr lang="cs-CZ" altLang="cs-CZ" sz="1350"/>
              <a:t> - </a:t>
            </a:r>
            <a:r>
              <a:rPr lang="cs-CZ" altLang="cs-CZ" sz="1350">
                <a:cs typeface="Times New Roman" panose="02020603050405020304" pitchFamily="18" charset="0"/>
              </a:rPr>
              <a:t>vyžaduje </a:t>
            </a:r>
            <a:r>
              <a:rPr lang="cs-CZ" altLang="cs-CZ" sz="1350" b="1">
                <a:cs typeface="Times New Roman" panose="02020603050405020304" pitchFamily="18" charset="0"/>
              </a:rPr>
              <a:t>konstantní monitorování a adaptaci</a:t>
            </a:r>
            <a:r>
              <a:rPr lang="cs-CZ" altLang="cs-CZ" smtClean="0"/>
              <a:t> </a:t>
            </a:r>
          </a:p>
        </p:txBody>
      </p:sp>
      <p:pic>
        <p:nvPicPr>
          <p:cNvPr id="23557" name="Picture 4" descr="ScrumOb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350" y="2143125"/>
            <a:ext cx="3486150" cy="2615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081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cs-CZ" altLang="cs-CZ" dirty="0" smtClean="0"/>
              <a:t>SCRUM </a:t>
            </a:r>
            <a:r>
              <a:rPr lang="cs-CZ" altLang="cs-CZ" dirty="0" err="1" smtClean="0"/>
              <a:t>meetings</a:t>
            </a:r>
            <a:endParaRPr lang="cs-CZ" altLang="cs-CZ" dirty="0" smtClean="0">
              <a:cs typeface="Times New Roman" panose="02020603050405020304" pitchFamily="18" charset="0"/>
            </a:endParaRPr>
          </a:p>
        </p:txBody>
      </p:sp>
      <p:sp>
        <p:nvSpPr>
          <p:cNvPr id="5" name="Zástupný symbol pro číslo snímku 4"/>
          <p:cNvSpPr>
            <a:spLocks noGrp="1"/>
          </p:cNvSpPr>
          <p:nvPr>
            <p:ph type="sldNum" sz="quarter" idx="12"/>
          </p:nvPr>
        </p:nvSpPr>
        <p:spPr/>
        <p:txBody>
          <a:bodyPr/>
          <a:lstStyle/>
          <a:p>
            <a:pPr>
              <a:defRPr/>
            </a:pPr>
            <a:fld id="{57EE0163-BF2C-429D-8F2A-B4D5B0093F71}" type="slidenum">
              <a:rPr lang="cs-CZ" altLang="cs-CZ"/>
              <a:pPr>
                <a:defRPr/>
              </a:pPr>
              <a:t>38</a:t>
            </a:fld>
            <a:endParaRPr lang="cs-CZ" altLang="cs-CZ"/>
          </a:p>
        </p:txBody>
      </p:sp>
      <p:sp>
        <p:nvSpPr>
          <p:cNvPr id="17411" name="Rectangle 3"/>
          <p:cNvSpPr>
            <a:spLocks noGrp="1" noChangeArrowheads="1"/>
          </p:cNvSpPr>
          <p:nvPr>
            <p:ph idx="4294967295"/>
          </p:nvPr>
        </p:nvSpPr>
        <p:spPr bwMode="auto"/>
        <p:txBody>
          <a:bodyPr wrap="square" numCol="1" anchor="t" anchorCtr="0" compatLnSpc="1">
            <a:prstTxWarp prst="textNoShape">
              <a:avLst/>
            </a:prstTxWarp>
          </a:bodyPr>
          <a:lstStyle/>
          <a:p>
            <a:pPr>
              <a:buFont typeface="Wingdings" panose="05000000000000000000" pitchFamily="2" charset="2"/>
              <a:buNone/>
            </a:pPr>
            <a:r>
              <a:rPr lang="cs-CZ" altLang="cs-CZ" sz="1500" dirty="0"/>
              <a:t>	</a:t>
            </a:r>
          </a:p>
          <a:p>
            <a:pPr>
              <a:buFont typeface="Wingdings" panose="05000000000000000000" pitchFamily="2" charset="2"/>
              <a:buNone/>
            </a:pPr>
            <a:r>
              <a:rPr lang="cs-CZ" altLang="cs-CZ" dirty="0" smtClean="0"/>
              <a:t> 	</a:t>
            </a:r>
          </a:p>
          <a:p>
            <a:pPr>
              <a:buFont typeface="Wingdings" panose="05000000000000000000" pitchFamily="2" charset="2"/>
              <a:buNone/>
            </a:pPr>
            <a:endParaRPr lang="cs-CZ" altLang="cs-CZ" sz="1500" dirty="0">
              <a:cs typeface="Times New Roman" panose="02020603050405020304" pitchFamily="18" charset="0"/>
            </a:endParaRPr>
          </a:p>
          <a:p>
            <a:pPr>
              <a:buFont typeface="Wingdings" panose="05000000000000000000" pitchFamily="2" charset="2"/>
              <a:buNone/>
            </a:pPr>
            <a:endParaRPr lang="cs-CZ" altLang="cs-CZ" sz="1500" dirty="0" smtClean="0">
              <a:cs typeface="Times New Roman" panose="02020603050405020304" pitchFamily="18" charset="0"/>
            </a:endParaRPr>
          </a:p>
          <a:p>
            <a:pPr>
              <a:buFont typeface="Wingdings" panose="05000000000000000000" pitchFamily="2" charset="2"/>
              <a:buNone/>
            </a:pPr>
            <a:endParaRPr lang="cs-CZ" altLang="cs-CZ" sz="1500" dirty="0">
              <a:cs typeface="Times New Roman" panose="02020603050405020304" pitchFamily="18" charset="0"/>
            </a:endParaRPr>
          </a:p>
        </p:txBody>
      </p:sp>
      <p:sp>
        <p:nvSpPr>
          <p:cNvPr id="6" name="Rectangle 3"/>
          <p:cNvSpPr txBox="1">
            <a:spLocks noChangeArrowheads="1"/>
          </p:cNvSpPr>
          <p:nvPr/>
        </p:nvSpPr>
        <p:spPr>
          <a:xfrm>
            <a:off x="306169" y="771550"/>
            <a:ext cx="7886700" cy="374441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90000"/>
              </a:lnSpc>
            </a:pPr>
            <a:r>
              <a:rPr lang="cs-CZ" altLang="cs-CZ" sz="2000" dirty="0">
                <a:cs typeface="Times New Roman" panose="02020603050405020304" pitchFamily="18" charset="0"/>
              </a:rPr>
              <a:t>umožňují monitorovat stav, </a:t>
            </a:r>
            <a:endParaRPr lang="cs-CZ" altLang="cs-CZ" sz="2000" dirty="0"/>
          </a:p>
          <a:p>
            <a:pPr algn="just">
              <a:lnSpc>
                <a:spcPct val="90000"/>
              </a:lnSpc>
            </a:pPr>
            <a:r>
              <a:rPr lang="cs-CZ" altLang="cs-CZ" sz="2000" dirty="0">
                <a:cs typeface="Times New Roman" panose="02020603050405020304" pitchFamily="18" charset="0"/>
              </a:rPr>
              <a:t>konají se ve stejný čas na stejném místě </a:t>
            </a:r>
          </a:p>
          <a:p>
            <a:pPr algn="just">
              <a:lnSpc>
                <a:spcPct val="90000"/>
              </a:lnSpc>
            </a:pPr>
            <a:r>
              <a:rPr lang="cs-CZ" altLang="cs-CZ" sz="2000" dirty="0">
                <a:cs typeface="Times New Roman" panose="02020603050405020304" pitchFamily="18" charset="0"/>
              </a:rPr>
              <a:t>trvají méně než 30 minut (cílem je 15 minut)</a:t>
            </a:r>
          </a:p>
          <a:p>
            <a:pPr algn="just">
              <a:lnSpc>
                <a:spcPct val="90000"/>
              </a:lnSpc>
            </a:pPr>
            <a:r>
              <a:rPr lang="cs-CZ" altLang="cs-CZ" sz="2000" dirty="0">
                <a:cs typeface="Times New Roman" panose="02020603050405020304" pitchFamily="18" charset="0"/>
              </a:rPr>
              <a:t>vede je </a:t>
            </a:r>
            <a:r>
              <a:rPr lang="cs-CZ" altLang="cs-CZ" sz="2000" i="1" dirty="0" err="1">
                <a:cs typeface="Times New Roman" panose="02020603050405020304" pitchFamily="18" charset="0"/>
              </a:rPr>
              <a:t>Scrum</a:t>
            </a:r>
            <a:r>
              <a:rPr lang="cs-CZ" altLang="cs-CZ" sz="2000" i="1" dirty="0">
                <a:cs typeface="Times New Roman" panose="02020603050405020304" pitchFamily="18" charset="0"/>
              </a:rPr>
              <a:t> master</a:t>
            </a:r>
            <a:r>
              <a:rPr lang="cs-CZ" altLang="cs-CZ" sz="2000" dirty="0">
                <a:cs typeface="Times New Roman" panose="02020603050405020304" pitchFamily="18" charset="0"/>
              </a:rPr>
              <a:t> </a:t>
            </a:r>
          </a:p>
          <a:p>
            <a:pPr algn="just">
              <a:lnSpc>
                <a:spcPct val="90000"/>
              </a:lnSpc>
            </a:pPr>
            <a:r>
              <a:rPr lang="cs-CZ" altLang="cs-CZ" sz="2000" dirty="0">
                <a:cs typeface="Times New Roman" panose="02020603050405020304" pitchFamily="18" charset="0"/>
              </a:rPr>
              <a:t>účastní se jich všichni členové týmu (vývojáři, uživatelé , testeři,..)</a:t>
            </a:r>
          </a:p>
          <a:p>
            <a:pPr algn="just">
              <a:lnSpc>
                <a:spcPct val="90000"/>
              </a:lnSpc>
            </a:pPr>
            <a:r>
              <a:rPr lang="cs-CZ" altLang="cs-CZ" sz="2000" dirty="0">
                <a:cs typeface="Times New Roman" panose="02020603050405020304" pitchFamily="18" charset="0"/>
              </a:rPr>
              <a:t>navštěvují je manažeři, aby věděli o stavu, ale aktivně se neúčastní </a:t>
            </a:r>
          </a:p>
          <a:p>
            <a:pPr algn="just">
              <a:lnSpc>
                <a:spcPct val="90000"/>
              </a:lnSpc>
            </a:pPr>
            <a:r>
              <a:rPr lang="cs-CZ" altLang="cs-CZ" sz="2000" dirty="0">
                <a:cs typeface="Times New Roman" panose="02020603050405020304" pitchFamily="18" charset="0"/>
              </a:rPr>
              <a:t>slouží ke zjištění problémů, ale ne k jejich řešení</a:t>
            </a:r>
          </a:p>
          <a:p>
            <a:pPr algn="just">
              <a:lnSpc>
                <a:spcPct val="90000"/>
              </a:lnSpc>
            </a:pPr>
            <a:r>
              <a:rPr lang="cs-CZ" altLang="cs-CZ" sz="2000" dirty="0">
                <a:cs typeface="Times New Roman" panose="02020603050405020304" pitchFamily="18" charset="0"/>
              </a:rPr>
              <a:t>každý účastník musí zodpovědět 3 otázky</a:t>
            </a:r>
          </a:p>
          <a:p>
            <a:pPr lvl="1" algn="just">
              <a:lnSpc>
                <a:spcPct val="90000"/>
              </a:lnSpc>
            </a:pPr>
            <a:r>
              <a:rPr lang="cs-CZ" altLang="cs-CZ" sz="1800" dirty="0">
                <a:cs typeface="Times New Roman" panose="02020603050405020304" pitchFamily="18" charset="0"/>
              </a:rPr>
              <a:t>co udělal od poslední </a:t>
            </a:r>
            <a:r>
              <a:rPr lang="cs-CZ" altLang="cs-CZ" sz="1800" dirty="0" err="1">
                <a:cs typeface="Times New Roman" panose="02020603050405020304" pitchFamily="18" charset="0"/>
              </a:rPr>
              <a:t>scrum</a:t>
            </a:r>
            <a:r>
              <a:rPr lang="cs-CZ" altLang="cs-CZ" sz="1800" dirty="0">
                <a:cs typeface="Times New Roman" panose="02020603050405020304" pitchFamily="18" charset="0"/>
              </a:rPr>
              <a:t> porady</a:t>
            </a:r>
          </a:p>
          <a:p>
            <a:pPr lvl="1" algn="just">
              <a:lnSpc>
                <a:spcPct val="90000"/>
              </a:lnSpc>
            </a:pPr>
            <a:r>
              <a:rPr lang="cs-CZ" altLang="cs-CZ" sz="1800" dirty="0">
                <a:cs typeface="Times New Roman" panose="02020603050405020304" pitchFamily="18" charset="0"/>
              </a:rPr>
              <a:t>co bude dělat do příští </a:t>
            </a:r>
            <a:r>
              <a:rPr lang="cs-CZ" altLang="cs-CZ" sz="1800" dirty="0" err="1">
                <a:cs typeface="Times New Roman" panose="02020603050405020304" pitchFamily="18" charset="0"/>
              </a:rPr>
              <a:t>scrum</a:t>
            </a:r>
            <a:r>
              <a:rPr lang="cs-CZ" altLang="cs-CZ" sz="1800" dirty="0">
                <a:cs typeface="Times New Roman" panose="02020603050405020304" pitchFamily="18" charset="0"/>
              </a:rPr>
              <a:t> porady</a:t>
            </a:r>
          </a:p>
          <a:p>
            <a:pPr lvl="1">
              <a:lnSpc>
                <a:spcPct val="90000"/>
              </a:lnSpc>
            </a:pPr>
            <a:r>
              <a:rPr lang="cs-CZ" altLang="cs-CZ" sz="1800" dirty="0">
                <a:cs typeface="Times New Roman" panose="02020603050405020304" pitchFamily="18" charset="0"/>
              </a:rPr>
              <a:t>jaké překážky </a:t>
            </a:r>
            <a:r>
              <a:rPr lang="cs-CZ" altLang="cs-CZ" sz="1800" dirty="0"/>
              <a:t>mu</a:t>
            </a:r>
            <a:r>
              <a:rPr lang="cs-CZ" altLang="cs-CZ" sz="1800" dirty="0">
                <a:cs typeface="Times New Roman" panose="02020603050405020304" pitchFamily="18" charset="0"/>
              </a:rPr>
              <a:t> stojí v cestě</a:t>
            </a:r>
          </a:p>
          <a:p>
            <a:pPr>
              <a:buFont typeface="Wingdings" panose="05000000000000000000" pitchFamily="2" charset="2"/>
              <a:buNone/>
            </a:pPr>
            <a:endParaRPr lang="cs-CZ" altLang="cs-CZ" dirty="0">
              <a:cs typeface="Times New Roman" panose="02020603050405020304" pitchFamily="18" charset="0"/>
            </a:endParaRPr>
          </a:p>
        </p:txBody>
      </p:sp>
    </p:spTree>
    <p:extLst>
      <p:ext uri="{BB962C8B-B14F-4D97-AF65-F5344CB8AC3E}">
        <p14:creationId xmlns:p14="http://schemas.microsoft.com/office/powerpoint/2010/main" val="4273387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cs-CZ" altLang="cs-CZ" dirty="0" smtClean="0"/>
              <a:t>Modelování</a:t>
            </a:r>
            <a:endParaRPr lang="cs-CZ" altLang="cs-CZ" dirty="0" smtClean="0">
              <a:cs typeface="Times New Roman" panose="02020603050405020304" pitchFamily="18" charset="0"/>
            </a:endParaRPr>
          </a:p>
        </p:txBody>
      </p:sp>
      <p:sp>
        <p:nvSpPr>
          <p:cNvPr id="5" name="Zástupný symbol pro číslo snímku 4"/>
          <p:cNvSpPr>
            <a:spLocks noGrp="1"/>
          </p:cNvSpPr>
          <p:nvPr>
            <p:ph type="sldNum" sz="quarter" idx="12"/>
          </p:nvPr>
        </p:nvSpPr>
        <p:spPr/>
        <p:txBody>
          <a:bodyPr/>
          <a:lstStyle/>
          <a:p>
            <a:pPr>
              <a:defRPr/>
            </a:pPr>
            <a:fld id="{57EE0163-BF2C-429D-8F2A-B4D5B0093F71}" type="slidenum">
              <a:rPr lang="cs-CZ" altLang="cs-CZ"/>
              <a:pPr>
                <a:defRPr/>
              </a:pPr>
              <a:t>39</a:t>
            </a:fld>
            <a:endParaRPr lang="cs-CZ" altLang="cs-CZ"/>
          </a:p>
        </p:txBody>
      </p:sp>
      <p:sp>
        <p:nvSpPr>
          <p:cNvPr id="17411" name="Rectangle 3"/>
          <p:cNvSpPr>
            <a:spLocks noGrp="1" noChangeArrowheads="1"/>
          </p:cNvSpPr>
          <p:nvPr>
            <p:ph idx="4294967295"/>
          </p:nvPr>
        </p:nvSpPr>
        <p:spPr bwMode="auto"/>
        <p:txBody>
          <a:bodyPr wrap="square" numCol="1" anchor="t" anchorCtr="0" compatLnSpc="1">
            <a:prstTxWarp prst="textNoShape">
              <a:avLst/>
            </a:prstTxWarp>
          </a:bodyPr>
          <a:lstStyle/>
          <a:p>
            <a:pPr>
              <a:buFont typeface="Wingdings" panose="05000000000000000000" pitchFamily="2" charset="2"/>
              <a:buNone/>
            </a:pPr>
            <a:r>
              <a:rPr lang="cs-CZ" altLang="cs-CZ" sz="1500" dirty="0"/>
              <a:t>	</a:t>
            </a:r>
          </a:p>
          <a:p>
            <a:pPr>
              <a:buFont typeface="Wingdings" panose="05000000000000000000" pitchFamily="2" charset="2"/>
              <a:buNone/>
            </a:pPr>
            <a:r>
              <a:rPr lang="cs-CZ" altLang="cs-CZ" dirty="0" smtClean="0"/>
              <a:t> 	</a:t>
            </a:r>
          </a:p>
          <a:p>
            <a:pPr>
              <a:buFont typeface="Wingdings" panose="05000000000000000000" pitchFamily="2" charset="2"/>
              <a:buNone/>
            </a:pPr>
            <a:endParaRPr lang="cs-CZ" altLang="cs-CZ" sz="1500" dirty="0">
              <a:cs typeface="Times New Roman" panose="02020603050405020304" pitchFamily="18" charset="0"/>
            </a:endParaRPr>
          </a:p>
          <a:p>
            <a:pPr>
              <a:buFont typeface="Wingdings" panose="05000000000000000000" pitchFamily="2" charset="2"/>
              <a:buNone/>
            </a:pPr>
            <a:endParaRPr lang="cs-CZ" altLang="cs-CZ" sz="1500" dirty="0" smtClean="0">
              <a:cs typeface="Times New Roman" panose="02020603050405020304" pitchFamily="18" charset="0"/>
            </a:endParaRPr>
          </a:p>
          <a:p>
            <a:pPr>
              <a:buFont typeface="Wingdings" panose="05000000000000000000" pitchFamily="2" charset="2"/>
              <a:buNone/>
            </a:pPr>
            <a:endParaRPr lang="cs-CZ" altLang="cs-CZ" sz="1500" dirty="0">
              <a:cs typeface="Times New Roman" panose="02020603050405020304" pitchFamily="18" charset="0"/>
            </a:endParaRPr>
          </a:p>
        </p:txBody>
      </p:sp>
      <p:sp>
        <p:nvSpPr>
          <p:cNvPr id="6" name="Rectangle 3"/>
          <p:cNvSpPr txBox="1">
            <a:spLocks noChangeArrowheads="1"/>
          </p:cNvSpPr>
          <p:nvPr/>
        </p:nvSpPr>
        <p:spPr>
          <a:xfrm>
            <a:off x="306169" y="771550"/>
            <a:ext cx="7886700" cy="374441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altLang="cs-CZ" sz="2400" dirty="0" smtClean="0">
              <a:cs typeface="Times New Roman" panose="02020603050405020304" pitchFamily="18" charset="0"/>
            </a:endParaRPr>
          </a:p>
          <a:p>
            <a:r>
              <a:rPr lang="cs-CZ" altLang="cs-CZ" sz="2400" dirty="0" smtClean="0">
                <a:cs typeface="Times New Roman" panose="02020603050405020304" pitchFamily="18" charset="0"/>
              </a:rPr>
              <a:t>modelování </a:t>
            </a:r>
            <a:r>
              <a:rPr lang="cs-CZ" altLang="cs-CZ" sz="2400" dirty="0">
                <a:cs typeface="Times New Roman" panose="02020603050405020304" pitchFamily="18" charset="0"/>
              </a:rPr>
              <a:t>základní částí vývoje SW</a:t>
            </a:r>
            <a:r>
              <a:rPr lang="cs-CZ" altLang="cs-CZ" sz="2400" dirty="0"/>
              <a:t> ať v lehkých nebo těžkých metodikách</a:t>
            </a:r>
          </a:p>
          <a:p>
            <a:r>
              <a:rPr lang="cs-CZ" altLang="cs-CZ" sz="2400" b="1" dirty="0">
                <a:cs typeface="Times New Roman" panose="02020603050405020304" pitchFamily="18" charset="0"/>
              </a:rPr>
              <a:t>dva primární důvody, proč modelovat</a:t>
            </a:r>
            <a:r>
              <a:rPr lang="cs-CZ" altLang="cs-CZ" sz="2400" dirty="0">
                <a:cs typeface="Times New Roman" panose="02020603050405020304" pitchFamily="18" charset="0"/>
              </a:rPr>
              <a:t>:</a:t>
            </a:r>
          </a:p>
          <a:p>
            <a:pPr lvl="2" algn="just"/>
            <a:r>
              <a:rPr lang="cs-CZ" altLang="cs-CZ" dirty="0">
                <a:cs typeface="Times New Roman" panose="02020603050405020304" pitchFamily="18" charset="0"/>
              </a:rPr>
              <a:t>abyste pochopili podstatu toho, </a:t>
            </a:r>
            <a:r>
              <a:rPr lang="cs-CZ" altLang="cs-CZ" dirty="0"/>
              <a:t>c</a:t>
            </a:r>
            <a:r>
              <a:rPr lang="cs-CZ" altLang="cs-CZ" dirty="0">
                <a:cs typeface="Times New Roman" panose="02020603050405020304" pitchFamily="18" charset="0"/>
              </a:rPr>
              <a:t>o vytváříte,</a:t>
            </a:r>
          </a:p>
          <a:p>
            <a:pPr lvl="2" algn="just"/>
            <a:r>
              <a:rPr lang="cs-CZ" altLang="cs-CZ" dirty="0">
                <a:cs typeface="Times New Roman" panose="02020603050405020304" pitchFamily="18" charset="0"/>
              </a:rPr>
              <a:t>abyste mohli komunikovat v týmu</a:t>
            </a:r>
          </a:p>
          <a:p>
            <a:r>
              <a:rPr lang="cs-CZ" altLang="cs-CZ" sz="2400" dirty="0" smtClean="0">
                <a:cs typeface="Times New Roman" panose="02020603050405020304" pitchFamily="18" charset="0"/>
              </a:rPr>
              <a:t>je </a:t>
            </a:r>
            <a:r>
              <a:rPr lang="cs-CZ" altLang="cs-CZ" sz="2400" dirty="0">
                <a:cs typeface="Times New Roman" panose="02020603050405020304" pitchFamily="18" charset="0"/>
              </a:rPr>
              <a:t>bohužel obětí mýtů a nepochopení </a:t>
            </a:r>
          </a:p>
          <a:p>
            <a:pPr>
              <a:buFont typeface="Wingdings" panose="05000000000000000000" pitchFamily="2" charset="2"/>
              <a:buNone/>
            </a:pPr>
            <a:endParaRPr lang="cs-CZ" altLang="cs-CZ" sz="2400" dirty="0">
              <a:cs typeface="Times New Roman" panose="02020603050405020304" pitchFamily="18" charset="0"/>
            </a:endParaRPr>
          </a:p>
        </p:txBody>
      </p:sp>
    </p:spTree>
    <p:extLst>
      <p:ext uri="{BB962C8B-B14F-4D97-AF65-F5344CB8AC3E}">
        <p14:creationId xmlns:p14="http://schemas.microsoft.com/office/powerpoint/2010/main" val="1135198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cs-CZ" altLang="cs-CZ" sz="2100"/>
              <a:t>Historie UP</a:t>
            </a:r>
          </a:p>
        </p:txBody>
      </p:sp>
      <p:sp>
        <p:nvSpPr>
          <p:cNvPr id="7174" name="Zástupný symbol pro číslo snímk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0A0833F-376C-4398-825A-9C1F3AAB130B}" type="slidenum">
              <a:rPr lang="cs-CZ" altLang="cs-CZ">
                <a:latin typeface="Tahoma" panose="020B0604030504040204" pitchFamily="34" charset="0"/>
              </a:rPr>
              <a:pPr fontAlgn="base">
                <a:spcBef>
                  <a:spcPct val="0"/>
                </a:spcBef>
                <a:spcAft>
                  <a:spcPct val="0"/>
                </a:spcAft>
              </a:pPr>
              <a:t>4</a:t>
            </a:fld>
            <a:endParaRPr lang="cs-CZ" altLang="cs-CZ">
              <a:latin typeface="Tahoma" panose="020B0604030504040204" pitchFamily="34" charset="0"/>
            </a:endParaRPr>
          </a:p>
        </p:txBody>
      </p:sp>
      <p:sp>
        <p:nvSpPr>
          <p:cNvPr id="7171" name="Rectangle 3"/>
          <p:cNvSpPr>
            <a:spLocks noGrp="1" noChangeArrowheads="1"/>
          </p:cNvSpPr>
          <p:nvPr>
            <p:ph idx="4294967295"/>
          </p:nvPr>
        </p:nvSpPr>
        <p:spPr bwMode="auto">
          <a:xfrm>
            <a:off x="0" y="736600"/>
            <a:ext cx="6210300" cy="3617913"/>
          </a:xfrm>
        </p:spPr>
        <p:txBody>
          <a:bodyPr wrap="square" numCol="1" anchor="t" anchorCtr="0" compatLnSpc="1">
            <a:prstTxWarp prst="textNoShape">
              <a:avLst/>
            </a:prstTxWarp>
          </a:bodyPr>
          <a:lstStyle/>
          <a:p>
            <a:pPr>
              <a:buFont typeface="Wingdings" panose="05000000000000000000" pitchFamily="2" charset="2"/>
              <a:buNone/>
            </a:pPr>
            <a:endParaRPr lang="cs-CZ" altLang="cs-CZ" smtClean="0"/>
          </a:p>
          <a:p>
            <a:pPr lvl="1"/>
            <a:endParaRPr lang="cs-CZ" altLang="cs-CZ" smtClean="0"/>
          </a:p>
        </p:txBody>
      </p:sp>
      <p:sp>
        <p:nvSpPr>
          <p:cNvPr id="7175" name="TextovéPole 6"/>
          <p:cNvSpPr txBox="1">
            <a:spLocks noChangeArrowheads="1"/>
          </p:cNvSpPr>
          <p:nvPr/>
        </p:nvSpPr>
        <p:spPr bwMode="auto">
          <a:xfrm>
            <a:off x="2160985" y="3857625"/>
            <a:ext cx="482203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cs-CZ" altLang="cs-CZ" sz="1350">
                <a:latin typeface="Tahoma" panose="020B0604030504040204" pitchFamily="34" charset="0"/>
              </a:rPr>
              <a:t>1967			   			2001</a:t>
            </a:r>
          </a:p>
        </p:txBody>
      </p:sp>
      <p:pic>
        <p:nvPicPr>
          <p:cNvPr id="71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0891" y="1017985"/>
            <a:ext cx="6272213" cy="3482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5324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cs-CZ" altLang="cs-CZ" sz="3000" dirty="0" smtClean="0">
                <a:cs typeface="Times New Roman" panose="02020603050405020304" pitchFamily="18" charset="0"/>
              </a:rPr>
              <a:t>Nesprávné tvrzení </a:t>
            </a:r>
            <a:r>
              <a:rPr lang="cs-CZ" altLang="cs-CZ" sz="3000" dirty="0">
                <a:cs typeface="Times New Roman" panose="02020603050405020304" pitchFamily="18" charset="0"/>
              </a:rPr>
              <a:t>o modelování</a:t>
            </a:r>
            <a:r>
              <a:rPr lang="cs-CZ" altLang="cs-CZ" sz="3000" dirty="0"/>
              <a:t/>
            </a:r>
            <a:br>
              <a:rPr lang="cs-CZ" altLang="cs-CZ" sz="3000" dirty="0"/>
            </a:br>
            <a:r>
              <a:rPr lang="cs-CZ" altLang="cs-CZ" sz="3000" dirty="0"/>
              <a:t> </a:t>
            </a:r>
            <a:r>
              <a:rPr lang="cs-CZ" altLang="cs-CZ" sz="2000" dirty="0" err="1" smtClean="0"/>
              <a:t>Modelování</a:t>
            </a:r>
            <a:r>
              <a:rPr lang="cs-CZ" altLang="cs-CZ" sz="2000" dirty="0" smtClean="0"/>
              <a:t> </a:t>
            </a:r>
            <a:r>
              <a:rPr lang="cs-CZ" altLang="cs-CZ" sz="2000" dirty="0"/>
              <a:t>je vždy svázáno s dokumentací</a:t>
            </a:r>
            <a:r>
              <a:rPr lang="cs-CZ" altLang="cs-CZ" sz="2000" dirty="0" smtClean="0"/>
              <a:t> </a:t>
            </a:r>
          </a:p>
        </p:txBody>
      </p:sp>
      <p:sp>
        <p:nvSpPr>
          <p:cNvPr id="5" name="Zástupný symbol pro číslo snímku 4"/>
          <p:cNvSpPr>
            <a:spLocks noGrp="1"/>
          </p:cNvSpPr>
          <p:nvPr>
            <p:ph type="sldNum" sz="quarter" idx="12"/>
          </p:nvPr>
        </p:nvSpPr>
        <p:spPr/>
        <p:txBody>
          <a:bodyPr/>
          <a:lstStyle/>
          <a:p>
            <a:pPr>
              <a:defRPr/>
            </a:pPr>
            <a:fld id="{B3EFF1C4-D2F6-4BFD-A1BE-70E35A7C26A0}" type="slidenum">
              <a:rPr lang="cs-CZ" altLang="cs-CZ"/>
              <a:pPr>
                <a:defRPr/>
              </a:pPr>
              <a:t>40</a:t>
            </a:fld>
            <a:endParaRPr lang="cs-CZ" altLang="cs-CZ"/>
          </a:p>
        </p:txBody>
      </p:sp>
      <p:sp>
        <p:nvSpPr>
          <p:cNvPr id="27651" name="Rectangle 3"/>
          <p:cNvSpPr>
            <a:spLocks noGrp="1" noChangeArrowheads="1"/>
          </p:cNvSpPr>
          <p:nvPr>
            <p:ph idx="4294967295"/>
          </p:nvPr>
        </p:nvSpPr>
        <p:spPr bwMode="auto">
          <a:xfrm>
            <a:off x="1115417" y="1275606"/>
            <a:ext cx="5761037" cy="3086100"/>
          </a:xfrm>
        </p:spPr>
        <p:txBody>
          <a:bodyPr wrap="square" numCol="1" anchor="t" anchorCtr="0" compatLnSpc="1">
            <a:prstTxWarp prst="textNoShape">
              <a:avLst/>
            </a:prstTxWarp>
          </a:bodyPr>
          <a:lstStyle/>
          <a:p>
            <a:pPr algn="just"/>
            <a:r>
              <a:rPr lang="cs-CZ" altLang="cs-CZ" sz="1500" dirty="0"/>
              <a:t>m</a:t>
            </a:r>
            <a:r>
              <a:rPr lang="cs-CZ" altLang="cs-CZ" sz="1500" dirty="0">
                <a:cs typeface="Times New Roman" panose="02020603050405020304" pitchFamily="18" charset="0"/>
              </a:rPr>
              <a:t>odel je abstrakce, která popisuje jeden nebo více aspektů problému a možné řešení problému</a:t>
            </a:r>
          </a:p>
          <a:p>
            <a:pPr algn="just"/>
            <a:r>
              <a:rPr lang="cs-CZ" altLang="cs-CZ" sz="1500" dirty="0">
                <a:cs typeface="Times New Roman" panose="02020603050405020304" pitchFamily="18" charset="0"/>
              </a:rPr>
              <a:t>tradičně jsou modely chápány jako diagram</a:t>
            </a:r>
            <a:r>
              <a:rPr lang="cs-CZ" altLang="cs-CZ" sz="1500" dirty="0"/>
              <a:t>y</a:t>
            </a:r>
            <a:r>
              <a:rPr lang="cs-CZ" altLang="cs-CZ" sz="1500" dirty="0">
                <a:cs typeface="Times New Roman" panose="02020603050405020304" pitchFamily="18" charset="0"/>
              </a:rPr>
              <a:t> a odpovídající dokumentace</a:t>
            </a:r>
            <a:endParaRPr lang="cs-CZ" altLang="cs-CZ" b="1" i="1" dirty="0" smtClean="0">
              <a:cs typeface="Times New Roman" panose="02020603050405020304" pitchFamily="18" charset="0"/>
            </a:endParaRPr>
          </a:p>
          <a:p>
            <a:pPr algn="just">
              <a:buFont typeface="Wingdings" panose="05000000000000000000" pitchFamily="2" charset="2"/>
              <a:buNone/>
            </a:pPr>
            <a:r>
              <a:rPr lang="cs-CZ" altLang="cs-CZ" i="1" dirty="0" smtClean="0">
                <a:cs typeface="Times New Roman" panose="02020603050405020304" pitchFamily="18" charset="0"/>
              </a:rPr>
              <a:t>Realita</a:t>
            </a:r>
          </a:p>
          <a:p>
            <a:r>
              <a:rPr lang="cs-CZ" altLang="cs-CZ" sz="1500" dirty="0">
                <a:cs typeface="Times New Roman" panose="02020603050405020304" pitchFamily="18" charset="0"/>
              </a:rPr>
              <a:t>nevizuální artefakty jako CRC karty, textový popis byznys pravidel jsou považovány také za modely</a:t>
            </a:r>
          </a:p>
          <a:p>
            <a:r>
              <a:rPr lang="cs-CZ" altLang="cs-CZ" sz="1500" dirty="0">
                <a:cs typeface="Times New Roman" panose="02020603050405020304" pitchFamily="18" charset="0"/>
              </a:rPr>
              <a:t>při modelování nejde o model jako takový, ale o proces modelování</a:t>
            </a:r>
          </a:p>
          <a:p>
            <a:r>
              <a:rPr lang="cs-CZ" altLang="cs-CZ" sz="1500" dirty="0">
                <a:cs typeface="Times New Roman" panose="02020603050405020304" pitchFamily="18" charset="0"/>
              </a:rPr>
              <a:t>většina modelů není součástí oficiální dokumentace systému, ale některé modely je dobré uchovat - persistentní modely</a:t>
            </a:r>
            <a:r>
              <a:rPr lang="cs-CZ" altLang="cs-CZ" sz="1500" dirty="0"/>
              <a:t> </a:t>
            </a:r>
          </a:p>
        </p:txBody>
      </p:sp>
    </p:spTree>
    <p:extLst>
      <p:ext uri="{BB962C8B-B14F-4D97-AF65-F5344CB8AC3E}">
        <p14:creationId xmlns:p14="http://schemas.microsoft.com/office/powerpoint/2010/main" val="198385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cs-CZ" altLang="cs-CZ" sz="3000" dirty="0">
                <a:cs typeface="Times New Roman" panose="02020603050405020304" pitchFamily="18" charset="0"/>
              </a:rPr>
              <a:t>Nesprávné tvrzení o modelování</a:t>
            </a:r>
            <a:r>
              <a:rPr lang="cs-CZ" altLang="cs-CZ" sz="2000" dirty="0" smtClean="0"/>
              <a:t>  )</a:t>
            </a:r>
            <a:br>
              <a:rPr lang="cs-CZ" altLang="cs-CZ" sz="2000" dirty="0" smtClean="0"/>
            </a:br>
            <a:r>
              <a:rPr lang="cs-CZ" altLang="cs-CZ" sz="2000" dirty="0"/>
              <a:t/>
            </a:r>
            <a:br>
              <a:rPr lang="cs-CZ" altLang="cs-CZ" sz="2000" dirty="0"/>
            </a:br>
            <a:r>
              <a:rPr lang="cs-CZ" altLang="cs-CZ" sz="2000" dirty="0" smtClean="0"/>
              <a:t>Je </a:t>
            </a:r>
            <a:r>
              <a:rPr lang="cs-CZ" altLang="cs-CZ" sz="2000" dirty="0"/>
              <a:t>možné vše namodelovat předem a správně</a:t>
            </a:r>
            <a:endParaRPr lang="cs-CZ" altLang="cs-CZ" sz="2000" dirty="0" smtClean="0"/>
          </a:p>
        </p:txBody>
      </p:sp>
      <p:sp>
        <p:nvSpPr>
          <p:cNvPr id="5" name="Zástupný symbol pro číslo snímku 4"/>
          <p:cNvSpPr>
            <a:spLocks noGrp="1"/>
          </p:cNvSpPr>
          <p:nvPr>
            <p:ph type="sldNum" sz="quarter" idx="12"/>
          </p:nvPr>
        </p:nvSpPr>
        <p:spPr/>
        <p:txBody>
          <a:bodyPr/>
          <a:lstStyle/>
          <a:p>
            <a:pPr>
              <a:defRPr/>
            </a:pPr>
            <a:fld id="{B3EFF1C4-D2F6-4BFD-A1BE-70E35A7C26A0}" type="slidenum">
              <a:rPr lang="cs-CZ" altLang="cs-CZ"/>
              <a:pPr>
                <a:defRPr/>
              </a:pPr>
              <a:t>41</a:t>
            </a:fld>
            <a:endParaRPr lang="cs-CZ" altLang="cs-CZ"/>
          </a:p>
        </p:txBody>
      </p:sp>
      <p:sp>
        <p:nvSpPr>
          <p:cNvPr id="27651" name="Rectangle 3"/>
          <p:cNvSpPr>
            <a:spLocks noGrp="1" noChangeArrowheads="1"/>
          </p:cNvSpPr>
          <p:nvPr>
            <p:ph idx="4294967295"/>
          </p:nvPr>
        </p:nvSpPr>
        <p:spPr bwMode="auto">
          <a:xfrm>
            <a:off x="1115417" y="1645890"/>
            <a:ext cx="5761037" cy="3086100"/>
          </a:xfrm>
        </p:spPr>
        <p:txBody>
          <a:bodyPr wrap="square" numCol="1" anchor="t" anchorCtr="0" compatLnSpc="1">
            <a:prstTxWarp prst="textNoShape">
              <a:avLst/>
            </a:prstTxWarp>
          </a:bodyPr>
          <a:lstStyle/>
          <a:p>
            <a:r>
              <a:rPr lang="cs-CZ" altLang="cs-CZ" sz="1600" dirty="0"/>
              <a:t>snaha </a:t>
            </a:r>
            <a:r>
              <a:rPr lang="cs-CZ" altLang="cs-CZ" sz="1600" dirty="0">
                <a:cs typeface="Times New Roman" panose="02020603050405020304" pitchFamily="18" charset="0"/>
              </a:rPr>
              <a:t>namodelova</a:t>
            </a:r>
            <a:r>
              <a:rPr lang="cs-CZ" altLang="cs-CZ" sz="1600" dirty="0"/>
              <a:t>t</a:t>
            </a:r>
            <a:r>
              <a:rPr lang="cs-CZ" altLang="cs-CZ" sz="1600" dirty="0">
                <a:cs typeface="Times New Roman" panose="02020603050405020304" pitchFamily="18" charset="0"/>
              </a:rPr>
              <a:t> vše předem a správně </a:t>
            </a:r>
            <a:r>
              <a:rPr lang="cs-CZ" altLang="cs-CZ" sz="1600" dirty="0"/>
              <a:t>a</a:t>
            </a:r>
            <a:r>
              <a:rPr lang="cs-CZ" altLang="cs-CZ" sz="1600" dirty="0">
                <a:cs typeface="Times New Roman" panose="02020603050405020304" pitchFamily="18" charset="0"/>
              </a:rPr>
              <a:t> zmraz</a:t>
            </a:r>
            <a:r>
              <a:rPr lang="cs-CZ" altLang="cs-CZ" sz="1600" dirty="0"/>
              <a:t>it</a:t>
            </a:r>
            <a:r>
              <a:rPr lang="cs-CZ" altLang="cs-CZ" sz="1600" dirty="0">
                <a:cs typeface="Times New Roman" panose="02020603050405020304" pitchFamily="18" charset="0"/>
              </a:rPr>
              <a:t> požadavky před začátkem kódování </a:t>
            </a:r>
            <a:endParaRPr lang="cs-CZ" altLang="cs-CZ" sz="1600" dirty="0"/>
          </a:p>
          <a:p>
            <a:pPr>
              <a:buFont typeface="Wingdings" panose="05000000000000000000" pitchFamily="2" charset="2"/>
              <a:buNone/>
            </a:pPr>
            <a:r>
              <a:rPr lang="cs-CZ" altLang="cs-CZ" sz="1600" dirty="0">
                <a:cs typeface="Times New Roman" panose="02020603050405020304" pitchFamily="18" charset="0"/>
              </a:rPr>
              <a:t> </a:t>
            </a:r>
            <a:r>
              <a:rPr lang="cs-CZ" altLang="cs-CZ" sz="1600" i="1" dirty="0">
                <a:cs typeface="Times New Roman" panose="02020603050405020304" pitchFamily="18" charset="0"/>
              </a:rPr>
              <a:t>Realita</a:t>
            </a:r>
          </a:p>
          <a:p>
            <a:r>
              <a:rPr lang="cs-CZ" altLang="cs-CZ" sz="1600" dirty="0"/>
              <a:t>nemá smysl modelovat ve všech podrobnostech</a:t>
            </a:r>
          </a:p>
          <a:p>
            <a:r>
              <a:rPr lang="cs-CZ" altLang="cs-CZ" sz="1600" dirty="0"/>
              <a:t>programátoři příliš neuznávají modely</a:t>
            </a:r>
          </a:p>
          <a:p>
            <a:r>
              <a:rPr lang="cs-CZ" altLang="cs-CZ" sz="1600" dirty="0">
                <a:cs typeface="Times New Roman" panose="02020603050405020304" pitchFamily="18" charset="0"/>
              </a:rPr>
              <a:t>základem vývoje SW je iterativní přístup - trochu modelování, trochu kódování, trochu testování a hlavně nasazení fungující verze SW</a:t>
            </a:r>
            <a:r>
              <a:rPr lang="cs-CZ" altLang="cs-CZ" sz="1600" dirty="0"/>
              <a:t> a zpětná vazba od zákazníka</a:t>
            </a:r>
          </a:p>
        </p:txBody>
      </p:sp>
    </p:spTree>
    <p:extLst>
      <p:ext uri="{BB962C8B-B14F-4D97-AF65-F5344CB8AC3E}">
        <p14:creationId xmlns:p14="http://schemas.microsoft.com/office/powerpoint/2010/main" val="2002140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cs-CZ" altLang="cs-CZ" sz="3000" dirty="0">
                <a:cs typeface="Times New Roman" panose="02020603050405020304" pitchFamily="18" charset="0"/>
              </a:rPr>
              <a:t>Nesprávné tvrzení o modelování</a:t>
            </a:r>
            <a:r>
              <a:rPr lang="cs-CZ" altLang="cs-CZ" sz="3000" dirty="0"/>
              <a:t/>
            </a:r>
            <a:br>
              <a:rPr lang="cs-CZ" altLang="cs-CZ" sz="3000" dirty="0"/>
            </a:br>
            <a:r>
              <a:rPr lang="cs-CZ" altLang="cs-CZ" sz="3000" dirty="0"/>
              <a:t> </a:t>
            </a:r>
            <a:r>
              <a:rPr lang="cs-CZ" altLang="cs-CZ" sz="2000" dirty="0"/>
              <a:t>Při modelování je nutné používat CASE nástroj </a:t>
            </a:r>
            <a:endParaRPr lang="cs-CZ" altLang="cs-CZ" sz="2000" dirty="0" smtClean="0"/>
          </a:p>
        </p:txBody>
      </p:sp>
      <p:sp>
        <p:nvSpPr>
          <p:cNvPr id="5" name="Zástupný symbol pro číslo snímku 4"/>
          <p:cNvSpPr>
            <a:spLocks noGrp="1"/>
          </p:cNvSpPr>
          <p:nvPr>
            <p:ph type="sldNum" sz="quarter" idx="12"/>
          </p:nvPr>
        </p:nvSpPr>
        <p:spPr/>
        <p:txBody>
          <a:bodyPr/>
          <a:lstStyle/>
          <a:p>
            <a:pPr>
              <a:defRPr/>
            </a:pPr>
            <a:fld id="{B3EFF1C4-D2F6-4BFD-A1BE-70E35A7C26A0}" type="slidenum">
              <a:rPr lang="cs-CZ" altLang="cs-CZ"/>
              <a:pPr>
                <a:defRPr/>
              </a:pPr>
              <a:t>42</a:t>
            </a:fld>
            <a:endParaRPr lang="cs-CZ" altLang="cs-CZ"/>
          </a:p>
        </p:txBody>
      </p:sp>
      <p:sp>
        <p:nvSpPr>
          <p:cNvPr id="27651" name="Rectangle 3"/>
          <p:cNvSpPr>
            <a:spLocks noGrp="1" noChangeArrowheads="1"/>
          </p:cNvSpPr>
          <p:nvPr>
            <p:ph idx="4294967295"/>
          </p:nvPr>
        </p:nvSpPr>
        <p:spPr bwMode="auto">
          <a:xfrm>
            <a:off x="1115417" y="1419622"/>
            <a:ext cx="5761037" cy="3086100"/>
          </a:xfrm>
        </p:spPr>
        <p:txBody>
          <a:bodyPr wrap="square" numCol="1" anchor="t" anchorCtr="0" compatLnSpc="1">
            <a:prstTxWarp prst="textNoShape">
              <a:avLst/>
            </a:prstTxWarp>
          </a:bodyPr>
          <a:lstStyle/>
          <a:p>
            <a:pPr algn="just">
              <a:buFont typeface="Wingdings" panose="05000000000000000000" pitchFamily="2" charset="2"/>
              <a:buNone/>
            </a:pPr>
            <a:r>
              <a:rPr lang="cs-CZ" altLang="cs-CZ" sz="1600" dirty="0" smtClean="0">
                <a:cs typeface="Times New Roman" panose="02020603050405020304" pitchFamily="18" charset="0"/>
              </a:rPr>
              <a:t>Ten </a:t>
            </a:r>
            <a:r>
              <a:rPr lang="cs-CZ" altLang="cs-CZ" sz="1600" dirty="0">
                <a:cs typeface="Times New Roman" panose="02020603050405020304" pitchFamily="18" charset="0"/>
              </a:rPr>
              <a:t>nejlépe zachytí všechny aspekty modelu a zajistí konzistenci mezi modely</a:t>
            </a:r>
          </a:p>
          <a:p>
            <a:pPr algn="just">
              <a:buFont typeface="Wingdings" panose="05000000000000000000" pitchFamily="2" charset="2"/>
              <a:buNone/>
            </a:pPr>
            <a:r>
              <a:rPr lang="cs-CZ" altLang="cs-CZ" sz="1600" i="1" dirty="0">
                <a:cs typeface="Times New Roman" panose="02020603050405020304" pitchFamily="18" charset="0"/>
              </a:rPr>
              <a:t>Realita</a:t>
            </a:r>
          </a:p>
          <a:p>
            <a:r>
              <a:rPr lang="cs-CZ" altLang="cs-CZ" sz="1600" dirty="0">
                <a:cs typeface="Times New Roman" panose="02020603050405020304" pitchFamily="18" charset="0"/>
              </a:rPr>
              <a:t>daleko efektivnější je vytvářet jednoduché modely, které zachycují jen podstatné informace </a:t>
            </a:r>
          </a:p>
          <a:p>
            <a:r>
              <a:rPr lang="cs-CZ" altLang="cs-CZ" sz="1600" dirty="0"/>
              <a:t>a používat jednoduché nástroje</a:t>
            </a:r>
          </a:p>
        </p:txBody>
      </p:sp>
    </p:spTree>
    <p:extLst>
      <p:ext uri="{BB962C8B-B14F-4D97-AF65-F5344CB8AC3E}">
        <p14:creationId xmlns:p14="http://schemas.microsoft.com/office/powerpoint/2010/main" val="233469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cs-CZ" altLang="cs-CZ" sz="3000" dirty="0">
                <a:cs typeface="Times New Roman" panose="02020603050405020304" pitchFamily="18" charset="0"/>
              </a:rPr>
              <a:t>Nesprávné tvrzení o modelování</a:t>
            </a:r>
            <a:r>
              <a:rPr lang="cs-CZ" altLang="cs-CZ" sz="3000" dirty="0" smtClean="0"/>
              <a:t> </a:t>
            </a:r>
            <a:br>
              <a:rPr lang="cs-CZ" altLang="cs-CZ" sz="3000" dirty="0" smtClean="0"/>
            </a:br>
            <a:r>
              <a:rPr lang="cs-CZ" altLang="cs-CZ" sz="1800" dirty="0" smtClean="0"/>
              <a:t>Při </a:t>
            </a:r>
            <a:r>
              <a:rPr lang="cs-CZ" altLang="cs-CZ" sz="1800" dirty="0"/>
              <a:t>vývoji softwaru je třeba zmrazit požadavky</a:t>
            </a:r>
            <a:r>
              <a:rPr lang="cs-CZ" altLang="cs-CZ" dirty="0" smtClean="0"/>
              <a:t> </a:t>
            </a:r>
          </a:p>
        </p:txBody>
      </p:sp>
      <p:sp>
        <p:nvSpPr>
          <p:cNvPr id="5" name="Zástupný symbol pro číslo snímku 4"/>
          <p:cNvSpPr>
            <a:spLocks noGrp="1"/>
          </p:cNvSpPr>
          <p:nvPr>
            <p:ph type="sldNum" sz="quarter" idx="12"/>
          </p:nvPr>
        </p:nvSpPr>
        <p:spPr/>
        <p:txBody>
          <a:bodyPr/>
          <a:lstStyle/>
          <a:p>
            <a:pPr>
              <a:defRPr/>
            </a:pPr>
            <a:fld id="{B3EFF1C4-D2F6-4BFD-A1BE-70E35A7C26A0}" type="slidenum">
              <a:rPr lang="cs-CZ" altLang="cs-CZ"/>
              <a:pPr>
                <a:defRPr/>
              </a:pPr>
              <a:t>43</a:t>
            </a:fld>
            <a:endParaRPr lang="cs-CZ" altLang="cs-CZ"/>
          </a:p>
        </p:txBody>
      </p:sp>
      <p:sp>
        <p:nvSpPr>
          <p:cNvPr id="27651" name="Rectangle 3"/>
          <p:cNvSpPr>
            <a:spLocks noGrp="1" noChangeArrowheads="1"/>
          </p:cNvSpPr>
          <p:nvPr>
            <p:ph idx="4294967295"/>
          </p:nvPr>
        </p:nvSpPr>
        <p:spPr bwMode="auto">
          <a:xfrm>
            <a:off x="1115417" y="1419622"/>
            <a:ext cx="5761037" cy="3086100"/>
          </a:xfrm>
        </p:spPr>
        <p:txBody>
          <a:bodyPr wrap="square" numCol="1" anchor="t" anchorCtr="0" compatLnSpc="1">
            <a:prstTxWarp prst="textNoShape">
              <a:avLst/>
            </a:prstTxWarp>
          </a:bodyPr>
          <a:lstStyle/>
          <a:p>
            <a:pPr algn="just">
              <a:buFont typeface="Wingdings" panose="05000000000000000000" pitchFamily="2" charset="2"/>
              <a:buNone/>
            </a:pPr>
            <a:r>
              <a:rPr lang="cs-CZ" altLang="cs-CZ" sz="1600" dirty="0">
                <a:cs typeface="Times New Roman" panose="02020603050405020304" pitchFamily="18" charset="0"/>
              </a:rPr>
              <a:t>Při zmrazení požadavků na začátku životního cyklu nejspíš dodáte to, co bylo požadováno, ale pravděpodobně ne to, co je třeba.</a:t>
            </a:r>
          </a:p>
          <a:p>
            <a:pPr algn="just">
              <a:buFont typeface="Wingdings" panose="05000000000000000000" pitchFamily="2" charset="2"/>
              <a:buNone/>
            </a:pPr>
            <a:r>
              <a:rPr lang="cs-CZ" altLang="cs-CZ" sz="1600" dirty="0">
                <a:cs typeface="Times New Roman" panose="02020603050405020304" pitchFamily="18" charset="0"/>
              </a:rPr>
              <a:t>Realita</a:t>
            </a:r>
          </a:p>
          <a:p>
            <a:pPr algn="just"/>
            <a:r>
              <a:rPr lang="cs-CZ" altLang="cs-CZ" sz="1600" dirty="0">
                <a:cs typeface="Times New Roman" panose="02020603050405020304" pitchFamily="18" charset="0"/>
              </a:rPr>
              <a:t>dochází ke změnám, mění se požadavky</a:t>
            </a:r>
          </a:p>
          <a:p>
            <a:pPr algn="just"/>
            <a:r>
              <a:rPr lang="cs-CZ" altLang="cs-CZ" sz="1600" dirty="0">
                <a:cs typeface="Times New Roman" panose="02020603050405020304" pitchFamily="18" charset="0"/>
              </a:rPr>
              <a:t>protože se mění byznys priority</a:t>
            </a:r>
          </a:p>
          <a:p>
            <a:pPr algn="just"/>
            <a:r>
              <a:rPr lang="cs-CZ" altLang="cs-CZ" sz="1600" dirty="0">
                <a:cs typeface="Times New Roman" panose="02020603050405020304" pitchFamily="18" charset="0"/>
              </a:rPr>
              <a:t>protože zákazník po dodání části systému jej lépe pochopí </a:t>
            </a:r>
          </a:p>
          <a:p>
            <a:pPr algn="just"/>
            <a:r>
              <a:rPr lang="cs-CZ" altLang="cs-CZ" sz="1600" dirty="0">
                <a:cs typeface="Times New Roman" panose="02020603050405020304" pitchFamily="18" charset="0"/>
              </a:rPr>
              <a:t>lepší než zmrazit požadavky a riskovat neúspěch je uchopit změnu a odpovědět na ni</a:t>
            </a:r>
          </a:p>
          <a:p>
            <a:pPr algn="just">
              <a:buFont typeface="Wingdings" panose="05000000000000000000" pitchFamily="2" charset="2"/>
              <a:buNone/>
            </a:pPr>
            <a:endParaRPr lang="cs-CZ" altLang="cs-CZ" sz="1600" dirty="0">
              <a:cs typeface="Times New Roman" panose="02020603050405020304" pitchFamily="18" charset="0"/>
            </a:endParaRPr>
          </a:p>
        </p:txBody>
      </p:sp>
    </p:spTree>
    <p:extLst>
      <p:ext uri="{BB962C8B-B14F-4D97-AF65-F5344CB8AC3E}">
        <p14:creationId xmlns:p14="http://schemas.microsoft.com/office/powerpoint/2010/main" val="918474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23726" y="123478"/>
            <a:ext cx="7344816" cy="507703"/>
          </a:xfrm>
        </p:spPr>
        <p:txBody>
          <a:bodyPr/>
          <a:lstStyle/>
          <a:p>
            <a:r>
              <a:rPr lang="cs-CZ" altLang="cs-CZ" sz="3000" dirty="0">
                <a:cs typeface="Times New Roman" panose="02020603050405020304" pitchFamily="18" charset="0"/>
              </a:rPr>
              <a:t>Nesprávné tvrzení o modelování</a:t>
            </a:r>
            <a:r>
              <a:rPr lang="cs-CZ" altLang="cs-CZ" sz="3000" dirty="0" smtClean="0"/>
              <a:t> </a:t>
            </a:r>
            <a:br>
              <a:rPr lang="cs-CZ" altLang="cs-CZ" sz="3000" dirty="0" smtClean="0"/>
            </a:br>
            <a:r>
              <a:rPr lang="cs-CZ" altLang="cs-CZ" sz="3000" dirty="0" smtClean="0"/>
              <a:t/>
            </a:r>
            <a:br>
              <a:rPr lang="cs-CZ" altLang="cs-CZ" sz="3000" dirty="0" smtClean="0"/>
            </a:br>
            <a:r>
              <a:rPr lang="cs-CZ" altLang="cs-CZ" sz="1800" dirty="0" smtClean="0"/>
              <a:t>Návrh </a:t>
            </a:r>
            <a:r>
              <a:rPr lang="cs-CZ" altLang="cs-CZ" sz="1800" dirty="0"/>
              <a:t>je vytesán do kamene</a:t>
            </a:r>
            <a:r>
              <a:rPr lang="cs-CZ" altLang="cs-CZ" dirty="0" smtClean="0"/>
              <a:t> </a:t>
            </a:r>
          </a:p>
        </p:txBody>
      </p:sp>
      <p:sp>
        <p:nvSpPr>
          <p:cNvPr id="5" name="Zástupný symbol pro číslo snímku 4"/>
          <p:cNvSpPr>
            <a:spLocks noGrp="1"/>
          </p:cNvSpPr>
          <p:nvPr>
            <p:ph type="sldNum" sz="quarter" idx="12"/>
          </p:nvPr>
        </p:nvSpPr>
        <p:spPr/>
        <p:txBody>
          <a:bodyPr/>
          <a:lstStyle/>
          <a:p>
            <a:pPr>
              <a:defRPr/>
            </a:pPr>
            <a:fld id="{B3EFF1C4-D2F6-4BFD-A1BE-70E35A7C26A0}" type="slidenum">
              <a:rPr lang="cs-CZ" altLang="cs-CZ"/>
              <a:pPr>
                <a:defRPr/>
              </a:pPr>
              <a:t>44</a:t>
            </a:fld>
            <a:endParaRPr lang="cs-CZ" altLang="cs-CZ"/>
          </a:p>
        </p:txBody>
      </p:sp>
      <p:sp>
        <p:nvSpPr>
          <p:cNvPr id="27651" name="Rectangle 3"/>
          <p:cNvSpPr>
            <a:spLocks noGrp="1" noChangeArrowheads="1"/>
          </p:cNvSpPr>
          <p:nvPr>
            <p:ph idx="4294967295"/>
          </p:nvPr>
        </p:nvSpPr>
        <p:spPr bwMode="auto">
          <a:xfrm>
            <a:off x="1115616" y="1635646"/>
            <a:ext cx="5761037" cy="2376264"/>
          </a:xfrm>
        </p:spPr>
        <p:txBody>
          <a:bodyPr wrap="square" numCol="1" anchor="t" anchorCtr="0" compatLnSpc="1">
            <a:prstTxWarp prst="textNoShape">
              <a:avLst/>
            </a:prstTxWarp>
          </a:bodyPr>
          <a:lstStyle/>
          <a:p>
            <a:pPr algn="just">
              <a:buFont typeface="Wingdings" panose="05000000000000000000" pitchFamily="2" charset="2"/>
              <a:buNone/>
            </a:pPr>
            <a:r>
              <a:rPr lang="cs-CZ" altLang="cs-CZ" sz="1600" dirty="0">
                <a:cs typeface="Times New Roman" panose="02020603050405020304" pitchFamily="18" charset="0"/>
              </a:rPr>
              <a:t>Realita</a:t>
            </a:r>
          </a:p>
          <a:p>
            <a:pPr algn="just"/>
            <a:r>
              <a:rPr lang="cs-CZ" altLang="cs-CZ" sz="1600" dirty="0">
                <a:cs typeface="Times New Roman" panose="02020603050405020304" pitchFamily="18" charset="0"/>
              </a:rPr>
              <a:t>nikdo, ani nejlepší návrhář není dokonalý a stejně tak jeho dílo, nemá smysl fixovat chyby</a:t>
            </a:r>
          </a:p>
          <a:p>
            <a:pPr algn="just"/>
            <a:r>
              <a:rPr lang="cs-CZ" altLang="cs-CZ" sz="1600" dirty="0">
                <a:cs typeface="Times New Roman" panose="02020603050405020304" pitchFamily="18" charset="0"/>
              </a:rPr>
              <a:t>pokud nechceme zmrazit požadavky, není možné zmrazit návrh</a:t>
            </a:r>
          </a:p>
          <a:p>
            <a:pPr algn="just"/>
            <a:r>
              <a:rPr lang="cs-CZ" altLang="cs-CZ" sz="1600" dirty="0">
                <a:cs typeface="Times New Roman" panose="02020603050405020304" pitchFamily="18" charset="0"/>
              </a:rPr>
              <a:t>návrh je hotov, až po dodání kódu</a:t>
            </a:r>
          </a:p>
        </p:txBody>
      </p:sp>
    </p:spTree>
    <p:extLst>
      <p:ext uri="{BB962C8B-B14F-4D97-AF65-F5344CB8AC3E}">
        <p14:creationId xmlns:p14="http://schemas.microsoft.com/office/powerpoint/2010/main" val="1257250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cs-CZ" altLang="cs-CZ" sz="3000" dirty="0">
                <a:cs typeface="Times New Roman" panose="02020603050405020304" pitchFamily="18" charset="0"/>
              </a:rPr>
              <a:t>Nesprávné tvrzení o modelování</a:t>
            </a:r>
            <a:r>
              <a:rPr lang="cs-CZ" altLang="cs-CZ" sz="3000" dirty="0" smtClean="0"/>
              <a:t> </a:t>
            </a:r>
            <a:br>
              <a:rPr lang="cs-CZ" altLang="cs-CZ" sz="3000" dirty="0" smtClean="0"/>
            </a:br>
            <a:r>
              <a:rPr lang="cs-CZ" altLang="cs-CZ" sz="3000" dirty="0"/>
              <a:t/>
            </a:r>
            <a:br>
              <a:rPr lang="cs-CZ" altLang="cs-CZ" sz="3000" dirty="0"/>
            </a:br>
            <a:r>
              <a:rPr lang="cs-CZ" altLang="cs-CZ" sz="1800" dirty="0" err="1" smtClean="0">
                <a:cs typeface="Times New Roman" panose="02020603050405020304" pitchFamily="18" charset="0"/>
              </a:rPr>
              <a:t>Modelování</a:t>
            </a:r>
            <a:r>
              <a:rPr lang="cs-CZ" altLang="cs-CZ" sz="1800" dirty="0" smtClean="0">
                <a:cs typeface="Times New Roman" panose="02020603050405020304" pitchFamily="18" charset="0"/>
              </a:rPr>
              <a:t> </a:t>
            </a:r>
            <a:r>
              <a:rPr lang="cs-CZ" altLang="cs-CZ" sz="1800" dirty="0">
                <a:cs typeface="Times New Roman" panose="02020603050405020304" pitchFamily="18" charset="0"/>
              </a:rPr>
              <a:t>je ztráta času</a:t>
            </a:r>
            <a:endParaRPr lang="cs-CZ" altLang="cs-CZ" dirty="0" smtClean="0"/>
          </a:p>
        </p:txBody>
      </p:sp>
      <p:sp>
        <p:nvSpPr>
          <p:cNvPr id="5" name="Zástupný symbol pro číslo snímku 4"/>
          <p:cNvSpPr>
            <a:spLocks noGrp="1"/>
          </p:cNvSpPr>
          <p:nvPr>
            <p:ph type="sldNum" sz="quarter" idx="12"/>
          </p:nvPr>
        </p:nvSpPr>
        <p:spPr/>
        <p:txBody>
          <a:bodyPr/>
          <a:lstStyle/>
          <a:p>
            <a:pPr>
              <a:defRPr/>
            </a:pPr>
            <a:fld id="{B3EFF1C4-D2F6-4BFD-A1BE-70E35A7C26A0}" type="slidenum">
              <a:rPr lang="cs-CZ" altLang="cs-CZ"/>
              <a:pPr>
                <a:defRPr/>
              </a:pPr>
              <a:t>45</a:t>
            </a:fld>
            <a:endParaRPr lang="cs-CZ" altLang="cs-CZ"/>
          </a:p>
        </p:txBody>
      </p:sp>
      <p:sp>
        <p:nvSpPr>
          <p:cNvPr id="27651" name="Rectangle 3"/>
          <p:cNvSpPr>
            <a:spLocks noGrp="1" noChangeArrowheads="1"/>
          </p:cNvSpPr>
          <p:nvPr>
            <p:ph idx="4294967295"/>
          </p:nvPr>
        </p:nvSpPr>
        <p:spPr bwMode="auto">
          <a:xfrm>
            <a:off x="1115417" y="1649223"/>
            <a:ext cx="5761037" cy="3086100"/>
          </a:xfrm>
        </p:spPr>
        <p:txBody>
          <a:bodyPr wrap="square" numCol="1" anchor="t" anchorCtr="0" compatLnSpc="1">
            <a:prstTxWarp prst="textNoShape">
              <a:avLst/>
            </a:prstTxWarp>
          </a:bodyPr>
          <a:lstStyle/>
          <a:p>
            <a:r>
              <a:rPr lang="cs-CZ" altLang="cs-CZ" sz="1600" dirty="0">
                <a:cs typeface="Times New Roman" panose="02020603050405020304" pitchFamily="18" charset="0"/>
              </a:rPr>
              <a:t>častý názor nových vývojářů, kteří se orientují jen na kódování</a:t>
            </a:r>
          </a:p>
          <a:p>
            <a:pPr algn="just">
              <a:buFont typeface="Wingdings" panose="05000000000000000000" pitchFamily="2" charset="2"/>
              <a:buNone/>
            </a:pPr>
            <a:r>
              <a:rPr lang="cs-CZ" altLang="cs-CZ" sz="1600" i="1" dirty="0">
                <a:cs typeface="Times New Roman" panose="02020603050405020304" pitchFamily="18" charset="0"/>
              </a:rPr>
              <a:t>Realita</a:t>
            </a:r>
          </a:p>
          <a:p>
            <a:r>
              <a:rPr lang="cs-CZ" altLang="cs-CZ" sz="1600" dirty="0">
                <a:cs typeface="Times New Roman" panose="02020603050405020304" pitchFamily="18" charset="0"/>
              </a:rPr>
              <a:t>často se produktivita vývojáře zvýší náčrtkem diagramu, vytvořením prototypu </a:t>
            </a:r>
            <a:r>
              <a:rPr lang="cs-CZ" altLang="cs-CZ" sz="1600" dirty="0"/>
              <a:t>UI </a:t>
            </a:r>
            <a:r>
              <a:rPr lang="cs-CZ" altLang="cs-CZ" sz="1600" dirty="0">
                <a:cs typeface="Times New Roman" panose="02020603050405020304" pitchFamily="18" charset="0"/>
              </a:rPr>
              <a:t>atd.</a:t>
            </a:r>
            <a:endParaRPr lang="cs-CZ" altLang="cs-CZ" sz="1600" dirty="0"/>
          </a:p>
          <a:p>
            <a:r>
              <a:rPr lang="cs-CZ" altLang="cs-CZ" sz="1600" dirty="0">
                <a:cs typeface="Times New Roman" panose="02020603050405020304" pitchFamily="18" charset="0"/>
              </a:rPr>
              <a:t>produktivní vývojáři modelují před psaním kódu</a:t>
            </a:r>
          </a:p>
        </p:txBody>
      </p:sp>
    </p:spTree>
    <p:extLst>
      <p:ext uri="{BB962C8B-B14F-4D97-AF65-F5344CB8AC3E}">
        <p14:creationId xmlns:p14="http://schemas.microsoft.com/office/powerpoint/2010/main" val="4110061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cs-CZ" altLang="cs-CZ" sz="3000" dirty="0" smtClean="0">
                <a:cs typeface="Times New Roman" panose="02020603050405020304" pitchFamily="18" charset="0"/>
              </a:rPr>
              <a:t>Mýty o modelování</a:t>
            </a:r>
            <a:r>
              <a:rPr lang="cs-CZ" altLang="cs-CZ" sz="3000" dirty="0" smtClean="0"/>
              <a:t/>
            </a:r>
            <a:br>
              <a:rPr lang="cs-CZ" altLang="cs-CZ" sz="3000" dirty="0" smtClean="0"/>
            </a:br>
            <a:r>
              <a:rPr lang="cs-CZ" altLang="cs-CZ" sz="3000" dirty="0" smtClean="0"/>
              <a:t> </a:t>
            </a:r>
            <a:r>
              <a:rPr lang="cs-CZ" altLang="cs-CZ" sz="1800" dirty="0">
                <a:cs typeface="Times New Roman" panose="02020603050405020304" pitchFamily="18" charset="0"/>
              </a:rPr>
              <a:t>Základem je datové modelování</a:t>
            </a:r>
            <a:endParaRPr lang="cs-CZ" altLang="cs-CZ" dirty="0" smtClean="0"/>
          </a:p>
        </p:txBody>
      </p:sp>
      <p:sp>
        <p:nvSpPr>
          <p:cNvPr id="5" name="Zástupný symbol pro číslo snímku 4"/>
          <p:cNvSpPr>
            <a:spLocks noGrp="1"/>
          </p:cNvSpPr>
          <p:nvPr>
            <p:ph type="sldNum" sz="quarter" idx="12"/>
          </p:nvPr>
        </p:nvSpPr>
        <p:spPr/>
        <p:txBody>
          <a:bodyPr/>
          <a:lstStyle/>
          <a:p>
            <a:pPr>
              <a:defRPr/>
            </a:pPr>
            <a:fld id="{B3EFF1C4-D2F6-4BFD-A1BE-70E35A7C26A0}" type="slidenum">
              <a:rPr lang="cs-CZ" altLang="cs-CZ"/>
              <a:pPr>
                <a:defRPr/>
              </a:pPr>
              <a:t>46</a:t>
            </a:fld>
            <a:endParaRPr lang="cs-CZ" altLang="cs-CZ"/>
          </a:p>
        </p:txBody>
      </p:sp>
      <p:sp>
        <p:nvSpPr>
          <p:cNvPr id="27651" name="Rectangle 3"/>
          <p:cNvSpPr>
            <a:spLocks noGrp="1" noChangeArrowheads="1"/>
          </p:cNvSpPr>
          <p:nvPr>
            <p:ph idx="4294967295"/>
          </p:nvPr>
        </p:nvSpPr>
        <p:spPr bwMode="auto">
          <a:xfrm>
            <a:off x="1115417" y="1419622"/>
            <a:ext cx="5761037" cy="3086100"/>
          </a:xfrm>
        </p:spPr>
        <p:txBody>
          <a:bodyPr wrap="square" numCol="1" anchor="t" anchorCtr="0" compatLnSpc="1">
            <a:prstTxWarp prst="textNoShape">
              <a:avLst/>
            </a:prstTxWarp>
          </a:bodyPr>
          <a:lstStyle/>
          <a:p>
            <a:pPr algn="just"/>
            <a:r>
              <a:rPr lang="cs-CZ" altLang="cs-CZ" sz="1600" dirty="0">
                <a:cs typeface="Times New Roman" panose="02020603050405020304" pitchFamily="18" charset="0"/>
              </a:rPr>
              <a:t>datová komunita má politickou sílu</a:t>
            </a:r>
          </a:p>
          <a:p>
            <a:pPr algn="just">
              <a:buFont typeface="Wingdings" panose="05000000000000000000" pitchFamily="2" charset="2"/>
              <a:buNone/>
            </a:pPr>
            <a:r>
              <a:rPr lang="cs-CZ" altLang="cs-CZ" sz="1600" dirty="0">
                <a:cs typeface="Times New Roman" panose="02020603050405020304" pitchFamily="18" charset="0"/>
              </a:rPr>
              <a:t>Realita</a:t>
            </a:r>
          </a:p>
          <a:p>
            <a:pPr algn="just"/>
            <a:r>
              <a:rPr lang="cs-CZ" altLang="cs-CZ" sz="1600" dirty="0">
                <a:cs typeface="Times New Roman" panose="02020603050405020304" pitchFamily="18" charset="0"/>
              </a:rPr>
              <a:t>datové modelování je důležitý, ale sekundární úkol modelování </a:t>
            </a:r>
          </a:p>
        </p:txBody>
      </p:sp>
    </p:spTree>
    <p:extLst>
      <p:ext uri="{BB962C8B-B14F-4D97-AF65-F5344CB8AC3E}">
        <p14:creationId xmlns:p14="http://schemas.microsoft.com/office/powerpoint/2010/main" val="845692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cs-CZ" altLang="cs-CZ" sz="3000" dirty="0">
                <a:cs typeface="Times New Roman" panose="02020603050405020304" pitchFamily="18" charset="0"/>
              </a:rPr>
              <a:t>Nesprávné tvrzení o </a:t>
            </a:r>
            <a:r>
              <a:rPr lang="cs-CZ" altLang="cs-CZ" sz="3000" dirty="0" smtClean="0">
                <a:cs typeface="Times New Roman" panose="02020603050405020304" pitchFamily="18" charset="0"/>
              </a:rPr>
              <a:t>modelování</a:t>
            </a:r>
            <a:br>
              <a:rPr lang="cs-CZ" altLang="cs-CZ" sz="3000" dirty="0" smtClean="0">
                <a:cs typeface="Times New Roman" panose="02020603050405020304" pitchFamily="18" charset="0"/>
              </a:rPr>
            </a:br>
            <a:r>
              <a:rPr lang="cs-CZ" altLang="cs-CZ" sz="3000" dirty="0" smtClean="0"/>
              <a:t> </a:t>
            </a:r>
            <a:r>
              <a:rPr lang="cs-CZ" altLang="cs-CZ" sz="1800" dirty="0">
                <a:cs typeface="Times New Roman" panose="02020603050405020304" pitchFamily="18" charset="0"/>
              </a:rPr>
              <a:t>Všichni vývojáři umí modelovat</a:t>
            </a:r>
            <a:endParaRPr lang="cs-CZ" altLang="cs-CZ" dirty="0" smtClean="0"/>
          </a:p>
        </p:txBody>
      </p:sp>
      <p:sp>
        <p:nvSpPr>
          <p:cNvPr id="5" name="Zástupný symbol pro číslo snímku 4"/>
          <p:cNvSpPr>
            <a:spLocks noGrp="1"/>
          </p:cNvSpPr>
          <p:nvPr>
            <p:ph type="sldNum" sz="quarter" idx="12"/>
          </p:nvPr>
        </p:nvSpPr>
        <p:spPr/>
        <p:txBody>
          <a:bodyPr/>
          <a:lstStyle/>
          <a:p>
            <a:pPr>
              <a:defRPr/>
            </a:pPr>
            <a:fld id="{B3EFF1C4-D2F6-4BFD-A1BE-70E35A7C26A0}" type="slidenum">
              <a:rPr lang="cs-CZ" altLang="cs-CZ"/>
              <a:pPr>
                <a:defRPr/>
              </a:pPr>
              <a:t>47</a:t>
            </a:fld>
            <a:endParaRPr lang="cs-CZ" altLang="cs-CZ"/>
          </a:p>
        </p:txBody>
      </p:sp>
      <p:sp>
        <p:nvSpPr>
          <p:cNvPr id="27651" name="Rectangle 3"/>
          <p:cNvSpPr>
            <a:spLocks noGrp="1" noChangeArrowheads="1"/>
          </p:cNvSpPr>
          <p:nvPr>
            <p:ph idx="4294967295"/>
          </p:nvPr>
        </p:nvSpPr>
        <p:spPr bwMode="auto">
          <a:xfrm>
            <a:off x="1115417" y="1419622"/>
            <a:ext cx="5761037" cy="3086100"/>
          </a:xfrm>
        </p:spPr>
        <p:txBody>
          <a:bodyPr wrap="square" numCol="1" anchor="t" anchorCtr="0" compatLnSpc="1">
            <a:prstTxWarp prst="textNoShape">
              <a:avLst/>
            </a:prstTxWarp>
          </a:bodyPr>
          <a:lstStyle/>
          <a:p>
            <a:pPr algn="just">
              <a:buFont typeface="Wingdings" panose="05000000000000000000" pitchFamily="2" charset="2"/>
              <a:buNone/>
            </a:pPr>
            <a:endParaRPr lang="cs-CZ" altLang="cs-CZ" sz="1600" dirty="0">
              <a:cs typeface="Times New Roman" panose="02020603050405020304" pitchFamily="18" charset="0"/>
            </a:endParaRPr>
          </a:p>
          <a:p>
            <a:pPr algn="just">
              <a:buFont typeface="Wingdings" panose="05000000000000000000" pitchFamily="2" charset="2"/>
              <a:buNone/>
            </a:pPr>
            <a:r>
              <a:rPr lang="cs-CZ" altLang="cs-CZ" sz="1600" i="1" dirty="0">
                <a:cs typeface="Times New Roman" panose="02020603050405020304" pitchFamily="18" charset="0"/>
              </a:rPr>
              <a:t>Realita</a:t>
            </a:r>
          </a:p>
          <a:p>
            <a:r>
              <a:rPr lang="cs-CZ" altLang="cs-CZ" sz="1600" dirty="0" smtClean="0">
                <a:cs typeface="Times New Roman" panose="02020603050405020304" pitchFamily="18" charset="0"/>
              </a:rPr>
              <a:t>Umění modelovat vyžaduje velké zkušenosti</a:t>
            </a:r>
            <a:endParaRPr lang="cs-CZ" altLang="cs-CZ" sz="1600" dirty="0"/>
          </a:p>
        </p:txBody>
      </p:sp>
    </p:spTree>
    <p:extLst>
      <p:ext uri="{BB962C8B-B14F-4D97-AF65-F5344CB8AC3E}">
        <p14:creationId xmlns:p14="http://schemas.microsoft.com/office/powerpoint/2010/main" val="1656538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cs-CZ" altLang="cs-CZ" sz="3000" dirty="0">
                <a:cs typeface="Times New Roman" panose="02020603050405020304" pitchFamily="18" charset="0"/>
              </a:rPr>
              <a:t>Nesprávné tvrzení o modelování</a:t>
            </a:r>
            <a:r>
              <a:rPr lang="cs-CZ" altLang="cs-CZ" sz="3000" dirty="0"/>
              <a:t/>
            </a:r>
            <a:br>
              <a:rPr lang="cs-CZ" altLang="cs-CZ" sz="3000" dirty="0"/>
            </a:br>
            <a:r>
              <a:rPr lang="cs-CZ" altLang="cs-CZ" sz="3000" dirty="0"/>
              <a:t> </a:t>
            </a:r>
            <a:r>
              <a:rPr lang="cs-CZ" altLang="cs-CZ" sz="1800" dirty="0" err="1">
                <a:cs typeface="Times New Roman" panose="02020603050405020304" pitchFamily="18" charset="0"/>
              </a:rPr>
              <a:t>Modelování</a:t>
            </a:r>
            <a:r>
              <a:rPr lang="cs-CZ" altLang="cs-CZ" sz="1800" dirty="0">
                <a:cs typeface="Times New Roman" panose="02020603050405020304" pitchFamily="18" charset="0"/>
              </a:rPr>
              <a:t> je spojeno s rigorózními metodikami</a:t>
            </a:r>
            <a:endParaRPr lang="cs-CZ" altLang="cs-CZ" dirty="0" smtClean="0"/>
          </a:p>
        </p:txBody>
      </p:sp>
      <p:sp>
        <p:nvSpPr>
          <p:cNvPr id="5" name="Zástupný symbol pro číslo snímku 4"/>
          <p:cNvSpPr>
            <a:spLocks noGrp="1"/>
          </p:cNvSpPr>
          <p:nvPr>
            <p:ph type="sldNum" sz="quarter" idx="12"/>
          </p:nvPr>
        </p:nvSpPr>
        <p:spPr/>
        <p:txBody>
          <a:bodyPr/>
          <a:lstStyle/>
          <a:p>
            <a:pPr>
              <a:defRPr/>
            </a:pPr>
            <a:fld id="{B3EFF1C4-D2F6-4BFD-A1BE-70E35A7C26A0}" type="slidenum">
              <a:rPr lang="cs-CZ" altLang="cs-CZ"/>
              <a:pPr>
                <a:defRPr/>
              </a:pPr>
              <a:t>48</a:t>
            </a:fld>
            <a:endParaRPr lang="cs-CZ" altLang="cs-CZ"/>
          </a:p>
        </p:txBody>
      </p:sp>
      <p:sp>
        <p:nvSpPr>
          <p:cNvPr id="27651" name="Rectangle 3"/>
          <p:cNvSpPr>
            <a:spLocks noGrp="1" noChangeArrowheads="1"/>
          </p:cNvSpPr>
          <p:nvPr>
            <p:ph idx="4294967295"/>
          </p:nvPr>
        </p:nvSpPr>
        <p:spPr bwMode="auto">
          <a:xfrm>
            <a:off x="1115417" y="1419622"/>
            <a:ext cx="5761037" cy="3086100"/>
          </a:xfrm>
        </p:spPr>
        <p:txBody>
          <a:bodyPr wrap="square" numCol="1" anchor="t" anchorCtr="0" compatLnSpc="1">
            <a:prstTxWarp prst="textNoShape">
              <a:avLst/>
            </a:prstTxWarp>
          </a:bodyPr>
          <a:lstStyle/>
          <a:p>
            <a:pPr algn="just">
              <a:buFont typeface="Wingdings" panose="05000000000000000000" pitchFamily="2" charset="2"/>
              <a:buNone/>
            </a:pPr>
            <a:r>
              <a:rPr lang="cs-CZ" altLang="cs-CZ" sz="1600" dirty="0">
                <a:cs typeface="Times New Roman" panose="02020603050405020304" pitchFamily="18" charset="0"/>
              </a:rPr>
              <a:t>Realita</a:t>
            </a:r>
          </a:p>
          <a:p>
            <a:pPr algn="just"/>
            <a:r>
              <a:rPr lang="cs-CZ" altLang="cs-CZ" sz="1600">
                <a:cs typeface="Times New Roman" panose="02020603050405020304" pitchFamily="18" charset="0"/>
              </a:rPr>
              <a:t>je možné modelovat agilním způsobem – používat jednoduché modely a jednoduché nástroje</a:t>
            </a:r>
            <a:endParaRPr lang="cs-CZ" altLang="cs-CZ" sz="1600" dirty="0"/>
          </a:p>
        </p:txBody>
      </p:sp>
    </p:spTree>
    <p:extLst>
      <p:ext uri="{BB962C8B-B14F-4D97-AF65-F5344CB8AC3E}">
        <p14:creationId xmlns:p14="http://schemas.microsoft.com/office/powerpoint/2010/main" val="4215815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obsah 2"/>
          <p:cNvSpPr txBox="1">
            <a:spLocks/>
          </p:cNvSpPr>
          <p:nvPr/>
        </p:nvSpPr>
        <p:spPr>
          <a:xfrm>
            <a:off x="395536" y="771550"/>
            <a:ext cx="7416824" cy="43204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spcBef>
                <a:spcPts val="200"/>
              </a:spcBef>
            </a:pPr>
            <a:endParaRPr lang="cs-CZ" sz="2000" dirty="0" smtClean="0">
              <a:solidFill>
                <a:srgbClr val="000000"/>
              </a:solidFill>
            </a:endParaRPr>
          </a:p>
        </p:txBody>
      </p:sp>
      <p:sp>
        <p:nvSpPr>
          <p:cNvPr id="2" name="TextovéPole 1"/>
          <p:cNvSpPr txBox="1"/>
          <p:nvPr/>
        </p:nvSpPr>
        <p:spPr>
          <a:xfrm>
            <a:off x="2483768" y="1923678"/>
            <a:ext cx="3312368" cy="1384995"/>
          </a:xfrm>
          <a:prstGeom prst="rect">
            <a:avLst/>
          </a:prstGeom>
          <a:noFill/>
        </p:spPr>
        <p:txBody>
          <a:bodyPr wrap="square" rtlCol="0">
            <a:spAutoFit/>
          </a:bodyPr>
          <a:lstStyle/>
          <a:p>
            <a:pPr algn="ctr"/>
            <a:r>
              <a:rPr lang="cs-CZ" sz="2800" b="1" dirty="0" smtClean="0">
                <a:solidFill>
                  <a:srgbClr val="000000"/>
                </a:solidFill>
              </a:rPr>
              <a:t>Děkuji za pozornost</a:t>
            </a:r>
          </a:p>
          <a:p>
            <a:pPr algn="ctr"/>
            <a:endParaRPr lang="cs-CZ" sz="2800" b="1" dirty="0">
              <a:solidFill>
                <a:srgbClr val="000000"/>
              </a:solidFill>
            </a:endParaRPr>
          </a:p>
          <a:p>
            <a:pPr algn="ctr"/>
            <a:r>
              <a:rPr lang="cs-CZ" sz="2800" b="1" dirty="0" smtClean="0">
                <a:solidFill>
                  <a:srgbClr val="000000"/>
                </a:solidFill>
              </a:rPr>
              <a:t>Otázky?</a:t>
            </a:r>
            <a:endParaRPr lang="cs-CZ" sz="2800" b="1" dirty="0">
              <a:solidFill>
                <a:srgbClr val="000000"/>
              </a:solidFill>
            </a:endParaRPr>
          </a:p>
        </p:txBody>
      </p:sp>
      <p:sp>
        <p:nvSpPr>
          <p:cNvPr id="3" name="Zástupný symbol pro číslo snímku 2"/>
          <p:cNvSpPr>
            <a:spLocks noGrp="1"/>
          </p:cNvSpPr>
          <p:nvPr>
            <p:ph type="sldNum" sz="quarter" idx="12"/>
          </p:nvPr>
        </p:nvSpPr>
        <p:spPr/>
        <p:txBody>
          <a:bodyPr/>
          <a:lstStyle/>
          <a:p>
            <a:fld id="{560808B9-4D1F-4069-9EB9-CD8802008F4E}" type="slidenum">
              <a:rPr lang="cs-CZ" smtClean="0"/>
              <a:pPr/>
              <a:t>49</a:t>
            </a:fld>
            <a:endParaRPr lang="cs-CZ" dirty="0"/>
          </a:p>
        </p:txBody>
      </p:sp>
    </p:spTree>
    <p:extLst>
      <p:ext uri="{BB962C8B-B14F-4D97-AF65-F5344CB8AC3E}">
        <p14:creationId xmlns:p14="http://schemas.microsoft.com/office/powerpoint/2010/main" val="21238218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cs-CZ" altLang="cs-CZ" sz="2100"/>
              <a:t>UP a RUP</a:t>
            </a:r>
          </a:p>
        </p:txBody>
      </p:sp>
      <p:sp>
        <p:nvSpPr>
          <p:cNvPr id="8198" name="Zástupný symbol pro číslo snímk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516BF1-0B90-48FF-BD45-1ABC739BDF09}" type="slidenum">
              <a:rPr lang="cs-CZ" altLang="cs-CZ">
                <a:latin typeface="Tahoma" panose="020B0604030504040204" pitchFamily="34" charset="0"/>
              </a:rPr>
              <a:pPr fontAlgn="base">
                <a:spcBef>
                  <a:spcPct val="0"/>
                </a:spcBef>
                <a:spcAft>
                  <a:spcPct val="0"/>
                </a:spcAft>
              </a:pPr>
              <a:t>5</a:t>
            </a:fld>
            <a:endParaRPr lang="cs-CZ" altLang="cs-CZ">
              <a:latin typeface="Tahoma" panose="020B0604030504040204" pitchFamily="34" charset="0"/>
            </a:endParaRPr>
          </a:p>
        </p:txBody>
      </p:sp>
      <p:sp>
        <p:nvSpPr>
          <p:cNvPr id="8195" name="Rectangle 3"/>
          <p:cNvSpPr>
            <a:spLocks noGrp="1" noChangeArrowheads="1"/>
          </p:cNvSpPr>
          <p:nvPr>
            <p:ph idx="4294967295"/>
          </p:nvPr>
        </p:nvSpPr>
        <p:spPr bwMode="auto">
          <a:xfrm>
            <a:off x="-180528" y="734616"/>
            <a:ext cx="6172200" cy="4033838"/>
          </a:xfrm>
        </p:spPr>
        <p:txBody>
          <a:bodyPr wrap="square" numCol="1" anchor="t" anchorCtr="0" compatLnSpc="1">
            <a:prstTxWarp prst="textNoShape">
              <a:avLst/>
            </a:prstTxWarp>
          </a:bodyPr>
          <a:lstStyle/>
          <a:p>
            <a:pPr lvl="1">
              <a:buFont typeface="Arial" panose="020B0604020202020204" pitchFamily="34" charset="0"/>
              <a:buChar char="•"/>
            </a:pPr>
            <a:r>
              <a:rPr lang="cs-CZ" altLang="cs-CZ" sz="1500" dirty="0"/>
              <a:t>Modelují aspekty kdo, kdy a co nepatrně odlišným způsobem</a:t>
            </a:r>
          </a:p>
          <a:p>
            <a:pPr lvl="1">
              <a:buFont typeface="Arial" panose="020B0604020202020204" pitchFamily="34" charset="0"/>
              <a:buChar char="•"/>
            </a:pPr>
            <a:r>
              <a:rPr lang="cs-CZ" altLang="cs-CZ" sz="1500" dirty="0"/>
              <a:t>RUP vykazuje určité terminologické a syntaktické odlišnosti</a:t>
            </a:r>
          </a:p>
          <a:p>
            <a:pPr lvl="1">
              <a:buFont typeface="Arial" panose="020B0604020202020204" pitchFamily="34" charset="0"/>
              <a:buChar char="•"/>
            </a:pPr>
            <a:r>
              <a:rPr lang="cs-CZ" altLang="cs-CZ" sz="1500" dirty="0" err="1"/>
              <a:t>Sématika</a:t>
            </a:r>
            <a:r>
              <a:rPr lang="cs-CZ" altLang="cs-CZ" sz="1500" dirty="0"/>
              <a:t> elementů jednotlivých metod se nezměnila</a:t>
            </a:r>
          </a:p>
          <a:p>
            <a:pPr lvl="1">
              <a:buFont typeface="Arial" panose="020B0604020202020204" pitchFamily="34" charset="0"/>
              <a:buChar char="•"/>
            </a:pPr>
            <a:r>
              <a:rPr lang="cs-CZ" altLang="cs-CZ" sz="1500" dirty="0"/>
              <a:t>Mapování symbolů metodiky RUP na symboly metodiky UP</a:t>
            </a:r>
          </a:p>
          <a:p>
            <a:pPr lvl="1"/>
            <a:endParaRPr lang="cs-CZ" altLang="cs-CZ" sz="1500" dirty="0"/>
          </a:p>
        </p:txBody>
      </p:sp>
      <p:pic>
        <p:nvPicPr>
          <p:cNvPr id="819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851670"/>
            <a:ext cx="4680470" cy="282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340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cs-CZ" altLang="cs-CZ" sz="2100"/>
              <a:t>UP a RUP - modelování aspektů</a:t>
            </a:r>
          </a:p>
        </p:txBody>
      </p:sp>
      <p:sp>
        <p:nvSpPr>
          <p:cNvPr id="9222" name="Zástupný symbol pro číslo snímk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9F55C16-73BC-4D82-8280-CBAA035AEA8D}" type="slidenum">
              <a:rPr lang="cs-CZ" altLang="cs-CZ">
                <a:latin typeface="Tahoma" panose="020B0604030504040204" pitchFamily="34" charset="0"/>
              </a:rPr>
              <a:pPr fontAlgn="base">
                <a:spcBef>
                  <a:spcPct val="0"/>
                </a:spcBef>
                <a:spcAft>
                  <a:spcPct val="0"/>
                </a:spcAft>
              </a:pPr>
              <a:t>6</a:t>
            </a:fld>
            <a:endParaRPr lang="cs-CZ" altLang="cs-CZ">
              <a:latin typeface="Tahoma" panose="020B0604030504040204" pitchFamily="34" charset="0"/>
            </a:endParaRPr>
          </a:p>
        </p:txBody>
      </p:sp>
      <p:sp>
        <p:nvSpPr>
          <p:cNvPr id="9219" name="Rectangle 3"/>
          <p:cNvSpPr>
            <a:spLocks noGrp="1" noChangeArrowheads="1"/>
          </p:cNvSpPr>
          <p:nvPr>
            <p:ph idx="4294967295"/>
          </p:nvPr>
        </p:nvSpPr>
        <p:spPr bwMode="auto">
          <a:xfrm>
            <a:off x="1043608" y="768213"/>
            <a:ext cx="6172200" cy="4232275"/>
          </a:xfrm>
        </p:spPr>
        <p:txBody>
          <a:bodyPr wrap="square" numCol="1" anchor="t" anchorCtr="0" compatLnSpc="1">
            <a:prstTxWarp prst="textNoShape">
              <a:avLst/>
            </a:prstTxWarp>
          </a:bodyPr>
          <a:lstStyle/>
          <a:p>
            <a:pPr marL="285750" lvl="1">
              <a:lnSpc>
                <a:spcPct val="80000"/>
              </a:lnSpc>
              <a:buSzPct val="80000"/>
              <a:buFont typeface="Arial" panose="020B0604020202020204" pitchFamily="34" charset="0"/>
              <a:buChar char="•"/>
            </a:pPr>
            <a:r>
              <a:rPr lang="cs-CZ" altLang="cs-CZ" sz="1500" b="1" dirty="0"/>
              <a:t>Kdo</a:t>
            </a:r>
          </a:p>
          <a:p>
            <a:pPr marL="471488" lvl="2" indent="-171450">
              <a:lnSpc>
                <a:spcPct val="80000"/>
              </a:lnSpc>
              <a:buSzPct val="80000"/>
              <a:buFont typeface="Times New Roman" panose="02020603050405020304" pitchFamily="18" charset="0"/>
              <a:buChar char="⁃"/>
            </a:pPr>
            <a:r>
              <a:rPr lang="cs-CZ" altLang="cs-CZ" sz="1200" dirty="0">
                <a:solidFill>
                  <a:srgbClr val="000000"/>
                </a:solidFill>
              </a:rPr>
              <a:t>Metodika UP </a:t>
            </a:r>
            <a:r>
              <a:rPr lang="cs-CZ" altLang="cs-CZ" sz="1200" dirty="0" err="1">
                <a:solidFill>
                  <a:srgbClr val="000000"/>
                </a:solidFill>
              </a:rPr>
              <a:t>nabizí</a:t>
            </a:r>
            <a:r>
              <a:rPr lang="cs-CZ" altLang="cs-CZ" sz="1200" dirty="0">
                <a:solidFill>
                  <a:srgbClr val="000000"/>
                </a:solidFill>
              </a:rPr>
              <a:t> koncepci dělníka (</a:t>
            </a:r>
            <a:r>
              <a:rPr lang="cs-CZ" altLang="cs-CZ" sz="1200" dirty="0" err="1">
                <a:solidFill>
                  <a:srgbClr val="000000"/>
                </a:solidFill>
              </a:rPr>
              <a:t>worker</a:t>
            </a:r>
            <a:r>
              <a:rPr lang="cs-CZ" altLang="cs-CZ" sz="1200" dirty="0">
                <a:solidFill>
                  <a:srgbClr val="000000"/>
                </a:solidFill>
              </a:rPr>
              <a:t>), popisuje roli jedince, týmu uvnitř projektu</a:t>
            </a:r>
          </a:p>
          <a:p>
            <a:pPr marL="471488" lvl="2" indent="-171450">
              <a:lnSpc>
                <a:spcPct val="80000"/>
              </a:lnSpc>
              <a:buSzPct val="80000"/>
              <a:buFont typeface="Times New Roman" panose="02020603050405020304" pitchFamily="18" charset="0"/>
              <a:buChar char="⁃"/>
            </a:pPr>
            <a:r>
              <a:rPr lang="cs-CZ" altLang="cs-CZ" sz="1200" dirty="0">
                <a:solidFill>
                  <a:srgbClr val="000000"/>
                </a:solidFill>
              </a:rPr>
              <a:t>Metodika RUP nabízí koncepci role </a:t>
            </a:r>
          </a:p>
          <a:p>
            <a:pPr marL="285750" lvl="1">
              <a:lnSpc>
                <a:spcPct val="80000"/>
              </a:lnSpc>
              <a:buSzPct val="80000"/>
              <a:buFont typeface="Arial" panose="020B0604020202020204" pitchFamily="34" charset="0"/>
              <a:buChar char="•"/>
            </a:pPr>
            <a:r>
              <a:rPr lang="cs-CZ" altLang="cs-CZ" sz="1500" b="1" dirty="0"/>
              <a:t>Kdy</a:t>
            </a:r>
          </a:p>
          <a:p>
            <a:pPr marL="471488" lvl="2" indent="-171450">
              <a:lnSpc>
                <a:spcPct val="80000"/>
              </a:lnSpc>
              <a:buSzPct val="80000"/>
              <a:buFont typeface="Times New Roman" panose="02020603050405020304" pitchFamily="18" charset="0"/>
              <a:buChar char="⁃"/>
            </a:pPr>
            <a:r>
              <a:rPr lang="cs-CZ" altLang="cs-CZ" sz="1200" dirty="0">
                <a:solidFill>
                  <a:srgbClr val="000000"/>
                </a:solidFill>
              </a:rPr>
              <a:t>Aspekty kdy jsou v UP modelovány jako aktivity = úlohy, které budou dělníci týmy vykonávat – přijímají role</a:t>
            </a:r>
          </a:p>
          <a:p>
            <a:pPr marL="471488" lvl="2" indent="-171450">
              <a:lnSpc>
                <a:spcPct val="80000"/>
              </a:lnSpc>
              <a:buSzPct val="80000"/>
              <a:buFont typeface="Times New Roman" panose="02020603050405020304" pitchFamily="18" charset="0"/>
              <a:buChar char="⁃"/>
            </a:pPr>
            <a:r>
              <a:rPr lang="cs-CZ" altLang="cs-CZ" sz="1200" dirty="0">
                <a:solidFill>
                  <a:srgbClr val="000000"/>
                </a:solidFill>
              </a:rPr>
              <a:t>Posloupnost aktivit je v metodice UP i RUP označována jako pracovní postup - </a:t>
            </a:r>
            <a:r>
              <a:rPr lang="cs-CZ" altLang="cs-CZ" sz="1200" dirty="0" err="1">
                <a:solidFill>
                  <a:srgbClr val="000000"/>
                </a:solidFill>
              </a:rPr>
              <a:t>workflow</a:t>
            </a:r>
            <a:r>
              <a:rPr lang="cs-CZ" altLang="cs-CZ" sz="1200" dirty="0">
                <a:solidFill>
                  <a:srgbClr val="000000"/>
                </a:solidFill>
              </a:rPr>
              <a:t> </a:t>
            </a:r>
          </a:p>
          <a:p>
            <a:pPr marL="557213" lvl="2" indent="-257175">
              <a:lnSpc>
                <a:spcPct val="80000"/>
              </a:lnSpc>
              <a:buSzPct val="80000"/>
              <a:buFont typeface="Times New Roman" panose="02020603050405020304" pitchFamily="18" charset="0"/>
              <a:buChar char="⁃"/>
            </a:pPr>
            <a:r>
              <a:rPr lang="cs-CZ" altLang="cs-CZ" sz="1200" dirty="0">
                <a:solidFill>
                  <a:srgbClr val="000000"/>
                </a:solidFill>
              </a:rPr>
              <a:t>Tok pracovních činností a dokumentů</a:t>
            </a:r>
          </a:p>
          <a:p>
            <a:pPr marL="285750" lvl="1">
              <a:lnSpc>
                <a:spcPct val="80000"/>
              </a:lnSpc>
              <a:buSzPct val="80000"/>
              <a:buFont typeface="Arial" panose="020B0604020202020204" pitchFamily="34" charset="0"/>
              <a:buChar char="•"/>
            </a:pPr>
            <a:r>
              <a:rPr lang="cs-CZ" altLang="cs-CZ" sz="1500" b="1" dirty="0"/>
              <a:t>Co</a:t>
            </a:r>
          </a:p>
          <a:p>
            <a:pPr marL="471488" lvl="2" indent="-171450">
              <a:lnSpc>
                <a:spcPct val="80000"/>
              </a:lnSpc>
              <a:buSzPct val="80000"/>
              <a:buFont typeface="Times New Roman" panose="02020603050405020304" pitchFamily="18" charset="0"/>
              <a:buChar char="⁃"/>
            </a:pPr>
            <a:r>
              <a:rPr lang="cs-CZ" altLang="cs-CZ" sz="1200" dirty="0">
                <a:solidFill>
                  <a:srgbClr val="000000"/>
                </a:solidFill>
              </a:rPr>
              <a:t>Aspekty „co“ procesu tvorby SW jsou v UP i RUP označovány jako artefakty (</a:t>
            </a:r>
            <a:r>
              <a:rPr lang="cs-CZ" altLang="cs-CZ" sz="1200" dirty="0" err="1">
                <a:solidFill>
                  <a:srgbClr val="000000"/>
                </a:solidFill>
              </a:rPr>
              <a:t>artefacts</a:t>
            </a:r>
            <a:r>
              <a:rPr lang="cs-CZ" altLang="cs-CZ" sz="1200" dirty="0">
                <a:solidFill>
                  <a:srgbClr val="000000"/>
                </a:solidFill>
              </a:rPr>
              <a:t>)</a:t>
            </a:r>
          </a:p>
          <a:p>
            <a:pPr marL="471488" lvl="2" indent="-171450">
              <a:lnSpc>
                <a:spcPct val="80000"/>
              </a:lnSpc>
              <a:buSzPct val="80000"/>
              <a:buFont typeface="Times New Roman" panose="02020603050405020304" pitchFamily="18" charset="0"/>
              <a:buChar char="⁃"/>
            </a:pPr>
            <a:r>
              <a:rPr lang="cs-CZ" altLang="cs-CZ" sz="1200" dirty="0">
                <a:solidFill>
                  <a:srgbClr val="000000"/>
                </a:solidFill>
              </a:rPr>
              <a:t>Artefakty jsou předměty, které do projektu vstupují nebo jsou jeho produkty, používá se termínu „Meziprodukty“</a:t>
            </a:r>
          </a:p>
          <a:p>
            <a:pPr marL="471488" lvl="2" indent="-171450">
              <a:lnSpc>
                <a:spcPct val="80000"/>
              </a:lnSpc>
              <a:buSzPct val="80000"/>
              <a:buFont typeface="Times New Roman" panose="02020603050405020304" pitchFamily="18" charset="0"/>
              <a:buChar char="⁃"/>
            </a:pPr>
            <a:r>
              <a:rPr lang="cs-CZ" altLang="cs-CZ" sz="1200" dirty="0">
                <a:solidFill>
                  <a:srgbClr val="000000"/>
                </a:solidFill>
              </a:rPr>
              <a:t>Např. model, element modelu (např. třída, případ užití, subsystém), zdrojový kód, spustitelná aplikace</a:t>
            </a:r>
          </a:p>
          <a:p>
            <a:pPr marL="285750" lvl="1">
              <a:lnSpc>
                <a:spcPct val="80000"/>
              </a:lnSpc>
              <a:buSzPct val="80000"/>
              <a:buFont typeface="Arial" panose="020B0604020202020204" pitchFamily="34" charset="0"/>
              <a:buChar char="•"/>
            </a:pPr>
            <a:r>
              <a:rPr lang="cs-CZ" altLang="cs-CZ" sz="1500" b="1" dirty="0"/>
              <a:t>Jak</a:t>
            </a:r>
          </a:p>
          <a:p>
            <a:pPr marL="471488" lvl="2" indent="-171450">
              <a:lnSpc>
                <a:spcPct val="80000"/>
              </a:lnSpc>
              <a:buSzPct val="80000"/>
              <a:buFont typeface="Times New Roman" panose="02020603050405020304" pitchFamily="18" charset="0"/>
              <a:buChar char="⁃"/>
            </a:pPr>
            <a:r>
              <a:rPr lang="cs-CZ" altLang="cs-CZ" sz="1200" dirty="0">
                <a:solidFill>
                  <a:srgbClr val="000000"/>
                </a:solidFill>
              </a:rPr>
              <a:t>Na otázku jak odpovídají činnosti (</a:t>
            </a:r>
            <a:r>
              <a:rPr lang="cs-CZ" altLang="cs-CZ" sz="1200" dirty="0" err="1">
                <a:solidFill>
                  <a:srgbClr val="000000"/>
                </a:solidFill>
              </a:rPr>
              <a:t>activities</a:t>
            </a:r>
            <a:r>
              <a:rPr lang="cs-CZ" altLang="cs-CZ" sz="1200" dirty="0">
                <a:solidFill>
                  <a:srgbClr val="000000"/>
                </a:solidFill>
              </a:rPr>
              <a:t>)</a:t>
            </a:r>
          </a:p>
          <a:p>
            <a:pPr marL="471488" lvl="2" indent="-171450">
              <a:lnSpc>
                <a:spcPct val="80000"/>
              </a:lnSpc>
              <a:buSzPct val="80000"/>
              <a:buFont typeface="Times New Roman" panose="02020603050405020304" pitchFamily="18" charset="0"/>
              <a:buChar char="⁃"/>
            </a:pPr>
            <a:r>
              <a:rPr lang="cs-CZ" altLang="cs-CZ" sz="1200" dirty="0">
                <a:solidFill>
                  <a:srgbClr val="000000"/>
                </a:solidFill>
              </a:rPr>
              <a:t>Činnost je jednotkou práce, kterou má provést </a:t>
            </a:r>
            <a:r>
              <a:rPr lang="cs-CZ" altLang="cs-CZ" sz="1200" dirty="0" err="1">
                <a:solidFill>
                  <a:srgbClr val="000000"/>
                </a:solidFill>
              </a:rPr>
              <a:t>workers</a:t>
            </a:r>
            <a:endParaRPr lang="cs-CZ" altLang="cs-CZ" sz="1200" dirty="0">
              <a:solidFill>
                <a:srgbClr val="000000"/>
              </a:solidFill>
            </a:endParaRPr>
          </a:p>
          <a:p>
            <a:pPr marL="471488" lvl="2" indent="-171450">
              <a:lnSpc>
                <a:spcPct val="80000"/>
              </a:lnSpc>
              <a:buSzPct val="80000"/>
              <a:buFont typeface="Times New Roman" panose="02020603050405020304" pitchFamily="18" charset="0"/>
              <a:buChar char="⁃"/>
            </a:pPr>
            <a:r>
              <a:rPr lang="cs-CZ" altLang="cs-CZ" sz="1200" dirty="0">
                <a:solidFill>
                  <a:srgbClr val="000000"/>
                </a:solidFill>
              </a:rPr>
              <a:t>Jasně definovaný účel ve vztahu k meziproduktu</a:t>
            </a:r>
          </a:p>
          <a:p>
            <a:pPr marL="471488" lvl="2" indent="-171450">
              <a:lnSpc>
                <a:spcPct val="80000"/>
              </a:lnSpc>
              <a:buSzPct val="80000"/>
              <a:buFont typeface="Times New Roman" panose="02020603050405020304" pitchFamily="18" charset="0"/>
              <a:buChar char="⁃"/>
            </a:pPr>
            <a:r>
              <a:rPr lang="cs-CZ" altLang="cs-CZ" sz="1200" dirty="0">
                <a:solidFill>
                  <a:srgbClr val="000000"/>
                </a:solidFill>
              </a:rPr>
              <a:t>Činnost se obvykle týká jednoho pracovníka a ovlivňuje několik málo </a:t>
            </a:r>
            <a:r>
              <a:rPr lang="cs-CZ" altLang="cs-CZ" sz="1200" dirty="0" err="1">
                <a:solidFill>
                  <a:srgbClr val="000000"/>
                </a:solidFill>
              </a:rPr>
              <a:t>meziprofuktů</a:t>
            </a:r>
            <a:r>
              <a:rPr lang="cs-CZ" altLang="cs-CZ" sz="1200" dirty="0">
                <a:solidFill>
                  <a:srgbClr val="000000"/>
                </a:solidFill>
              </a:rPr>
              <a:t> (artefaktů) </a:t>
            </a:r>
          </a:p>
          <a:p>
            <a:pPr marL="557213" lvl="2" indent="-257175">
              <a:lnSpc>
                <a:spcPct val="80000"/>
              </a:lnSpc>
              <a:buSzPct val="80000"/>
              <a:buFont typeface="Wingdings" panose="05000000000000000000" pitchFamily="2" charset="2"/>
              <a:buChar char="n"/>
            </a:pPr>
            <a:endParaRPr lang="cs-CZ" altLang="cs-CZ" sz="1200" b="1" dirty="0"/>
          </a:p>
          <a:p>
            <a:pPr marL="557213" lvl="2" indent="-257175">
              <a:lnSpc>
                <a:spcPct val="80000"/>
              </a:lnSpc>
              <a:buSzPct val="80000"/>
              <a:buFont typeface="Wingdings" panose="05000000000000000000" pitchFamily="2" charset="2"/>
              <a:buChar char="n"/>
            </a:pPr>
            <a:endParaRPr lang="cs-CZ" altLang="cs-CZ" sz="1200" b="1" dirty="0"/>
          </a:p>
          <a:p>
            <a:pPr marL="557213" lvl="2" indent="-257175">
              <a:lnSpc>
                <a:spcPct val="80000"/>
              </a:lnSpc>
              <a:buSzPct val="80000"/>
              <a:buFont typeface="Wingdings" panose="05000000000000000000" pitchFamily="2" charset="2"/>
              <a:buChar char="n"/>
            </a:pPr>
            <a:endParaRPr lang="cs-CZ" altLang="cs-CZ" sz="1200" b="1" dirty="0"/>
          </a:p>
        </p:txBody>
      </p:sp>
    </p:spTree>
    <p:extLst>
      <p:ext uri="{BB962C8B-B14F-4D97-AF65-F5344CB8AC3E}">
        <p14:creationId xmlns:p14="http://schemas.microsoft.com/office/powerpoint/2010/main" val="1594160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cs-CZ" altLang="cs-CZ" sz="2100"/>
              <a:t>Konkrétní aplikace metodiky UP v novém projektu</a:t>
            </a:r>
          </a:p>
        </p:txBody>
      </p:sp>
      <p:sp>
        <p:nvSpPr>
          <p:cNvPr id="10246" name="Zástupný symbol pro číslo snímk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3758687-239E-4D3D-99C1-8A7F1A76B132}" type="slidenum">
              <a:rPr lang="cs-CZ" altLang="cs-CZ">
                <a:latin typeface="Tahoma" panose="020B0604030504040204" pitchFamily="34" charset="0"/>
              </a:rPr>
              <a:pPr fontAlgn="base">
                <a:spcBef>
                  <a:spcPct val="0"/>
                </a:spcBef>
                <a:spcAft>
                  <a:spcPct val="0"/>
                </a:spcAft>
              </a:pPr>
              <a:t>7</a:t>
            </a:fld>
            <a:endParaRPr lang="cs-CZ" altLang="cs-CZ">
              <a:latin typeface="Tahoma" panose="020B0604030504040204" pitchFamily="34" charset="0"/>
            </a:endParaRPr>
          </a:p>
        </p:txBody>
      </p:sp>
      <p:sp>
        <p:nvSpPr>
          <p:cNvPr id="10243" name="Rectangle 3"/>
          <p:cNvSpPr>
            <a:spLocks noGrp="1" noChangeArrowheads="1"/>
          </p:cNvSpPr>
          <p:nvPr>
            <p:ph idx="4294967295"/>
          </p:nvPr>
        </p:nvSpPr>
        <p:spPr bwMode="auto">
          <a:xfrm>
            <a:off x="539552" y="915566"/>
            <a:ext cx="6172200" cy="3478213"/>
          </a:xfrm>
        </p:spPr>
        <p:txBody>
          <a:bodyPr wrap="square" numCol="1" anchor="t" anchorCtr="0" compatLnSpc="1">
            <a:prstTxWarp prst="textNoShape">
              <a:avLst/>
            </a:prstTxWarp>
          </a:bodyPr>
          <a:lstStyle/>
          <a:p>
            <a:pPr lvl="1">
              <a:buSzPct val="110000"/>
              <a:buFont typeface="Arial" panose="020B0604020202020204" pitchFamily="34" charset="0"/>
              <a:buChar char="•"/>
            </a:pPr>
            <a:r>
              <a:rPr lang="cs-CZ" altLang="cs-CZ" sz="1500" dirty="0"/>
              <a:t>Metodika UP je obecnou metodou tvorby software</a:t>
            </a:r>
          </a:p>
          <a:p>
            <a:pPr lvl="1">
              <a:buSzPct val="110000"/>
              <a:buFont typeface="Arial" panose="020B0604020202020204" pitchFamily="34" charset="0"/>
              <a:buChar char="•"/>
            </a:pPr>
            <a:r>
              <a:rPr lang="cs-CZ" altLang="cs-CZ" sz="1500" dirty="0"/>
              <a:t>Pro každou organizaci a pro každý jednotlivý projekt je třeba vytvořit novou instanci.</a:t>
            </a:r>
          </a:p>
          <a:p>
            <a:pPr lvl="1">
              <a:buSzPct val="110000"/>
              <a:buFont typeface="Arial" panose="020B0604020202020204" pitchFamily="34" charset="0"/>
              <a:buChar char="•"/>
            </a:pPr>
            <a:r>
              <a:rPr lang="cs-CZ" altLang="cs-CZ" sz="1500" dirty="0"/>
              <a:t>Uznává se, že každý SW produkt se od ostatních liší</a:t>
            </a:r>
          </a:p>
          <a:p>
            <a:pPr lvl="1"/>
            <a:endParaRPr lang="cs-CZ" altLang="cs-CZ" sz="1500" dirty="0"/>
          </a:p>
          <a:p>
            <a:pPr lvl="1">
              <a:buFontTx/>
              <a:buNone/>
            </a:pPr>
            <a:r>
              <a:rPr lang="cs-CZ" altLang="cs-CZ" sz="1500" dirty="0"/>
              <a:t>Definice a začlenění: </a:t>
            </a:r>
          </a:p>
          <a:p>
            <a:pPr lvl="1">
              <a:buFontTx/>
              <a:buNone/>
            </a:pPr>
            <a:endParaRPr lang="cs-CZ" altLang="cs-CZ" sz="1500" dirty="0"/>
          </a:p>
          <a:p>
            <a:pPr lvl="1">
              <a:buFont typeface="Arial" panose="020B0604020202020204" pitchFamily="34" charset="0"/>
              <a:buChar char="•"/>
            </a:pPr>
            <a:r>
              <a:rPr lang="cs-CZ" altLang="cs-CZ" sz="1500" dirty="0"/>
              <a:t>vnitropodnikových standardů</a:t>
            </a:r>
          </a:p>
          <a:p>
            <a:pPr lvl="1">
              <a:buFont typeface="Arial" panose="020B0604020202020204" pitchFamily="34" charset="0"/>
              <a:buChar char="•"/>
            </a:pPr>
            <a:r>
              <a:rPr lang="cs-CZ" altLang="cs-CZ" sz="1500" dirty="0"/>
              <a:t>šablon dokumentů</a:t>
            </a:r>
          </a:p>
          <a:p>
            <a:pPr lvl="1">
              <a:buFont typeface="Arial" panose="020B0604020202020204" pitchFamily="34" charset="0"/>
              <a:buChar char="•"/>
            </a:pPr>
            <a:r>
              <a:rPr lang="cs-CZ" altLang="cs-CZ" sz="1500" dirty="0"/>
              <a:t>nástrojů – překladačů, </a:t>
            </a:r>
            <a:r>
              <a:rPr lang="cs-CZ" altLang="cs-CZ" sz="1500" dirty="0" err="1"/>
              <a:t>nastrojů</a:t>
            </a:r>
            <a:r>
              <a:rPr lang="cs-CZ" altLang="cs-CZ" sz="1500" dirty="0"/>
              <a:t> pro správu konfigurace</a:t>
            </a:r>
          </a:p>
          <a:p>
            <a:pPr lvl="1">
              <a:buFont typeface="Arial" panose="020B0604020202020204" pitchFamily="34" charset="0"/>
              <a:buChar char="•"/>
            </a:pPr>
            <a:r>
              <a:rPr lang="cs-CZ" altLang="cs-CZ" sz="1500" dirty="0"/>
              <a:t>databází – sledování chyb, sledování projektu</a:t>
            </a:r>
          </a:p>
          <a:p>
            <a:pPr lvl="1">
              <a:buFont typeface="Arial" panose="020B0604020202020204" pitchFamily="34" charset="0"/>
              <a:buChar char="•"/>
            </a:pPr>
            <a:r>
              <a:rPr lang="cs-CZ" altLang="cs-CZ" sz="1500" dirty="0"/>
              <a:t>úprav životnosti, např. kontrola kvality bezpečnostních systémů</a:t>
            </a:r>
          </a:p>
          <a:p>
            <a:pPr lvl="1">
              <a:buFontTx/>
              <a:buNone/>
            </a:pPr>
            <a:endParaRPr lang="cs-CZ" altLang="cs-CZ" dirty="0" smtClean="0"/>
          </a:p>
          <a:p>
            <a:pPr>
              <a:buFont typeface="Wingdings" panose="05000000000000000000" pitchFamily="2" charset="2"/>
              <a:buNone/>
            </a:pPr>
            <a:endParaRPr lang="cs-CZ" altLang="cs-CZ" sz="1500" dirty="0"/>
          </a:p>
        </p:txBody>
      </p:sp>
    </p:spTree>
    <p:extLst>
      <p:ext uri="{BB962C8B-B14F-4D97-AF65-F5344CB8AC3E}">
        <p14:creationId xmlns:p14="http://schemas.microsoft.com/office/powerpoint/2010/main" val="1982004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cs-CZ" altLang="cs-CZ" sz="2100"/>
              <a:t>Axiomy metodiky UP</a:t>
            </a:r>
            <a:endParaRPr lang="cs-CZ" altLang="cs-CZ" sz="2400"/>
          </a:p>
        </p:txBody>
      </p:sp>
      <p:sp>
        <p:nvSpPr>
          <p:cNvPr id="11270" name="Zástupný symbol pro číslo snímk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D067510-F688-476B-BF33-0617123BFF89}" type="slidenum">
              <a:rPr lang="cs-CZ" altLang="cs-CZ">
                <a:latin typeface="Tahoma" panose="020B0604030504040204" pitchFamily="34" charset="0"/>
              </a:rPr>
              <a:pPr fontAlgn="base">
                <a:spcBef>
                  <a:spcPct val="0"/>
                </a:spcBef>
                <a:spcAft>
                  <a:spcPct val="0"/>
                </a:spcAft>
              </a:pPr>
              <a:t>8</a:t>
            </a:fld>
            <a:endParaRPr lang="cs-CZ" altLang="cs-CZ">
              <a:latin typeface="Tahoma" panose="020B0604030504040204" pitchFamily="34" charset="0"/>
            </a:endParaRPr>
          </a:p>
        </p:txBody>
      </p:sp>
      <p:sp>
        <p:nvSpPr>
          <p:cNvPr id="11267" name="Rectangle 3"/>
          <p:cNvSpPr>
            <a:spLocks noGrp="1" noChangeArrowheads="1"/>
          </p:cNvSpPr>
          <p:nvPr>
            <p:ph idx="4294967295"/>
          </p:nvPr>
        </p:nvSpPr>
        <p:spPr bwMode="auto">
          <a:xfrm>
            <a:off x="827584" y="734665"/>
            <a:ext cx="6483350" cy="3997325"/>
          </a:xfrm>
        </p:spPr>
        <p:txBody>
          <a:bodyPr wrap="square" numCol="1" anchor="t" anchorCtr="0" compatLnSpc="1">
            <a:prstTxWarp prst="textNoShape">
              <a:avLst/>
            </a:prstTxWarp>
          </a:bodyPr>
          <a:lstStyle/>
          <a:p>
            <a:r>
              <a:rPr lang="cs-CZ" altLang="cs-CZ" sz="1800" dirty="0"/>
              <a:t>Zásada řízení případem užití a rizikem</a:t>
            </a:r>
          </a:p>
          <a:p>
            <a:r>
              <a:rPr lang="cs-CZ" altLang="cs-CZ" sz="1800" dirty="0"/>
              <a:t>Zásada soustředění se na architekturu</a:t>
            </a:r>
          </a:p>
          <a:p>
            <a:r>
              <a:rPr lang="cs-CZ" altLang="cs-CZ" sz="1800" dirty="0"/>
              <a:t>Zásada iterace a přírůstku (inkrementu)</a:t>
            </a:r>
          </a:p>
          <a:p>
            <a:pPr>
              <a:buFont typeface="Wingdings" panose="05000000000000000000" pitchFamily="2" charset="2"/>
              <a:buNone/>
            </a:pPr>
            <a:r>
              <a:rPr lang="cs-CZ" altLang="cs-CZ" sz="1500" dirty="0"/>
              <a:t>POZN.</a:t>
            </a:r>
          </a:p>
          <a:p>
            <a:r>
              <a:rPr lang="cs-CZ" altLang="cs-CZ" sz="1500" dirty="0"/>
              <a:t>Případy užití jsou způsobem, jak zachytit požadavky</a:t>
            </a:r>
          </a:p>
          <a:p>
            <a:r>
              <a:rPr lang="cs-CZ" altLang="cs-CZ" sz="1500" dirty="0"/>
              <a:t>Metodika UP posuzuje stavbu SW na základě analýzy možných rizik</a:t>
            </a:r>
          </a:p>
          <a:p>
            <a:r>
              <a:rPr lang="cs-CZ" altLang="cs-CZ" sz="1500" dirty="0"/>
              <a:t>Metodika UP je založena na návrhu a vývoji robustní architektury systému</a:t>
            </a:r>
          </a:p>
          <a:p>
            <a:r>
              <a:rPr lang="cs-CZ" altLang="cs-CZ" sz="1500" dirty="0"/>
              <a:t>Architektura popisuje rozklad systému na komponenty, ale také jak se ovlivňují a jak jsou nasazeny do hardware</a:t>
            </a:r>
          </a:p>
          <a:p>
            <a:r>
              <a:rPr lang="cs-CZ" altLang="cs-CZ" sz="1500" dirty="0"/>
              <a:t>Iterační proces znamená rozklad projektu na menší podprojekty (iterace) nebo na přírůstky (inkrementy)</a:t>
            </a:r>
          </a:p>
          <a:p>
            <a:r>
              <a:rPr lang="cs-CZ" altLang="cs-CZ" sz="1500" dirty="0"/>
              <a:t>Tvoříme SW v procesu postupného upřesňování našeho konečného záměru</a:t>
            </a:r>
          </a:p>
          <a:p>
            <a:r>
              <a:rPr lang="cs-CZ" altLang="cs-CZ" sz="1500" dirty="0"/>
              <a:t>Např. k analýze se vracíme několikrát (dříve jen postupně analýza, návrh, tvorba).</a:t>
            </a:r>
          </a:p>
        </p:txBody>
      </p:sp>
    </p:spTree>
    <p:extLst>
      <p:ext uri="{BB962C8B-B14F-4D97-AF65-F5344CB8AC3E}">
        <p14:creationId xmlns:p14="http://schemas.microsoft.com/office/powerpoint/2010/main" val="2009418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cs-CZ" altLang="cs-CZ" sz="2100"/>
              <a:t>Iterativní a přírůstkový proces</a:t>
            </a:r>
          </a:p>
        </p:txBody>
      </p:sp>
      <p:sp>
        <p:nvSpPr>
          <p:cNvPr id="12294" name="Zástupný symbol pro číslo snímk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42EFED3-1996-4C06-A4A0-FABE6E55F519}" type="slidenum">
              <a:rPr lang="cs-CZ" altLang="cs-CZ">
                <a:latin typeface="Tahoma" panose="020B0604030504040204" pitchFamily="34" charset="0"/>
              </a:rPr>
              <a:pPr fontAlgn="base">
                <a:spcBef>
                  <a:spcPct val="0"/>
                </a:spcBef>
                <a:spcAft>
                  <a:spcPct val="0"/>
                </a:spcAft>
              </a:pPr>
              <a:t>9</a:t>
            </a:fld>
            <a:endParaRPr lang="cs-CZ" altLang="cs-CZ">
              <a:latin typeface="Tahoma" panose="020B0604030504040204" pitchFamily="34" charset="0"/>
            </a:endParaRPr>
          </a:p>
        </p:txBody>
      </p:sp>
      <p:sp>
        <p:nvSpPr>
          <p:cNvPr id="48131" name="Rectangle 3"/>
          <p:cNvSpPr>
            <a:spLocks noGrp="1" noChangeArrowheads="1"/>
          </p:cNvSpPr>
          <p:nvPr>
            <p:ph idx="4294967295"/>
          </p:nvPr>
        </p:nvSpPr>
        <p:spPr>
          <a:xfrm>
            <a:off x="467544" y="699542"/>
            <a:ext cx="6400800" cy="4087812"/>
          </a:xfrm>
        </p:spPr>
        <p:txBody>
          <a:bodyPr>
            <a:normAutofit lnSpcReduction="10000"/>
          </a:bodyPr>
          <a:lstStyle/>
          <a:p>
            <a:pPr>
              <a:defRPr/>
            </a:pPr>
            <a:r>
              <a:rPr lang="cs-CZ" sz="1500" dirty="0"/>
              <a:t>Menší problémy se řeší lépe, něž větší</a:t>
            </a:r>
            <a:endParaRPr lang="cs-CZ" sz="2100" dirty="0"/>
          </a:p>
          <a:p>
            <a:pPr>
              <a:defRPr/>
            </a:pPr>
            <a:r>
              <a:rPr lang="cs-CZ" sz="1500" dirty="0"/>
              <a:t>Rozložení velkého softwarového projektu na řadu menších </a:t>
            </a:r>
            <a:r>
              <a:rPr lang="cs-CZ" sz="1500" dirty="0" err="1"/>
              <a:t>miniprojektů</a:t>
            </a:r>
            <a:endParaRPr lang="cs-CZ" sz="1500" dirty="0"/>
          </a:p>
          <a:p>
            <a:pPr>
              <a:defRPr/>
            </a:pPr>
            <a:r>
              <a:rPr lang="cs-CZ" sz="1500" dirty="0"/>
              <a:t>Každý takový </a:t>
            </a:r>
            <a:r>
              <a:rPr lang="cs-CZ" sz="1500" dirty="0" err="1"/>
              <a:t>miniprojekt</a:t>
            </a:r>
            <a:r>
              <a:rPr lang="cs-CZ" sz="1500" dirty="0"/>
              <a:t> je považován za iteraci, která obsahuje všechny prvky normálního </a:t>
            </a:r>
            <a:r>
              <a:rPr lang="cs-CZ" sz="1500" dirty="0" err="1"/>
              <a:t>sw</a:t>
            </a:r>
            <a:r>
              <a:rPr lang="cs-CZ" sz="1500" dirty="0"/>
              <a:t> projektu:</a:t>
            </a:r>
          </a:p>
          <a:p>
            <a:pPr marL="600075" lvl="1" indent="-257175">
              <a:defRPr/>
            </a:pPr>
            <a:r>
              <a:rPr lang="cs-CZ" sz="1200" dirty="0"/>
              <a:t>Plánování</a:t>
            </a:r>
          </a:p>
          <a:p>
            <a:pPr marL="600075" lvl="1" indent="-257175">
              <a:defRPr/>
            </a:pPr>
            <a:r>
              <a:rPr lang="cs-CZ" sz="1200" dirty="0"/>
              <a:t>Analýza a návrh</a:t>
            </a:r>
          </a:p>
          <a:p>
            <a:pPr marL="600075" lvl="1" indent="-257175">
              <a:defRPr/>
            </a:pPr>
            <a:r>
              <a:rPr lang="cs-CZ" sz="1200" dirty="0"/>
              <a:t>Tvorba</a:t>
            </a:r>
          </a:p>
          <a:p>
            <a:pPr marL="600075" lvl="1" indent="-257175">
              <a:defRPr/>
            </a:pPr>
            <a:r>
              <a:rPr lang="cs-CZ" sz="1200" dirty="0"/>
              <a:t>Integrace a testování</a:t>
            </a:r>
          </a:p>
          <a:p>
            <a:pPr marL="600075" lvl="1" indent="-257175">
              <a:defRPr/>
            </a:pPr>
            <a:r>
              <a:rPr lang="cs-CZ" sz="1200" dirty="0"/>
              <a:t>Interní nebo externí uvedení</a:t>
            </a:r>
          </a:p>
          <a:p>
            <a:pPr marL="600075" lvl="1" indent="-257175">
              <a:defRPr/>
            </a:pPr>
            <a:endParaRPr lang="cs-CZ" sz="1200" dirty="0"/>
          </a:p>
          <a:p>
            <a:pPr marL="600075" lvl="1" indent="-257175">
              <a:buNone/>
              <a:defRPr/>
            </a:pPr>
            <a:r>
              <a:rPr lang="cs-CZ" sz="1500" dirty="0" err="1"/>
              <a:t>Baseline</a:t>
            </a:r>
            <a:r>
              <a:rPr lang="cs-CZ" sz="1500" dirty="0"/>
              <a:t> - každá iterace generuje vlastní základní linii, která se skládá z částečné kompletní verze finálního systému a z veškeré přidružené projektové dokumentace.</a:t>
            </a:r>
          </a:p>
          <a:p>
            <a:pPr marL="600075" lvl="1" indent="-257175">
              <a:buNone/>
              <a:defRPr/>
            </a:pPr>
            <a:r>
              <a:rPr lang="cs-CZ" sz="1500" dirty="0"/>
              <a:t>Základní linie jsou postupně vrstveny, až je dosažena konečná podoba vytvářeného systému.</a:t>
            </a:r>
          </a:p>
          <a:p>
            <a:pPr marL="600075" lvl="1" indent="-257175">
              <a:buNone/>
              <a:defRPr/>
            </a:pPr>
            <a:r>
              <a:rPr lang="cs-CZ" sz="1500" dirty="0" err="1"/>
              <a:t>Inkrement</a:t>
            </a:r>
            <a:r>
              <a:rPr lang="cs-CZ" sz="1500" dirty="0"/>
              <a:t> (</a:t>
            </a:r>
            <a:r>
              <a:rPr lang="cs-CZ" sz="1500" dirty="0" err="1"/>
              <a:t>přírustek</a:t>
            </a:r>
            <a:r>
              <a:rPr lang="cs-CZ" sz="1500" dirty="0"/>
              <a:t>) = rozdíl mezi základními liniemi</a:t>
            </a:r>
          </a:p>
          <a:p>
            <a:pPr marL="600075" lvl="1" indent="-257175">
              <a:buNone/>
              <a:defRPr/>
            </a:pPr>
            <a:endParaRPr lang="cs-CZ" sz="1200" dirty="0"/>
          </a:p>
          <a:p>
            <a:pPr marL="600075" lvl="1" indent="-257175">
              <a:buNone/>
              <a:defRPr/>
            </a:pPr>
            <a:r>
              <a:rPr lang="cs-CZ" sz="1800" dirty="0"/>
              <a:t>UP JE OZNAČOVÁN ZA ITERATIVNÍ a PŘÍRUSTKOVÝ</a:t>
            </a:r>
          </a:p>
        </p:txBody>
      </p:sp>
    </p:spTree>
    <p:extLst>
      <p:ext uri="{BB962C8B-B14F-4D97-AF65-F5344CB8AC3E}">
        <p14:creationId xmlns:p14="http://schemas.microsoft.com/office/powerpoint/2010/main" val="378187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2984</TotalTime>
  <Words>2371</Words>
  <Application>Microsoft Office PowerPoint</Application>
  <PresentationFormat>Předvádění na obrazovce (16:9)</PresentationFormat>
  <Paragraphs>470</Paragraphs>
  <Slides>49</Slides>
  <Notes>4</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49</vt:i4>
      </vt:variant>
    </vt:vector>
  </HeadingPairs>
  <TitlesOfParts>
    <vt:vector size="58" baseType="lpstr">
      <vt:lpstr>Arial</vt:lpstr>
      <vt:lpstr>Arial Unicode MS</vt:lpstr>
      <vt:lpstr>Calibri</vt:lpstr>
      <vt:lpstr>Symbol</vt:lpstr>
      <vt:lpstr>Tahoma</vt:lpstr>
      <vt:lpstr>Times New Roman</vt:lpstr>
      <vt:lpstr>Verdana</vt:lpstr>
      <vt:lpstr>Wingdings</vt:lpstr>
      <vt:lpstr>SLU</vt:lpstr>
      <vt:lpstr>Objektové metody modelování</vt:lpstr>
      <vt:lpstr>Co je to UP </vt:lpstr>
      <vt:lpstr>SEP graficky</vt:lpstr>
      <vt:lpstr>Historie UP</vt:lpstr>
      <vt:lpstr>UP a RUP</vt:lpstr>
      <vt:lpstr>UP a RUP - modelování aspektů</vt:lpstr>
      <vt:lpstr>Konkrétní aplikace metodiky UP v novém projektu</vt:lpstr>
      <vt:lpstr>Axiomy metodiky UP</vt:lpstr>
      <vt:lpstr>Iterativní a přírůstkový proces</vt:lpstr>
      <vt:lpstr>Pracovní postupy iterace (workflows)</vt:lpstr>
      <vt:lpstr>Základny iterací a přírůstky</vt:lpstr>
      <vt:lpstr>STRUKTURA METODIKY UP</vt:lpstr>
      <vt:lpstr>Struktura metodiky UP</vt:lpstr>
      <vt:lpstr>Fáze a pracovní postupy a objem prací UP </vt:lpstr>
      <vt:lpstr>Fáze a pracovní postupy a objem prací RUP </vt:lpstr>
      <vt:lpstr>Fáze METODIKY UP - Začátek (inception) – období plánování </vt:lpstr>
      <vt:lpstr>Začátek (inception) – podmínky splnění </vt:lpstr>
      <vt:lpstr>Fáze METODIKY UP Rozpracování (elaboration) – období architektury</vt:lpstr>
      <vt:lpstr>Rozpracování (elaboration) – podmínky splnění</vt:lpstr>
      <vt:lpstr>Fáze METODIKY UP Konstrukce (construction) – počátky provozuschopnosti</vt:lpstr>
      <vt:lpstr>Konstrukce (construction) – podmínky splnění</vt:lpstr>
      <vt:lpstr>Fáze METODIKY UP Zavedení (transition) – nasazení produktu do uživatelského prostředí </vt:lpstr>
      <vt:lpstr>Zavedení (transition) – podmínky splnění</vt:lpstr>
      <vt:lpstr>Diagram pracovního procesu projektu vývoje SW</vt:lpstr>
      <vt:lpstr>Metodiky vývoje, údržby a provozu IS/ICT</vt:lpstr>
      <vt:lpstr>Velké množství metodik</vt:lpstr>
      <vt:lpstr>Kritérium přístupu k vývoji a kritérium způsobu vývoje</vt:lpstr>
      <vt:lpstr>Charakteristika rigorózních technik</vt:lpstr>
      <vt:lpstr>Charakteristika agilních metodik</vt:lpstr>
      <vt:lpstr>Agilní metodiky</vt:lpstr>
      <vt:lpstr>Agilní metodiky</vt:lpstr>
      <vt:lpstr>Spolupráce zákazníků a vývojářů </vt:lpstr>
      <vt:lpstr>Spolupráce zákazníků a vývojářů II</vt:lpstr>
      <vt:lpstr>Spolupráce zákazníků a vývojářů II</vt:lpstr>
      <vt:lpstr>Které metodiky řadíme mezi agilní?</vt:lpstr>
      <vt:lpstr>Porovnání rigorózních a agilních metodik</vt:lpstr>
      <vt:lpstr>SCRUM</vt:lpstr>
      <vt:lpstr>SCRUM meetings</vt:lpstr>
      <vt:lpstr>Modelování</vt:lpstr>
      <vt:lpstr>Nesprávné tvrzení o modelování  Modelování je vždy svázáno s dokumentací </vt:lpstr>
      <vt:lpstr>Nesprávné tvrzení o modelování  )  Je možné vše namodelovat předem a správně</vt:lpstr>
      <vt:lpstr>Nesprávné tvrzení o modelování  Při modelování je nutné používat CASE nástroj </vt:lpstr>
      <vt:lpstr>Nesprávné tvrzení o modelování  Při vývoji softwaru je třeba zmrazit požadavky </vt:lpstr>
      <vt:lpstr>Nesprávné tvrzení o modelování   Návrh je vytesán do kamene </vt:lpstr>
      <vt:lpstr>Nesprávné tvrzení o modelování   Modelování je ztráta času</vt:lpstr>
      <vt:lpstr>Mýty o modelování  Základem je datové modelování</vt:lpstr>
      <vt:lpstr>Nesprávné tvrzení o modelování  Všichni vývojáři umí modelovat</vt:lpstr>
      <vt:lpstr>Nesprávné tvrzení o modelování  Modelování je spojeno s rigorózními metodikami</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Zdeněk Franěk</cp:lastModifiedBy>
  <cp:revision>190</cp:revision>
  <dcterms:created xsi:type="dcterms:W3CDTF">2016-07-06T15:42:34Z</dcterms:created>
  <dcterms:modified xsi:type="dcterms:W3CDTF">2019-11-20T18:21:44Z</dcterms:modified>
</cp:coreProperties>
</file>