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8" r:id="rId3"/>
    <p:sldId id="285" r:id="rId4"/>
    <p:sldId id="282" r:id="rId5"/>
    <p:sldId id="289" r:id="rId6"/>
    <p:sldId id="290" r:id="rId7"/>
    <p:sldId id="291" r:id="rId8"/>
    <p:sldId id="292" r:id="rId9"/>
    <p:sldId id="293" r:id="rId10"/>
    <p:sldId id="309" r:id="rId11"/>
    <p:sldId id="294" r:id="rId12"/>
    <p:sldId id="310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66" r:id="rId22"/>
    <p:sldId id="267" r:id="rId23"/>
    <p:sldId id="305" r:id="rId24"/>
    <p:sldId id="279" r:id="rId25"/>
    <p:sldId id="306" r:id="rId26"/>
    <p:sldId id="307" r:id="rId27"/>
    <p:sldId id="304" r:id="rId2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6" d="100"/>
          <a:sy n="86" d="100"/>
        </p:scale>
        <p:origin x="30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36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9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Úvod do objektového modelování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B420-C2B1-4D6A-A9CA-6095C5E6D868}" type="datetime1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04CE-9E72-4709-ACE1-7DE539413D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74382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B18D9-7B21-40C8-A2A3-F056909768E3}" type="datetime1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2C04D-FE66-4753-9DFF-717EAB0FFE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56350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BA83-EEF0-49A5-9E6F-5F910DD138AA}" type="datetime1">
              <a:rPr lang="cs-CZ" smtClean="0"/>
              <a:t>01.11.2023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1DDF-5EC6-4AF7-B3B1-ABD871E916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75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bjekty.vse.cz/Objekty/MetodikyANotace-UMLDiagram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699542"/>
            <a:ext cx="5904656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Objektové metody modelování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5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RNDr. Zdeněk Franěk,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235572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UML diagramy – </a:t>
            </a:r>
            <a:r>
              <a:rPr lang="cs-CZ" smtClean="0">
                <a:solidFill>
                  <a:schemeClr val="bg1"/>
                </a:solidFill>
              </a:rPr>
              <a:t>seskupení tříd a </a:t>
            </a:r>
            <a:r>
              <a:rPr lang="cs-CZ" dirty="0" smtClean="0">
                <a:solidFill>
                  <a:schemeClr val="bg1"/>
                </a:solidFill>
              </a:rPr>
              <a:t>stavový diagram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dirty="0" smtClean="0"/>
              <a:t>Stavové diagramy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843558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Stavový diagram je technikou pro znázornění chování systému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Popisují všechny možné stavy, které konkrétní objekt nabývá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Modelují chování objektu napříč všemi případy užití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Znázorňují, jak se stavy objektu mění v závislosti na událostech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Stavové </a:t>
            </a:r>
            <a:r>
              <a:rPr lang="cs-CZ" sz="2000" dirty="0" err="1" smtClean="0"/>
              <a:t>diagr</a:t>
            </a:r>
            <a:r>
              <a:rPr lang="cs-CZ" sz="2000" dirty="0" smtClean="0"/>
              <a:t>. se vytváří pro konkrétní třídu s </a:t>
            </a:r>
            <a:r>
              <a:rPr lang="cs-CZ" sz="2000" dirty="0" err="1" smtClean="0"/>
              <a:t>cílemzobrazit</a:t>
            </a:r>
            <a:r>
              <a:rPr lang="cs-CZ" sz="2000" dirty="0" smtClean="0"/>
              <a:t> životní cyklus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Základem syntaxe jsou stavy objektů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Speciálními případy jsou počáteční stav a koncový stav diagramu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Dynamiku představují přechod mezi stavy a události, které vyvolávají přechody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67687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Příklad stavového diagramu</a:t>
            </a:r>
          </a:p>
        </p:txBody>
      </p:sp>
      <p:sp>
        <p:nvSpPr>
          <p:cNvPr id="1946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98ADB2-EFA6-4BCA-85B4-2CF35A10480C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69" y="964407"/>
            <a:ext cx="6161485" cy="356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2" y="3696891"/>
            <a:ext cx="1907381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4" y="3214688"/>
            <a:ext cx="1964531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ovéPole 9"/>
          <p:cNvSpPr txBox="1">
            <a:spLocks noChangeArrowheads="1"/>
          </p:cNvSpPr>
          <p:nvPr/>
        </p:nvSpPr>
        <p:spPr bwMode="auto">
          <a:xfrm>
            <a:off x="1785938" y="2946797"/>
            <a:ext cx="17145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350">
                <a:solidFill>
                  <a:srgbClr val="080808"/>
                </a:solidFill>
                <a:latin typeface="Tahoma" panose="020B0604030504040204" pitchFamily="34" charset="0"/>
              </a:rPr>
              <a:t>Použité symboly:</a:t>
            </a:r>
          </a:p>
        </p:txBody>
      </p:sp>
    </p:spTree>
    <p:extLst>
      <p:ext uri="{BB962C8B-B14F-4D97-AF65-F5344CB8AC3E}">
        <p14:creationId xmlns:p14="http://schemas.microsoft.com/office/powerpoint/2010/main" val="35315554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Složené stavy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915566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Složený stav je stav, který obsahuje jeden nebo více vnořených stavových automatů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Složené stavy se zobrazují pomocí indikátoru dekompozice umístěného na symbolu stavu pomocí tzv. indikátoru dekompozice: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Dekompozice může být i explicitní – zobrazí-li se vnořené stavové automaty v novém oddílu uvnitř stavového automatu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99742"/>
            <a:ext cx="1609875" cy="9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4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Složený stav s jeho podstavy</a:t>
            </a:r>
          </a:p>
        </p:txBody>
      </p:sp>
      <p:sp>
        <p:nvSpPr>
          <p:cNvPr id="2048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23EE1E-EFFC-45EA-93E6-A9F3F62EEF11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16" y="1017985"/>
            <a:ext cx="5539978" cy="363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9184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5400600" cy="507703"/>
          </a:xfrm>
        </p:spPr>
        <p:txBody>
          <a:bodyPr/>
          <a:lstStyle/>
          <a:p>
            <a:r>
              <a:rPr lang="cs-CZ" altLang="cs-CZ" sz="2100" dirty="0"/>
              <a:t>Přechody – příklad výřez stavového diagramu</a:t>
            </a:r>
          </a:p>
        </p:txBody>
      </p:sp>
      <p:sp>
        <p:nvSpPr>
          <p:cNvPr id="2150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46FF55-ADB7-4552-89A2-6C273262316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48" y="1779985"/>
            <a:ext cx="6054328" cy="174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9021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Události</a:t>
            </a:r>
          </a:p>
        </p:txBody>
      </p:sp>
      <p:sp>
        <p:nvSpPr>
          <p:cNvPr id="2253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02BA8B-D2C2-4855-AB4F-FA30FE1FCBC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55576" y="449337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 dirty="0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 dirty="0"/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Událost volání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Nejjednodušší typ události, odpovídá metodě dané třídy, je vlastně požadavkem na její spuštění, ve svém důsledku spouští sérii akcí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Signální událost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Reprezentuje asynchronně předávané zprávy mezi objekty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Událost změny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Skládá se s klíčového slova </a:t>
            </a:r>
            <a:r>
              <a:rPr lang="cs-CZ" altLang="cs-CZ" sz="1800" dirty="0" err="1">
                <a:solidFill>
                  <a:srgbClr val="000000"/>
                </a:solidFill>
                <a:cs typeface="Arial" panose="020B0604020202020204" pitchFamily="34" charset="0"/>
              </a:rPr>
              <a:t>when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, podmínky a akce. Je aktivována, pokud je logická podmínka splněna.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Časová událost </a:t>
            </a:r>
            <a:r>
              <a:rPr lang="cs-CZ" altLang="cs-CZ" sz="1800" dirty="0" err="1">
                <a:solidFill>
                  <a:srgbClr val="000000"/>
                </a:solidFill>
                <a:cs typeface="Arial" panose="020B0604020202020204" pitchFamily="34" charset="0"/>
              </a:rPr>
              <a:t>Událost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 může být vygenerována po určité době, </a:t>
            </a:r>
            <a:r>
              <a:rPr lang="cs-CZ" altLang="cs-CZ" sz="1800" dirty="0" err="1">
                <a:solidFill>
                  <a:srgbClr val="000000"/>
                </a:solidFill>
                <a:cs typeface="Arial" panose="020B0604020202020204" pitchFamily="34" charset="0"/>
              </a:rPr>
              <a:t>after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 (20 minut)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err="1" smtClean="0">
                <a:solidFill>
                  <a:srgbClr val="000000"/>
                </a:solidFill>
              </a:rPr>
              <a:t>Entry</a:t>
            </a:r>
            <a:r>
              <a:rPr lang="cs-CZ" altLang="cs-CZ" sz="1800" dirty="0" smtClean="0">
                <a:solidFill>
                  <a:srgbClr val="000000"/>
                </a:solidFill>
              </a:rPr>
              <a:t>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je spuštěna automaticky, kdykoliv se do daného stavu dostaneme přechodem</a:t>
            </a:r>
          </a:p>
          <a:p>
            <a:pPr marL="585788" lvl="2" indent="-285750">
              <a:lnSpc>
                <a:spcPct val="80000"/>
              </a:lnSpc>
              <a:buSzPct val="80000"/>
            </a:pPr>
            <a:r>
              <a:rPr lang="cs-CZ" altLang="cs-CZ" sz="1800" dirty="0" smtClean="0">
                <a:solidFill>
                  <a:srgbClr val="000000"/>
                </a:solidFill>
              </a:rPr>
              <a:t>Exit </a:t>
            </a:r>
            <a:r>
              <a:rPr lang="cs-CZ" alt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Akce asociované s událostí exit jsou analogicky provedeny, kdykoliv je daný stav opuštěn přechodem.</a:t>
            </a:r>
          </a:p>
        </p:txBody>
      </p:sp>
    </p:spTree>
    <p:extLst>
      <p:ext uri="{BB962C8B-B14F-4D97-AF65-F5344CB8AC3E}">
        <p14:creationId xmlns:p14="http://schemas.microsoft.com/office/powerpoint/2010/main" val="7078212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4968552" cy="507703"/>
          </a:xfrm>
        </p:spPr>
        <p:txBody>
          <a:bodyPr/>
          <a:lstStyle/>
          <a:p>
            <a:r>
              <a:rPr lang="cs-CZ" altLang="cs-CZ" sz="2100" dirty="0"/>
              <a:t>Příklad - Stavový diagram pro třídu zakázka</a:t>
            </a:r>
          </a:p>
        </p:txBody>
      </p:sp>
      <p:sp>
        <p:nvSpPr>
          <p:cNvPr id="2355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D48465-5E50-4AEF-B631-39E086D3DB54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14144"/>
            <a:ext cx="4273154" cy="39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3958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Souběžné stavové diagramy</a:t>
            </a:r>
          </a:p>
        </p:txBody>
      </p:sp>
      <p:sp>
        <p:nvSpPr>
          <p:cNvPr id="2458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366BE1-5933-4CD9-AB27-4729FBB11852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500188"/>
            <a:ext cx="6143625" cy="282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1463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Stavové diagramy souhrn</a:t>
            </a:r>
          </a:p>
        </p:txBody>
      </p:sp>
      <p:sp>
        <p:nvSpPr>
          <p:cNvPr id="2560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A1D90E-FFE5-4240-91F5-C4E38F9C199C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6266"/>
            <a:ext cx="5947172" cy="39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7883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Příklady diagramů</a:t>
            </a:r>
          </a:p>
        </p:txBody>
      </p:sp>
      <p:sp>
        <p:nvSpPr>
          <p:cNvPr id="2663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3227DC-C170-460E-9B46-040388C28F7F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899592" y="771550"/>
            <a:ext cx="6768752" cy="374441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2400" dirty="0"/>
              <a:t>Viz public a cvičení </a:t>
            </a:r>
          </a:p>
          <a:p>
            <a:pPr lvl="1">
              <a:buFontTx/>
              <a:buNone/>
            </a:pPr>
            <a:r>
              <a:rPr lang="cs-CZ" altLang="cs-CZ" sz="2400" dirty="0"/>
              <a:t>Příklad </a:t>
            </a:r>
            <a:r>
              <a:rPr lang="cs-CZ" altLang="cs-CZ" sz="2400" dirty="0" smtClean="0"/>
              <a:t>stavový diagram viz:</a:t>
            </a:r>
          </a:p>
          <a:p>
            <a:pPr lvl="1">
              <a:buFontTx/>
              <a:buNone/>
            </a:pPr>
            <a:r>
              <a:rPr lang="cs-CZ" altLang="cs-CZ" sz="2400" dirty="0" smtClean="0"/>
              <a:t>http</a:t>
            </a:r>
            <a:r>
              <a:rPr lang="cs-CZ" altLang="cs-CZ" sz="2400" dirty="0"/>
              <a:t>://mpavus.wz.cz/uml/uml-b-state-3-2-2.php</a:t>
            </a:r>
          </a:p>
          <a:p>
            <a:pPr lvl="1">
              <a:buFontTx/>
              <a:buNone/>
            </a:pPr>
            <a:endParaRPr lang="cs-CZ" altLang="cs-CZ" sz="1800" dirty="0" smtClean="0"/>
          </a:p>
          <a:p>
            <a:pPr lvl="1">
              <a:buNone/>
            </a:pPr>
            <a:r>
              <a:rPr lang="cs-CZ" altLang="cs-CZ" sz="1800" dirty="0" smtClean="0"/>
              <a:t>Příklad </a:t>
            </a:r>
            <a:r>
              <a:rPr lang="cs-CZ" altLang="cs-CZ" sz="1800" dirty="0"/>
              <a:t>use case – bankomat</a:t>
            </a:r>
          </a:p>
          <a:p>
            <a:pPr lvl="1">
              <a:buFontTx/>
              <a:buNone/>
            </a:pPr>
            <a:r>
              <a:rPr lang="cs-CZ" altLang="cs-CZ" sz="1800" dirty="0" smtClean="0"/>
              <a:t>Příklad </a:t>
            </a:r>
            <a:r>
              <a:rPr lang="cs-CZ" altLang="cs-CZ" sz="1800" dirty="0" err="1" smtClean="0"/>
              <a:t>class</a:t>
            </a:r>
            <a:r>
              <a:rPr lang="cs-CZ" altLang="cs-CZ" sz="1800" dirty="0" smtClean="0"/>
              <a:t> diagram – rozvrh</a:t>
            </a:r>
          </a:p>
          <a:p>
            <a:pPr marL="447675" lvl="1" indent="0">
              <a:buFontTx/>
              <a:buNone/>
            </a:pPr>
            <a:r>
              <a:rPr lang="cs-CZ" altLang="cs-CZ" sz="1800" dirty="0" smtClean="0"/>
              <a:t>Příklad diagram aktivit (úvod) - zadávání diplomových a bakalářských prací do </a:t>
            </a:r>
            <a:r>
              <a:rPr lang="cs-CZ" altLang="cs-CZ" sz="1800" dirty="0" smtClean="0"/>
              <a:t>IS/SU</a:t>
            </a:r>
            <a:endParaRPr lang="cs-CZ" altLang="cs-CZ" sz="1800" dirty="0" smtClean="0"/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10195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Co je UML shrnutí</a:t>
            </a:r>
          </a:p>
        </p:txBody>
      </p:sp>
      <p:sp>
        <p:nvSpPr>
          <p:cNvPr id="717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090F1D-0DD1-4147-840A-156EE06C7E2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259632" y="896590"/>
            <a:ext cx="6456362" cy="3835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100" dirty="0"/>
              <a:t>UML (</a:t>
            </a:r>
            <a:r>
              <a:rPr lang="cs-CZ" altLang="cs-CZ" sz="2100" dirty="0" err="1"/>
              <a:t>Unified</a:t>
            </a:r>
            <a:r>
              <a:rPr lang="cs-CZ" altLang="cs-CZ" sz="2100" dirty="0"/>
              <a:t> Modeling </a:t>
            </a:r>
            <a:r>
              <a:rPr lang="cs-CZ" altLang="cs-CZ" sz="2100" dirty="0" err="1"/>
              <a:t>Language</a:t>
            </a:r>
            <a:r>
              <a:rPr lang="cs-CZ" altLang="cs-CZ" sz="2100" dirty="0"/>
              <a:t>) je notace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 err="1"/>
              <a:t>visualizace</a:t>
            </a:r>
            <a:endParaRPr lang="cs-CZ" altLang="cs-CZ" sz="1800" dirty="0"/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specifikace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tvorby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dokumentace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	produktů s podílem software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100" dirty="0"/>
              <a:t>Přidané hodnoty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Otevřený standard OMG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Pokrývá celý životní cyklus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Podpora </a:t>
            </a:r>
            <a:r>
              <a:rPr lang="cs-CZ" altLang="cs-CZ" sz="1800" dirty="0" smtClean="0"/>
              <a:t>SW nástroji</a:t>
            </a:r>
            <a:endParaRPr lang="cs-CZ" altLang="cs-CZ" sz="1800" dirty="0"/>
          </a:p>
          <a:p>
            <a:pPr>
              <a:lnSpc>
                <a:spcPct val="80000"/>
              </a:lnSpc>
            </a:pPr>
            <a:endParaRPr lang="cs-CZ" altLang="cs-CZ" sz="15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27812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Použitá literatura</a:t>
            </a:r>
          </a:p>
        </p:txBody>
      </p:sp>
      <p:sp>
        <p:nvSpPr>
          <p:cNvPr id="2765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43DC55-0935-444B-B1DC-5F51551BECD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971600" y="703189"/>
            <a:ext cx="6552728" cy="402880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1800" dirty="0" err="1"/>
              <a:t>Kanisová</a:t>
            </a:r>
            <a:r>
              <a:rPr lang="cs-CZ" altLang="cs-CZ" sz="1800" dirty="0"/>
              <a:t> H., Muller M.: UML srozumitelně, </a:t>
            </a:r>
            <a:r>
              <a:rPr lang="cs-CZ" altLang="cs-CZ" sz="1800" dirty="0" err="1"/>
              <a:t>Computer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press</a:t>
            </a:r>
            <a:r>
              <a:rPr lang="cs-CZ" altLang="cs-CZ" sz="1800" dirty="0"/>
              <a:t>, 2004, ISBN 80-251-0231-9</a:t>
            </a:r>
          </a:p>
          <a:p>
            <a:pPr lvl="1">
              <a:buFontTx/>
              <a:buNone/>
            </a:pPr>
            <a:r>
              <a:rPr lang="cs-CZ" altLang="cs-CZ" sz="1600" dirty="0" err="1" smtClean="0"/>
              <a:t>Arlow</a:t>
            </a:r>
            <a:r>
              <a:rPr lang="cs-CZ" altLang="cs-CZ" sz="1600" dirty="0" smtClean="0"/>
              <a:t> J., </a:t>
            </a:r>
            <a:r>
              <a:rPr lang="cs-CZ" altLang="cs-CZ" sz="1600" dirty="0" err="1" smtClean="0"/>
              <a:t>Neustadt</a:t>
            </a:r>
            <a:r>
              <a:rPr lang="cs-CZ" altLang="cs-CZ" sz="1600" dirty="0" smtClean="0"/>
              <a:t> I.: UML a unifikovaný proces vývoje aplikací, Computer </a:t>
            </a:r>
            <a:r>
              <a:rPr lang="cs-CZ" altLang="cs-CZ" sz="1600" dirty="0" err="1" smtClean="0"/>
              <a:t>Press</a:t>
            </a:r>
            <a:r>
              <a:rPr lang="cs-CZ" altLang="cs-CZ" sz="1600" dirty="0" smtClean="0"/>
              <a:t> 2003, ISBN 80-7226-947-X</a:t>
            </a:r>
            <a:endParaRPr lang="cs-CZ" altLang="cs-CZ" sz="1600" dirty="0"/>
          </a:p>
          <a:p>
            <a:pPr lvl="1">
              <a:buFontTx/>
              <a:buNone/>
            </a:pPr>
            <a:r>
              <a:rPr lang="cs-CZ" altLang="cs-CZ" sz="1800" dirty="0"/>
              <a:t>Jacobson I., </a:t>
            </a:r>
            <a:r>
              <a:rPr lang="cs-CZ" altLang="cs-CZ" sz="1800" dirty="0" err="1"/>
              <a:t>Booch</a:t>
            </a:r>
            <a:r>
              <a:rPr lang="cs-CZ" altLang="cs-CZ" sz="1800" dirty="0"/>
              <a:t> G., </a:t>
            </a:r>
            <a:r>
              <a:rPr lang="cs-CZ" altLang="cs-CZ" sz="1800" dirty="0" err="1"/>
              <a:t>Rumbaugh</a:t>
            </a:r>
            <a:r>
              <a:rPr lang="cs-CZ" altLang="cs-CZ" sz="1800" dirty="0"/>
              <a:t> J.: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Unified</a:t>
            </a:r>
            <a:r>
              <a:rPr lang="cs-CZ" altLang="cs-CZ" sz="1800" dirty="0"/>
              <a:t> Software </a:t>
            </a:r>
            <a:r>
              <a:rPr lang="cs-CZ" altLang="cs-CZ" sz="1800" dirty="0" err="1"/>
              <a:t>Development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Process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Addison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Wesley</a:t>
            </a:r>
            <a:r>
              <a:rPr lang="cs-CZ" altLang="cs-CZ" sz="1800" dirty="0"/>
              <a:t> </a:t>
            </a:r>
            <a:r>
              <a:rPr lang="cs-CZ" altLang="cs-CZ" sz="1800" dirty="0" err="1"/>
              <a:t>Longman</a:t>
            </a:r>
            <a:r>
              <a:rPr lang="cs-CZ" altLang="cs-CZ" sz="1800" dirty="0"/>
              <a:t>, 1999, ISBN 0-201-57169-2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Software ke cvičení</a:t>
            </a:r>
            <a:r>
              <a:rPr lang="cs-CZ" altLang="cs-CZ" sz="1800" dirty="0" smtClean="0"/>
              <a:t>:</a:t>
            </a:r>
          </a:p>
          <a:p>
            <a:pPr lvl="1">
              <a:buFontTx/>
              <a:buNone/>
            </a:pPr>
            <a:r>
              <a:rPr lang="cs-CZ" altLang="cs-CZ" sz="1800" dirty="0" smtClean="0"/>
              <a:t>MS Visio – šablona stavový diagram</a:t>
            </a: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500" dirty="0" smtClean="0"/>
              <a:t>Architect </a:t>
            </a:r>
            <a:r>
              <a:rPr lang="cs-CZ" altLang="cs-CZ" sz="1500" dirty="0"/>
              <a:t>Enterprise </a:t>
            </a:r>
            <a:r>
              <a:rPr lang="cs-CZ" altLang="cs-CZ" sz="1500" dirty="0" err="1"/>
              <a:t>fmy</a:t>
            </a:r>
            <a:r>
              <a:rPr lang="cs-CZ" altLang="cs-CZ" sz="1500" dirty="0"/>
              <a:t> </a:t>
            </a:r>
            <a:r>
              <a:rPr lang="cs-CZ" altLang="cs-CZ" sz="1500" dirty="0" err="1"/>
              <a:t>Sparksystem</a:t>
            </a:r>
            <a:r>
              <a:rPr lang="cs-CZ" altLang="cs-CZ" sz="1500" dirty="0"/>
              <a:t>, trial verze</a:t>
            </a:r>
          </a:p>
          <a:p>
            <a:pPr lvl="1">
              <a:buFontTx/>
              <a:buNone/>
            </a:pPr>
            <a:r>
              <a:rPr lang="cs-CZ" altLang="cs-CZ" sz="1500" dirty="0"/>
              <a:t>Viz http://www.sparxsystems.com.au/products/ea/trial.html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326889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Co je UML shrnutí</a:t>
            </a:r>
          </a:p>
        </p:txBody>
      </p:sp>
      <p:sp>
        <p:nvSpPr>
          <p:cNvPr id="717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090F1D-0DD1-4147-840A-156EE06C7E2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259632" y="896590"/>
            <a:ext cx="6456362" cy="3835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100" dirty="0"/>
              <a:t>UML (</a:t>
            </a:r>
            <a:r>
              <a:rPr lang="cs-CZ" altLang="cs-CZ" sz="2100" dirty="0" err="1"/>
              <a:t>Unified</a:t>
            </a:r>
            <a:r>
              <a:rPr lang="cs-CZ" altLang="cs-CZ" sz="2100" dirty="0"/>
              <a:t> Modeling </a:t>
            </a:r>
            <a:r>
              <a:rPr lang="cs-CZ" altLang="cs-CZ" sz="2100" dirty="0" err="1"/>
              <a:t>Language</a:t>
            </a:r>
            <a:r>
              <a:rPr lang="cs-CZ" altLang="cs-CZ" sz="2100" dirty="0"/>
              <a:t>) je notace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 err="1"/>
              <a:t>visualizace</a:t>
            </a:r>
            <a:endParaRPr lang="cs-CZ" altLang="cs-CZ" sz="1800" dirty="0"/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specifikace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tvorby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dokumentace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	produktů s podílem software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100" dirty="0" smtClean="0"/>
              <a:t>Diagram seskupení</a:t>
            </a:r>
          </a:p>
          <a:p>
            <a:pPr>
              <a:lnSpc>
                <a:spcPct val="80000"/>
              </a:lnSpc>
            </a:pPr>
            <a:r>
              <a:rPr lang="cs-CZ" altLang="cs-CZ" sz="2100" dirty="0" smtClean="0"/>
              <a:t>Stavový diagram</a:t>
            </a:r>
            <a:endParaRPr lang="cs-CZ" altLang="cs-CZ" sz="1800" dirty="0"/>
          </a:p>
          <a:p>
            <a:pPr>
              <a:lnSpc>
                <a:spcPct val="80000"/>
              </a:lnSpc>
            </a:pPr>
            <a:endParaRPr lang="cs-CZ" altLang="cs-CZ" sz="15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7346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Model vs. diagram</a:t>
            </a:r>
          </a:p>
        </p:txBody>
      </p:sp>
      <p:sp>
        <p:nvSpPr>
          <p:cNvPr id="81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ECAD84-B1C4-424E-95CC-4E639A79D76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0" y="1179513"/>
            <a:ext cx="3243263" cy="3371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cs-CZ" altLang="cs-CZ" sz="1500"/>
              <a:t>Model je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Zjednodušená reprezentace reality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Popis systému z jednoho úhlu pohledu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Abstrakce s konkrétním účelem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lnSpc>
                <a:spcPct val="80000"/>
              </a:lnSpc>
            </a:pPr>
            <a:r>
              <a:rPr lang="cs-CZ" altLang="cs-CZ" sz="1500"/>
              <a:t>Proč modelujeme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Usnadnění úvah díky vyšší abstrakci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Lepší porozumění vytvářenému systému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Složitý systém není možné vnímat vcelku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mtClean="0"/>
          </a:p>
          <a:p>
            <a:pPr>
              <a:lnSpc>
                <a:spcPct val="80000"/>
              </a:lnSpc>
            </a:pPr>
            <a:r>
              <a:rPr lang="cs-CZ" altLang="cs-CZ" sz="1500"/>
              <a:t>Diagram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jeden pohled do modelu (1:N)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grafické znázornění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</p:txBody>
      </p:sp>
      <p:pic>
        <p:nvPicPr>
          <p:cNvPr id="8196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803275"/>
            <a:ext cx="2143125" cy="1665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10" descr="L:\franek\plan\1N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1" y="1491630"/>
            <a:ext cx="2839641" cy="2244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205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Příklady diagramů</a:t>
            </a:r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2400" dirty="0"/>
              <a:t>Viz </a:t>
            </a:r>
            <a:r>
              <a:rPr lang="cs-CZ" altLang="cs-CZ" sz="2400" dirty="0" smtClean="0"/>
              <a:t>cvičení</a:t>
            </a:r>
          </a:p>
          <a:p>
            <a:pPr lvl="1">
              <a:buFontTx/>
              <a:buNone/>
            </a:pPr>
            <a:r>
              <a:rPr lang="cs-CZ" altLang="cs-CZ" sz="2400" dirty="0" smtClean="0"/>
              <a:t>SW MS VISIO</a:t>
            </a:r>
            <a:endParaRPr lang="cs-CZ" altLang="cs-CZ" sz="2400" dirty="0"/>
          </a:p>
          <a:p>
            <a:pPr lvl="1">
              <a:buNone/>
            </a:pPr>
            <a:r>
              <a:rPr lang="cs-CZ" altLang="cs-CZ" sz="2400" dirty="0"/>
              <a:t>Příklad use case – bankomat</a:t>
            </a:r>
          </a:p>
          <a:p>
            <a:pPr lvl="1">
              <a:buFontTx/>
              <a:buNone/>
            </a:pPr>
            <a:r>
              <a:rPr lang="cs-CZ" altLang="cs-CZ" sz="2400" dirty="0" smtClean="0"/>
              <a:t>Příklad </a:t>
            </a:r>
            <a:r>
              <a:rPr lang="cs-CZ" altLang="cs-CZ" sz="2400" dirty="0" err="1"/>
              <a:t>class</a:t>
            </a:r>
            <a:r>
              <a:rPr lang="cs-CZ" altLang="cs-CZ" sz="2400" dirty="0"/>
              <a:t> diagram – rozvrh</a:t>
            </a:r>
          </a:p>
          <a:p>
            <a:pPr lvl="1">
              <a:buFontTx/>
              <a:buNone/>
            </a:pPr>
            <a:r>
              <a:rPr lang="cs-CZ" altLang="cs-CZ" sz="2400" dirty="0" smtClean="0"/>
              <a:t>Příklad stavového diagramu</a:t>
            </a:r>
            <a:endParaRPr lang="cs-CZ" altLang="cs-CZ" sz="2400" dirty="0"/>
          </a:p>
          <a:p>
            <a:pPr lvl="1">
              <a:buFontTx/>
              <a:buNone/>
            </a:pPr>
            <a:r>
              <a:rPr lang="cs-CZ" altLang="cs-CZ" sz="2400" dirty="0" smtClean="0"/>
              <a:t>Příklady seminárních prací – viz skripta </a:t>
            </a:r>
            <a:endParaRPr lang="cs-CZ" altLang="cs-CZ" sz="2400" dirty="0"/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41206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5486"/>
            <a:ext cx="4536504" cy="507703"/>
          </a:xfrm>
        </p:spPr>
        <p:txBody>
          <a:bodyPr/>
          <a:lstStyle/>
          <a:p>
            <a:r>
              <a:rPr lang="cs-CZ" altLang="cs-CZ" sz="2100" dirty="0"/>
              <a:t>Příklady </a:t>
            </a:r>
            <a:r>
              <a:rPr lang="cs-CZ" altLang="cs-CZ" sz="2100" dirty="0" smtClean="0"/>
              <a:t>diagramů další</a:t>
            </a:r>
            <a:endParaRPr lang="cs-CZ" altLang="cs-CZ" sz="2100" dirty="0"/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endParaRPr lang="cs-CZ" altLang="cs-CZ" sz="2400" dirty="0" smtClean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r>
              <a:rPr lang="cs-CZ" altLang="cs-CZ" sz="2400" dirty="0" smtClean="0"/>
              <a:t>Viz public a složka souborů v </a:t>
            </a:r>
            <a:r>
              <a:rPr lang="cs-CZ" altLang="cs-CZ" sz="2400" dirty="0" err="1" smtClean="0"/>
              <a:t>elearningu</a:t>
            </a:r>
            <a:endParaRPr lang="cs-CZ" altLang="cs-CZ" sz="24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27322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5486"/>
            <a:ext cx="5328592" cy="507703"/>
          </a:xfrm>
        </p:spPr>
        <p:txBody>
          <a:bodyPr/>
          <a:lstStyle/>
          <a:p>
            <a:r>
              <a:rPr lang="cs-CZ" altLang="cs-CZ" sz="2100" dirty="0" smtClean="0"/>
              <a:t>Seminář – zadání seminárních prací a diskuze </a:t>
            </a:r>
            <a:endParaRPr lang="cs-CZ" altLang="cs-CZ" sz="2100" dirty="0"/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23528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endParaRPr lang="cs-CZ" altLang="cs-CZ" sz="2400" dirty="0" smtClean="0"/>
          </a:p>
          <a:p>
            <a:pPr lvl="1" algn="ctr">
              <a:buFontTx/>
              <a:buNone/>
            </a:pPr>
            <a:r>
              <a:rPr lang="cs-CZ" altLang="cs-CZ" sz="2400" dirty="0" smtClean="0"/>
              <a:t>PREZENTACE TÉMAT SEMINÁRNÍCH PRACÍ</a:t>
            </a:r>
          </a:p>
          <a:p>
            <a:pPr lvl="1" algn="ctr">
              <a:buFontTx/>
              <a:buNone/>
            </a:pPr>
            <a:r>
              <a:rPr lang="cs-CZ" altLang="cs-CZ" sz="2400" dirty="0" smtClean="0"/>
              <a:t>Příklady na </a:t>
            </a:r>
            <a:r>
              <a:rPr lang="cs-CZ" altLang="cs-CZ" sz="2400" dirty="0" err="1" smtClean="0"/>
              <a:t>elearning</a:t>
            </a:r>
            <a:r>
              <a:rPr lang="cs-CZ" altLang="cs-CZ" sz="2400" dirty="0" smtClean="0"/>
              <a:t> portálu</a:t>
            </a:r>
            <a:endParaRPr lang="cs-CZ" altLang="cs-CZ" sz="2400" dirty="0"/>
          </a:p>
          <a:p>
            <a:pPr lvl="1" algn="ctr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15356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Internetové zdroje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3528" y="1275606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00"/>
                </a:solidFill>
              </a:rPr>
              <a:t>Internetové zdroje:</a:t>
            </a:r>
          </a:p>
          <a:p>
            <a:pPr algn="just"/>
            <a:r>
              <a:rPr lang="cs-CZ" dirty="0">
                <a:solidFill>
                  <a:srgbClr val="000000"/>
                </a:solidFill>
              </a:rPr>
              <a:t>http://mpavus.wz.cz</a:t>
            </a:r>
          </a:p>
          <a:p>
            <a:pPr algn="just"/>
            <a:r>
              <a:rPr lang="cs-CZ" dirty="0">
                <a:solidFill>
                  <a:srgbClr val="000000"/>
                </a:solidFill>
              </a:rPr>
              <a:t>http://uml.czweb.org/index.html</a:t>
            </a:r>
          </a:p>
          <a:p>
            <a:pPr algn="just"/>
            <a:r>
              <a:rPr lang="cs-CZ" dirty="0">
                <a:solidFill>
                  <a:srgbClr val="000000"/>
                </a:solidFill>
              </a:rPr>
              <a:t>http://www.rational.com</a:t>
            </a:r>
          </a:p>
          <a:p>
            <a:pPr algn="just"/>
            <a:r>
              <a:rPr lang="cs-CZ" dirty="0">
                <a:solidFill>
                  <a:srgbClr val="000000"/>
                </a:solidFill>
              </a:rPr>
              <a:t>http://www.ibm.com</a:t>
            </a:r>
          </a:p>
          <a:p>
            <a:pPr algn="just"/>
            <a:r>
              <a:rPr lang="cs-CZ" dirty="0">
                <a:solidFill>
                  <a:srgbClr val="000000"/>
                </a:solidFill>
              </a:rPr>
              <a:t>http://www.sparx.com</a:t>
            </a:r>
          </a:p>
          <a:p>
            <a:pPr algn="just"/>
            <a:r>
              <a:rPr lang="cs-CZ" dirty="0">
                <a:solidFill>
                  <a:srgbClr val="000000"/>
                </a:solidFill>
              </a:rPr>
              <a:t>http://ecom.ef.jcu.cz/web2/download/podklady/zakladni-pojmy-ea.pdf</a:t>
            </a:r>
          </a:p>
          <a:p>
            <a:pPr algn="just"/>
            <a:r>
              <a:rPr lang="cs-CZ" dirty="0">
                <a:solidFill>
                  <a:srgbClr val="000000"/>
                </a:solidFill>
              </a:rPr>
              <a:t>http://dspace.upce.cz/bitstream/handle/10195/64679/E1.pdf?sequence=1&amp;isAllowed=y</a:t>
            </a:r>
          </a:p>
          <a:p>
            <a:pPr algn="just"/>
            <a:r>
              <a:rPr lang="cs-CZ" dirty="0">
                <a:solidFill>
                  <a:srgbClr val="000000"/>
                </a:solidFill>
              </a:rPr>
              <a:t>https://www.root.cz/clanky/nastroje-pro-tvorbu-uml-diagramu/</a:t>
            </a:r>
          </a:p>
        </p:txBody>
      </p:sp>
    </p:spTree>
    <p:extLst>
      <p:ext uri="{BB962C8B-B14F-4D97-AF65-F5344CB8AC3E}">
        <p14:creationId xmlns:p14="http://schemas.microsoft.com/office/powerpoint/2010/main" val="36847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83768" y="192367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Děkuji za pozornost</a:t>
            </a:r>
          </a:p>
          <a:p>
            <a:pPr algn="ctr"/>
            <a:endParaRPr lang="cs-CZ" sz="2800" b="1" dirty="0">
              <a:solidFill>
                <a:srgbClr val="00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Otázky?</a:t>
            </a:r>
            <a:endParaRPr lang="cs-CZ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UML modely a role tvůrců SW</a:t>
            </a:r>
          </a:p>
        </p:txBody>
      </p:sp>
      <p:sp>
        <p:nvSpPr>
          <p:cNvPr id="1024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B51FE1-C669-4EA4-9DA5-46D8F546FCD5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7" y="805457"/>
            <a:ext cx="5347097" cy="36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349342" y="3723878"/>
            <a:ext cx="642938" cy="37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50" dirty="0">
                <a:solidFill>
                  <a:schemeClr val="bg1">
                    <a:lumMod val="50000"/>
                  </a:schemeClr>
                </a:solidFill>
              </a:rPr>
              <a:t>* UML2</a:t>
            </a:r>
            <a:endParaRPr lang="cs-CZ" sz="1350" dirty="0"/>
          </a:p>
        </p:txBody>
      </p:sp>
      <p:sp>
        <p:nvSpPr>
          <p:cNvPr id="2" name="Obdélník 1"/>
          <p:cNvSpPr/>
          <p:nvPr/>
        </p:nvSpPr>
        <p:spPr>
          <a:xfrm>
            <a:off x="3419872" y="1419622"/>
            <a:ext cx="223224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UML diagramy</a:t>
            </a:r>
          </a:p>
        </p:txBody>
      </p:sp>
      <p:sp>
        <p:nvSpPr>
          <p:cNvPr id="717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63ACA6-DC63-4568-8CB7-8E679CBB4200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736600"/>
            <a:ext cx="6210300" cy="36179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/>
            <a:endParaRPr lang="cs-CZ" altLang="cs-CZ" smtClean="0"/>
          </a:p>
        </p:txBody>
      </p:sp>
      <p:pic>
        <p:nvPicPr>
          <p:cNvPr id="7175" name="Obrázek 8" descr="prehled diagramu.GIF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57" y="1166259"/>
            <a:ext cx="6003131" cy="305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ovéPole 7"/>
          <p:cNvSpPr txBox="1">
            <a:spLocks noChangeArrowheads="1"/>
          </p:cNvSpPr>
          <p:nvPr/>
        </p:nvSpPr>
        <p:spPr bwMode="auto">
          <a:xfrm>
            <a:off x="1893094" y="4339829"/>
            <a:ext cx="58935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050">
                <a:latin typeface="Tahoma" panose="020B0604030504040204" pitchFamily="34" charset="0"/>
              </a:rPr>
              <a:t>Zdroj: http://objekty.vse.cz/Objekty/MetodikyANotace-UMLDiagramy</a:t>
            </a:r>
          </a:p>
        </p:txBody>
      </p:sp>
      <p:sp>
        <p:nvSpPr>
          <p:cNvPr id="2" name="Obdélník 1"/>
          <p:cNvSpPr/>
          <p:nvPr/>
        </p:nvSpPr>
        <p:spPr>
          <a:xfrm>
            <a:off x="1836623" y="1267321"/>
            <a:ext cx="4320480" cy="2880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835696" y="1600350"/>
            <a:ext cx="4320480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084249" y="1922586"/>
            <a:ext cx="2090223" cy="5059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105975" y="3065056"/>
            <a:ext cx="2050202" cy="4501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213909" y="1599492"/>
            <a:ext cx="1526443" cy="288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076669" y="3605201"/>
            <a:ext cx="2097803" cy="495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3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Diagramy seskupení - packages</a:t>
            </a:r>
          </a:p>
        </p:txBody>
      </p:sp>
      <p:sp>
        <p:nvSpPr>
          <p:cNvPr id="1434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BC18D-A302-4320-882C-1F2660E38737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5" y="1017985"/>
            <a:ext cx="6527006" cy="333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1319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5328592" cy="507703"/>
          </a:xfrm>
        </p:spPr>
        <p:txBody>
          <a:bodyPr/>
          <a:lstStyle/>
          <a:p>
            <a:r>
              <a:rPr lang="cs-CZ" altLang="cs-CZ" sz="2100" dirty="0"/>
              <a:t>Příklad diagramu seskupení tříd „Zákazník“</a:t>
            </a:r>
          </a:p>
        </p:txBody>
      </p:sp>
      <p:sp>
        <p:nvSpPr>
          <p:cNvPr id="1536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9AFC85-443B-4923-8B47-61F2EBF9A752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071563"/>
            <a:ext cx="4229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1807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Závislosti seskupení</a:t>
            </a:r>
          </a:p>
        </p:txBody>
      </p:sp>
      <p:sp>
        <p:nvSpPr>
          <p:cNvPr id="1638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07F917-988B-4235-A778-237295BA1DC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1"/>
          <a:stretch>
            <a:fillRect/>
          </a:stretch>
        </p:blipFill>
        <p:spPr bwMode="auto">
          <a:xfrm>
            <a:off x="1464469" y="857250"/>
            <a:ext cx="6136481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61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Seskupení a jejich rozhraní</a:t>
            </a:r>
          </a:p>
        </p:txBody>
      </p:sp>
      <p:sp>
        <p:nvSpPr>
          <p:cNvPr id="1741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82D254-01A4-4C85-A5BA-44366183FE4C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73" y="910829"/>
            <a:ext cx="5250656" cy="38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2507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Seskupení komponent</a:t>
            </a:r>
          </a:p>
        </p:txBody>
      </p:sp>
      <p:sp>
        <p:nvSpPr>
          <p:cNvPr id="1843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C0B2B2-FA29-4570-8A45-9E6419E1CA6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857250"/>
            <a:ext cx="6172200" cy="391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"/>
          <a:stretch>
            <a:fillRect/>
          </a:stretch>
        </p:blipFill>
        <p:spPr bwMode="auto">
          <a:xfrm>
            <a:off x="2268142" y="803673"/>
            <a:ext cx="4393406" cy="39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205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Words>642</Words>
  <Application>Microsoft Office PowerPoint</Application>
  <PresentationFormat>Předvádění na obrazovce (16:9)</PresentationFormat>
  <Paragraphs>191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Wingdings</vt:lpstr>
      <vt:lpstr>SLU</vt:lpstr>
      <vt:lpstr>Objektové metody modelování</vt:lpstr>
      <vt:lpstr>Co je UML shrnutí</vt:lpstr>
      <vt:lpstr>UML modely a role tvůrců SW</vt:lpstr>
      <vt:lpstr>UML diagramy</vt:lpstr>
      <vt:lpstr>Diagramy seskupení - packages</vt:lpstr>
      <vt:lpstr>Příklad diagramu seskupení tříd „Zákazník“</vt:lpstr>
      <vt:lpstr>Závislosti seskupení</vt:lpstr>
      <vt:lpstr>Seskupení a jejich rozhraní</vt:lpstr>
      <vt:lpstr>Seskupení komponent</vt:lpstr>
      <vt:lpstr>Stavové diagramy</vt:lpstr>
      <vt:lpstr>Příklad stavového diagramu</vt:lpstr>
      <vt:lpstr>Složené stavy</vt:lpstr>
      <vt:lpstr>Složený stav s jeho podstavy</vt:lpstr>
      <vt:lpstr>Přechody – příklad výřez stavového diagramu</vt:lpstr>
      <vt:lpstr>Události</vt:lpstr>
      <vt:lpstr>Příklad - Stavový diagram pro třídu zakázka</vt:lpstr>
      <vt:lpstr>Souběžné stavové diagramy</vt:lpstr>
      <vt:lpstr>Stavové diagramy souhrn</vt:lpstr>
      <vt:lpstr>Příklady diagramů</vt:lpstr>
      <vt:lpstr>Použitá literatura</vt:lpstr>
      <vt:lpstr>Co je UML shrnutí</vt:lpstr>
      <vt:lpstr>Model vs. diagram</vt:lpstr>
      <vt:lpstr>Příklady diagramů</vt:lpstr>
      <vt:lpstr>Příklady diagramů další</vt:lpstr>
      <vt:lpstr>Seminář – zadání seminárních prací a diskuze </vt:lpstr>
      <vt:lpstr>Internetové zdroje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franek</cp:lastModifiedBy>
  <cp:revision>249</cp:revision>
  <dcterms:created xsi:type="dcterms:W3CDTF">2016-07-06T15:42:34Z</dcterms:created>
  <dcterms:modified xsi:type="dcterms:W3CDTF">2023-11-01T09:56:16Z</dcterms:modified>
</cp:coreProperties>
</file>