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  <p:sldMasterId id="2147483679" r:id="rId3"/>
    <p:sldMasterId id="2147483691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0" r:id="rId6"/>
    <p:sldId id="281" r:id="rId7"/>
    <p:sldId id="285" r:id="rId8"/>
    <p:sldId id="286" r:id="rId9"/>
    <p:sldId id="287" r:id="rId10"/>
    <p:sldId id="409" r:id="rId11"/>
    <p:sldId id="411" r:id="rId12"/>
    <p:sldId id="431" r:id="rId13"/>
    <p:sldId id="436" r:id="rId14"/>
    <p:sldId id="429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30" r:id="rId24"/>
    <p:sldId id="422" r:id="rId25"/>
    <p:sldId id="423" r:id="rId26"/>
    <p:sldId id="420" r:id="rId27"/>
    <p:sldId id="421" r:id="rId28"/>
    <p:sldId id="424" r:id="rId29"/>
    <p:sldId id="425" r:id="rId30"/>
    <p:sldId id="426" r:id="rId31"/>
    <p:sldId id="427" r:id="rId32"/>
    <p:sldId id="428" r:id="rId33"/>
  </p:sldIdLst>
  <p:sldSz cx="9144000" cy="6858000" type="screen4x3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zyková Petra" initials="RP" lastIdx="6" clrIdx="0">
    <p:extLst>
      <p:ext uri="{19B8F6BF-5375-455C-9EA6-DF929625EA0E}">
        <p15:presenceInfo xmlns:p15="http://schemas.microsoft.com/office/powerpoint/2012/main" userId="S::petra.raszykova@acrea.cz::d1711760-6ab3-4757-b1ea-e072122d3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3656" autoAdjust="0"/>
  </p:normalViewPr>
  <p:slideViewPr>
    <p:cSldViewPr showGuides="1">
      <p:cViewPr varScale="1">
        <p:scale>
          <a:sx n="72" d="100"/>
          <a:sy n="72" d="100"/>
        </p:scale>
        <p:origin x="156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1956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zyková Petra" userId="d1711760-6ab3-4757-b1ea-e072122d3467" providerId="ADAL" clId="{4CFA379D-A27A-4412-B1EC-420EEE67F65E}"/>
    <pc:docChg chg="custSel delSld modSld">
      <pc:chgData name="Raszyková Petra" userId="d1711760-6ab3-4757-b1ea-e072122d3467" providerId="ADAL" clId="{4CFA379D-A27A-4412-B1EC-420EEE67F65E}" dt="2021-11-30T11:28:30.668" v="328" actId="6549"/>
      <pc:docMkLst>
        <pc:docMk/>
      </pc:docMkLst>
      <pc:sldChg chg="modNotesTx">
        <pc:chgData name="Raszyková Petra" userId="d1711760-6ab3-4757-b1ea-e072122d3467" providerId="ADAL" clId="{4CFA379D-A27A-4412-B1EC-420EEE67F65E}" dt="2021-11-30T11:27:40.711" v="318" actId="6549"/>
        <pc:sldMkLst>
          <pc:docMk/>
          <pc:sldMk cId="1133182795" sldId="280"/>
        </pc:sldMkLst>
      </pc:sldChg>
      <pc:sldChg chg="modNotesTx">
        <pc:chgData name="Raszyková Petra" userId="d1711760-6ab3-4757-b1ea-e072122d3467" providerId="ADAL" clId="{4CFA379D-A27A-4412-B1EC-420EEE67F65E}" dt="2021-11-30T11:27:48.268" v="319" actId="6549"/>
        <pc:sldMkLst>
          <pc:docMk/>
          <pc:sldMk cId="2559721448" sldId="287"/>
        </pc:sldMkLst>
      </pc:sldChg>
      <pc:sldChg chg="modNotesTx">
        <pc:chgData name="Raszyková Petra" userId="d1711760-6ab3-4757-b1ea-e072122d3467" providerId="ADAL" clId="{4CFA379D-A27A-4412-B1EC-420EEE67F65E}" dt="2021-11-30T11:27:51.008" v="320" actId="6549"/>
        <pc:sldMkLst>
          <pc:docMk/>
          <pc:sldMk cId="859415443" sldId="409"/>
        </pc:sldMkLst>
      </pc:sldChg>
      <pc:sldChg chg="modNotesTx">
        <pc:chgData name="Raszyková Petra" userId="d1711760-6ab3-4757-b1ea-e072122d3467" providerId="ADAL" clId="{4CFA379D-A27A-4412-B1EC-420EEE67F65E}" dt="2021-11-30T11:28:04.572" v="322" actId="6549"/>
        <pc:sldMkLst>
          <pc:docMk/>
          <pc:sldMk cId="2880595127" sldId="414"/>
        </pc:sldMkLst>
      </pc:sldChg>
      <pc:sldChg chg="modNotesTx">
        <pc:chgData name="Raszyková Petra" userId="d1711760-6ab3-4757-b1ea-e072122d3467" providerId="ADAL" clId="{4CFA379D-A27A-4412-B1EC-420EEE67F65E}" dt="2021-11-30T11:28:07.107" v="323" actId="6549"/>
        <pc:sldMkLst>
          <pc:docMk/>
          <pc:sldMk cId="3763001991" sldId="415"/>
        </pc:sldMkLst>
      </pc:sldChg>
      <pc:sldChg chg="modNotesTx">
        <pc:chgData name="Raszyková Petra" userId="d1711760-6ab3-4757-b1ea-e072122d3467" providerId="ADAL" clId="{4CFA379D-A27A-4412-B1EC-420EEE67F65E}" dt="2021-11-30T11:28:10.539" v="324" actId="6549"/>
        <pc:sldMkLst>
          <pc:docMk/>
          <pc:sldMk cId="3921960" sldId="416"/>
        </pc:sldMkLst>
      </pc:sldChg>
      <pc:sldChg chg="modNotesTx">
        <pc:chgData name="Raszyková Petra" userId="d1711760-6ab3-4757-b1ea-e072122d3467" providerId="ADAL" clId="{4CFA379D-A27A-4412-B1EC-420EEE67F65E}" dt="2021-11-30T11:28:21.021" v="325" actId="6549"/>
        <pc:sldMkLst>
          <pc:docMk/>
          <pc:sldMk cId="3892328245" sldId="420"/>
        </pc:sldMkLst>
      </pc:sldChg>
      <pc:sldChg chg="modNotesTx">
        <pc:chgData name="Raszyková Petra" userId="d1711760-6ab3-4757-b1ea-e072122d3467" providerId="ADAL" clId="{4CFA379D-A27A-4412-B1EC-420EEE67F65E}" dt="2021-11-30T11:28:25.528" v="326" actId="6549"/>
        <pc:sldMkLst>
          <pc:docMk/>
          <pc:sldMk cId="499186734" sldId="424"/>
        </pc:sldMkLst>
      </pc:sldChg>
      <pc:sldChg chg="modNotesTx">
        <pc:chgData name="Raszyková Petra" userId="d1711760-6ab3-4757-b1ea-e072122d3467" providerId="ADAL" clId="{4CFA379D-A27A-4412-B1EC-420EEE67F65E}" dt="2021-11-30T11:28:28.186" v="327" actId="6549"/>
        <pc:sldMkLst>
          <pc:docMk/>
          <pc:sldMk cId="2486015819" sldId="425"/>
        </pc:sldMkLst>
      </pc:sldChg>
      <pc:sldChg chg="modNotesTx">
        <pc:chgData name="Raszyková Petra" userId="d1711760-6ab3-4757-b1ea-e072122d3467" providerId="ADAL" clId="{4CFA379D-A27A-4412-B1EC-420EEE67F65E}" dt="2021-11-30T11:28:30.668" v="328" actId="6549"/>
        <pc:sldMkLst>
          <pc:docMk/>
          <pc:sldMk cId="2309628687" sldId="426"/>
        </pc:sldMkLst>
      </pc:sldChg>
      <pc:sldChg chg="modNotesTx">
        <pc:chgData name="Raszyková Petra" userId="d1711760-6ab3-4757-b1ea-e072122d3467" providerId="ADAL" clId="{4CFA379D-A27A-4412-B1EC-420EEE67F65E}" dt="2021-11-30T11:27:55.455" v="321" actId="6549"/>
        <pc:sldMkLst>
          <pc:docMk/>
          <pc:sldMk cId="0" sldId="431"/>
        </pc:sldMkLst>
      </pc:sldChg>
      <pc:sldChg chg="del">
        <pc:chgData name="Raszyková Petra" userId="d1711760-6ab3-4757-b1ea-e072122d3467" providerId="ADAL" clId="{4CFA379D-A27A-4412-B1EC-420EEE67F65E}" dt="2021-11-30T11:20:40.620" v="0" actId="47"/>
        <pc:sldMkLst>
          <pc:docMk/>
          <pc:sldMk cId="0" sldId="434"/>
        </pc:sldMkLst>
      </pc:sldChg>
      <pc:sldChg chg="del">
        <pc:chgData name="Raszyková Petra" userId="d1711760-6ab3-4757-b1ea-e072122d3467" providerId="ADAL" clId="{4CFA379D-A27A-4412-B1EC-420EEE67F65E}" dt="2021-11-30T11:27:28.711" v="316" actId="47"/>
        <pc:sldMkLst>
          <pc:docMk/>
          <pc:sldMk cId="3805266211" sldId="437"/>
        </pc:sldMkLst>
      </pc:sldChg>
      <pc:sldChg chg="del">
        <pc:chgData name="Raszyková Petra" userId="d1711760-6ab3-4757-b1ea-e072122d3467" providerId="ADAL" clId="{4CFA379D-A27A-4412-B1EC-420EEE67F65E}" dt="2021-11-30T11:27:30.683" v="317" actId="47"/>
        <pc:sldMkLst>
          <pc:docMk/>
          <pc:sldMk cId="3301782880" sldId="438"/>
        </pc:sldMkLst>
      </pc:sldChg>
      <pc:sldChg chg="del">
        <pc:chgData name="Raszyková Petra" userId="d1711760-6ab3-4757-b1ea-e072122d3467" providerId="ADAL" clId="{4CFA379D-A27A-4412-B1EC-420EEE67F65E}" dt="2021-11-30T11:20:43.368" v="1" actId="47"/>
        <pc:sldMkLst>
          <pc:docMk/>
          <pc:sldMk cId="1756130973" sldId="4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641676D-BA10-48C1-B54F-F2817065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326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98892C87-38D0-4D9D-BCF6-FB5299A4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8669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92C87-38D0-4D9D-BCF6-FB5299A404B5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669C57-BC53-42F6-BA08-0C8A0F7DA9E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05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76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92C87-38D0-4D9D-BCF6-FB5299A404B5}" type="slidenum">
              <a:rPr lang="cs-CZ" smtClean="0"/>
              <a:t>15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B241F5-B7A4-47E1-A5DD-081D7300F4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954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763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484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296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99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20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443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319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92C87-38D0-4D9D-BCF6-FB5299A404B5}" type="slidenum">
              <a:rPr lang="cs-CZ" smtClean="0"/>
              <a:t>26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553B68-FE3B-4BA8-8D22-C1A02FC1B9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13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92C87-38D0-4D9D-BCF6-FB5299A404B5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B6213D-D7CF-46A6-B511-84393CE27F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203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41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92C87-38D0-4D9D-BCF6-FB5299A404B5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243475-4508-4658-8857-642AFEAB4F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60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92C87-38D0-4D9D-BCF6-FB5299A404B5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C75C27-3E9C-4941-B61C-4867B043A7E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07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92C87-38D0-4D9D-BCF6-FB5299A404B5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00CB3F-6D00-42E2-97C9-9262B014FA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49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483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92C87-38D0-4D9D-BCF6-FB5299A404B5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8A2421-9348-4A18-B65E-488FA46BAD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57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/>
          </a:p>
        </p:txBody>
      </p:sp>
      <p:sp>
        <p:nvSpPr>
          <p:cNvPr id="65540" name="Zástupný symbol pro číslo snímku 3"/>
          <p:cNvSpPr txBox="1">
            <a:spLocks noGrp="1"/>
          </p:cNvSpPr>
          <p:nvPr/>
        </p:nvSpPr>
        <p:spPr bwMode="auto">
          <a:xfrm>
            <a:off x="4023993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96" tIns="47398" rIns="94796" bIns="47398" anchor="b"/>
          <a:lstStyle/>
          <a:p>
            <a:pPr algn="r"/>
            <a:fld id="{65BCC5CF-06A9-4170-BBE2-2EF983938ECA}" type="slidenum">
              <a:rPr lang="cs-CZ" sz="1200">
                <a:latin typeface="Calibri" pitchFamily="34" charset="0"/>
              </a:rPr>
              <a:pPr algn="r"/>
              <a:t>9</a:t>
            </a:fld>
            <a:endParaRPr lang="cs-CZ" sz="1200">
              <a:latin typeface="Calibri" pitchFamily="34" charset="0"/>
            </a:endParaRPr>
          </a:p>
        </p:txBody>
      </p:sp>
      <p:sp>
        <p:nvSpPr>
          <p:cNvPr id="65541" name="Zástupný symbol pro datum 4"/>
          <p:cNvSpPr txBox="1">
            <a:spLocks noGrp="1"/>
          </p:cNvSpPr>
          <p:nvPr/>
        </p:nvSpPr>
        <p:spPr bwMode="auto">
          <a:xfrm>
            <a:off x="4023993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96" tIns="47398" rIns="94796" bIns="47398"/>
          <a:lstStyle/>
          <a:p>
            <a:pPr algn="r"/>
            <a:endParaRPr lang="cs-CZ" sz="1200">
              <a:latin typeface="Calibri" pitchFamily="34" charset="0"/>
            </a:endParaRP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0247EC-287B-47D7-AA9A-06A1405DEA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92C87-38D0-4D9D-BCF6-FB5299A404B5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D9EA04-ABA9-4571-8983-2CEA4997D7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3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9712" y="1700808"/>
            <a:ext cx="4896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9712" y="3249324"/>
            <a:ext cx="58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20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6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6964967-923E-A3A2-253C-44D7C767E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F4A0C19A-1B0C-EF65-9D0F-3C99CC4282C5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3E4E521-6532-EE69-2BDB-956A12EF1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B4D5E006-5E05-C3CE-1DD4-CC83A31C06AD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0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0055E19-85E7-831E-D816-C8B598DFE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026898-3F54-FF59-0AF9-D0565DD4676A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88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0243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3491880" cy="6237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98" y="4623062"/>
            <a:ext cx="1828102" cy="22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1078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98" y="4623062"/>
            <a:ext cx="1828102" cy="22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0933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4599797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5249174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24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70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</p:spPr>
        <p:txBody>
          <a:bodyPr rIns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DF7A9C83-B5A6-4043-BF83-069EAADDB2B2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73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76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935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071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893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925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766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071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97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261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18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24390A52-F08C-46BB-9D09-A61FADD40B62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5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179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14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850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095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118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847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709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516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486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27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6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294E4267-93B0-4540-B43D-FE52688201AD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6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613CBA59-0D5B-4A70-87AF-9D4C72EF7E64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D3E879B9-E942-4A7C-9D3D-ADEAF913F32E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9712" y="1700808"/>
            <a:ext cx="4896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9712" y="3249324"/>
            <a:ext cx="58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74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</p:spPr>
        <p:txBody>
          <a:bodyPr rIns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4730A4-9006-9594-6196-381AAD6F8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03F62F82-25B5-6029-59A0-E6454104AABC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4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040A2F7-9F83-D67C-3AE0-BF5F40CCB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897CF888-2123-E5A0-3509-090DDE51F517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7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" y="6505200"/>
            <a:ext cx="914399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000" y="900000"/>
            <a:ext cx="86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Kliknutím lze upravit styly předlohy textu.</a:t>
            </a:r>
          </a:p>
          <a:p>
            <a:pPr marL="357188" lvl="1" indent="-174625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Druhá úroveň</a:t>
            </a:r>
          </a:p>
          <a:p>
            <a:pPr marL="539750" lvl="2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Třetí úroveň</a:t>
            </a:r>
          </a:p>
          <a:p>
            <a:pPr marL="712788" lvl="3" indent="-173038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Čtvrtá úroveň</a:t>
            </a:r>
          </a:p>
          <a:p>
            <a:pPr marL="895350" lvl="4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75" y="65660"/>
            <a:ext cx="1529525" cy="915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0000" y="6498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© 2021 ACREA CR, spol. s r.o.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6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2000" b="1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cs-CZ" sz="16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" y="6505200"/>
            <a:ext cx="914399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000" y="900000"/>
            <a:ext cx="86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Kliknutím lze upravit styly předlohy textu.</a:t>
            </a:r>
          </a:p>
          <a:p>
            <a:pPr marL="357188" lvl="1" indent="-174625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Druhá úroveň</a:t>
            </a:r>
          </a:p>
          <a:p>
            <a:pPr marL="539750" lvl="2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Třetí úroveň</a:t>
            </a:r>
          </a:p>
          <a:p>
            <a:pPr marL="712788" lvl="3" indent="-173038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Čtvrtá úroveň</a:t>
            </a:r>
          </a:p>
          <a:p>
            <a:pPr marL="895350" lvl="4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75" y="65660"/>
            <a:ext cx="1529525" cy="915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0000" y="6498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© 2022 ACREA CR, spol. s r.o.</a:t>
            </a:r>
          </a:p>
        </p:txBody>
      </p:sp>
    </p:spTree>
    <p:extLst>
      <p:ext uri="{BB962C8B-B14F-4D97-AF65-F5344CB8AC3E}">
        <p14:creationId xmlns:p14="http://schemas.microsoft.com/office/powerpoint/2010/main" val="37091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2000" b="1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cs-CZ" sz="16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41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45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37.png"/><Relationship Id="rId5" Type="http://schemas.openxmlformats.org/officeDocument/2006/relationships/image" Target="../media/image22.png"/><Relationship Id="rId10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Neparametrické testy</a:t>
            </a:r>
          </a:p>
        </p:txBody>
      </p:sp>
    </p:spTree>
    <p:extLst>
      <p:ext uri="{BB962C8B-B14F-4D97-AF65-F5344CB8AC3E}">
        <p14:creationId xmlns:p14="http://schemas.microsoft.com/office/powerpoint/2010/main" val="413522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>
            <a:extLst>
              <a:ext uri="{FF2B5EF4-FFF2-40B4-BE49-F238E27FC236}">
                <a16:creationId xmlns:a16="http://schemas.microsoft.com/office/drawing/2014/main" id="{0AE81028-5F88-4945-9E5E-7B4629E9E0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56" y="5384658"/>
            <a:ext cx="931284" cy="9312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1B6B31-3036-476B-8F42-8824FFF6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statistik v mediánovém testu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6E61C3B3-55ED-45B8-B6E4-EA18EBC07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000" y="900000"/>
                <a:ext cx="8229600" cy="2395016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Je čas kola 10 minut?</a:t>
                </a:r>
              </a:p>
              <a:p>
                <a:pPr lvl="1"/>
                <a:r>
                  <a:rPr lang="cs-CZ" dirty="0"/>
                  <a:t>Uspořádáme závod</a:t>
                </a:r>
              </a:p>
              <a:p>
                <a:r>
                  <a:rPr lang="cs-CZ" dirty="0"/>
                  <a:t>Rozhodovat bude čas v cíli nebo vzdálenost od cíle po 10 min.</a:t>
                </a:r>
              </a:p>
              <a:p>
                <a:pPr lvl="1"/>
                <a:r>
                  <a:rPr lang="cs-CZ" dirty="0"/>
                  <a:t>Přesná hodnota času  v cíli nehraje roli.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b="1" i="1" baseline="300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b="1" i="1" baseline="300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br>
                  <a:rPr lang="cs-CZ" b="1" i="1" dirty="0">
                    <a:latin typeface="Cambria Math" panose="02040503050406030204" pitchFamily="18" charset="0"/>
                  </a:rPr>
                </a:br>
                <a:endParaRPr lang="cs-CZ" dirty="0"/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6E61C3B3-55ED-45B8-B6E4-EA18EBC07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000" y="900000"/>
                <a:ext cx="8229600" cy="2395016"/>
              </a:xfrm>
              <a:blipFill>
                <a:blip r:embed="rId4"/>
                <a:stretch>
                  <a:fillRect l="-667" t="-1527" b="-5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>
            <a:extLst>
              <a:ext uri="{FF2B5EF4-FFF2-40B4-BE49-F238E27FC236}">
                <a16:creationId xmlns:a16="http://schemas.microsoft.com/office/drawing/2014/main" id="{FB4E5585-C5EF-471C-949E-3544CADB3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22" y="5384658"/>
            <a:ext cx="931284" cy="93128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102CF8A-ADDE-41E4-8539-1487DEF8E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31" y="5382646"/>
            <a:ext cx="931284" cy="93128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C57F065-DE61-4CC8-8675-84C14BDF3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4" y="5382090"/>
            <a:ext cx="931284" cy="931284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D8F8120-A881-4BED-BCAD-1CBF1B59F526}"/>
              </a:ext>
            </a:extLst>
          </p:cNvPr>
          <p:cNvSpPr txBox="1"/>
          <p:nvPr/>
        </p:nvSpPr>
        <p:spPr>
          <a:xfrm>
            <a:off x="6150984" y="548889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76EC28C-6AB6-490A-B88C-4CEFCC68EC45}"/>
              </a:ext>
            </a:extLst>
          </p:cNvPr>
          <p:cNvSpPr txBox="1"/>
          <p:nvPr/>
        </p:nvSpPr>
        <p:spPr>
          <a:xfrm>
            <a:off x="4723201" y="54789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7425288-3528-4330-A04B-F8C69E116E76}"/>
              </a:ext>
            </a:extLst>
          </p:cNvPr>
          <p:cNvSpPr txBox="1"/>
          <p:nvPr/>
        </p:nvSpPr>
        <p:spPr>
          <a:xfrm>
            <a:off x="4093109" y="548676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45B1606-26D7-403A-96E6-AA9ADC0DD428}"/>
              </a:ext>
            </a:extLst>
          </p:cNvPr>
          <p:cNvSpPr txBox="1"/>
          <p:nvPr/>
        </p:nvSpPr>
        <p:spPr>
          <a:xfrm>
            <a:off x="2642424" y="548676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1E45CAF-6494-44B0-8657-EAA450DFDF65}"/>
              </a:ext>
            </a:extLst>
          </p:cNvPr>
          <p:cNvSpPr txBox="1"/>
          <p:nvPr/>
        </p:nvSpPr>
        <p:spPr>
          <a:xfrm>
            <a:off x="441647" y="544601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6.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B0DA6A85-7E07-443A-A637-65B94498F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97" y="5390457"/>
            <a:ext cx="931284" cy="931284"/>
          </a:xfrm>
          <a:prstGeom prst="rect">
            <a:avLst/>
          </a:prstGeom>
        </p:spPr>
      </p:pic>
      <p:grpSp>
        <p:nvGrpSpPr>
          <p:cNvPr id="43" name="Skupina 42">
            <a:extLst>
              <a:ext uri="{FF2B5EF4-FFF2-40B4-BE49-F238E27FC236}">
                <a16:creationId xmlns:a16="http://schemas.microsoft.com/office/drawing/2014/main" id="{A70600CE-CC10-4252-839B-6875D13061F3}"/>
              </a:ext>
            </a:extLst>
          </p:cNvPr>
          <p:cNvGrpSpPr/>
          <p:nvPr/>
        </p:nvGrpSpPr>
        <p:grpSpPr>
          <a:xfrm>
            <a:off x="304956" y="6331921"/>
            <a:ext cx="8064896" cy="147811"/>
            <a:chOff x="179512" y="2275012"/>
            <a:chExt cx="8064896" cy="147811"/>
          </a:xfrm>
        </p:grpSpPr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ABC458DB-9E0B-4EAB-8F96-E08C93ADE619}"/>
                </a:ext>
              </a:extLst>
            </p:cNvPr>
            <p:cNvCxnSpPr>
              <a:cxnSpLocks/>
            </p:cNvCxnSpPr>
            <p:nvPr/>
          </p:nvCxnSpPr>
          <p:spPr>
            <a:xfrm>
              <a:off x="179512" y="2348880"/>
              <a:ext cx="80648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4E2BA644-A35D-48A4-B5A3-5D1429CFE8D2}"/>
                </a:ext>
              </a:extLst>
            </p:cNvPr>
            <p:cNvCxnSpPr>
              <a:cxnSpLocks/>
            </p:cNvCxnSpPr>
            <p:nvPr/>
          </p:nvCxnSpPr>
          <p:spPr>
            <a:xfrm>
              <a:off x="1691680" y="227687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DD3B2EE0-4CEF-4AC1-8ACC-AF0F4F5A8F5A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227687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D6E20C1B-C36F-44E5-83A6-37B1F7D5332C}"/>
                </a:ext>
              </a:extLst>
            </p:cNvPr>
            <p:cNvCxnSpPr>
              <a:cxnSpLocks/>
            </p:cNvCxnSpPr>
            <p:nvPr/>
          </p:nvCxnSpPr>
          <p:spPr>
            <a:xfrm>
              <a:off x="2411760" y="227687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3A29231E-9312-4F16-A34A-375C8BCD9C92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227625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132036BB-1DC3-47FD-9A36-85CC559145C5}"/>
                </a:ext>
              </a:extLst>
            </p:cNvPr>
            <p:cNvCxnSpPr>
              <a:cxnSpLocks/>
            </p:cNvCxnSpPr>
            <p:nvPr/>
          </p:nvCxnSpPr>
          <p:spPr>
            <a:xfrm>
              <a:off x="3851920" y="227625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37657387-B937-4B07-86D3-DB53B9445CB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27687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9A1619B8-21BA-435C-9E78-23010F208B80}"/>
                </a:ext>
              </a:extLst>
            </p:cNvPr>
            <p:cNvCxnSpPr>
              <a:cxnSpLocks/>
            </p:cNvCxnSpPr>
            <p:nvPr/>
          </p:nvCxnSpPr>
          <p:spPr>
            <a:xfrm>
              <a:off x="5292080" y="227687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E45DE5BA-2410-4F8C-A5DF-228B8EB82458}"/>
                </a:ext>
              </a:extLst>
            </p:cNvPr>
            <p:cNvCxnSpPr>
              <a:cxnSpLocks/>
            </p:cNvCxnSpPr>
            <p:nvPr/>
          </p:nvCxnSpPr>
          <p:spPr>
            <a:xfrm>
              <a:off x="6012160" y="227625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CCEE6C30-DC02-4601-889C-44D773F4C151}"/>
                </a:ext>
              </a:extLst>
            </p:cNvPr>
            <p:cNvCxnSpPr>
              <a:cxnSpLocks/>
            </p:cNvCxnSpPr>
            <p:nvPr/>
          </p:nvCxnSpPr>
          <p:spPr>
            <a:xfrm>
              <a:off x="6732240" y="2278807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897BA3D3-90A3-40D9-8BE7-17CABAD8C867}"/>
                </a:ext>
              </a:extLst>
            </p:cNvPr>
            <p:cNvCxnSpPr>
              <a:cxnSpLocks/>
            </p:cNvCxnSpPr>
            <p:nvPr/>
          </p:nvCxnSpPr>
          <p:spPr>
            <a:xfrm>
              <a:off x="7452320" y="227501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271BD3D0-84D9-4D19-A38C-5891442930B1}"/>
                </a:ext>
              </a:extLst>
            </p:cNvPr>
            <p:cNvCxnSpPr>
              <a:cxnSpLocks/>
            </p:cNvCxnSpPr>
            <p:nvPr/>
          </p:nvCxnSpPr>
          <p:spPr>
            <a:xfrm>
              <a:off x="251520" y="227687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67134795-4064-4675-99C3-553DC38122FF}"/>
                </a:ext>
              </a:extLst>
            </p:cNvPr>
            <p:cNvCxnSpPr>
              <a:cxnSpLocks/>
            </p:cNvCxnSpPr>
            <p:nvPr/>
          </p:nvCxnSpPr>
          <p:spPr>
            <a:xfrm>
              <a:off x="8172400" y="227687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Obrázek 56">
            <a:extLst>
              <a:ext uri="{FF2B5EF4-FFF2-40B4-BE49-F238E27FC236}">
                <a16:creationId xmlns:a16="http://schemas.microsoft.com/office/drawing/2014/main" id="{13AE239E-AE82-4844-A1C2-BC466C50F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3" y="5390457"/>
            <a:ext cx="931284" cy="931284"/>
          </a:xfrm>
          <a:prstGeom prst="rect">
            <a:avLst/>
          </a:prstGeom>
        </p:spPr>
      </p:pic>
      <p:sp>
        <p:nvSpPr>
          <p:cNvPr id="58" name="TextovéPole 57">
            <a:extLst>
              <a:ext uri="{FF2B5EF4-FFF2-40B4-BE49-F238E27FC236}">
                <a16:creationId xmlns:a16="http://schemas.microsoft.com/office/drawing/2014/main" id="{E5E2A04C-3AD3-48DA-AFF8-30488856EFBB}"/>
              </a:ext>
            </a:extLst>
          </p:cNvPr>
          <p:cNvSpPr txBox="1"/>
          <p:nvPr/>
        </p:nvSpPr>
        <p:spPr>
          <a:xfrm>
            <a:off x="1251436" y="545438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5.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B0D8A01-36C6-4ECF-A6D5-AEFD6733D790}"/>
              </a:ext>
            </a:extLst>
          </p:cNvPr>
          <p:cNvCxnSpPr/>
          <p:nvPr/>
        </p:nvCxnSpPr>
        <p:spPr>
          <a:xfrm>
            <a:off x="4697444" y="5428819"/>
            <a:ext cx="0" cy="104711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Obrázek 32">
            <a:extLst>
              <a:ext uri="{FF2B5EF4-FFF2-40B4-BE49-F238E27FC236}">
                <a16:creationId xmlns:a16="http://schemas.microsoft.com/office/drawing/2014/main" id="{8A65C9E4-02C2-4E42-AE3A-142D9EA76D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14" y="4857156"/>
            <a:ext cx="494184" cy="4941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6B92684-2B2D-401E-8FD0-3CFAFAF1553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8334"/>
            <a:ext cx="4333875" cy="22193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793CB58-2AB2-4ACA-A666-0AA48B82F8D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4764" y="3293069"/>
            <a:ext cx="22860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4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12087334-4DDE-4BF5-AB5B-3FC4B8B18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800" y="2276872"/>
            <a:ext cx="5896744" cy="1752600"/>
          </a:xfrm>
        </p:spPr>
        <p:txBody>
          <a:bodyPr>
            <a:normAutofit/>
          </a:bodyPr>
          <a:lstStyle/>
          <a:p>
            <a:r>
              <a:rPr lang="cs-CZ" sz="3200" dirty="0"/>
              <a:t>Nezávislé výběry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54E575-198E-4F83-9782-90DCA728E6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42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F1C4A-35E7-4606-9410-280EF32D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Dvouvýběrový</a:t>
            </a:r>
            <a:r>
              <a:rPr lang="cs-CZ" dirty="0"/>
              <a:t> </a:t>
            </a:r>
            <a:r>
              <a:rPr lang="cs-CZ" dirty="0" err="1"/>
              <a:t>Kolmogorov</a:t>
            </a:r>
            <a:r>
              <a:rPr lang="cs-CZ" dirty="0"/>
              <a:t>-Smirnovův test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062CAE-B543-4031-8D45-1DA360699C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dva nezávislé výběry</a:t>
            </a:r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0</a:t>
            </a:r>
            <a:r>
              <a:rPr lang="cs-CZ" dirty="0"/>
              <a:t>: obě pozorované skupiny pochází ze stejného rozdělení</a:t>
            </a:r>
            <a:endParaRPr lang="cs-CZ" i="1" baseline="30000" dirty="0"/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A</a:t>
            </a:r>
            <a:r>
              <a:rPr lang="cs-CZ" dirty="0"/>
              <a:t>: každá ze dvou pozorovaných skupin pochází z jiného rozdělení</a:t>
            </a:r>
          </a:p>
          <a:p>
            <a:r>
              <a:rPr lang="cs-CZ" dirty="0"/>
              <a:t>Liší-li se rozdělení jen svými parametry, považujeme je také za rozdílná, tj. platí </a:t>
            </a:r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A</a:t>
            </a:r>
            <a:r>
              <a:rPr lang="cs-CZ" dirty="0"/>
              <a:t>.</a:t>
            </a:r>
          </a:p>
          <a:p>
            <a:r>
              <a:rPr lang="cs-CZ" dirty="0"/>
              <a:t>testované rozdělení není třeba specifikovat</a:t>
            </a:r>
          </a:p>
          <a:p>
            <a:r>
              <a:rPr lang="cs-CZ" dirty="0"/>
              <a:t>neparametrická alternativa t-testu pro dva nezávislé výběry</a:t>
            </a:r>
          </a:p>
          <a:p>
            <a:pPr lvl="1"/>
            <a:r>
              <a:rPr lang="cs-CZ" dirty="0"/>
              <a:t>bez předpokladu normálního rozdělení ve výběrech</a:t>
            </a:r>
          </a:p>
          <a:p>
            <a:pPr lvl="1"/>
            <a:r>
              <a:rPr lang="cs-CZ" dirty="0"/>
              <a:t>není třeba řešit shodu či neshodu rozptylů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8339B65-749F-4FDD-88D9-A27CA6F7F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104000" cy="5256000"/>
          </a:xfrm>
          <a:ln w="76200" cmpd="sng">
            <a:solidFill>
              <a:srgbClr val="0099FF"/>
            </a:solidFill>
            <a:miter lim="800000"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dirty="0"/>
              <a:t>Pro oba výběry spočti jejich empirické distribuční funkce podobně jako u </a:t>
            </a:r>
            <a:r>
              <a:rPr lang="cs-CZ" dirty="0" err="1"/>
              <a:t>jednovýběrového</a:t>
            </a:r>
            <a:r>
              <a:rPr lang="cs-CZ" dirty="0"/>
              <a:t> K-S testu.</a:t>
            </a:r>
          </a:p>
          <a:p>
            <a:r>
              <a:rPr lang="cs-CZ" dirty="0"/>
              <a:t>Hodnoty obou empirických distribučních funkcí z předchozího kroku porovnej mezi sebou.</a:t>
            </a:r>
          </a:p>
          <a:p>
            <a:r>
              <a:rPr lang="cs-CZ" dirty="0"/>
              <a:t>Testovou statistikou je maximální rozdíl obou empirických distribučních funkcí.</a:t>
            </a:r>
          </a:p>
          <a:p>
            <a:r>
              <a:rPr lang="cs-CZ" dirty="0"/>
              <a:t>Kritické hodnoty pro malé počty pozorování jsou tabelovány</a:t>
            </a:r>
          </a:p>
          <a:p>
            <a:r>
              <a:rPr lang="cs-CZ" dirty="0"/>
              <a:t>Platí-li H0, statistika má asymptoticky speciální tabelované rozdělení.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87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57C9F-F3EB-4CBB-A2FB-CB5559BF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distribucí ve </a:t>
            </a:r>
            <a:r>
              <a:rPr lang="cs-CZ" dirty="0" err="1"/>
              <a:t>dvouvýb</a:t>
            </a:r>
            <a:r>
              <a:rPr lang="cs-CZ" dirty="0"/>
              <a:t>. K-S testu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02180C-046C-4F14-892A-2F6679CA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1" y="1205530"/>
            <a:ext cx="6521378" cy="522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883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F992E14-6B0B-4316-BBE5-E8577BBC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Mann-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785513-4D1A-45D5-99C0-AB7599F1B9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dva nezávislé výběry</a:t>
            </a:r>
          </a:p>
          <a:p>
            <a:r>
              <a:rPr lang="cs-CZ" dirty="0"/>
              <a:t>H</a:t>
            </a:r>
            <a:r>
              <a:rPr lang="cs-CZ" baseline="-25000" dirty="0"/>
              <a:t>0</a:t>
            </a:r>
            <a:r>
              <a:rPr lang="cs-CZ" dirty="0"/>
              <a:t>: obě pozorované veličiny pochází ze stejného rozdělení</a:t>
            </a:r>
            <a:endParaRPr lang="cs-CZ" i="1" baseline="30000" dirty="0"/>
          </a:p>
          <a:p>
            <a:r>
              <a:rPr lang="cs-CZ" dirty="0"/>
              <a:t>H</a:t>
            </a:r>
            <a:r>
              <a:rPr lang="cs-CZ" baseline="-25000" dirty="0"/>
              <a:t>A</a:t>
            </a:r>
            <a:r>
              <a:rPr lang="cs-CZ" dirty="0"/>
              <a:t>: každá ze dvou pozorovaných veličin pochází z jiného rozdělení</a:t>
            </a:r>
          </a:p>
          <a:p>
            <a:r>
              <a:rPr lang="cs-CZ" dirty="0"/>
              <a:t>Liší-li se rozdělení jen svými parametry považujeme je také za rozdílná, tj. platí H</a:t>
            </a:r>
            <a:r>
              <a:rPr lang="cs-CZ" baseline="-25000" dirty="0"/>
              <a:t>A</a:t>
            </a:r>
            <a:r>
              <a:rPr lang="cs-CZ" dirty="0"/>
              <a:t>.</a:t>
            </a:r>
          </a:p>
          <a:p>
            <a:r>
              <a:rPr lang="cs-CZ" dirty="0"/>
              <a:t>testované rozdělení není třeba specifikovat</a:t>
            </a:r>
          </a:p>
          <a:p>
            <a:r>
              <a:rPr lang="cs-CZ" dirty="0"/>
              <a:t>neparametrická alternativa t-testu pro dva nezávislé výběry</a:t>
            </a:r>
          </a:p>
          <a:p>
            <a:pPr lvl="1"/>
            <a:r>
              <a:rPr lang="cs-CZ" dirty="0"/>
              <a:t>bez předpokladu normálního rozdělení ve výběrech</a:t>
            </a:r>
          </a:p>
          <a:p>
            <a:pPr lvl="1"/>
            <a:r>
              <a:rPr lang="cs-CZ" dirty="0"/>
              <a:t>není třeba řešit shodu či neshodu rozptylů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A9E9CFA9-034C-461B-9618-367264425EA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08000" y="899999"/>
                <a:ext cx="4104000" cy="5256000"/>
              </a:xfrm>
              <a:ln w="76200">
                <a:solidFill>
                  <a:srgbClr val="0099FF"/>
                </a:solidFill>
                <a:miter lim="800000"/>
              </a:ln>
            </p:spPr>
            <p:txBody>
              <a:bodyPr>
                <a:normAutofit fontScale="85000" lnSpcReduction="10000"/>
              </a:bodyPr>
              <a:lstStyle/>
              <a:p>
                <a:r>
                  <a:rPr lang="cs-CZ" dirty="0"/>
                  <a:t>Všechna pozorování vzestupně seřaď bez ohledu na příslušnost do skupin a přiřaď jim pořadí.</a:t>
                </a:r>
              </a:p>
              <a:p>
                <a:r>
                  <a:rPr lang="cs-CZ" dirty="0"/>
                  <a:t>Pro každou skupinu sečti pořadí jejích členů</a:t>
                </a:r>
              </a:p>
              <a:p>
                <a:pPr lvl="1"/>
                <a:r>
                  <a:rPr lang="cs-CZ" dirty="0" err="1">
                    <a:solidFill>
                      <a:srgbClr val="0000FF"/>
                    </a:solidFill>
                  </a:rPr>
                  <a:t>Wilcoxonovo</a:t>
                </a:r>
                <a:r>
                  <a:rPr lang="cs-CZ" dirty="0">
                    <a:solidFill>
                      <a:srgbClr val="0000FF"/>
                    </a:solidFill>
                  </a:rPr>
                  <a:t> W</a:t>
                </a:r>
              </a:p>
              <a:p>
                <a:r>
                  <a:rPr lang="cs-CZ" dirty="0"/>
                  <a:t>Pro každého člena jedné skupiny zjisti, kolik členů druhé skupiny získalo nižší pořadí, počty ve skupinách sečti</a:t>
                </a:r>
              </a:p>
              <a:p>
                <a:pPr lvl="1"/>
                <a:r>
                  <a:rPr lang="cs-CZ" dirty="0">
                    <a:solidFill>
                      <a:srgbClr val="0000FF"/>
                    </a:solidFill>
                  </a:rPr>
                  <a:t>Mann-</a:t>
                </a:r>
                <a:r>
                  <a:rPr lang="cs-CZ" dirty="0" err="1">
                    <a:solidFill>
                      <a:srgbClr val="0000FF"/>
                    </a:solidFill>
                  </a:rPr>
                  <a:t>Whitneyovo</a:t>
                </a:r>
                <a:r>
                  <a:rPr lang="cs-CZ" dirty="0">
                    <a:solidFill>
                      <a:srgbClr val="0000FF"/>
                    </a:solidFill>
                  </a:rPr>
                  <a:t> 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Testovou statistikou je menší </a:t>
                </a:r>
                <a:r>
                  <a:rPr lang="cs-CZ"/>
                  <a:t>ze součtů</a:t>
                </a:r>
                <a:endParaRPr lang="cs-CZ" dirty="0"/>
              </a:p>
              <a:p>
                <a:r>
                  <a:rPr lang="cs-CZ" dirty="0"/>
                  <a:t>Kritické hodnoty pro malé počty pozorování jsou tabelovány</a:t>
                </a:r>
              </a:p>
              <a:p>
                <a:r>
                  <a:rPr lang="cs-CZ" dirty="0"/>
                  <a:t>Pro vyšší počty pozorování se </a:t>
                </a:r>
                <a:r>
                  <a:rPr lang="cs-CZ" dirty="0">
                    <a:solidFill>
                      <a:srgbClr val="0000FF"/>
                    </a:solidFill>
                  </a:rPr>
                  <a:t>U</a:t>
                </a:r>
                <a:r>
                  <a:rPr lang="cs-CZ" dirty="0"/>
                  <a:t> aproximuje normálním rozdělením</a:t>
                </a:r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A9E9CFA9-034C-461B-9618-367264425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08000" y="899999"/>
                <a:ext cx="4104000" cy="5256000"/>
              </a:xfrm>
              <a:blipFill>
                <a:blip r:embed="rId3"/>
                <a:stretch>
                  <a:fillRect t="-229"/>
                </a:stretch>
              </a:blipFill>
              <a:ln w="76200">
                <a:solidFill>
                  <a:srgbClr val="0099FF"/>
                </a:solidFill>
                <a:miter lim="800000"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59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B6B31-3036-476B-8F42-8824FFF6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statistik v Mann- </a:t>
            </a:r>
            <a:r>
              <a:rPr lang="cs-CZ" dirty="0" err="1"/>
              <a:t>Whitneyově</a:t>
            </a:r>
            <a:r>
              <a:rPr lang="cs-CZ" dirty="0"/>
              <a:t> testu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6E61C3B3-55ED-45B8-B6E4-EA18EBC07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000" y="900000"/>
                <a:ext cx="8229600" cy="239501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Jsou rychlejší červená nebo modrá auta?</a:t>
                </a:r>
              </a:p>
              <a:p>
                <a:pPr lvl="1"/>
                <a:r>
                  <a:rPr lang="cs-CZ" dirty="0"/>
                  <a:t>Uspořádáme závod</a:t>
                </a:r>
              </a:p>
              <a:p>
                <a:r>
                  <a:rPr lang="cs-CZ" dirty="0"/>
                  <a:t>Rozhodovat bude pořadí v cíli.</a:t>
                </a:r>
              </a:p>
              <a:p>
                <a:pPr lvl="1"/>
                <a:r>
                  <a:rPr lang="cs-CZ" dirty="0"/>
                  <a:t>Časy mezi dojezdy závodníků nehrají roli.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6E61C3B3-55ED-45B8-B6E4-EA18EBC07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000" y="900000"/>
                <a:ext cx="8229600" cy="2395016"/>
              </a:xfrm>
              <a:blipFill>
                <a:blip r:embed="rId3"/>
                <a:stretch>
                  <a:fillRect l="-519" t="-33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Skupina 24">
            <a:extLst>
              <a:ext uri="{FF2B5EF4-FFF2-40B4-BE49-F238E27FC236}">
                <a16:creationId xmlns:a16="http://schemas.microsoft.com/office/drawing/2014/main" id="{AF033606-83F5-433A-B8E4-5D2149CF4C19}"/>
              </a:ext>
            </a:extLst>
          </p:cNvPr>
          <p:cNvGrpSpPr/>
          <p:nvPr/>
        </p:nvGrpSpPr>
        <p:grpSpPr>
          <a:xfrm>
            <a:off x="1060379" y="5382032"/>
            <a:ext cx="6540842" cy="931400"/>
            <a:chOff x="683568" y="5267497"/>
            <a:chExt cx="6540842" cy="9314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3E3DA9E2-0741-43AD-9EB5-B1E9C0469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074" y="5267497"/>
              <a:ext cx="931284" cy="931284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E2F4A72A-585A-41F2-B344-CCBBE68B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242" y="5267613"/>
              <a:ext cx="931168" cy="931168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FB4E5585-C5EF-471C-949E-3544CADB3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738" y="5267613"/>
              <a:ext cx="931284" cy="931284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C102CF8A-ADDE-41E4-8539-1487DEF8E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7237" y="5267613"/>
              <a:ext cx="931284" cy="931284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EC57F065-DE61-4CC8-8675-84C14BDF3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5267613"/>
              <a:ext cx="931284" cy="931284"/>
            </a:xfrm>
            <a:prstGeom prst="rect">
              <a:avLst/>
            </a:prstGeom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2F538ACF-805D-4DDC-AAB9-6A68DABF5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906" y="5267613"/>
              <a:ext cx="931168" cy="931168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2E718628-0E60-43FE-A54A-432D835E7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852" y="5267729"/>
              <a:ext cx="931168" cy="931168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D8F8120-A881-4BED-BCAD-1CBF1B59F526}"/>
                </a:ext>
              </a:extLst>
            </p:cNvPr>
            <p:cNvSpPr txBox="1"/>
            <p:nvPr/>
          </p:nvSpPr>
          <p:spPr>
            <a:xfrm>
              <a:off x="6579129" y="536380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1.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676EC28C-6AB6-490A-B88C-4CEFCC68EC45}"/>
                </a:ext>
              </a:extLst>
            </p:cNvPr>
            <p:cNvSpPr txBox="1"/>
            <p:nvPr/>
          </p:nvSpPr>
          <p:spPr>
            <a:xfrm>
              <a:off x="5647961" y="536380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2.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9457DDE8-FD17-44F1-BD35-B40E51933406}"/>
                </a:ext>
              </a:extLst>
            </p:cNvPr>
            <p:cNvSpPr txBox="1"/>
            <p:nvPr/>
          </p:nvSpPr>
          <p:spPr>
            <a:xfrm>
              <a:off x="4723809" y="536380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3.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C7425288-3528-4330-A04B-F8C69E116E76}"/>
                </a:ext>
              </a:extLst>
            </p:cNvPr>
            <p:cNvSpPr txBox="1"/>
            <p:nvPr/>
          </p:nvSpPr>
          <p:spPr>
            <a:xfrm>
              <a:off x="3785625" y="5369722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4.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A45B1606-26D7-403A-96E6-AA9ADC0DD428}"/>
                </a:ext>
              </a:extLst>
            </p:cNvPr>
            <p:cNvSpPr txBox="1"/>
            <p:nvPr/>
          </p:nvSpPr>
          <p:spPr>
            <a:xfrm>
              <a:off x="2812761" y="536380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5.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E817D726-C075-4704-87D7-261FD6C5F800}"/>
                </a:ext>
              </a:extLst>
            </p:cNvPr>
            <p:cNvSpPr txBox="1"/>
            <p:nvPr/>
          </p:nvSpPr>
          <p:spPr>
            <a:xfrm>
              <a:off x="1905156" y="536380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6.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F1E45CAF-6494-44B0-8657-EAA450DFDF65}"/>
                </a:ext>
              </a:extLst>
            </p:cNvPr>
            <p:cNvSpPr txBox="1"/>
            <p:nvPr/>
          </p:nvSpPr>
          <p:spPr>
            <a:xfrm>
              <a:off x="969571" y="5331541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7.</a:t>
              </a:r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F9421AC3-1922-4652-B49A-AAE0FCA4EA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788" y="3688609"/>
            <a:ext cx="3714750" cy="132397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26B6BF-D530-4F25-8E72-01EC8C578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674" y="3423280"/>
            <a:ext cx="23050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0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69215-89DB-47BC-8F0C-9F53467D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Kruskal-Wallisův</a:t>
            </a:r>
            <a:r>
              <a:rPr lang="cs-CZ" dirty="0"/>
              <a:t> test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7707BF-BD8A-4B1F-A0F7-9A570EE731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Dva a více nezávislých výběrů</a:t>
            </a:r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0</a:t>
            </a:r>
            <a:r>
              <a:rPr lang="cs-CZ" dirty="0"/>
              <a:t>: Všechny pozorované skupiny pochází ze stejného rozdělení</a:t>
            </a:r>
            <a:endParaRPr lang="cs-CZ" i="1" baseline="30000" dirty="0"/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A</a:t>
            </a:r>
            <a:r>
              <a:rPr lang="cs-CZ" dirty="0"/>
              <a:t>: Alespoň jedna z pozorovaných skupin pochází z jiného rozdělení</a:t>
            </a:r>
          </a:p>
          <a:p>
            <a:r>
              <a:rPr lang="cs-CZ" dirty="0"/>
              <a:t>Liší-li se rozdělení jen svými parametry považujeme je také za rozdílná, tj. platí </a:t>
            </a:r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A</a:t>
            </a:r>
            <a:r>
              <a:rPr lang="cs-CZ" dirty="0"/>
              <a:t>.</a:t>
            </a:r>
          </a:p>
          <a:p>
            <a:r>
              <a:rPr lang="cs-CZ" dirty="0"/>
              <a:t>testovaná rozdělení není třeba specifikovat</a:t>
            </a:r>
          </a:p>
          <a:p>
            <a:r>
              <a:rPr lang="cs-CZ" dirty="0"/>
              <a:t>neparametrická alternativa ANOVA</a:t>
            </a:r>
          </a:p>
          <a:p>
            <a:pPr lvl="1"/>
            <a:r>
              <a:rPr lang="cs-CZ" dirty="0"/>
              <a:t>bez předpokladu normálního rozdělení ve výběrech</a:t>
            </a:r>
          </a:p>
          <a:p>
            <a:pPr lvl="1"/>
            <a:r>
              <a:rPr lang="cs-CZ" dirty="0"/>
              <a:t>není třeba řešit shodu či neshodu rozptylů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1A42D343-A067-4A36-86B0-EA364F290B3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08000" y="899999"/>
                <a:ext cx="4140000" cy="5256000"/>
              </a:xfrm>
              <a:ln w="76200">
                <a:solidFill>
                  <a:srgbClr val="0099FF"/>
                </a:solidFill>
                <a:miter lim="800000"/>
              </a:ln>
            </p:spPr>
            <p:txBody>
              <a:bodyPr>
                <a:normAutofit lnSpcReduction="10000"/>
              </a:bodyPr>
              <a:lstStyle/>
              <a:p>
                <a:r>
                  <a:rPr lang="cs-CZ" dirty="0"/>
                  <a:t>Všechna pozorování vzestupně seřaď bez ohledu na příslušnost do skupin a přiřaď jim pořadí.</a:t>
                </a:r>
              </a:p>
              <a:p>
                <a:r>
                  <a:rPr lang="cs-CZ" dirty="0"/>
                  <a:t>Pro každou skupinu</a:t>
                </a:r>
                <a:r>
                  <a:rPr lang="cs-CZ" dirty="0">
                    <a:solidFill>
                      <a:srgbClr val="0000FF"/>
                    </a:solidFill>
                  </a:rPr>
                  <a:t> </a:t>
                </a:r>
                <a:r>
                  <a:rPr lang="cs-CZ" i="1" dirty="0">
                    <a:solidFill>
                      <a:srgbClr val="0000FF"/>
                    </a:solidFill>
                  </a:rPr>
                  <a:t>j</a:t>
                </a:r>
                <a:r>
                  <a:rPr lang="cs-CZ" dirty="0">
                    <a:solidFill>
                      <a:srgbClr val="0000FF"/>
                    </a:solidFill>
                  </a:rPr>
                  <a:t> </a:t>
                </a:r>
                <a:r>
                  <a:rPr lang="cs-CZ" dirty="0"/>
                  <a:t>spočti průměrné pořadí jejích členů </a:t>
                </a:r>
                <a:r>
                  <a:rPr lang="cs-CZ" i="1" dirty="0" err="1">
                    <a:solidFill>
                      <a:srgbClr val="0000FF"/>
                    </a:solidFill>
                  </a:rPr>
                  <a:t>r</a:t>
                </a:r>
                <a:r>
                  <a:rPr lang="cs-CZ" i="1" baseline="-25000" dirty="0" err="1">
                    <a:solidFill>
                      <a:srgbClr val="0000FF"/>
                    </a:solidFill>
                  </a:rPr>
                  <a:t>j</a:t>
                </a:r>
                <a:endParaRPr lang="cs-CZ" i="1" baseline="-25000" dirty="0">
                  <a:solidFill>
                    <a:srgbClr val="0000FF"/>
                  </a:solidFill>
                </a:endParaRPr>
              </a:p>
              <a:p>
                <a:r>
                  <a:rPr lang="cs-CZ" dirty="0"/>
                  <a:t>Z průměrných pořadí ve skupinách spočti testovou statistiku</a:t>
                </a:r>
              </a:p>
              <a:p>
                <a:pPr lvl="1"/>
                <a:r>
                  <a:rPr lang="cs-CZ" dirty="0" err="1">
                    <a:solidFill>
                      <a:srgbClr val="0000FF"/>
                    </a:solidFill>
                  </a:rPr>
                  <a:t>Kruskal-Wallisovo</a:t>
                </a:r>
                <a:r>
                  <a:rPr lang="cs-CZ" dirty="0">
                    <a:solidFill>
                      <a:srgbClr val="0000FF"/>
                    </a:solidFill>
                  </a:rPr>
                  <a:t> 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cs-CZ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ctrlP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br>
                  <a:rPr lang="cs-CZ" i="1" dirty="0">
                    <a:latin typeface="Cambria Math" panose="02040503050406030204" pitchFamily="18" charset="0"/>
                  </a:rPr>
                </a:br>
                <a:endParaRPr lang="cs-CZ" dirty="0"/>
              </a:p>
              <a:p>
                <a:r>
                  <a:rPr lang="cs-CZ" dirty="0"/>
                  <a:t>Kritické hodnoty pro malé počty pozorování jsou tabelovány.</a:t>
                </a:r>
              </a:p>
              <a:p>
                <a:r>
                  <a:rPr lang="cs-CZ" dirty="0"/>
                  <a:t>Pro vyšší počty pozorování se </a:t>
                </a:r>
                <a:r>
                  <a:rPr lang="cs-CZ" dirty="0">
                    <a:solidFill>
                      <a:srgbClr val="0000FF"/>
                    </a:solidFill>
                  </a:rPr>
                  <a:t>H</a:t>
                </a:r>
                <a:r>
                  <a:rPr lang="cs-CZ" dirty="0"/>
                  <a:t> aproximuje chí-kvadrát rozdělením s (</a:t>
                </a:r>
                <a:r>
                  <a:rPr lang="cs-CZ" i="1" dirty="0">
                    <a:solidFill>
                      <a:srgbClr val="0000FF"/>
                    </a:solidFill>
                  </a:rPr>
                  <a:t>k</a:t>
                </a:r>
                <a:r>
                  <a:rPr lang="cs-CZ" dirty="0">
                    <a:solidFill>
                      <a:srgbClr val="0000FF"/>
                    </a:solidFill>
                  </a:rPr>
                  <a:t>-1)</a:t>
                </a:r>
                <a:r>
                  <a:rPr lang="cs-CZ" dirty="0"/>
                  <a:t> stupni volnosti.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1A42D343-A067-4A36-86B0-EA364F290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08000" y="899999"/>
                <a:ext cx="4140000" cy="5256000"/>
              </a:xfrm>
              <a:blipFill>
                <a:blip r:embed="rId3"/>
                <a:stretch>
                  <a:fillRect l="-434" t="-571"/>
                </a:stretch>
              </a:blipFill>
              <a:ln w="76200">
                <a:solidFill>
                  <a:srgbClr val="0099FF"/>
                </a:solidFill>
                <a:miter lim="800000"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B6B31-3036-476B-8F42-8824FFF6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statistik v </a:t>
            </a:r>
            <a:r>
              <a:rPr lang="cs-CZ" dirty="0" err="1"/>
              <a:t>Kruskal-Wallisově</a:t>
            </a:r>
            <a:r>
              <a:rPr lang="cs-CZ" dirty="0"/>
              <a:t> testu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6E61C3B3-55ED-45B8-B6E4-EA18EBC07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000" y="900000"/>
                <a:ext cx="6275040" cy="4054236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dirty="0"/>
                  <a:t>Jsou rychlejší červená nebo modrá nebo zelená auta?</a:t>
                </a:r>
              </a:p>
              <a:p>
                <a:pPr lvl="1"/>
                <a:r>
                  <a:rPr lang="cs-CZ" dirty="0"/>
                  <a:t>Uspořádáme závod</a:t>
                </a:r>
              </a:p>
              <a:p>
                <a:r>
                  <a:rPr lang="cs-CZ" dirty="0"/>
                  <a:t>Rozhodovat bude pořadí v cíli.</a:t>
                </a:r>
              </a:p>
              <a:p>
                <a:pPr lvl="1"/>
                <a:r>
                  <a:rPr lang="cs-CZ" dirty="0"/>
                  <a:t>Časy mezi dojezdy závodníků nehrají roli.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𝟓𝟎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𝟎𝟎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d>
                        <m:d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𝟑𝟑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𝟎𝟎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br>
                  <a:rPr lang="cs-CZ" b="1" dirty="0"/>
                </a:br>
                <a:endParaRPr lang="cs-CZ" dirty="0"/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6E61C3B3-55ED-45B8-B6E4-EA18EBC07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000" y="900000"/>
                <a:ext cx="6275040" cy="4054236"/>
              </a:xfrm>
              <a:blipFill>
                <a:blip r:embed="rId3"/>
                <a:stretch>
                  <a:fillRect l="-680" t="-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Skupina 2">
            <a:extLst>
              <a:ext uri="{FF2B5EF4-FFF2-40B4-BE49-F238E27FC236}">
                <a16:creationId xmlns:a16="http://schemas.microsoft.com/office/drawing/2014/main" id="{F783EDC9-ACAB-4CC0-909E-4D768205B588}"/>
              </a:ext>
            </a:extLst>
          </p:cNvPr>
          <p:cNvGrpSpPr/>
          <p:nvPr/>
        </p:nvGrpSpPr>
        <p:grpSpPr>
          <a:xfrm>
            <a:off x="337381" y="5156608"/>
            <a:ext cx="8469238" cy="1134607"/>
            <a:chOff x="306804" y="5267556"/>
            <a:chExt cx="8469238" cy="1134607"/>
          </a:xfrm>
        </p:grpSpPr>
        <p:pic>
          <p:nvPicPr>
            <p:cNvPr id="28" name="Picture 2" descr="Výsledek obrázku pro green car icon">
              <a:extLst>
                <a:ext uri="{FF2B5EF4-FFF2-40B4-BE49-F238E27FC236}">
                  <a16:creationId xmlns:a16="http://schemas.microsoft.com/office/drawing/2014/main" id="{14051B7C-455D-4E5F-B6AB-89C7FDCB6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409" y="5469763"/>
              <a:ext cx="932400" cy="93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Výsledek obrázku pro green car icon">
              <a:extLst>
                <a:ext uri="{FF2B5EF4-FFF2-40B4-BE49-F238E27FC236}">
                  <a16:creationId xmlns:a16="http://schemas.microsoft.com/office/drawing/2014/main" id="{5D1E158E-B183-4B8D-9C4A-F6620F382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642" y="5459715"/>
              <a:ext cx="932400" cy="93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3E3DA9E2-0741-43AD-9EB5-B1E9C0469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691" y="5280585"/>
              <a:ext cx="931284" cy="931284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E2F4A72A-585A-41F2-B344-CCBBE68B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253" y="5267672"/>
              <a:ext cx="931168" cy="931168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FB4E5585-C5EF-471C-949E-3544CADB3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460" y="5280585"/>
              <a:ext cx="931284" cy="931284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C102CF8A-ADDE-41E4-8539-1487DEF8E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330" y="5280585"/>
              <a:ext cx="931284" cy="931284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EC57F065-DE61-4CC8-8675-84C14BDF3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574" y="5267556"/>
              <a:ext cx="931284" cy="931284"/>
            </a:xfrm>
            <a:prstGeom prst="rect">
              <a:avLst/>
            </a:prstGeom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2F538ACF-805D-4DDC-AAB9-6A68DABF5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992" y="5280701"/>
              <a:ext cx="931168" cy="931168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2E718628-0E60-43FE-A54A-432D835E7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04" y="5280701"/>
              <a:ext cx="931168" cy="931168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D8F8120-A881-4BED-BCAD-1CBF1B59F526}"/>
                </a:ext>
              </a:extLst>
            </p:cNvPr>
            <p:cNvSpPr txBox="1"/>
            <p:nvPr/>
          </p:nvSpPr>
          <p:spPr>
            <a:xfrm>
              <a:off x="8130145" y="5350362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1.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676EC28C-6AB6-490A-B88C-4CEFCC68EC45}"/>
                </a:ext>
              </a:extLst>
            </p:cNvPr>
            <p:cNvSpPr txBox="1"/>
            <p:nvPr/>
          </p:nvSpPr>
          <p:spPr>
            <a:xfrm>
              <a:off x="7192247" y="534964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2.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9457DDE8-FD17-44F1-BD35-B40E51933406}"/>
                </a:ext>
              </a:extLst>
            </p:cNvPr>
            <p:cNvSpPr txBox="1"/>
            <p:nvPr/>
          </p:nvSpPr>
          <p:spPr>
            <a:xfrm>
              <a:off x="6247608" y="534658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3.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C7425288-3528-4330-A04B-F8C69E116E76}"/>
                </a:ext>
              </a:extLst>
            </p:cNvPr>
            <p:cNvSpPr txBox="1"/>
            <p:nvPr/>
          </p:nvSpPr>
          <p:spPr>
            <a:xfrm>
              <a:off x="5328488" y="534964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4.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A45B1606-26D7-403A-96E6-AA9ADC0DD428}"/>
                </a:ext>
              </a:extLst>
            </p:cNvPr>
            <p:cNvSpPr txBox="1"/>
            <p:nvPr/>
          </p:nvSpPr>
          <p:spPr>
            <a:xfrm>
              <a:off x="4397204" y="534750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5.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E817D726-C075-4704-87D7-261FD6C5F800}"/>
                </a:ext>
              </a:extLst>
            </p:cNvPr>
            <p:cNvSpPr txBox="1"/>
            <p:nvPr/>
          </p:nvSpPr>
          <p:spPr>
            <a:xfrm>
              <a:off x="3419942" y="536080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6.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F1E45CAF-6494-44B0-8657-EAA450DFDF65}"/>
                </a:ext>
              </a:extLst>
            </p:cNvPr>
            <p:cNvSpPr txBox="1"/>
            <p:nvPr/>
          </p:nvSpPr>
          <p:spPr>
            <a:xfrm>
              <a:off x="2511316" y="534658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7.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6C4C10F0-DF4C-424E-8F14-644DF8582C36}"/>
                </a:ext>
              </a:extLst>
            </p:cNvPr>
            <p:cNvSpPr txBox="1"/>
            <p:nvPr/>
          </p:nvSpPr>
          <p:spPr>
            <a:xfrm>
              <a:off x="546532" y="5394433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9.</a:t>
              </a:r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FC2294FE-3AA7-41A1-9438-861D849A05AD}"/>
                </a:ext>
              </a:extLst>
            </p:cNvPr>
            <p:cNvSpPr txBox="1"/>
            <p:nvPr/>
          </p:nvSpPr>
          <p:spPr>
            <a:xfrm>
              <a:off x="1538879" y="537689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8.</a:t>
              </a:r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19E62A6A-59DE-48E2-8569-036B945A3AB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650" y="1234398"/>
            <a:ext cx="2800350" cy="140017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6078C3B-A42B-4C01-A5E0-EB11C8CC0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7300" y="2965858"/>
            <a:ext cx="17907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2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80C2D-D801-42A8-9F8C-700E2E23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Mediánový test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25243F-4766-4699-956B-3461C8D0B9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dva a více nezávislých výběrů</a:t>
            </a:r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0</a:t>
            </a:r>
            <a:r>
              <a:rPr lang="cs-CZ" dirty="0"/>
              <a:t>: všechny pozorované skupiny pochází z rozdělení se stejným mediánem</a:t>
            </a:r>
            <a:endParaRPr lang="cs-CZ" i="1" baseline="30000" dirty="0"/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A</a:t>
            </a:r>
            <a:r>
              <a:rPr lang="cs-CZ" dirty="0"/>
              <a:t>: alespoň jedna z pozorovaných skupin pochází z rozdělení s odlišným mediánem</a:t>
            </a:r>
          </a:p>
          <a:p>
            <a:r>
              <a:rPr lang="cs-CZ" dirty="0"/>
              <a:t>testovaná rozdělení není třeba specifikovat</a:t>
            </a:r>
          </a:p>
          <a:p>
            <a:r>
              <a:rPr lang="cs-CZ" dirty="0"/>
              <a:t>neparametrická alternativa ANOVA</a:t>
            </a:r>
          </a:p>
          <a:p>
            <a:pPr lvl="1"/>
            <a:r>
              <a:rPr lang="cs-CZ" dirty="0"/>
              <a:t>bez předpokladu normálního rozdělení ve výběrech</a:t>
            </a:r>
          </a:p>
          <a:p>
            <a:pPr lvl="1"/>
            <a:r>
              <a:rPr lang="cs-CZ" dirty="0"/>
              <a:t>není třeba řešit shodu či neshodu rozptylů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CE48703-7ADD-4874-8536-0E962475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140000" cy="5256000"/>
          </a:xfrm>
          <a:ln w="76200">
            <a:solidFill>
              <a:srgbClr val="0099FF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Všechna pozorování vzestupně seřaď bez ohledu na příslušnost do skupin a najdi společný medián.</a:t>
            </a:r>
          </a:p>
          <a:p>
            <a:r>
              <a:rPr lang="cs-CZ" dirty="0"/>
              <a:t>V každé skupině spočti počet členů menších než medián a počet členů větších než medián.</a:t>
            </a:r>
          </a:p>
          <a:p>
            <a:r>
              <a:rPr lang="cs-CZ" dirty="0"/>
              <a:t>Z počtů sestav kontingenční tabulku o rozměrech </a:t>
            </a:r>
            <a:r>
              <a:rPr lang="cs-CZ" dirty="0">
                <a:solidFill>
                  <a:srgbClr val="0000FF"/>
                </a:solidFill>
              </a:rPr>
              <a:t>2xk</a:t>
            </a:r>
            <a:r>
              <a:rPr lang="cs-CZ" dirty="0"/>
              <a:t> porovnávající výsledek srovnání se společným mediánem a skupinu.</a:t>
            </a:r>
          </a:p>
          <a:p>
            <a:r>
              <a:rPr lang="cs-CZ" dirty="0"/>
              <a:t>Pro kontingenční tabulku spočti standardní </a:t>
            </a:r>
            <a:r>
              <a:rPr lang="cs-CZ" dirty="0" err="1"/>
              <a:t>Pearsonův</a:t>
            </a:r>
            <a:r>
              <a:rPr lang="cs-CZ" dirty="0"/>
              <a:t> chí-kvadrát test s </a:t>
            </a:r>
            <a:r>
              <a:rPr lang="cs-CZ" dirty="0">
                <a:solidFill>
                  <a:srgbClr val="0000FF"/>
                </a:solidFill>
              </a:rPr>
              <a:t>(k-1) </a:t>
            </a:r>
            <a:r>
              <a:rPr lang="cs-CZ" dirty="0"/>
              <a:t>stupni volnosti.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33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B6B31-3036-476B-8F42-8824FFF6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statistik v mediánovém testu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6E61C3B3-55ED-45B8-B6E4-EA18EBC07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000" y="900000"/>
                <a:ext cx="6275040" cy="2232248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Jsou rychlejší červená nebo modrá nebo zelená auta?</a:t>
                </a:r>
              </a:p>
              <a:p>
                <a:pPr lvl="1"/>
                <a:r>
                  <a:rPr lang="cs-CZ" dirty="0"/>
                  <a:t>Uspořádáme závod</a:t>
                </a:r>
              </a:p>
              <a:p>
                <a:r>
                  <a:rPr lang="cs-CZ" dirty="0"/>
                  <a:t>Rozhodovat bude pořadí v cíli.</a:t>
                </a:r>
              </a:p>
              <a:p>
                <a:pPr lvl="1"/>
                <a:r>
                  <a:rPr lang="cs-CZ" dirty="0"/>
                  <a:t>Časy mezi dojezdy závodníků nehrají roli.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br>
                  <a:rPr lang="cs-CZ" b="1" dirty="0"/>
                </a:br>
                <a:endParaRPr lang="cs-CZ" dirty="0"/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6E61C3B3-55ED-45B8-B6E4-EA18EBC07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000" y="900000"/>
                <a:ext cx="6275040" cy="2232248"/>
              </a:xfrm>
              <a:blipFill>
                <a:blip r:embed="rId3"/>
                <a:stretch>
                  <a:fillRect l="-874" t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Skupina 2">
            <a:extLst>
              <a:ext uri="{FF2B5EF4-FFF2-40B4-BE49-F238E27FC236}">
                <a16:creationId xmlns:a16="http://schemas.microsoft.com/office/drawing/2014/main" id="{F783EDC9-ACAB-4CC0-909E-4D768205B588}"/>
              </a:ext>
            </a:extLst>
          </p:cNvPr>
          <p:cNvGrpSpPr/>
          <p:nvPr/>
        </p:nvGrpSpPr>
        <p:grpSpPr>
          <a:xfrm>
            <a:off x="96487" y="5133559"/>
            <a:ext cx="8469238" cy="1134607"/>
            <a:chOff x="306804" y="5267556"/>
            <a:chExt cx="8469238" cy="1134607"/>
          </a:xfrm>
        </p:grpSpPr>
        <p:pic>
          <p:nvPicPr>
            <p:cNvPr id="28" name="Picture 2" descr="Výsledek obrázku pro green car icon">
              <a:extLst>
                <a:ext uri="{FF2B5EF4-FFF2-40B4-BE49-F238E27FC236}">
                  <a16:creationId xmlns:a16="http://schemas.microsoft.com/office/drawing/2014/main" id="{14051B7C-455D-4E5F-B6AB-89C7FDCB6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409" y="5469763"/>
              <a:ext cx="932400" cy="93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Výsledek obrázku pro green car icon">
              <a:extLst>
                <a:ext uri="{FF2B5EF4-FFF2-40B4-BE49-F238E27FC236}">
                  <a16:creationId xmlns:a16="http://schemas.microsoft.com/office/drawing/2014/main" id="{5D1E158E-B183-4B8D-9C4A-F6620F382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642" y="5459715"/>
              <a:ext cx="932400" cy="93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3E3DA9E2-0741-43AD-9EB5-B1E9C0469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691" y="5280585"/>
              <a:ext cx="931284" cy="931284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E2F4A72A-585A-41F2-B344-CCBBE68B2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253" y="5267672"/>
              <a:ext cx="931168" cy="931168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FB4E5585-C5EF-471C-949E-3544CADB3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460" y="5280585"/>
              <a:ext cx="931284" cy="931284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C102CF8A-ADDE-41E4-8539-1487DEF8E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330" y="5280585"/>
              <a:ext cx="931284" cy="931284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EC57F065-DE61-4CC8-8675-84C14BDF3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574" y="5267556"/>
              <a:ext cx="931284" cy="931284"/>
            </a:xfrm>
            <a:prstGeom prst="rect">
              <a:avLst/>
            </a:prstGeom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2F538ACF-805D-4DDC-AAB9-6A68DABF5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992" y="5280701"/>
              <a:ext cx="931168" cy="931168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2E718628-0E60-43FE-A54A-432D835E7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04" y="5280701"/>
              <a:ext cx="931168" cy="931168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D8F8120-A881-4BED-BCAD-1CBF1B59F526}"/>
                </a:ext>
              </a:extLst>
            </p:cNvPr>
            <p:cNvSpPr txBox="1"/>
            <p:nvPr/>
          </p:nvSpPr>
          <p:spPr>
            <a:xfrm>
              <a:off x="8130145" y="5350362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1.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676EC28C-6AB6-490A-B88C-4CEFCC68EC45}"/>
                </a:ext>
              </a:extLst>
            </p:cNvPr>
            <p:cNvSpPr txBox="1"/>
            <p:nvPr/>
          </p:nvSpPr>
          <p:spPr>
            <a:xfrm>
              <a:off x="7192247" y="534964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2.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9457DDE8-FD17-44F1-BD35-B40E51933406}"/>
                </a:ext>
              </a:extLst>
            </p:cNvPr>
            <p:cNvSpPr txBox="1"/>
            <p:nvPr/>
          </p:nvSpPr>
          <p:spPr>
            <a:xfrm>
              <a:off x="6247608" y="534658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3.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C7425288-3528-4330-A04B-F8C69E116E76}"/>
                </a:ext>
              </a:extLst>
            </p:cNvPr>
            <p:cNvSpPr txBox="1"/>
            <p:nvPr/>
          </p:nvSpPr>
          <p:spPr>
            <a:xfrm>
              <a:off x="5328488" y="534964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4.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A45B1606-26D7-403A-96E6-AA9ADC0DD428}"/>
                </a:ext>
              </a:extLst>
            </p:cNvPr>
            <p:cNvSpPr txBox="1"/>
            <p:nvPr/>
          </p:nvSpPr>
          <p:spPr>
            <a:xfrm>
              <a:off x="4397204" y="534750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5.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E817D726-C075-4704-87D7-261FD6C5F800}"/>
                </a:ext>
              </a:extLst>
            </p:cNvPr>
            <p:cNvSpPr txBox="1"/>
            <p:nvPr/>
          </p:nvSpPr>
          <p:spPr>
            <a:xfrm>
              <a:off x="3419942" y="536080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6.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F1E45CAF-6494-44B0-8657-EAA450DFDF65}"/>
                </a:ext>
              </a:extLst>
            </p:cNvPr>
            <p:cNvSpPr txBox="1"/>
            <p:nvPr/>
          </p:nvSpPr>
          <p:spPr>
            <a:xfrm>
              <a:off x="2511316" y="534658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7.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6C4C10F0-DF4C-424E-8F14-644DF8582C36}"/>
                </a:ext>
              </a:extLst>
            </p:cNvPr>
            <p:cNvSpPr txBox="1"/>
            <p:nvPr/>
          </p:nvSpPr>
          <p:spPr>
            <a:xfrm>
              <a:off x="546532" y="5394433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9.</a:t>
              </a:r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FC2294FE-3AA7-41A1-9438-861D849A05AD}"/>
                </a:ext>
              </a:extLst>
            </p:cNvPr>
            <p:cNvSpPr txBox="1"/>
            <p:nvPr/>
          </p:nvSpPr>
          <p:spPr>
            <a:xfrm>
              <a:off x="1538879" y="537689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8.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36CA4A75-8E68-4F34-A1D0-53DA49582ACE}"/>
              </a:ext>
            </a:extLst>
          </p:cNvPr>
          <p:cNvGrpSpPr/>
          <p:nvPr/>
        </p:nvGrpSpPr>
        <p:grpSpPr>
          <a:xfrm>
            <a:off x="3795494" y="4821079"/>
            <a:ext cx="1080542" cy="1505322"/>
            <a:chOff x="3795494" y="4821079"/>
            <a:chExt cx="1080542" cy="1505322"/>
          </a:xfrm>
        </p:grpSpPr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C173A517-4C4E-4A02-AA9E-DD50DBE05EF7}"/>
                </a:ext>
              </a:extLst>
            </p:cNvPr>
            <p:cNvSpPr/>
            <p:nvPr/>
          </p:nvSpPr>
          <p:spPr>
            <a:xfrm>
              <a:off x="3795494" y="5201842"/>
              <a:ext cx="1080542" cy="11245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1686CDA8-8374-4DFE-A203-4DE5C5E921F7}"/>
                </a:ext>
              </a:extLst>
            </p:cNvPr>
            <p:cNvSpPr txBox="1"/>
            <p:nvPr/>
          </p:nvSpPr>
          <p:spPr>
            <a:xfrm>
              <a:off x="3885311" y="4821079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medián</a:t>
              </a:r>
            </a:p>
          </p:txBody>
        </p:sp>
      </p:grpSp>
      <p:pic>
        <p:nvPicPr>
          <p:cNvPr id="34" name="Obrázek 33">
            <a:extLst>
              <a:ext uri="{FF2B5EF4-FFF2-40B4-BE49-F238E27FC236}">
                <a16:creationId xmlns:a16="http://schemas.microsoft.com/office/drawing/2014/main" id="{10B36265-D6AD-41DC-829D-CD7F16CAF4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62431"/>
            <a:ext cx="3409950" cy="1171575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FE86A817-46DE-4F38-8EC7-3149B428D9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4478" y="1400522"/>
            <a:ext cx="17907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3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B5811-E393-473A-9CFC-2F8C8A24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testů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8D7C8E-34FB-442E-9CA1-A70E45FFA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Parametrické testy</a:t>
            </a:r>
          </a:p>
          <a:p>
            <a:pPr lvl="1"/>
            <a:r>
              <a:rPr lang="cs-CZ" dirty="0"/>
              <a:t>testy o parametrech (střední hodnota, rozptyl) známých pravděpodobnostních modelů, předpokládají určitý typ rozdělení, ze kterého výběr pochází (obvykle normální)</a:t>
            </a:r>
          </a:p>
          <a:p>
            <a:pPr lvl="1"/>
            <a:r>
              <a:rPr lang="cs-CZ" dirty="0"/>
              <a:t>drobné odchylky od předpokladů většinou nevadí</a:t>
            </a:r>
          </a:p>
          <a:p>
            <a:pPr lvl="1"/>
            <a:r>
              <a:rPr lang="cs-CZ" dirty="0"/>
              <a:t>při výrazném porušení předpokladů můžeme získat nekorektní výsledky</a:t>
            </a:r>
          </a:p>
          <a:p>
            <a:pPr lvl="1"/>
            <a:r>
              <a:rPr lang="cs-CZ" dirty="0"/>
              <a:t>citlivé na odlehlé hodnoty</a:t>
            </a:r>
          </a:p>
          <a:p>
            <a:r>
              <a:rPr lang="cs-CZ" dirty="0"/>
              <a:t>Neparametrické test</a:t>
            </a:r>
          </a:p>
          <a:p>
            <a:pPr lvl="1"/>
            <a:r>
              <a:rPr lang="cs-CZ" dirty="0"/>
              <a:t>určeny pro situaci, kdy nejsou splněny předpoklady parametrických testů</a:t>
            </a:r>
          </a:p>
          <a:p>
            <a:pPr lvl="1"/>
            <a:r>
              <a:rPr lang="cs-CZ" dirty="0"/>
              <a:t>nemají předpoklady o typu rozdělení dat</a:t>
            </a:r>
          </a:p>
          <a:p>
            <a:pPr lvl="1"/>
            <a:r>
              <a:rPr lang="cs-CZ" dirty="0"/>
              <a:t>testují jinou hypotézu o rozdělení základního souboru než je hypotéza o jeho parametru</a:t>
            </a:r>
          </a:p>
          <a:p>
            <a:pPr lvl="1"/>
            <a:r>
              <a:rPr lang="cs-CZ" dirty="0"/>
              <a:t>výpočetně jednodušší s širším uplatněním</a:t>
            </a:r>
          </a:p>
          <a:p>
            <a:pPr lvl="1"/>
            <a:r>
              <a:rPr lang="cs-CZ" dirty="0"/>
              <a:t>robustní vůči odlehlým hodnotám</a:t>
            </a:r>
          </a:p>
          <a:p>
            <a:pPr lvl="1"/>
            <a:r>
              <a:rPr lang="cs-CZ" dirty="0"/>
              <a:t>vyváženo menší silou (vyšší pravděpodobnost nezamítnutí testované hypotézy)</a:t>
            </a:r>
          </a:p>
        </p:txBody>
      </p:sp>
    </p:spTree>
    <p:extLst>
      <p:ext uri="{BB962C8B-B14F-4D97-AF65-F5344CB8AC3E}">
        <p14:creationId xmlns:p14="http://schemas.microsoft.com/office/powerpoint/2010/main" val="1133182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>
            <a:extLst>
              <a:ext uri="{FF2B5EF4-FFF2-40B4-BE49-F238E27FC236}">
                <a16:creationId xmlns:a16="http://schemas.microsoft.com/office/drawing/2014/main" id="{3FF1366E-FFC2-422E-A9A1-E95BF4E2F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08" y="2276872"/>
            <a:ext cx="5896744" cy="1752600"/>
          </a:xfrm>
        </p:spPr>
        <p:txBody>
          <a:bodyPr>
            <a:normAutofit/>
          </a:bodyPr>
          <a:lstStyle/>
          <a:p>
            <a:r>
              <a:rPr lang="cs-CZ" sz="3200" dirty="0"/>
              <a:t>Závislé výběry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DA021B-3140-4A9F-A487-D1C78C1330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78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C2A9A-ADC9-4F70-807B-D131EC5B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Znaménkový test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929687-D0E4-4DA0-8374-740CF67E55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dva závislé výběry, párový test</a:t>
            </a:r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0</a:t>
            </a:r>
            <a:r>
              <a:rPr lang="cs-CZ" dirty="0"/>
              <a:t>: pravděpodobnost, že první veličina je větší než druhá, je 50%</a:t>
            </a:r>
            <a:endParaRPr lang="cs-CZ" i="1" baseline="30000" dirty="0"/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A</a:t>
            </a:r>
            <a:r>
              <a:rPr lang="cs-CZ" dirty="0"/>
              <a:t>: pravděpodobnost, že první veličina je větší než druhá, je jiná než 50%</a:t>
            </a:r>
          </a:p>
          <a:p>
            <a:r>
              <a:rPr lang="cs-CZ" dirty="0"/>
              <a:t>rozdělení veličin není třeba specifikovat</a:t>
            </a:r>
          </a:p>
          <a:p>
            <a:r>
              <a:rPr lang="cs-CZ" dirty="0"/>
              <a:t>neparametrická alternativa párového t-testu</a:t>
            </a:r>
          </a:p>
          <a:p>
            <a:pPr lvl="1"/>
            <a:r>
              <a:rPr lang="cs-CZ" dirty="0"/>
              <a:t>bez předpokladu normálního rozdělení rozdílů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F93DF5-23C1-49D4-A303-200A3BC13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104000" cy="5256000"/>
          </a:xfrm>
          <a:ln w="76200">
            <a:solidFill>
              <a:srgbClr val="0099FF"/>
            </a:solidFill>
            <a:miter lim="800000"/>
          </a:ln>
        </p:spPr>
        <p:txBody>
          <a:bodyPr>
            <a:normAutofit/>
          </a:bodyPr>
          <a:lstStyle/>
          <a:p>
            <a:r>
              <a:rPr lang="cs-CZ" dirty="0"/>
              <a:t>Pro každý pár spočti, které pozorování je větší a podle toho přiřaď znaménko plus nebo mínus.</a:t>
            </a:r>
          </a:p>
          <a:p>
            <a:r>
              <a:rPr lang="cs-CZ" dirty="0"/>
              <a:t>Spočti počet plusů resp. mínusů</a:t>
            </a:r>
          </a:p>
          <a:p>
            <a:r>
              <a:rPr lang="cs-CZ" dirty="0"/>
              <a:t>Za platnosti </a:t>
            </a:r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0</a:t>
            </a:r>
            <a:r>
              <a:rPr lang="cs-CZ" dirty="0"/>
              <a:t> by se měl počet plusů resp. mínusů řídit  binomickým rozdělením s </a:t>
            </a:r>
            <a:r>
              <a:rPr lang="cs-CZ" i="1" dirty="0">
                <a:solidFill>
                  <a:srgbClr val="C00000"/>
                </a:solidFill>
              </a:rPr>
              <a:t>p </a:t>
            </a:r>
            <a:r>
              <a:rPr lang="cs-CZ" dirty="0">
                <a:solidFill>
                  <a:srgbClr val="C00000"/>
                </a:solidFill>
              </a:rPr>
              <a:t>= 0,5</a:t>
            </a:r>
            <a:r>
              <a:rPr lang="cs-CZ" dirty="0"/>
              <a:t>.</a:t>
            </a:r>
          </a:p>
          <a:p>
            <a:r>
              <a:rPr lang="cs-CZ" dirty="0"/>
              <a:t>Kritickými hodnotami jsou kvantily binomického rozdělení.</a:t>
            </a:r>
          </a:p>
          <a:p>
            <a:r>
              <a:rPr lang="cs-CZ" dirty="0"/>
              <a:t>Pro vyšší počty pozorování lze binomické rozdělení aproximovat normálním.</a:t>
            </a:r>
          </a:p>
        </p:txBody>
      </p:sp>
    </p:spTree>
    <p:extLst>
      <p:ext uri="{BB962C8B-B14F-4D97-AF65-F5344CB8AC3E}">
        <p14:creationId xmlns:p14="http://schemas.microsoft.com/office/powerpoint/2010/main" val="2472639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CC433-FE0A-4A9D-BA52-E367A036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statistik ve znaménkovém testu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CC0B5ED-DB0B-4DD5-8DEB-539100B68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6"/>
                <a:ext cx="8363272" cy="21880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/>
                  <a:t>Jezdí auta rychleji na palivo A nebo na palivo B?</a:t>
                </a:r>
              </a:p>
              <a:p>
                <a:pPr lvl="1"/>
                <a:r>
                  <a:rPr lang="cs-CZ" dirty="0"/>
                  <a:t>Každé auto projede závodní trať dvakrát, jednou s palivem A </a:t>
                </a:r>
                <a:r>
                  <a:rPr lang="cs-CZ" dirty="0" err="1"/>
                  <a:t>a</a:t>
                </a:r>
                <a:r>
                  <a:rPr lang="cs-CZ" dirty="0"/>
                  <a:t> podruhé s palivem B</a:t>
                </a:r>
              </a:p>
              <a:p>
                <a:r>
                  <a:rPr lang="cs-CZ" dirty="0"/>
                  <a:t>Rozhodovat budeme na základě porovnání obou časů</a:t>
                </a:r>
              </a:p>
              <a:p>
                <a:pPr lvl="1"/>
                <a:r>
                  <a:rPr lang="cs-CZ" dirty="0"/>
                  <a:t>Rozhoduje pouze znaménko rozdílu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br>
                  <a:rPr lang="cs-CZ" b="1" dirty="0"/>
                </a:b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CC0B5ED-DB0B-4DD5-8DEB-539100B68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6"/>
                <a:ext cx="8363272" cy="2188050"/>
              </a:xfrm>
              <a:blipFill>
                <a:blip r:embed="rId2"/>
                <a:stretch>
                  <a:fillRect l="-656" t="-30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15020E4-FA3F-415D-96FC-0861881E4BA5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3545204"/>
          <a:ext cx="376808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>
                  <a:extLst>
                    <a:ext uri="{9D8B030D-6E8A-4147-A177-3AD203B41FA5}">
                      <a16:colId xmlns:a16="http://schemas.microsoft.com/office/drawing/2014/main" val="854893296"/>
                    </a:ext>
                  </a:extLst>
                </a:gridCol>
                <a:gridCol w="781946">
                  <a:extLst>
                    <a:ext uri="{9D8B030D-6E8A-4147-A177-3AD203B41FA5}">
                      <a16:colId xmlns:a16="http://schemas.microsoft.com/office/drawing/2014/main" val="1806509844"/>
                    </a:ext>
                  </a:extLst>
                </a:gridCol>
                <a:gridCol w="730222">
                  <a:extLst>
                    <a:ext uri="{9D8B030D-6E8A-4147-A177-3AD203B41FA5}">
                      <a16:colId xmlns:a16="http://schemas.microsoft.com/office/drawing/2014/main" val="407453433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4240073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503567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čas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čas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rozdíl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zn.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57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5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59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64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76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3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954855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8F646CCA-25E8-4FDE-BD2F-9219C2362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881406"/>
            <a:ext cx="1200150" cy="4476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F4C39CA-8723-4967-8653-2112F9768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15" y="4293212"/>
            <a:ext cx="1181100" cy="4095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17202D-2577-43C9-990C-423E93346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53" y="4696936"/>
            <a:ext cx="1171575" cy="4191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8664E1F-A371-434D-B1C5-B409CDF75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42" y="5080118"/>
            <a:ext cx="1181100" cy="4095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C3B49E8-D958-4979-B3FF-8157E86E6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54" y="5468833"/>
            <a:ext cx="1181100" cy="4191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6704C4C-F4B4-4469-9CF3-2BBF5F3F0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554" y="5889447"/>
            <a:ext cx="1190625" cy="4095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0EC26F-72EC-47BA-A286-80620F41C8C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2269808"/>
            <a:ext cx="3609975" cy="20859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5EB63E5-AAEB-4C2E-8971-BB3BD1FC4D1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4329081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54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C2A9A-ADC9-4F70-807B-D131EC5B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Wilcoxonův</a:t>
            </a:r>
            <a:r>
              <a:rPr lang="cs-CZ" dirty="0"/>
              <a:t> test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929687-D0E4-4DA0-8374-740CF67E55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dva závislé výběry, párový test</a:t>
            </a:r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0</a:t>
            </a:r>
            <a:r>
              <a:rPr lang="cs-CZ" dirty="0"/>
              <a:t>: obě pozorované veličiny pochází z rozdělení se stejným mediánem</a:t>
            </a:r>
            <a:endParaRPr lang="cs-CZ" i="1" baseline="30000" dirty="0"/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A</a:t>
            </a:r>
            <a:r>
              <a:rPr lang="cs-CZ" dirty="0"/>
              <a:t>: každá ze dvou pozorovaných veličin pochází z rozdělení s jiným mediánem</a:t>
            </a:r>
          </a:p>
          <a:p>
            <a:r>
              <a:rPr lang="cs-CZ" dirty="0"/>
              <a:t>testované rozdělení není třeba specifikovat</a:t>
            </a:r>
          </a:p>
          <a:p>
            <a:r>
              <a:rPr lang="cs-CZ" dirty="0"/>
              <a:t>neparametrická alternativa párového t-testu</a:t>
            </a:r>
          </a:p>
          <a:p>
            <a:pPr lvl="1"/>
            <a:r>
              <a:rPr lang="cs-CZ" dirty="0"/>
              <a:t>bez předpokladu normálního rozdělení rozdílů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B7F93DF5-23C1-49D4-A303-200A3BC1325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08000" y="899999"/>
                <a:ext cx="4140000" cy="5256000"/>
              </a:xfrm>
              <a:ln w="76200">
                <a:solidFill>
                  <a:srgbClr val="0099FF"/>
                </a:solidFill>
                <a:miter lim="800000"/>
              </a:ln>
            </p:spPr>
            <p:txBody>
              <a:bodyPr>
                <a:normAutofit lnSpcReduction="10000"/>
              </a:bodyPr>
              <a:lstStyle/>
              <a:p>
                <a:r>
                  <a:rPr lang="cs-CZ" dirty="0"/>
                  <a:t>Pro každý pár spočti rozdíl obou pozorování.</a:t>
                </a:r>
              </a:p>
              <a:p>
                <a:r>
                  <a:rPr lang="cs-CZ" dirty="0"/>
                  <a:t>Rozdíly seřaď vzestupně podle jejich absolutní hodnoty a přiřaď jim pořadí.</a:t>
                </a:r>
              </a:p>
              <a:p>
                <a:r>
                  <a:rPr lang="cs-CZ" dirty="0"/>
                  <a:t>Sečti pořadí všech pozitivních rozdílů </a:t>
                </a:r>
                <a:r>
                  <a:rPr lang="cs-CZ" i="1" dirty="0">
                    <a:solidFill>
                      <a:srgbClr val="0000FF"/>
                    </a:solidFill>
                  </a:rPr>
                  <a:t>W</a:t>
                </a:r>
                <a:r>
                  <a:rPr lang="cs-CZ" i="1" baseline="-25000" dirty="0">
                    <a:solidFill>
                      <a:srgbClr val="0000FF"/>
                    </a:solidFill>
                  </a:rPr>
                  <a:t>+</a:t>
                </a:r>
                <a:r>
                  <a:rPr lang="cs-CZ" i="1" dirty="0"/>
                  <a:t> </a:t>
                </a:r>
                <a:r>
                  <a:rPr lang="cs-CZ" dirty="0"/>
                  <a:t>a pořadí všech negativních rozdílů </a:t>
                </a:r>
                <a:r>
                  <a:rPr lang="cs-CZ" i="1" dirty="0">
                    <a:solidFill>
                      <a:srgbClr val="0000FF"/>
                    </a:solidFill>
                  </a:rPr>
                  <a:t>W</a:t>
                </a:r>
                <a:r>
                  <a:rPr lang="cs-CZ" i="1" baseline="-25000" dirty="0">
                    <a:solidFill>
                      <a:srgbClr val="0000FF"/>
                    </a:solidFill>
                  </a:rPr>
                  <a:t>-</a:t>
                </a:r>
                <a:r>
                  <a:rPr lang="cs-CZ" i="1" baseline="-25000" dirty="0"/>
                  <a:t>.</a:t>
                </a:r>
              </a:p>
              <a:p>
                <a:r>
                  <a:rPr lang="cs-CZ" dirty="0"/>
                  <a:t>Testovou statistikou je menší ze součtů</a:t>
                </a:r>
              </a:p>
              <a:p>
                <a:pPr lvl="1"/>
                <a:r>
                  <a:rPr lang="cs-CZ" dirty="0" err="1"/>
                  <a:t>Wilcoxonovo</a:t>
                </a:r>
                <a:r>
                  <a:rPr lang="cs-CZ" dirty="0"/>
                  <a:t> </a:t>
                </a:r>
                <a:r>
                  <a:rPr lang="cs-CZ" dirty="0">
                    <a:solidFill>
                      <a:srgbClr val="0000FF"/>
                    </a:solidFill>
                  </a:rPr>
                  <a:t>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Kritické hodnoty pro malé počty pozorování jsou tabelovány.</a:t>
                </a:r>
              </a:p>
              <a:p>
                <a:r>
                  <a:rPr lang="cs-CZ" dirty="0"/>
                  <a:t>Pro vyšší počty pozorování se </a:t>
                </a:r>
                <a:r>
                  <a:rPr lang="cs-CZ" dirty="0">
                    <a:solidFill>
                      <a:srgbClr val="0000FF"/>
                    </a:solidFill>
                  </a:rPr>
                  <a:t>W</a:t>
                </a:r>
                <a:r>
                  <a:rPr lang="cs-CZ" dirty="0"/>
                  <a:t> aproximuje normálním rozdělením.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B7F93DF5-23C1-49D4-A303-200A3BC132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08000" y="899999"/>
                <a:ext cx="4140000" cy="5256000"/>
              </a:xfrm>
              <a:blipFill>
                <a:blip r:embed="rId3"/>
                <a:stretch>
                  <a:fillRect l="-434" t="-571"/>
                </a:stretch>
              </a:blipFill>
              <a:ln w="76200">
                <a:solidFill>
                  <a:srgbClr val="0099FF"/>
                </a:solidFill>
                <a:miter lim="800000"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328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CC433-FE0A-4A9D-BA52-E367A036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statistik ve </a:t>
            </a:r>
            <a:r>
              <a:rPr lang="cs-CZ" dirty="0" err="1"/>
              <a:t>Wilcoxonově</a:t>
            </a:r>
            <a:r>
              <a:rPr lang="cs-CZ" dirty="0"/>
              <a:t> testu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CC0B5ED-DB0B-4DD5-8DEB-539100B68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6"/>
                <a:ext cx="8363272" cy="218805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Jezdí auta rychleji na palivo A nebo na palivo B?</a:t>
                </a:r>
              </a:p>
              <a:p>
                <a:pPr lvl="1"/>
                <a:r>
                  <a:rPr lang="cs-CZ" dirty="0"/>
                  <a:t>Každé auto projede závodní trať dvakrát, jednou s palivem A </a:t>
                </a:r>
                <a:r>
                  <a:rPr lang="cs-CZ" dirty="0" err="1"/>
                  <a:t>a</a:t>
                </a:r>
                <a:r>
                  <a:rPr lang="cs-CZ" dirty="0"/>
                  <a:t> podruhé s palivem B</a:t>
                </a:r>
              </a:p>
              <a:p>
                <a:r>
                  <a:rPr lang="cs-CZ" dirty="0"/>
                  <a:t>Rozhodovat budeme podle rozdílů mezi oběma časy.</a:t>
                </a:r>
              </a:p>
              <a:p>
                <a:pPr lvl="1"/>
                <a:r>
                  <a:rPr lang="cs-CZ" dirty="0"/>
                  <a:t>Rozhoduje pouze znaménko a pořadí absolutní hodnoty rozdílu.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CC0B5ED-DB0B-4DD5-8DEB-539100B68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6"/>
                <a:ext cx="8363272" cy="2188050"/>
              </a:xfrm>
              <a:blipFill>
                <a:blip r:embed="rId3"/>
                <a:stretch>
                  <a:fillRect l="-510" t="-27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15020E4-FA3F-415D-96FC-0861881E4BA5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3545204"/>
          <a:ext cx="528626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>
                  <a:extLst>
                    <a:ext uri="{9D8B030D-6E8A-4147-A177-3AD203B41FA5}">
                      <a16:colId xmlns:a16="http://schemas.microsoft.com/office/drawing/2014/main" val="854893296"/>
                    </a:ext>
                  </a:extLst>
                </a:gridCol>
                <a:gridCol w="781946">
                  <a:extLst>
                    <a:ext uri="{9D8B030D-6E8A-4147-A177-3AD203B41FA5}">
                      <a16:colId xmlns:a16="http://schemas.microsoft.com/office/drawing/2014/main" val="1806509844"/>
                    </a:ext>
                  </a:extLst>
                </a:gridCol>
                <a:gridCol w="730222">
                  <a:extLst>
                    <a:ext uri="{9D8B030D-6E8A-4147-A177-3AD203B41FA5}">
                      <a16:colId xmlns:a16="http://schemas.microsoft.com/office/drawing/2014/main" val="407453433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4240073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50356758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71962699"/>
                    </a:ext>
                  </a:extLst>
                </a:gridCol>
                <a:gridCol w="870114">
                  <a:extLst>
                    <a:ext uri="{9D8B030D-6E8A-4147-A177-3AD203B41FA5}">
                      <a16:colId xmlns:a16="http://schemas.microsoft.com/office/drawing/2014/main" val="246214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čas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čas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rozdíl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zn.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abs</a:t>
                      </a:r>
                      <a:r>
                        <a:rPr lang="cs-CZ" sz="20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pořadí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57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5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59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64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76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3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954855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8F646CCA-25E8-4FDE-BD2F-9219C2362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12" y="4005064"/>
            <a:ext cx="868641" cy="3240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F4C39CA-8723-4967-8653-2112F9768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61" y="4406346"/>
            <a:ext cx="854853" cy="29644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17202D-2577-43C9-990C-423E93346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69" y="4812700"/>
            <a:ext cx="847959" cy="3033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8664E1F-A371-434D-B1C5-B409CDF75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088" y="5193252"/>
            <a:ext cx="854853" cy="2964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C3B49E8-D958-4979-B3FF-8157E86E67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800" y="5584597"/>
            <a:ext cx="854853" cy="30333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6704C4C-F4B4-4469-9CF3-2BBF5F3F0B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32" y="6002581"/>
            <a:ext cx="861747" cy="29644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F8D6753-5ECB-40CB-AD78-74297B8D297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3560" y="2218771"/>
            <a:ext cx="2453640" cy="195072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E5B7023D-78A9-41C6-AE4E-66EAA212B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3560" y="4034791"/>
            <a:ext cx="23336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1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C2A9A-ADC9-4F70-807B-D131EC5B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Friedmanův</a:t>
            </a:r>
            <a:r>
              <a:rPr lang="cs-CZ" dirty="0"/>
              <a:t> test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929687-D0E4-4DA0-8374-740CF67E55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dva a více závislých výběrů</a:t>
            </a:r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0</a:t>
            </a:r>
            <a:r>
              <a:rPr lang="cs-CZ" dirty="0"/>
              <a:t>: všechny pozorované veličiny pochází z rozdělení se stejným mediánem</a:t>
            </a:r>
            <a:endParaRPr lang="cs-CZ" i="1" baseline="30000" dirty="0"/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A</a:t>
            </a:r>
            <a:r>
              <a:rPr lang="cs-CZ" dirty="0"/>
              <a:t>: alespoň jedna z pozorovaných veličin pochází z rozdělení s jiným mediánem než ostatní</a:t>
            </a:r>
          </a:p>
          <a:p>
            <a:r>
              <a:rPr lang="cs-CZ" dirty="0"/>
              <a:t>testované rozdělení není třeba specifikovat</a:t>
            </a:r>
          </a:p>
          <a:p>
            <a:r>
              <a:rPr lang="cs-CZ" dirty="0"/>
              <a:t>neparametrická alternativa testování opakovaných měření</a:t>
            </a:r>
          </a:p>
          <a:p>
            <a:pPr lvl="1"/>
            <a:r>
              <a:rPr lang="cs-CZ" dirty="0"/>
              <a:t>bez předpokladu normálního rozdělení pozorovaných veličin</a:t>
            </a:r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B7F93DF5-23C1-49D4-A303-200A3BC1325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08000" y="899999"/>
                <a:ext cx="4140000" cy="5256000"/>
              </a:xfrm>
              <a:ln w="76200">
                <a:solidFill>
                  <a:srgbClr val="0099FF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cs-CZ" dirty="0"/>
                  <a:t>V rámci každého řádku seřaď pozorování a přiřaď jim pořadí.</a:t>
                </a:r>
              </a:p>
              <a:p>
                <a:r>
                  <a:rPr lang="cs-CZ" dirty="0"/>
                  <a:t>V rámci každého sloupce spočti součet řádkového pořadí </a:t>
                </a:r>
                <a:r>
                  <a:rPr lang="cs-CZ" i="1" dirty="0" err="1">
                    <a:solidFill>
                      <a:srgbClr val="0000FF"/>
                    </a:solidFill>
                  </a:rPr>
                  <a:t>s</a:t>
                </a:r>
                <a:r>
                  <a:rPr lang="cs-CZ" i="1" baseline="-25000" dirty="0" err="1">
                    <a:solidFill>
                      <a:srgbClr val="0000FF"/>
                    </a:solidFill>
                  </a:rPr>
                  <a:t>j</a:t>
                </a:r>
                <a:r>
                  <a:rPr lang="cs-CZ" dirty="0"/>
                  <a:t>.</a:t>
                </a:r>
                <a:endParaRPr lang="cs-CZ" i="1" dirty="0"/>
              </a:p>
              <a:p>
                <a:r>
                  <a:rPr lang="cs-CZ" dirty="0"/>
                  <a:t>Z průměrných pořadí spočti testovou statistiku</a:t>
                </a:r>
              </a:p>
              <a:p>
                <a:pPr lvl="1"/>
                <a:r>
                  <a:rPr lang="cs-CZ" dirty="0" err="1"/>
                  <a:t>Friedmanovo</a:t>
                </a:r>
                <a:r>
                  <a:rPr lang="cs-CZ" dirty="0"/>
                  <a:t> </a:t>
                </a:r>
                <a:r>
                  <a:rPr lang="cs-CZ" dirty="0">
                    <a:solidFill>
                      <a:srgbClr val="0000FF"/>
                    </a:solidFill>
                  </a:rPr>
                  <a:t>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𝒏𝒌</m:t>
                          </m:r>
                          <m:d>
                            <m:dPr>
                              <m:ctrlP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  <m:e>
                          <m:sSubSup>
                            <m:sSubSupPr>
                              <m:ctrlP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  <m:sup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cs-CZ" dirty="0">
                  <a:solidFill>
                    <a:srgbClr val="C00000"/>
                  </a:solidFill>
                </a:endParaRPr>
              </a:p>
              <a:p>
                <a:r>
                  <a:rPr lang="cs-CZ" dirty="0"/>
                  <a:t>Kritické hodnoty pro malé počty pozorování jsou tabelovány</a:t>
                </a:r>
              </a:p>
              <a:p>
                <a:r>
                  <a:rPr lang="cs-CZ" dirty="0"/>
                  <a:t>Pro vyšší počty pozorování se </a:t>
                </a:r>
                <a:r>
                  <a:rPr lang="cs-CZ" dirty="0">
                    <a:solidFill>
                      <a:srgbClr val="0000FF"/>
                    </a:solidFill>
                  </a:rPr>
                  <a:t>Q</a:t>
                </a:r>
                <a:r>
                  <a:rPr lang="cs-CZ" dirty="0"/>
                  <a:t> aproximuje chí-kvadrát rozdělením s </a:t>
                </a:r>
                <a:r>
                  <a:rPr lang="cs-CZ" i="1" dirty="0">
                    <a:solidFill>
                      <a:srgbClr val="0000FF"/>
                    </a:solidFill>
                  </a:rPr>
                  <a:t>k</a:t>
                </a:r>
                <a:r>
                  <a:rPr lang="cs-CZ" dirty="0">
                    <a:solidFill>
                      <a:srgbClr val="0000FF"/>
                    </a:solidFill>
                  </a:rPr>
                  <a:t>-1</a:t>
                </a:r>
                <a:r>
                  <a:rPr lang="cs-CZ" dirty="0"/>
                  <a:t> stupni volnosti.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B7F93DF5-23C1-49D4-A303-200A3BC132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08000" y="899999"/>
                <a:ext cx="4140000" cy="5256000"/>
              </a:xfrm>
              <a:blipFill>
                <a:blip r:embed="rId3"/>
                <a:stretch>
                  <a:fillRect l="-434"/>
                </a:stretch>
              </a:blipFill>
              <a:ln w="76200"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186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CC433-FE0A-4A9D-BA52-E367A036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statistik ve </a:t>
            </a:r>
            <a:r>
              <a:rPr lang="cs-CZ" dirty="0" err="1"/>
              <a:t>Friedmanově</a:t>
            </a:r>
            <a:r>
              <a:rPr lang="cs-CZ" dirty="0"/>
              <a:t> testu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CC0B5ED-DB0B-4DD5-8DEB-539100B68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6"/>
                <a:ext cx="8363272" cy="259047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cs-CZ" dirty="0"/>
                  <a:t>Jezdí auta rychleji na palivo A nebo na palivo B nebo na palivo C?</a:t>
                </a:r>
              </a:p>
              <a:p>
                <a:pPr lvl="1"/>
                <a:r>
                  <a:rPr lang="cs-CZ" dirty="0"/>
                  <a:t>Každé auto projede závodní trať třikrát: jednou s palivem A, podruhé s palivem B a potřetí s palivem C.</a:t>
                </a:r>
              </a:p>
              <a:p>
                <a:r>
                  <a:rPr lang="cs-CZ" dirty="0"/>
                  <a:t>Rozhodovat budeme na základě součtu či průměru pořadí pro jednotlivá paliva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𝟏𝟕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br>
                  <a:rPr lang="cs-CZ" dirty="0"/>
                </a:b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CC0B5ED-DB0B-4DD5-8DEB-539100B68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6"/>
                <a:ext cx="8363272" cy="2590470"/>
              </a:xfrm>
              <a:blipFill>
                <a:blip r:embed="rId3"/>
                <a:stretch>
                  <a:fillRect l="-364" t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15020E4-FA3F-415D-96FC-0861881E4BA5}"/>
              </a:ext>
            </a:extLst>
          </p:cNvPr>
          <p:cNvGraphicFramePr>
            <a:graphicFrameLocks noGrp="1"/>
          </p:cNvGraphicFramePr>
          <p:nvPr/>
        </p:nvGraphicFramePr>
        <p:xfrm>
          <a:off x="334998" y="3719195"/>
          <a:ext cx="5976665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001">
                  <a:extLst>
                    <a:ext uri="{9D8B030D-6E8A-4147-A177-3AD203B41FA5}">
                      <a16:colId xmlns:a16="http://schemas.microsoft.com/office/drawing/2014/main" val="854893296"/>
                    </a:ext>
                  </a:extLst>
                </a:gridCol>
                <a:gridCol w="743215">
                  <a:extLst>
                    <a:ext uri="{9D8B030D-6E8A-4147-A177-3AD203B41FA5}">
                      <a16:colId xmlns:a16="http://schemas.microsoft.com/office/drawing/2014/main" val="180650984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7453433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9424007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0112636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70890565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4255900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čas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čas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čas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poř</a:t>
                      </a:r>
                      <a:r>
                        <a:rPr lang="cs-CZ" sz="2000" dirty="0"/>
                        <a:t>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poř</a:t>
                      </a:r>
                      <a:r>
                        <a:rPr lang="cs-CZ" sz="2000" dirty="0"/>
                        <a:t>.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poř</a:t>
                      </a:r>
                      <a:r>
                        <a:rPr lang="cs-CZ" sz="2000" dirty="0"/>
                        <a:t>.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57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5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59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64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76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3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954855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8F646CCA-25E8-4FDE-BD2F-9219C2362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98" y="4107539"/>
            <a:ext cx="1092137" cy="4073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F4C39CA-8723-4967-8653-2112F9768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11" y="4519343"/>
            <a:ext cx="1074801" cy="37271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17202D-2577-43C9-990C-423E93346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5" y="4923071"/>
            <a:ext cx="1066133" cy="3813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8664E1F-A371-434D-B1C5-B409CDF75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338" y="5306249"/>
            <a:ext cx="1074801" cy="3727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C3B49E8-D958-4979-B3FF-8157E86E67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050" y="5694968"/>
            <a:ext cx="1074801" cy="38138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6704C4C-F4B4-4469-9CF3-2BBF5F3F0B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046" y="6115578"/>
            <a:ext cx="1083469" cy="37271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F60589C-1F72-4FAC-A761-D282A51EE08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625" y="3201970"/>
            <a:ext cx="2190750" cy="11906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873CC72-C6F5-4CE7-82F9-D6856E0A4B2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625" y="4477689"/>
            <a:ext cx="17811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15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577D3-1774-4CAE-ACC8-8636CB58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Kendallův</a:t>
            </a:r>
            <a:r>
              <a:rPr lang="cs-CZ" dirty="0"/>
              <a:t> koeficient konkordance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85BEF89-F6A2-4729-B6E5-C40ED3212C8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cs-CZ" dirty="0"/>
                  <a:t>testování dvou a více závislých výběrů</a:t>
                </a:r>
              </a:p>
              <a:p>
                <a:r>
                  <a:rPr lang="cs-CZ" dirty="0"/>
                  <a:t>není dalším typem testu</a:t>
                </a:r>
              </a:p>
              <a:p>
                <a:pPr lvl="1"/>
                <a:r>
                  <a:rPr lang="cs-CZ" sz="2000" dirty="0"/>
                  <a:t>Lze převést na </a:t>
                </a:r>
                <a:r>
                  <a:rPr lang="cs-CZ" sz="2000" dirty="0" err="1"/>
                  <a:t>Friedmanův</a:t>
                </a:r>
                <a:r>
                  <a:rPr lang="cs-CZ" sz="2000" dirty="0"/>
                  <a:t> test</a:t>
                </a:r>
              </a:p>
              <a:p>
                <a:pPr lvl="1"/>
                <a:r>
                  <a:rPr lang="cs-CZ" sz="2000" dirty="0"/>
                  <a:t>Stejné hypotézy, stejná testová statistika</a:t>
                </a:r>
              </a:p>
              <a:p>
                <a:pPr lvl="1"/>
                <a:r>
                  <a:rPr lang="cs-CZ" sz="2000" dirty="0"/>
                  <a:t>Nová statistika pro interpretaci</a:t>
                </a:r>
              </a:p>
              <a:p>
                <a:r>
                  <a:rPr lang="cs-CZ" dirty="0" err="1"/>
                  <a:t>Kendallovo</a:t>
                </a:r>
                <a:r>
                  <a:rPr lang="cs-CZ" dirty="0"/>
                  <a:t> 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vyjadřuje shodu hodnotitelů</a:t>
                </a:r>
              </a:p>
              <a:p>
                <a:pPr lvl="1"/>
                <a:r>
                  <a:rPr lang="cs-CZ" sz="2000" dirty="0"/>
                  <a:t>míra reliability</a:t>
                </a:r>
              </a:p>
              <a:p>
                <a:pPr lvl="1"/>
                <a:r>
                  <a:rPr lang="cs-CZ" sz="2000" dirty="0"/>
                  <a:t>škála od nuly do jedné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85BEF89-F6A2-4729-B6E5-C40ED3212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69" t="-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82FED8EC-BEC3-4428-ABDA-0D019913BF3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08000" y="899998"/>
                <a:ext cx="4140000" cy="5553337"/>
              </a:xfrm>
              <a:ln w="76200">
                <a:solidFill>
                  <a:srgbClr val="0099FF"/>
                </a:solidFill>
                <a:miter lim="800000"/>
              </a:ln>
            </p:spPr>
            <p:txBody>
              <a:bodyPr>
                <a:noAutofit/>
              </a:bodyPr>
              <a:lstStyle/>
              <a:p>
                <a:r>
                  <a:rPr lang="cs-CZ" sz="1800" dirty="0"/>
                  <a:t>V rámci každého </a:t>
                </a:r>
                <a:r>
                  <a:rPr lang="cs-CZ" sz="1800" u="sng" dirty="0"/>
                  <a:t>sloupce</a:t>
                </a:r>
                <a:r>
                  <a:rPr lang="cs-CZ" sz="1800" dirty="0"/>
                  <a:t> seřaď pozorování a přiřaď jim pořadí.</a:t>
                </a:r>
              </a:p>
              <a:p>
                <a:r>
                  <a:rPr lang="cs-CZ" sz="1800" dirty="0"/>
                  <a:t>V rámci každého </a:t>
                </a:r>
                <a:r>
                  <a:rPr lang="cs-CZ" sz="1800" u="sng" dirty="0"/>
                  <a:t>řádku</a:t>
                </a:r>
                <a:r>
                  <a:rPr lang="cs-CZ" sz="1800" dirty="0"/>
                  <a:t> spočti součet sloupcového pořadí </a:t>
                </a:r>
                <a:r>
                  <a:rPr lang="cs-CZ" sz="1800" i="1" dirty="0">
                    <a:solidFill>
                      <a:srgbClr val="0000FF"/>
                    </a:solidFill>
                  </a:rPr>
                  <a:t>s</a:t>
                </a:r>
                <a:r>
                  <a:rPr lang="cs-CZ" sz="1800" i="1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cs-CZ" sz="1800" i="1" dirty="0"/>
                  <a:t>.</a:t>
                </a:r>
              </a:p>
              <a:p>
                <a:r>
                  <a:rPr lang="cs-CZ" sz="1800" dirty="0"/>
                  <a:t>Spočti celkový průměr součtů z přechozího kroku </a:t>
                </a:r>
                <a:r>
                  <a:rPr lang="cs-CZ" sz="1800" i="1" dirty="0">
                    <a:solidFill>
                      <a:srgbClr val="0000FF"/>
                    </a:solidFill>
                  </a:rPr>
                  <a:t>s</a:t>
                </a:r>
                <a:r>
                  <a:rPr lang="cs-CZ" sz="1800" i="1" dirty="0"/>
                  <a:t>.</a:t>
                </a:r>
              </a:p>
              <a:p>
                <a:r>
                  <a:rPr lang="cs-CZ" sz="1800" dirty="0"/>
                  <a:t>Spočti součet čtverců odchylek od průměru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cs-CZ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8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cs-CZ" sz="18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cs-CZ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sz="1800" dirty="0"/>
              </a:p>
              <a:p>
                <a:r>
                  <a:rPr lang="cs-CZ" sz="1800" dirty="0"/>
                  <a:t>Spočti koeficient konkordance</a:t>
                </a:r>
              </a:p>
              <a:p>
                <a:pPr lvl="1"/>
                <a:r>
                  <a:rPr lang="cs-CZ" dirty="0" err="1"/>
                  <a:t>Kendallovo</a:t>
                </a:r>
                <a:r>
                  <a:rPr lang="cs-CZ" dirty="0"/>
                  <a:t> </a:t>
                </a:r>
                <a:r>
                  <a:rPr lang="cs-CZ" dirty="0">
                    <a:solidFill>
                      <a:srgbClr val="0000FF"/>
                    </a:solidFill>
                  </a:rPr>
                  <a:t>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sSup>
                            <m:sSupPr>
                              <m:ctrlPr>
                                <a:rPr lang="cs-CZ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cs-CZ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cs-CZ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cs-CZ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cs-CZ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sz="1800" dirty="0"/>
              </a:p>
              <a:p>
                <a:r>
                  <a:rPr lang="cs-CZ" sz="1800" dirty="0"/>
                  <a:t>Při testování se </a:t>
                </a:r>
                <a:r>
                  <a:rPr lang="cs-CZ" sz="1800" dirty="0" err="1"/>
                  <a:t>Kendallovo</a:t>
                </a:r>
                <a:r>
                  <a:rPr lang="cs-CZ" sz="1800" dirty="0"/>
                  <a:t> </a:t>
                </a:r>
                <a:r>
                  <a:rPr lang="cs-CZ" sz="1800" dirty="0">
                    <a:solidFill>
                      <a:srgbClr val="0000FF"/>
                    </a:solidFill>
                  </a:rPr>
                  <a:t>W</a:t>
                </a:r>
                <a:r>
                  <a:rPr lang="cs-CZ" sz="1800" dirty="0"/>
                  <a:t> převede na </a:t>
                </a:r>
                <a:r>
                  <a:rPr lang="cs-CZ" sz="1800" dirty="0" err="1"/>
                  <a:t>Friedmanovo</a:t>
                </a:r>
                <a:r>
                  <a:rPr lang="cs-CZ" sz="1800" dirty="0"/>
                  <a:t> </a:t>
                </a:r>
                <a:r>
                  <a:rPr lang="cs-CZ" sz="1800" dirty="0">
                    <a:solidFill>
                      <a:srgbClr val="0000FF"/>
                    </a:solidFill>
                  </a:rPr>
                  <a:t>Q</a:t>
                </a:r>
                <a:r>
                  <a:rPr lang="cs-CZ" sz="1800" dirty="0"/>
                  <a:t> a postupuje se jako při </a:t>
                </a:r>
                <a:r>
                  <a:rPr lang="cs-CZ" sz="1800" dirty="0" err="1"/>
                  <a:t>Friedmanově</a:t>
                </a:r>
                <a:r>
                  <a:rPr lang="cs-CZ" sz="1800" dirty="0"/>
                  <a:t> testu</a:t>
                </a:r>
              </a:p>
              <a:p>
                <a:endParaRPr lang="cs-CZ" sz="1800" dirty="0"/>
              </a:p>
            </p:txBody>
          </p:sp>
        </mc:Choice>
        <mc:Fallback xmlns="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82FED8EC-BEC3-4428-ABDA-0D019913B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08000" y="899998"/>
                <a:ext cx="4140000" cy="5553337"/>
              </a:xfrm>
              <a:blipFill>
                <a:blip r:embed="rId4"/>
                <a:stretch>
                  <a:fillRect l="-145" b="-1190"/>
                </a:stretch>
              </a:blipFill>
              <a:ln w="76200">
                <a:solidFill>
                  <a:srgbClr val="0099FF"/>
                </a:solidFill>
                <a:miter lim="800000"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628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CC433-FE0A-4A9D-BA52-E367A036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16840"/>
            <a:ext cx="7560000" cy="540000"/>
          </a:xfrm>
        </p:spPr>
        <p:txBody>
          <a:bodyPr/>
          <a:lstStyle/>
          <a:p>
            <a:r>
              <a:rPr lang="cs-CZ" dirty="0"/>
              <a:t>Výpočet </a:t>
            </a:r>
            <a:r>
              <a:rPr lang="cs-CZ" dirty="0" err="1"/>
              <a:t>Kendallova</a:t>
            </a:r>
            <a:r>
              <a:rPr lang="cs-CZ" dirty="0"/>
              <a:t> koeficientu konkordance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CC0B5ED-DB0B-4DD5-8DEB-539100B68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5"/>
                <a:ext cx="8363272" cy="244827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cs-CZ" dirty="0"/>
                  <a:t>Jezdí auta rychleji na palivo A nebo na palivo B nebo na palivo C?</a:t>
                </a:r>
              </a:p>
              <a:p>
                <a:pPr lvl="1"/>
                <a:r>
                  <a:rPr lang="cs-CZ" dirty="0"/>
                  <a:t>Každé auto projede závodní trať třikrát: jednou s palivem A, podruhé s palivem B a potřetí s palivem C</a:t>
                </a:r>
              </a:p>
              <a:p>
                <a:r>
                  <a:rPr lang="cs-CZ" dirty="0"/>
                  <a:t>Rozhodovat budeme na základě variability součtu či průměru pořadí pro jednotlivá </a:t>
                </a:r>
                <a:r>
                  <a:rPr lang="cs-CZ" u="sng" dirty="0"/>
                  <a:t>auta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d>
                        <m:d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e>
                      </m:d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𝟖𝟓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  <m:sup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den>
                      </m:f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𝟓𝟒</m:t>
                      </m:r>
                    </m:oMath>
                  </m:oMathPara>
                </a14:m>
                <a:endParaRPr lang="cs-CZ" b="1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CC0B5ED-DB0B-4DD5-8DEB-539100B68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5"/>
                <a:ext cx="8363272" cy="2448272"/>
              </a:xfrm>
              <a:blipFill>
                <a:blip r:embed="rId2"/>
                <a:stretch>
                  <a:fillRect l="-292" t="-24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15020E4-FA3F-415D-96FC-0861881E4BA5}"/>
              </a:ext>
            </a:extLst>
          </p:cNvPr>
          <p:cNvGraphicFramePr>
            <a:graphicFrameLocks noGrp="1"/>
          </p:cNvGraphicFramePr>
          <p:nvPr/>
        </p:nvGraphicFramePr>
        <p:xfrm>
          <a:off x="334998" y="3719195"/>
          <a:ext cx="697330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228">
                  <a:extLst>
                    <a:ext uri="{9D8B030D-6E8A-4147-A177-3AD203B41FA5}">
                      <a16:colId xmlns:a16="http://schemas.microsoft.com/office/drawing/2014/main" val="854893296"/>
                    </a:ext>
                  </a:extLst>
                </a:gridCol>
                <a:gridCol w="786659">
                  <a:extLst>
                    <a:ext uri="{9D8B030D-6E8A-4147-A177-3AD203B41FA5}">
                      <a16:colId xmlns:a16="http://schemas.microsoft.com/office/drawing/2014/main" val="1806509844"/>
                    </a:ext>
                  </a:extLst>
                </a:gridCol>
                <a:gridCol w="801005">
                  <a:extLst>
                    <a:ext uri="{9D8B030D-6E8A-4147-A177-3AD203B41FA5}">
                      <a16:colId xmlns:a16="http://schemas.microsoft.com/office/drawing/2014/main" val="4074534330"/>
                    </a:ext>
                  </a:extLst>
                </a:gridCol>
                <a:gridCol w="807877">
                  <a:extLst>
                    <a:ext uri="{9D8B030D-6E8A-4147-A177-3AD203B41FA5}">
                      <a16:colId xmlns:a16="http://schemas.microsoft.com/office/drawing/2014/main" val="3942400739"/>
                    </a:ext>
                  </a:extLst>
                </a:gridCol>
                <a:gridCol w="877572">
                  <a:extLst>
                    <a:ext uri="{9D8B030D-6E8A-4147-A177-3AD203B41FA5}">
                      <a16:colId xmlns:a16="http://schemas.microsoft.com/office/drawing/2014/main" val="901126364"/>
                    </a:ext>
                  </a:extLst>
                </a:gridCol>
                <a:gridCol w="795773">
                  <a:extLst>
                    <a:ext uri="{9D8B030D-6E8A-4147-A177-3AD203B41FA5}">
                      <a16:colId xmlns:a16="http://schemas.microsoft.com/office/drawing/2014/main" val="5708905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5590056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99603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čas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čas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čas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poř</a:t>
                      </a:r>
                      <a:r>
                        <a:rPr lang="cs-CZ" sz="2000" dirty="0"/>
                        <a:t>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poř</a:t>
                      </a:r>
                      <a:r>
                        <a:rPr lang="cs-CZ" sz="2000" dirty="0"/>
                        <a:t>.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poř</a:t>
                      </a:r>
                      <a:r>
                        <a:rPr lang="cs-CZ" sz="2000" dirty="0"/>
                        <a:t>.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součet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57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5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59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64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76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3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954855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8F646CCA-25E8-4FDE-BD2F-9219C2362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25" y="4103186"/>
            <a:ext cx="1200150" cy="4476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F4C39CA-8723-4967-8653-2112F9768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36" y="4514992"/>
            <a:ext cx="1181100" cy="4095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17202D-2577-43C9-990C-423E93346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74" y="4918716"/>
            <a:ext cx="1171575" cy="4191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8664E1F-A371-434D-B1C5-B409CDF75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63" y="5301898"/>
            <a:ext cx="1181100" cy="4095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C3B49E8-D958-4979-B3FF-8157E86E6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675" y="5690613"/>
            <a:ext cx="1181100" cy="4191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6704C4C-F4B4-4469-9CF3-2BBF5F3F0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675" y="6111227"/>
            <a:ext cx="1190625" cy="4095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295A482-0F81-4D2C-90D8-3D375D26D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1725" y="2852936"/>
            <a:ext cx="16192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93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Neparametrická kuchařka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jeden výběr = jeden sloupec dat</a:t>
            </a:r>
          </a:p>
          <a:p>
            <a:pPr lvl="2"/>
            <a:r>
              <a:rPr lang="cs-CZ" b="1" u="sng" dirty="0" err="1"/>
              <a:t>Jednovýběrový</a:t>
            </a:r>
            <a:r>
              <a:rPr lang="cs-CZ" b="1" u="sng" dirty="0"/>
              <a:t> </a:t>
            </a:r>
            <a:r>
              <a:rPr lang="cs-CZ" b="1" u="sng" dirty="0" err="1"/>
              <a:t>Kolmogorov-Smirnov</a:t>
            </a:r>
            <a:endParaRPr lang="cs-CZ" b="1" u="sng" dirty="0"/>
          </a:p>
          <a:p>
            <a:r>
              <a:rPr lang="cs-CZ" dirty="0">
                <a:solidFill>
                  <a:srgbClr val="0000FF"/>
                </a:solidFill>
              </a:rPr>
              <a:t>nezávislé výběry = jeden sloupec dat + identifikátor bloků datové matice</a:t>
            </a:r>
          </a:p>
          <a:p>
            <a:pPr lvl="1"/>
            <a:r>
              <a:rPr lang="cs-CZ" dirty="0"/>
              <a:t>dva bloky</a:t>
            </a:r>
          </a:p>
          <a:p>
            <a:pPr lvl="2"/>
            <a:r>
              <a:rPr lang="cs-CZ" b="1" u="sng" dirty="0"/>
              <a:t>Mann-</a:t>
            </a:r>
            <a:r>
              <a:rPr lang="cs-CZ" b="1" u="sng" dirty="0" err="1"/>
              <a:t>Whitney</a:t>
            </a:r>
            <a:endParaRPr lang="cs-CZ" b="1" u="sng" dirty="0"/>
          </a:p>
          <a:p>
            <a:pPr lvl="2"/>
            <a:r>
              <a:rPr lang="cs-CZ" b="1" u="sng" dirty="0" err="1"/>
              <a:t>Dvouvýběrový</a:t>
            </a:r>
            <a:r>
              <a:rPr lang="cs-CZ" b="1" u="sng" dirty="0"/>
              <a:t> </a:t>
            </a:r>
            <a:r>
              <a:rPr lang="cs-CZ" b="1" u="sng" dirty="0" err="1"/>
              <a:t>Kolmogorov-Smirnov</a:t>
            </a:r>
            <a:endParaRPr lang="cs-CZ" b="1" u="sng" dirty="0"/>
          </a:p>
          <a:p>
            <a:pPr lvl="1"/>
            <a:r>
              <a:rPr lang="cs-CZ" dirty="0"/>
              <a:t>více než dva bloky</a:t>
            </a:r>
          </a:p>
          <a:p>
            <a:pPr lvl="2"/>
            <a:r>
              <a:rPr lang="cs-CZ" b="1" u="sng" dirty="0" err="1"/>
              <a:t>Kruskal-Wallis</a:t>
            </a:r>
            <a:endParaRPr lang="cs-CZ" b="1" u="sng" dirty="0"/>
          </a:p>
          <a:p>
            <a:pPr lvl="2"/>
            <a:r>
              <a:rPr lang="cs-CZ" b="1" u="sng" dirty="0"/>
              <a:t>mediánový</a:t>
            </a:r>
          </a:p>
          <a:p>
            <a:r>
              <a:rPr lang="cs-CZ" dirty="0">
                <a:solidFill>
                  <a:srgbClr val="0000FF"/>
                </a:solidFill>
              </a:rPr>
              <a:t>závislé výběry = několik sloupců dat</a:t>
            </a:r>
          </a:p>
          <a:p>
            <a:pPr lvl="1"/>
            <a:r>
              <a:rPr lang="cs-CZ" dirty="0"/>
              <a:t>dva sloupce</a:t>
            </a:r>
          </a:p>
          <a:p>
            <a:pPr lvl="2"/>
            <a:r>
              <a:rPr lang="cs-CZ" b="1" u="sng" dirty="0" err="1"/>
              <a:t>Wilcoxon</a:t>
            </a:r>
            <a:endParaRPr lang="cs-CZ" b="1" u="sng" dirty="0"/>
          </a:p>
          <a:p>
            <a:pPr lvl="2"/>
            <a:r>
              <a:rPr lang="cs-CZ" b="1" u="sng" dirty="0"/>
              <a:t>znaménkový</a:t>
            </a:r>
          </a:p>
          <a:p>
            <a:pPr lvl="1"/>
            <a:r>
              <a:rPr lang="cs-CZ" dirty="0"/>
              <a:t>více než dva sloupce</a:t>
            </a:r>
          </a:p>
          <a:p>
            <a:pPr lvl="2"/>
            <a:r>
              <a:rPr lang="cs-CZ" b="1" u="sng" dirty="0" err="1"/>
              <a:t>Friedman</a:t>
            </a:r>
            <a:endParaRPr lang="cs-CZ" b="1" u="sng" dirty="0"/>
          </a:p>
          <a:p>
            <a:pPr lvl="2"/>
            <a:r>
              <a:rPr lang="cs-CZ" b="1" u="sng" dirty="0" err="1"/>
              <a:t>Kendall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59761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EA1DD-52D0-4CCD-8C75-5D973CD9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neparametrických testů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FE3336-8910-484C-8664-33AAD03C2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jednovýběrové</a:t>
            </a:r>
            <a:r>
              <a:rPr lang="cs-CZ" dirty="0"/>
              <a:t> testy</a:t>
            </a:r>
          </a:p>
          <a:p>
            <a:r>
              <a:rPr lang="cs-CZ" dirty="0" err="1"/>
              <a:t>dvouvýběrové</a:t>
            </a:r>
            <a:r>
              <a:rPr lang="cs-CZ" dirty="0"/>
              <a:t> testy</a:t>
            </a:r>
          </a:p>
          <a:p>
            <a:pPr lvl="1"/>
            <a:r>
              <a:rPr lang="cs-CZ" dirty="0"/>
              <a:t>nezávislé výběry</a:t>
            </a:r>
          </a:p>
          <a:p>
            <a:pPr lvl="1"/>
            <a:r>
              <a:rPr lang="cs-CZ" dirty="0"/>
              <a:t>závislé výběry</a:t>
            </a:r>
          </a:p>
          <a:p>
            <a:r>
              <a:rPr lang="cs-CZ" dirty="0" err="1"/>
              <a:t>vícevýběrové</a:t>
            </a:r>
            <a:r>
              <a:rPr lang="cs-CZ" dirty="0"/>
              <a:t> testy</a:t>
            </a:r>
          </a:p>
          <a:p>
            <a:pPr lvl="1"/>
            <a:r>
              <a:rPr lang="cs-CZ" dirty="0"/>
              <a:t>nezávislé výběry</a:t>
            </a:r>
          </a:p>
          <a:p>
            <a:pPr lvl="1"/>
            <a:r>
              <a:rPr lang="cs-CZ" dirty="0"/>
              <a:t>závislé výběry</a:t>
            </a:r>
          </a:p>
          <a:p>
            <a:endParaRPr lang="cs-CZ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4FD6D3C-5F91-4FED-9093-34E9B8DFC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39909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16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C0AF1-EBF6-4187-90B4-9F23B009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Testové statistiky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3BA6D8-6B64-4FD2-9EE2-C065C2C13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robustní transformace dat</a:t>
            </a:r>
          </a:p>
          <a:p>
            <a:pPr lvl="1"/>
            <a:r>
              <a:rPr lang="cs-CZ" dirty="0"/>
              <a:t>převedení číselných hodnot na pořadí</a:t>
            </a:r>
          </a:p>
          <a:p>
            <a:pPr lvl="1"/>
            <a:r>
              <a:rPr lang="cs-CZ" dirty="0"/>
              <a:t>převedení párových rozdílů na pořadí</a:t>
            </a:r>
          </a:p>
          <a:p>
            <a:pPr lvl="1"/>
            <a:r>
              <a:rPr lang="cs-CZ" dirty="0"/>
              <a:t>znaménka odchylek od prahové hodnoty</a:t>
            </a:r>
          </a:p>
          <a:p>
            <a:pPr lvl="1"/>
            <a:r>
              <a:rPr lang="cs-CZ" dirty="0"/>
              <a:t>pořadí vzdáleností od prahové hodnoty</a:t>
            </a:r>
          </a:p>
          <a:p>
            <a:r>
              <a:rPr lang="cs-CZ" dirty="0"/>
              <a:t>rozdělení testových statistik</a:t>
            </a:r>
          </a:p>
          <a:p>
            <a:pPr lvl="1"/>
            <a:r>
              <a:rPr lang="cs-CZ" dirty="0"/>
              <a:t>známá diskrétní rozdělení </a:t>
            </a:r>
          </a:p>
          <a:p>
            <a:pPr lvl="1"/>
            <a:r>
              <a:rPr lang="cs-CZ" dirty="0"/>
              <a:t>specifická rozdělení</a:t>
            </a:r>
          </a:p>
          <a:p>
            <a:pPr lvl="2"/>
            <a:r>
              <a:rPr lang="cs-CZ" dirty="0"/>
              <a:t>speciální tabulky kritických hodnot</a:t>
            </a:r>
          </a:p>
          <a:p>
            <a:pPr lvl="1"/>
            <a:r>
              <a:rPr lang="cs-CZ" dirty="0"/>
              <a:t>aproximace známými spojitými rozděleními</a:t>
            </a:r>
          </a:p>
          <a:p>
            <a:pPr lvl="1"/>
            <a:r>
              <a:rPr lang="cs-CZ" dirty="0"/>
              <a:t>výpočet exaktní dosažené hladiny významnosti bez testové statistiky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74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7F7A0-3A9D-44D7-928C-53DAA5807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Exaktní testy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00B471-2B19-4B65-9FB6-7FD8AB009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nabízí přesnou hodnotu dosažené hladiny významnosti</a:t>
            </a:r>
          </a:p>
          <a:p>
            <a:r>
              <a:rPr lang="cs-CZ" dirty="0"/>
              <a:t>předpoklady testu musí být dokonale splněny</a:t>
            </a:r>
          </a:p>
          <a:p>
            <a:pPr lvl="1"/>
            <a:r>
              <a:rPr lang="cs-CZ" dirty="0"/>
              <a:t>využívá-li testovou statistiku, její rozdělení je přesně známé i pro malé počty pozorování</a:t>
            </a:r>
          </a:p>
          <a:p>
            <a:pPr lvl="1"/>
            <a:r>
              <a:rPr lang="cs-CZ" dirty="0"/>
              <a:t>při výpočtu dosažené hladiny významnosti se nepoužívají žádné aproximace</a:t>
            </a:r>
          </a:p>
          <a:p>
            <a:r>
              <a:rPr lang="cs-CZ" dirty="0"/>
              <a:t>praktické použití pouze u neparametrických testů</a:t>
            </a:r>
          </a:p>
          <a:p>
            <a:pPr lvl="1"/>
            <a:r>
              <a:rPr lang="cs-CZ" dirty="0"/>
              <a:t>u parametrických testů je velmi obtížné dokonale splnit předpoklady</a:t>
            </a:r>
          </a:p>
          <a:p>
            <a:r>
              <a:rPr lang="cs-CZ" dirty="0"/>
              <a:t>vhodné pouze pro malé soubory</a:t>
            </a:r>
          </a:p>
          <a:p>
            <a:pPr lvl="1"/>
            <a:r>
              <a:rPr lang="cs-CZ" dirty="0"/>
              <a:t>Výpočetně náročné</a:t>
            </a:r>
          </a:p>
          <a:p>
            <a:r>
              <a:rPr lang="cs-CZ" dirty="0"/>
              <a:t>u větších souborů lze řešit metodou Monte Carlo</a:t>
            </a:r>
          </a:p>
          <a:p>
            <a:pPr lvl="1"/>
            <a:r>
              <a:rPr lang="cs-CZ" dirty="0"/>
              <a:t>simulační aproximace přesné signifikance</a:t>
            </a:r>
          </a:p>
          <a:p>
            <a:pPr lvl="1"/>
            <a:r>
              <a:rPr lang="cs-CZ" dirty="0"/>
              <a:t>nelze považovat za exaktní test</a:t>
            </a:r>
          </a:p>
          <a:p>
            <a:pPr lvl="1"/>
            <a:r>
              <a:rPr lang="cs-CZ" dirty="0"/>
              <a:t>Pro daný počet pozorování a okrajové podmínky se určí všechny dosažitelné výsledky a spočte se jejich pravděpodobnost za platnosti nulové hypotézy.</a:t>
            </a:r>
          </a:p>
          <a:p>
            <a:pPr lvl="1"/>
            <a:r>
              <a:rPr lang="cs-CZ" dirty="0"/>
              <a:t>Dosažená hladina významnosti je součtem pravděpodobností výsledků stejných a více podporujících alternativní hypotézu než naměřená data.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24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>
            <a:extLst>
              <a:ext uri="{FF2B5EF4-FFF2-40B4-BE49-F238E27FC236}">
                <a16:creationId xmlns:a16="http://schemas.microsoft.com/office/drawing/2014/main" id="{36540E03-867D-451F-9454-1FD9F8006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8643" y="2276872"/>
            <a:ext cx="5896744" cy="1752600"/>
          </a:xfrm>
        </p:spPr>
        <p:txBody>
          <a:bodyPr>
            <a:normAutofit/>
          </a:bodyPr>
          <a:lstStyle/>
          <a:p>
            <a:r>
              <a:rPr lang="cs-CZ" sz="3200" dirty="0" err="1"/>
              <a:t>Jednovýběrové</a:t>
            </a:r>
            <a:r>
              <a:rPr lang="cs-CZ" sz="3200" dirty="0"/>
              <a:t> testy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EC9594-0060-473F-B115-8B3E6937D9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72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5A58D-D252-46AF-9D2B-2D88B1B6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</a:t>
            </a:r>
            <a:r>
              <a:rPr lang="cs-CZ" dirty="0" err="1"/>
              <a:t>Kolmogorov</a:t>
            </a:r>
            <a:r>
              <a:rPr lang="cs-CZ" dirty="0"/>
              <a:t>-Smirnovův test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E3A943-E929-476D-A388-6D7D3B644F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0</a:t>
            </a:r>
            <a:r>
              <a:rPr lang="cs-CZ" dirty="0">
                <a:solidFill>
                  <a:schemeClr val="tx1"/>
                </a:solidFill>
              </a:rPr>
              <a:t>: data pochází z normálního rozdělení s danými parametry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cs-CZ" dirty="0">
                <a:solidFill>
                  <a:schemeClr val="tx1"/>
                </a:solidFill>
              </a:rPr>
              <a:t> a 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cs-CZ" i="1" baseline="30000" dirty="0">
                <a:solidFill>
                  <a:srgbClr val="0000FF"/>
                </a:solidFill>
              </a:rPr>
              <a:t>2</a:t>
            </a:r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A</a:t>
            </a:r>
            <a:r>
              <a:rPr lang="cs-CZ" dirty="0">
                <a:solidFill>
                  <a:schemeClr val="tx1"/>
                </a:solidFill>
              </a:rPr>
              <a:t>: data nepochází z normálního rozdělení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 danými parametry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cs-CZ" dirty="0">
                <a:solidFill>
                  <a:schemeClr val="tx1"/>
                </a:solidFill>
              </a:rPr>
              <a:t> a 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cs-CZ" i="1" baseline="30000" dirty="0">
                <a:solidFill>
                  <a:srgbClr val="0000FF"/>
                </a:solidFill>
              </a:rPr>
              <a:t>2</a:t>
            </a:r>
            <a:endParaRPr lang="cs-CZ" dirty="0">
              <a:solidFill>
                <a:srgbClr val="0000FF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Analogicky lze testovat i jiné spojité rozdělení např. rovnoměrné, exponenciální, </a:t>
            </a:r>
            <a:r>
              <a:rPr lang="cs-CZ" dirty="0" err="1">
                <a:solidFill>
                  <a:schemeClr val="tx1"/>
                </a:solidFill>
              </a:rPr>
              <a:t>Poisonovo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Známé spojité rozdělení není předpokladem, ale hypotézou, proto je test neparametrický.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hypotéza se netýká hodnot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parametrů rozdělení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Lillieforsův</a:t>
            </a:r>
            <a:r>
              <a:rPr lang="cs-CZ" dirty="0">
                <a:solidFill>
                  <a:schemeClr val="tx1"/>
                </a:solidFill>
              </a:rPr>
              <a:t> test: </a:t>
            </a:r>
            <a:r>
              <a:rPr lang="cs-CZ" dirty="0" err="1">
                <a:solidFill>
                  <a:schemeClr val="tx1"/>
                </a:solidFill>
              </a:rPr>
              <a:t>varinta</a:t>
            </a:r>
            <a:r>
              <a:rPr lang="cs-CZ" dirty="0">
                <a:solidFill>
                  <a:schemeClr val="tx1"/>
                </a:solidFill>
              </a:rPr>
              <a:t> K-S testu pro situaci kdy parametry </a:t>
            </a:r>
            <a:r>
              <a:rPr lang="el-GR" i="1" dirty="0">
                <a:solidFill>
                  <a:schemeClr val="tx1"/>
                </a:solidFill>
              </a:rPr>
              <a:t>μ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el-GR" i="1" dirty="0">
                <a:solidFill>
                  <a:schemeClr val="tx1"/>
                </a:solidFill>
              </a:rPr>
              <a:t>σ</a:t>
            </a:r>
            <a:r>
              <a:rPr lang="cs-CZ" i="1" baseline="30000" dirty="0">
                <a:solidFill>
                  <a:schemeClr val="tx1"/>
                </a:solidFill>
              </a:rPr>
              <a:t>2 </a:t>
            </a:r>
            <a:r>
              <a:rPr lang="cs-CZ" dirty="0">
                <a:solidFill>
                  <a:schemeClr val="tx1"/>
                </a:solidFill>
              </a:rPr>
              <a:t>jsou odhadnuty z naměřených dat.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8B4BE72-1280-4BCB-B86E-A0B965D02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104000" cy="5256000"/>
          </a:xfrm>
          <a:ln w="76200" cmpd="sng">
            <a:solidFill>
              <a:srgbClr val="0099FF"/>
            </a:solidFill>
            <a:miter lim="800000"/>
          </a:ln>
        </p:spPr>
        <p:txBody>
          <a:bodyPr>
            <a:normAutofit lnSpcReduction="10000"/>
          </a:bodyPr>
          <a:lstStyle/>
          <a:p>
            <a:r>
              <a:rPr lang="cs-CZ" dirty="0"/>
              <a:t>Pro každou naměřenou hodnotu v datech spočti kumulativní relativní četnost.</a:t>
            </a:r>
          </a:p>
          <a:p>
            <a:r>
              <a:rPr lang="cs-CZ" dirty="0"/>
              <a:t>Hodnoty empirické distribuční funkce z předchozího kroku porovnej s teoretickou distribuční funkcí testovaného rozdělení.</a:t>
            </a:r>
          </a:p>
          <a:p>
            <a:r>
              <a:rPr lang="cs-CZ" dirty="0"/>
              <a:t>Testovou statistikou je maximální rozdíl empirické a teoretické distribuční funkce.</a:t>
            </a:r>
          </a:p>
          <a:p>
            <a:r>
              <a:rPr lang="cs-CZ" dirty="0"/>
              <a:t>Kritické hodnoty pro malé počty pozorování jsou tabelovány.</a:t>
            </a:r>
          </a:p>
          <a:p>
            <a:r>
              <a:rPr lang="cs-CZ" dirty="0"/>
              <a:t>Platí-li </a:t>
            </a:r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0</a:t>
            </a:r>
            <a:r>
              <a:rPr lang="cs-CZ" dirty="0"/>
              <a:t>, statistika má asymptoticky speciální tabelované rozdělení.</a:t>
            </a:r>
          </a:p>
        </p:txBody>
      </p:sp>
    </p:spTree>
    <p:extLst>
      <p:ext uri="{BB962C8B-B14F-4D97-AF65-F5344CB8AC3E}">
        <p14:creationId xmlns:p14="http://schemas.microsoft.com/office/powerpoint/2010/main" val="85941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C807E-974F-46F6-83F1-66ADA360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distribucí v jedn. </a:t>
            </a:r>
            <a:r>
              <a:rPr lang="cs-CZ" dirty="0" err="1"/>
              <a:t>výb</a:t>
            </a:r>
            <a:r>
              <a:rPr lang="cs-CZ" dirty="0"/>
              <a:t>. K-S testu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3B33C67-11E4-4DC9-823F-4975F5DC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33" y="1052736"/>
            <a:ext cx="6365564" cy="51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33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Mediánový test</a:t>
            </a:r>
          </a:p>
        </p:txBody>
      </p:sp>
      <p:sp>
        <p:nvSpPr>
          <p:cNvPr id="64515" name="Zástupný obsah 4"/>
          <p:cNvSpPr>
            <a:spLocks noGrp="1"/>
          </p:cNvSpPr>
          <p:nvPr>
            <p:ph idx="1"/>
          </p:nvPr>
        </p:nvSpPr>
        <p:spPr>
          <a:xfrm>
            <a:off x="215900" y="900113"/>
            <a:ext cx="4319588" cy="5256212"/>
          </a:xfrm>
        </p:spPr>
        <p:txBody>
          <a:bodyPr>
            <a:normAutofit lnSpcReduction="10000"/>
          </a:bodyPr>
          <a:lstStyle/>
          <a:p>
            <a:r>
              <a:rPr dirty="0" err="1">
                <a:solidFill>
                  <a:schemeClr val="tx1"/>
                </a:solidFill>
              </a:rPr>
              <a:t>Wilcoxonův</a:t>
            </a:r>
            <a:r>
              <a:rPr dirty="0">
                <a:solidFill>
                  <a:schemeClr val="tx1"/>
                </a:solidFill>
              </a:rPr>
              <a:t> znaménkový test</a:t>
            </a:r>
          </a:p>
          <a:p>
            <a:r>
              <a:rPr dirty="0">
                <a:solidFill>
                  <a:srgbClr val="0000FF"/>
                </a:solidFill>
              </a:rPr>
              <a:t>H</a:t>
            </a:r>
            <a:r>
              <a:rPr baseline="-25000" dirty="0">
                <a:solidFill>
                  <a:srgbClr val="0000FF"/>
                </a:solidFill>
              </a:rPr>
              <a:t>0</a:t>
            </a:r>
            <a:r>
              <a:rPr dirty="0"/>
              <a:t>: veličina pochází z rozdělení symetrického podle mediánu </a:t>
            </a:r>
            <a:endParaRPr i="1" baseline="30000" dirty="0"/>
          </a:p>
          <a:p>
            <a:r>
              <a:rPr dirty="0">
                <a:solidFill>
                  <a:srgbClr val="0000FF"/>
                </a:solidFill>
              </a:rPr>
              <a:t>H</a:t>
            </a:r>
            <a:r>
              <a:rPr baseline="-25000" dirty="0">
                <a:solidFill>
                  <a:srgbClr val="0000FF"/>
                </a:solidFill>
              </a:rPr>
              <a:t>A</a:t>
            </a:r>
            <a:r>
              <a:rPr dirty="0"/>
              <a:t>: veličina pochází z jiného rozdělení </a:t>
            </a:r>
          </a:p>
          <a:p>
            <a:r>
              <a:rPr dirty="0"/>
              <a:t>Je-li rozdělení symetrické podle jiného mediánu platí také </a:t>
            </a:r>
            <a:r>
              <a:rPr dirty="0">
                <a:solidFill>
                  <a:srgbClr val="0000FF"/>
                </a:solidFill>
              </a:rPr>
              <a:t>H</a:t>
            </a:r>
            <a:r>
              <a:rPr baseline="-25000" dirty="0">
                <a:solidFill>
                  <a:srgbClr val="0000FF"/>
                </a:solidFill>
              </a:rPr>
              <a:t>A</a:t>
            </a:r>
            <a:r>
              <a:rPr dirty="0"/>
              <a:t>.</a:t>
            </a:r>
          </a:p>
          <a:p>
            <a:r>
              <a:rPr dirty="0"/>
              <a:t>testované rozdělení není třeba specifikovat</a:t>
            </a:r>
          </a:p>
          <a:p>
            <a:r>
              <a:rPr dirty="0"/>
              <a:t>neparametrická alternativa jedno výběrového t-testu</a:t>
            </a:r>
          </a:p>
          <a:p>
            <a:pPr lvl="1"/>
            <a:r>
              <a:rPr dirty="0"/>
              <a:t>bez předpokladu normálního rozdělení ve výběru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>
                <a:solidFill>
                  <a:srgbClr val="C00000"/>
                </a:solidFill>
              </a:rPr>
              <a:t>Tip: Test je ekvivalentní </a:t>
            </a:r>
            <a:r>
              <a:rPr lang="cs-CZ" dirty="0" err="1">
                <a:solidFill>
                  <a:srgbClr val="C00000"/>
                </a:solidFill>
              </a:rPr>
              <a:t>Wilcoxonově</a:t>
            </a:r>
            <a:r>
              <a:rPr lang="cs-CZ" dirty="0">
                <a:solidFill>
                  <a:srgbClr val="C00000"/>
                </a:solidFill>
              </a:rPr>
              <a:t> testu pro 2 závislé výběry, kde se testuje oproti konstantě.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64518" name="Zástupný obsah 5"/>
          <p:cNvSpPr>
            <a:spLocks/>
          </p:cNvSpPr>
          <p:nvPr/>
        </p:nvSpPr>
        <p:spPr bwMode="auto">
          <a:xfrm>
            <a:off x="4608513" y="900113"/>
            <a:ext cx="4140200" cy="5256212"/>
          </a:xfrm>
          <a:prstGeom prst="rect">
            <a:avLst/>
          </a:prstGeom>
          <a:noFill/>
          <a:ln w="76200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b="1">
                <a:solidFill>
                  <a:srgbClr val="262626"/>
                </a:solidFill>
                <a:latin typeface="Calibri" pitchFamily="34" charset="0"/>
              </a:rPr>
              <a:t>Všechna pozorování vzestupně seřaď podle rozdílu od mediánu bez ohledu na znaménko a přiřaď jim pořadí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b="1">
                <a:solidFill>
                  <a:srgbClr val="262626"/>
                </a:solidFill>
                <a:latin typeface="Calibri" pitchFamily="34" charset="0"/>
              </a:rPr>
              <a:t>Sečti pořadí pozorování pod mediánem </a:t>
            </a:r>
            <a:r>
              <a:rPr lang="cs-CZ" sz="2000" b="1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cs-CZ" sz="2000" b="1" baseline="3000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cs-CZ" sz="2000" b="1">
                <a:solidFill>
                  <a:srgbClr val="262626"/>
                </a:solidFill>
                <a:latin typeface="Calibri" pitchFamily="34" charset="0"/>
              </a:rPr>
              <a:t> a nad mediánem </a:t>
            </a:r>
            <a:r>
              <a:rPr lang="cs-CZ" sz="2000" b="1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cs-CZ" sz="2000" b="1" baseline="30000">
                <a:solidFill>
                  <a:srgbClr val="0000FF"/>
                </a:solidFill>
                <a:latin typeface="Calibri" pitchFamily="34" charset="0"/>
              </a:rPr>
              <a:t>+</a:t>
            </a:r>
            <a:r>
              <a:rPr lang="cs-CZ" sz="2000" b="1">
                <a:solidFill>
                  <a:srgbClr val="0000FF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b="1">
                <a:solidFill>
                  <a:srgbClr val="262626"/>
                </a:solidFill>
                <a:latin typeface="Calibri" pitchFamily="34" charset="0"/>
              </a:rPr>
              <a:t>Testovou statistikou </a:t>
            </a:r>
            <a:r>
              <a:rPr lang="cs-CZ" sz="2000" b="1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cs-CZ" sz="2000" b="1">
                <a:solidFill>
                  <a:srgbClr val="262626"/>
                </a:solidFill>
                <a:latin typeface="Calibri" pitchFamily="34" charset="0"/>
              </a:rPr>
              <a:t> je menší ze součtů.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b="1">
                <a:solidFill>
                  <a:srgbClr val="262626"/>
                </a:solidFill>
                <a:latin typeface="Calibri" pitchFamily="34" charset="0"/>
              </a:rPr>
              <a:t>Kritické hodnoty pro malé počty jsou tabelovány.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b="1">
                <a:solidFill>
                  <a:srgbClr val="262626"/>
                </a:solidFill>
                <a:latin typeface="Calibri" pitchFamily="34" charset="0"/>
              </a:rPr>
              <a:t>Pro vyšší počty pozorování jsou hodnoty aproximovány normálním rozdělením.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2000" b="1">
              <a:solidFill>
                <a:srgbClr val="262626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yuka">
  <a:themeElements>
    <a:clrScheme name="acrea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F29400"/>
      </a:accent6>
      <a:hlink>
        <a:srgbClr val="406CAE"/>
      </a:hlink>
      <a:folHlink>
        <a:srgbClr val="3F3F3F"/>
      </a:folHlink>
    </a:clrScheme>
    <a:fontScheme name="acr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blona Acrea_úvod_CZ">
  <a:themeElements>
    <a:clrScheme name="Acrea_barvy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EE9837"/>
      </a:accent6>
      <a:hlink>
        <a:srgbClr val="406CAE"/>
      </a:hlink>
      <a:folHlink>
        <a:srgbClr val="3F3F3F"/>
      </a:folHlink>
    </a:clrScheme>
    <a:fontScheme name="acr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Acrea_barvy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EE9837"/>
      </a:accent6>
      <a:hlink>
        <a:srgbClr val="406CAE"/>
      </a:hlink>
      <a:folHlink>
        <a:srgbClr val="3F3F3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Vyuka_cislo_snim</Template>
  <TotalTime>1387</TotalTime>
  <Words>2411</Words>
  <Application>Microsoft Office PowerPoint</Application>
  <PresentationFormat>Předvádění na obrazovce (4:3)</PresentationFormat>
  <Paragraphs>487</Paragraphs>
  <Slides>29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Vyuka</vt:lpstr>
      <vt:lpstr>Sablona Acrea_úvod_CZ</vt:lpstr>
      <vt:lpstr>Vlastní návrh</vt:lpstr>
      <vt:lpstr>1_Vlastní návrh</vt:lpstr>
      <vt:lpstr>Neparametrické testy</vt:lpstr>
      <vt:lpstr>Typy testů</vt:lpstr>
      <vt:lpstr>Klasifikace neparametrických testů</vt:lpstr>
      <vt:lpstr>Testové statistiky</vt:lpstr>
      <vt:lpstr>Exaktní testy</vt:lpstr>
      <vt:lpstr>Prezentace aplikace PowerPoint</vt:lpstr>
      <vt:lpstr>Jednovýběrový Kolmogorov-Smirnovův test</vt:lpstr>
      <vt:lpstr>Porovnání distribucí v jedn. výb. K-S testu</vt:lpstr>
      <vt:lpstr>Mediánový test</vt:lpstr>
      <vt:lpstr>Výpočet statistik v mediánovém testu</vt:lpstr>
      <vt:lpstr>Prezentace aplikace PowerPoint</vt:lpstr>
      <vt:lpstr>Dvouvýběrový Kolmogorov-Smirnovův test</vt:lpstr>
      <vt:lpstr>Porovnání distribucí ve dvouvýb. K-S testu</vt:lpstr>
      <vt:lpstr>Mann-Whitneyův test</vt:lpstr>
      <vt:lpstr>Výpočet statistik v Mann- Whitneyově testu</vt:lpstr>
      <vt:lpstr>Kruskal-Wallisův test</vt:lpstr>
      <vt:lpstr>Výpočet statistik v Kruskal-Wallisově testu</vt:lpstr>
      <vt:lpstr>Mediánový test</vt:lpstr>
      <vt:lpstr>Výpočet statistik v mediánovém testu</vt:lpstr>
      <vt:lpstr>Prezentace aplikace PowerPoint</vt:lpstr>
      <vt:lpstr>Znaménkový test</vt:lpstr>
      <vt:lpstr>Výpočet statistik ve znaménkovém testu </vt:lpstr>
      <vt:lpstr>Wilcoxonův test</vt:lpstr>
      <vt:lpstr>Výpočet statistik ve Wilcoxonově testu </vt:lpstr>
      <vt:lpstr>Friedmanův test</vt:lpstr>
      <vt:lpstr>Výpočet statistik ve Friedmanově testu </vt:lpstr>
      <vt:lpstr>Kendallův koeficient konkordance</vt:lpstr>
      <vt:lpstr>Výpočet Kendallova koeficientu konkordance</vt:lpstr>
      <vt:lpstr>Neparametrická kuchařka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Neparametrické testy</dc:title>
  <dc:creator>Brom Ondřej</dc:creator>
  <cp:lastModifiedBy>Ondrušková Bronislava</cp:lastModifiedBy>
  <cp:revision>92</cp:revision>
  <cp:lastPrinted>2021-12-03T13:19:39Z</cp:lastPrinted>
  <dcterms:created xsi:type="dcterms:W3CDTF">2021-01-08T13:27:16Z</dcterms:created>
  <dcterms:modified xsi:type="dcterms:W3CDTF">2022-10-19T08:06:16Z</dcterms:modified>
</cp:coreProperties>
</file>