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67" r:id="rId4"/>
    <p:sldId id="265" r:id="rId5"/>
    <p:sldId id="268" r:id="rId6"/>
    <p:sldId id="269" r:id="rId7"/>
    <p:sldId id="270" r:id="rId8"/>
    <p:sldId id="272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6" r:id="rId31"/>
    <p:sldId id="294" r:id="rId32"/>
    <p:sldId id="295" r:id="rId33"/>
    <p:sldId id="263" r:id="rId34"/>
  </p:sldIdLst>
  <p:sldSz cx="9144000" cy="5143500" type="screen16x9"/>
  <p:notesSz cx="6858000" cy="9144000"/>
  <p:custDataLst>
    <p:tags r:id="rId3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048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717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454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55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024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260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1633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5994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6946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057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6371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351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956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4666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421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355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5863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2624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4028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0093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559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0341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0750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98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081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199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839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738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817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91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84576" cy="237626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výzkumného problému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011910"/>
            <a:ext cx="3888432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Metodologie vědecké práce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299942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Iveta Palečková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87574"/>
            <a:ext cx="8640960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Identifikace výzkumného problému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1AE9639-5872-4994-886E-E7D57766A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954058"/>
            <a:ext cx="5462631" cy="399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8784976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Výzkumná otázka (Research 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jiným vyjádřením výzkumného problému.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Určuje, čemu chce výzkumník porozumět o výzkumném problému, který vedl k provedení výzkumu.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Výzkumné otázky dále specifikují stanovený účel výzkumné studie a naopak, blíže specifikují výzkumný problém.</a:t>
            </a:r>
          </a:p>
          <a:p>
            <a:pPr algn="just"/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CO? (explorace, deskripce, predikce, částečně evaluace a zhodnocení dopadů),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PROČ? (porozumění, explanace, částečně  evaluace a zhodnocení dopadů)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JAK? (návrhy na zlepšení)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Výzkumná otázka</a:t>
            </a:r>
          </a:p>
        </p:txBody>
      </p:sp>
    </p:spTree>
    <p:extLst>
      <p:ext uri="{BB962C8B-B14F-4D97-AF65-F5344CB8AC3E}">
        <p14:creationId xmlns:p14="http://schemas.microsoft.com/office/powerpoint/2010/main" val="252502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87574"/>
            <a:ext cx="8640960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Identifikace výzkumné otázky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2FEA9D3-B5AF-4C9D-9808-383A23969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873270"/>
            <a:ext cx="5149772" cy="406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89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Výzkumná otázka se dá použít pro generování dalších výzkumných otázek nebo výzkumných cílů.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Výzkumné cíle umožňují tzv. operacionalizaci výzkumné otázky – stanovení kroků vedoucích k jejímu odpovědění.</a:t>
            </a: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Výzkumné otázky  vyjadřují „CO?“,  tj. o čem je váš výzkum.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Výzkumné cíle vyjadřují „JAK?“ chcete strukturovat váš výzkum, aby bylo možné na otázky odpovědět.</a:t>
            </a: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Výzkumné cíle jsou komplementem k výzkumným otázkám a nástrojem jejich transformace do výzkumného projektu.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Formulace výzkumných cílů</a:t>
            </a:r>
          </a:p>
        </p:txBody>
      </p:sp>
    </p:spTree>
    <p:extLst>
      <p:ext uri="{BB962C8B-B14F-4D97-AF65-F5344CB8AC3E}">
        <p14:creationId xmlns:p14="http://schemas.microsoft.com/office/powerpoint/2010/main" val="4204714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Obecný/strategický/hlavní cíl (dlouhodobý a celkový)</a:t>
            </a:r>
          </a:p>
          <a:p>
            <a:pPr lvl="1"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vybraného výzkumného či poznávacího problému</a:t>
            </a:r>
          </a:p>
          <a:p>
            <a:pPr algn="just"/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Specifické/dílčí cíle (explorace, deskripce, explanace, evaluace, predikce)</a:t>
            </a:r>
          </a:p>
          <a:p>
            <a:pPr lvl="1"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dílčích, operacionalizovaných aspektů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Cíle výzkumu</a:t>
            </a:r>
          </a:p>
        </p:txBody>
      </p:sp>
    </p:spTree>
    <p:extLst>
      <p:ext uri="{BB962C8B-B14F-4D97-AF65-F5344CB8AC3E}">
        <p14:creationId xmlns:p14="http://schemas.microsoft.com/office/powerpoint/2010/main" val="1691046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formulaci hlavního cíle vycházíme z výzkumné otázky. A naopak – musí být provázány.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každý výzkumný projekt máme mít JEDEN celkový (hlavní) cíl.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Odvozujeme ho z popisu problému.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vyjadřovat celkovou hlavní aktivitu výzkumu a záměr výzkumu generovat požadovaný výsledek (výstup).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Vyjadřuje odpověď na výzkumnou otázku, musí s ní být konzistentní.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Hlavní cíl výzkumu</a:t>
            </a:r>
          </a:p>
        </p:txBody>
      </p:sp>
    </p:spTree>
    <p:extLst>
      <p:ext uri="{BB962C8B-B14F-4D97-AF65-F5344CB8AC3E}">
        <p14:creationId xmlns:p14="http://schemas.microsoft.com/office/powerpoint/2010/main" val="3376972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Akce: co chceme udělat? Měl by obsahovat silné sloveso jako kriticky zhodnotit, navrhnout, provést syntézu..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Záměr: čeho chceme dosáhnout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Výsledek: co bude hlavním výstupem výzkumu?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Forma: propojení cíle s výzkumnou otázkou tak, aby byla zřejmá odpověď na ni.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Charakteristiky hlavního cíle</a:t>
            </a:r>
          </a:p>
        </p:txBody>
      </p:sp>
    </p:spTree>
    <p:extLst>
      <p:ext uri="{BB962C8B-B14F-4D97-AF65-F5344CB8AC3E}">
        <p14:creationId xmlns:p14="http://schemas.microsoft.com/office/powerpoint/2010/main" val="2843655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cíl vyjadřuje celkový výsledek/výstup výzkumného projektu.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Abychom jej dosáhli musíme vytvořit řadu dílčích výstupů, které se dají vyjádřit jako dílčí nebo specifické cíle.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Účelem specifických cílů je sekvenčně definovat, jak bude dosaženo hlavního cíle.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ideálním případě dílčí cíl by měl reprezentovat významný postupný milník ve výzkum.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Formulace dílčích výzkumných cílů</a:t>
            </a:r>
          </a:p>
        </p:txBody>
      </p:sp>
    </p:spTree>
    <p:extLst>
      <p:ext uri="{BB962C8B-B14F-4D97-AF65-F5344CB8AC3E}">
        <p14:creationId xmlns:p14="http://schemas.microsoft.com/office/powerpoint/2010/main" val="1026029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Postupný: Cíle musí vytvářet určitou sekvenci, takže společně přispívají k dosažení hlavního cíle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Akce: Hledáme určitou aktivitu, která vytvoří/vygeneruje  dílčí výsledek projektu. Používáme opět silné sloveso.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Výstup: Odpovídá určité odpovědi nebo splnění milníku, dá se dokumentovat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Důkaz: Musí existovat hmatatelný důkaz o dosažení dílčího cíle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Charakteristika specifických cílů</a:t>
            </a:r>
          </a:p>
        </p:txBody>
      </p:sp>
    </p:spTree>
    <p:extLst>
      <p:ext uri="{BB962C8B-B14F-4D97-AF65-F5344CB8AC3E}">
        <p14:creationId xmlns:p14="http://schemas.microsoft.com/office/powerpoint/2010/main" val="512764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1131590"/>
            <a:ext cx="3600400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1. explorace (zmapovat, získat, otevřít, formulovat hypotézy, konceptualizovat...)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2. deskripce (popsat, klasifikovat, porovnat, strukturovat, monitorovat..)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3. explanace (vysvětlit, ověřit, potvrdit, vyvrátit, odhalit, nalézt mechanismy)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4. porozumění (pochopit, interpretovat...)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5. hodnocení (evaluace) (vyhodnotit, ocenit, zjistit efektivitu...)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Příklad zaměření cílů výzkumu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E6265F1-51CA-4A45-A183-CD601AC17455}"/>
              </a:ext>
            </a:extLst>
          </p:cNvPr>
          <p:cNvSpPr txBox="1">
            <a:spLocks/>
          </p:cNvSpPr>
          <p:nvPr/>
        </p:nvSpPr>
        <p:spPr>
          <a:xfrm>
            <a:off x="4788024" y="1131590"/>
            <a:ext cx="3744416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6. predikce (předpovědět, prognózovat, odhadnout), 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7. stanovení cílů a priorit (formulovat, stanovit...)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8. definice problému (formulovat, definovat, strukturovat, vymezit...)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9. navržení řešení (navrhnout, vybrat optimální variantu, vyhodnotit varianty..)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1700" dirty="0">
                <a:solidFill>
                  <a:srgbClr val="002060"/>
                </a:solidFill>
                <a:latin typeface="Times New Roman" pitchFamily="18" charset="0"/>
              </a:rPr>
              <a:t>10. metodologické vylepšení (navrhnout metodiku, ověřit, vylepšit...)</a:t>
            </a:r>
          </a:p>
        </p:txBody>
      </p:sp>
    </p:spTree>
    <p:extLst>
      <p:ext uri="{BB962C8B-B14F-4D97-AF65-F5344CB8AC3E}">
        <p14:creationId xmlns:p14="http://schemas.microsoft.com/office/powerpoint/2010/main" val="27712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03598"/>
            <a:ext cx="8424936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Výzkumné téma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souhrnný název pro zaměření výzkumu, který řeší výzkumný problém. 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Výzkumný problém – situace, kde existuje mezera (rozdíl) mezi skutečným a požadovaným (ideálním) stavem. </a:t>
            </a:r>
          </a:p>
          <a:p>
            <a:pPr lvl="1" algn="just"/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 neznamená, že je něco špatně a musí se to hned řešit. Také může znamenat zájem o zlepšení dané situace.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Výzkumná myšlenka/nápad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idea) – počáteční nápad o výzkumu, který má být rozpracován do projektu výzkumu.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Charakteristika výzkumných cílů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EAAFB8F-D0E8-4B92-BBC8-ABD8EDAF2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915566"/>
            <a:ext cx="6668078" cy="36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377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Deskriptivní studie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je popsat zaměření studie, místa, kde se koná, např. zjistit názor lidí v organizaci na něco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Korelační studie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Navíc popsat proměnné, mezi kterými je nějaký vztah a popsat tento vztah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 s testováním hypotéz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Navíc popsat směr vztahu, např.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Zjistit, zda vyšší nezaměstnanost způsobí nárůst kriminality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Charakteristika výzkumných cílů</a:t>
            </a:r>
          </a:p>
        </p:txBody>
      </p:sp>
    </p:spTree>
    <p:extLst>
      <p:ext uri="{BB962C8B-B14F-4D97-AF65-F5344CB8AC3E}">
        <p14:creationId xmlns:p14="http://schemas.microsoft.com/office/powerpoint/2010/main" val="1831077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Schéma vazeb mezi problémem, cíli a otázkami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3DAD347-E003-4AD4-8074-FF21EA33D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915566"/>
            <a:ext cx="6047481" cy="369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726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Teorii tvoří 4 skupiny prvků spojené se slůvky „jaký“, „jak“, „proč“ a skupinou „kdo, kde, kdy“.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proměnné nebo koncepty (pojmy), které teorie zkoumá? (deskripce)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jsou spolu propojeny, jaký je mezi nimi vztah? Klíčovým aspektem je kauzalita, vztah příčiny a účinku. (deskripce)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existuje mezi nim tento vztah? Je to kritický prvek teorie (explanace). Dobrá teorie musí najít logické vysvětlení vztahů.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Poslední skupina říká, KDO, KDY a KDE teorii  aplikoval.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Význam teorie pro psaní výzkumných otázek a cílů</a:t>
            </a:r>
          </a:p>
        </p:txBody>
      </p:sp>
    </p:spTree>
    <p:extLst>
      <p:ext uri="{BB962C8B-B14F-4D97-AF65-F5344CB8AC3E}">
        <p14:creationId xmlns:p14="http://schemas.microsoft.com/office/powerpoint/2010/main" val="2793608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nabídnout výzkumné náměty a výzkumné otázky, proměnné koncepty pro další testování.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Váš projekt bude určen k testování teorie (deduktivní přístup) nebo k vývoji nové teorie (induktivní přístup).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přístupy ovlivní formulaci výzkumné otázky a použité metody výzkumu (kvalitativní nebo kvantitativní.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Již při formulaci výzkumného problému musíme prostudovat literaturu.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Proč je teorie důležitá?</a:t>
            </a:r>
          </a:p>
        </p:txBody>
      </p:sp>
    </p:spTree>
    <p:extLst>
      <p:ext uri="{BB962C8B-B14F-4D97-AF65-F5344CB8AC3E}">
        <p14:creationId xmlns:p14="http://schemas.microsoft.com/office/powerpoint/2010/main" val="2063741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059582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širší předmětné oblasti výzkumu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 této oblasti do dílčích podoblastí.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předmětné oblasti, která nás zajímá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výzkumných otázek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cílů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Vyhodnocení dosažitelnosti cílů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proveditelnosti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Postup při formulaci výzkumného problému</a:t>
            </a:r>
          </a:p>
        </p:txBody>
      </p:sp>
    </p:spTree>
    <p:extLst>
      <p:ext uri="{BB962C8B-B14F-4D97-AF65-F5344CB8AC3E}">
        <p14:creationId xmlns:p14="http://schemas.microsoft.com/office/powerpoint/2010/main" val="3833379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1059582"/>
            <a:ext cx="8856984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Creswell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Hypotézy používáme jen v kvantitativním výzkumu, v kvalitativním výzkumu se uplatňují zpravidla jen výzkumné otázky (VO).</a:t>
            </a:r>
          </a:p>
          <a:p>
            <a:pPr algn="just"/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Punch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Hypotézy se mají používat, pokud je to vhodné, a nikoli automaticky či z povinnosti.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pomocí kontrolních otázek: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Mohu pro každou specifickou otázku předem navrhnout predikci, co očekávám?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Vychází základ predikce z nějaké teorie?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ano, hypotézy zahrneme, jinak zůstaneme jen u VO.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Zahrnutí hypotéz do výzkumu</a:t>
            </a:r>
          </a:p>
        </p:txBody>
      </p:sp>
    </p:spTree>
    <p:extLst>
      <p:ext uri="{BB962C8B-B14F-4D97-AF65-F5344CB8AC3E}">
        <p14:creationId xmlns:p14="http://schemas.microsoft.com/office/powerpoint/2010/main" val="1888992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Zjednodušený model výzkumu (bez hypotéz)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AA44044-BBF7-4D5B-9630-F518438AFF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788628"/>
            <a:ext cx="6911939" cy="3939881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764F8E74-E41B-45A0-8E68-2CCC1E825C5E}"/>
              </a:ext>
            </a:extLst>
          </p:cNvPr>
          <p:cNvSpPr/>
          <p:nvPr/>
        </p:nvSpPr>
        <p:spPr>
          <a:xfrm>
            <a:off x="6804248" y="4731990"/>
            <a:ext cx="222709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500" dirty="0">
                <a:solidFill>
                  <a:srgbClr val="002060"/>
                </a:solidFill>
              </a:rPr>
              <a:t>Zdroj: </a:t>
            </a:r>
            <a:r>
              <a:rPr lang="cs-CZ" sz="1500" dirty="0" err="1">
                <a:solidFill>
                  <a:srgbClr val="002060"/>
                </a:solidFill>
              </a:rPr>
              <a:t>Punch</a:t>
            </a:r>
            <a:r>
              <a:rPr lang="cs-CZ" sz="1500" dirty="0">
                <a:solidFill>
                  <a:srgbClr val="002060"/>
                </a:solidFill>
              </a:rPr>
              <a:t> (2008)</a:t>
            </a:r>
          </a:p>
        </p:txBody>
      </p:sp>
    </p:spTree>
    <p:extLst>
      <p:ext uri="{BB962C8B-B14F-4D97-AF65-F5344CB8AC3E}">
        <p14:creationId xmlns:p14="http://schemas.microsoft.com/office/powerpoint/2010/main" val="280315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Zjednodušený model výzkumu (s hypotézami)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64F8E74-E41B-45A0-8E68-2CCC1E825C5E}"/>
              </a:ext>
            </a:extLst>
          </p:cNvPr>
          <p:cNvSpPr/>
          <p:nvPr/>
        </p:nvSpPr>
        <p:spPr>
          <a:xfrm>
            <a:off x="6804248" y="4731990"/>
            <a:ext cx="222709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500" dirty="0">
                <a:solidFill>
                  <a:srgbClr val="002060"/>
                </a:solidFill>
              </a:rPr>
              <a:t>Zdroj: </a:t>
            </a:r>
            <a:r>
              <a:rPr lang="cs-CZ" sz="1500" dirty="0" err="1">
                <a:solidFill>
                  <a:srgbClr val="002060"/>
                </a:solidFill>
              </a:rPr>
              <a:t>Punch</a:t>
            </a:r>
            <a:r>
              <a:rPr lang="cs-CZ" sz="1500" dirty="0">
                <a:solidFill>
                  <a:srgbClr val="002060"/>
                </a:solidFill>
              </a:rPr>
              <a:t> (2008)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1EFFEF2-1342-414B-9267-1E040802B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93" y="843558"/>
            <a:ext cx="6980525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27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203598"/>
            <a:ext cx="8640960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Hypotéza je testovatelné tvrzení o vztazích mezi proměnnými.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Hypotézou můžeme testovat, zda existuje vztah mezi určitými skupinami s ohledem na nějakou proměnnou a můžeme použít formát „jestliže – pak“.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Formát formulace hypotéz</a:t>
            </a:r>
          </a:p>
        </p:txBody>
      </p:sp>
    </p:spTree>
    <p:extLst>
      <p:ext uri="{BB962C8B-B14F-4D97-AF65-F5344CB8AC3E}">
        <p14:creationId xmlns:p14="http://schemas.microsoft.com/office/powerpoint/2010/main" val="297421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8424936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Výzkumná otázka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základní otázka (nebo otázky), které se výzkum týká a kterou řeší.  Je vyjádřením výzkumného problému v tázací formě.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Výzkumný cíl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jasné sdělení, čeho chce výzkumník dosáhnout po dokončení výzkumu. Souvisí s výzkumnou otázkou.</a:t>
            </a:r>
          </a:p>
          <a:p>
            <a:pPr lvl="1" algn="just"/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Poznámka: Na formulaci výzkumného problému navazuje výběr a určení výzkumného designu.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Výzkumný design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design) – uspořádání, rámec výzkumu pro sběr a analýzu dat, aby bylo možné odpovědět na výzkumné otázky a dosáhnout výzkumných cílů. Poskytuje zdůvodnění pro výběr datových zdrojů, výběr metod a technik sběru a analýzy dat.</a:t>
            </a:r>
          </a:p>
          <a:p>
            <a:pPr algn="just"/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213891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203598"/>
            <a:ext cx="8568952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formulaci hypotéz je nutné se držet určitých zásad (Pavlica a kol., 2000):</a:t>
            </a:r>
          </a:p>
          <a:p>
            <a:pPr lvl="1"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měla by být formulována stručně, jednoznačně, logicky jednoduše</a:t>
            </a:r>
          </a:p>
          <a:p>
            <a:pPr lvl="1"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měla by být formulována ve formě oznamovací věty, nejčastěji implikace</a:t>
            </a:r>
          </a:p>
          <a:p>
            <a:pPr lvl="1"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měla by být ověřitelná, tj. všechny proměnné musejí být definovány operacionálně</a:t>
            </a:r>
          </a:p>
          <a:p>
            <a:pPr lvl="1"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měli bychom se vyhýbat slovům, která vyjadřují osobní a kulturní soudy či preference</a:t>
            </a:r>
          </a:p>
          <a:p>
            <a:pPr lvl="1"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hypotézu by neměla být vydávána definice nebo neurčité tvrzení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Formulace hypotéz</a:t>
            </a:r>
          </a:p>
        </p:txBody>
      </p:sp>
    </p:spTree>
    <p:extLst>
      <p:ext uri="{BB962C8B-B14F-4D97-AF65-F5344CB8AC3E}">
        <p14:creationId xmlns:p14="http://schemas.microsoft.com/office/powerpoint/2010/main" val="2122852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203598"/>
            <a:ext cx="8640960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Výzkumník na základě formulace problému nebo výzkumných otázek formuluje hypotézy.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Hypotéza: je podmíněný výrok o vztahu mezi dvěma nebo více proměnnými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dobrých hypotéz: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hypotézy jsou výroky o vztazích mezi proměnnými v oznamovací větě,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hypotézy obsahují proměnné, které lze zjišťovat a měřit,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vztahy mezi proměnnými lze ověřovat.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Definice hypotéz</a:t>
            </a:r>
          </a:p>
        </p:txBody>
      </p:sp>
    </p:spTree>
    <p:extLst>
      <p:ext uri="{BB962C8B-B14F-4D97-AF65-F5344CB8AC3E}">
        <p14:creationId xmlns:p14="http://schemas.microsoft.com/office/powerpoint/2010/main" val="24315114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203598"/>
            <a:ext cx="8640960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formulace výzkumného problému obsahuje: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oblasti výzkumu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tématu výzkumu v rámci dané oblasti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výzkumných otázek / formulace problému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cílů  - používáme akčně orientovaných slov (sloves) jako – demonstrovat, vyhodnotit, navrhnout, …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hypotéz (dají-li se použít).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Formulace výzkumného problému - shrnutí</a:t>
            </a:r>
          </a:p>
        </p:txBody>
      </p:sp>
    </p:spTree>
    <p:extLst>
      <p:ext uri="{BB962C8B-B14F-4D97-AF65-F5344CB8AC3E}">
        <p14:creationId xmlns:p14="http://schemas.microsoft.com/office/powerpoint/2010/main" val="1520524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2211710"/>
            <a:ext cx="2880320" cy="576064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03598"/>
            <a:ext cx="8496944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přitáhne pozornost a řekne, o čem výzkum (dizertační práce) je.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názvu je pojmenovat, co děláme, výstižně, atraktivně i pro čtenáře/recenzenty, ale vhodně s ohledem na pravidla odborného textu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nemá být ani krátký, ani dlouhý a má mít dva základní prvky: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HLEDISKO – konkrétní oblast výzkumu, studie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– vysvětlit, proč toto hledisko je použito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Téma a název výzkumu/výzkumného projektu/dizertační práce</a:t>
            </a:r>
          </a:p>
        </p:txBody>
      </p:sp>
    </p:spTree>
    <p:extLst>
      <p:ext uri="{BB962C8B-B14F-4D97-AF65-F5344CB8AC3E}">
        <p14:creationId xmlns:p14="http://schemas.microsoft.com/office/powerpoint/2010/main" val="90484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03598"/>
            <a:ext cx="8496944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předznamenává celou práci. Má být krátký, přesný a výstižný.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možno má obsahovat klíčová slova, která charakterizují práci i příslušný postup.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upřesnění se dá použít podtitul.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Jiný druh názvu  přímo informuje o problému a cílech.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prvky dobře formulované výzkumné otázky.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Návrh názvu práce</a:t>
            </a:r>
          </a:p>
        </p:txBody>
      </p:sp>
    </p:spTree>
    <p:extLst>
      <p:ext uri="{BB962C8B-B14F-4D97-AF65-F5344CB8AC3E}">
        <p14:creationId xmlns:p14="http://schemas.microsoft.com/office/powerpoint/2010/main" val="1306330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8424936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Výzkumný námět vzniká jako nápad, obtížná situace k řešení.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Nejprve výzkumník pociťuje pochybnost, nesnáz, objeví se nápad.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výzkumných námětů: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zkušenost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publikace (knihy a časopisy)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publicistika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rozhovory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výsledky předchozích výzkumů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sdílené hodnoty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(výzkumný problém je odvozován ze souhrnu tvrzení této teorie)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Výzkumný námět/téma</a:t>
            </a:r>
          </a:p>
        </p:txBody>
      </p:sp>
    </p:spTree>
    <p:extLst>
      <p:ext uri="{BB962C8B-B14F-4D97-AF65-F5344CB8AC3E}">
        <p14:creationId xmlns:p14="http://schemas.microsoft.com/office/powerpoint/2010/main" val="3692342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275606"/>
            <a:ext cx="8640960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Než začneme plánovat výzkum, je třeba mít myšlenku o tom, co chceme dělat.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předpokladem zpracování výzkumného návrhu je formulace a vyjasnění výzkumného námětu.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Východiska výzkumného námětu</a:t>
            </a:r>
          </a:p>
        </p:txBody>
      </p:sp>
    </p:spTree>
    <p:extLst>
      <p:ext uri="{BB962C8B-B14F-4D97-AF65-F5344CB8AC3E}">
        <p14:creationId xmlns:p14="http://schemas.microsoft.com/office/powerpoint/2010/main" val="373168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8424936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Vědec na základě studia literatury, osobními rozhovory, pozorováním, studiem výsledků předchozích výzkumů zpřesňuje výzkumný námět a formuluje výzkumný problém.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problém?: "Problém je tázací věta nebo výrok, který se ptá: Jaký vztah existuje mezi dvěma nebo více proměnnými?" (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Kerlinger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1972, s. 32)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Problém: je výrok formulovaný ve formě otázky. Odpověď na tuto otázku je to, co hledáme výzkumem.</a:t>
            </a:r>
          </a:p>
          <a:p>
            <a:pPr algn="just"/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Výzkumný problém se dá tedy vyjádřit pomocí výzkumného námětu a výzkumné otázky.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Výběr a formulace výzkumného problému</a:t>
            </a:r>
          </a:p>
        </p:txBody>
      </p:sp>
    </p:spTree>
    <p:extLst>
      <p:ext uri="{BB962C8B-B14F-4D97-AF65-F5344CB8AC3E}">
        <p14:creationId xmlns:p14="http://schemas.microsoft.com/office/powerpoint/2010/main" val="3760212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87574"/>
            <a:ext cx="8640960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výzkumného problému je prvním a nejdůležitějším krokem výzkumného procesu.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Výzkumný problém slouží jako základ výzkumné studie. Jestliže chceme jakýkoli problém vyřešit, musíme vědět, co je vlastně tím problémem a umět jej dobře a jasně popsat a identifikovat. Musíme jasně vědět, co chceme zjistit.</a:t>
            </a:r>
          </a:p>
          <a:p>
            <a:pPr marL="0" indent="0" algn="just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ALE: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Způsob, jakým formulujeme problém, určuje i následující kroky a postup výzkumu, tj. návrh designu studie, který dále použijeme, způsob výběru vzorku, výzkumný nástroj, typ analýzy atd.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92888" cy="43204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Význam formulace výzkumného problému</a:t>
            </a:r>
          </a:p>
        </p:txBody>
      </p:sp>
    </p:spTree>
    <p:extLst>
      <p:ext uri="{BB962C8B-B14F-4D97-AF65-F5344CB8AC3E}">
        <p14:creationId xmlns:p14="http://schemas.microsoft.com/office/powerpoint/2010/main" val="31330399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7793f07-f03e-4db9-ad28-f269c2832db5"/>
</p:tagLst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2344</TotalTime>
  <Words>1873</Words>
  <Application>Microsoft Office PowerPoint</Application>
  <PresentationFormat>Předvádění na obrazovce (16:9)</PresentationFormat>
  <Paragraphs>234</Paragraphs>
  <Slides>33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SLU</vt:lpstr>
      <vt:lpstr>Formulace výzkumného problému</vt:lpstr>
      <vt:lpstr>Základní pojmy</vt:lpstr>
      <vt:lpstr>Základní pojmy</vt:lpstr>
      <vt:lpstr>Téma a název výzkumu/výzkumného projektu/dizertační práce</vt:lpstr>
      <vt:lpstr>Návrh názvu práce</vt:lpstr>
      <vt:lpstr>Výzkumný námět/téma</vt:lpstr>
      <vt:lpstr>Východiska výzkumného námětu</vt:lpstr>
      <vt:lpstr>Výběr a formulace výzkumného problému</vt:lpstr>
      <vt:lpstr>Význam formulace výzkumného problému</vt:lpstr>
      <vt:lpstr>Identifikace výzkumného problému</vt:lpstr>
      <vt:lpstr>Výzkumná otázka</vt:lpstr>
      <vt:lpstr>Identifikace výzkumné otázky</vt:lpstr>
      <vt:lpstr>Formulace výzkumných cílů</vt:lpstr>
      <vt:lpstr>Cíle výzkumu</vt:lpstr>
      <vt:lpstr>Hlavní cíl výzkumu</vt:lpstr>
      <vt:lpstr>Charakteristiky hlavního cíle</vt:lpstr>
      <vt:lpstr>Formulace dílčích výzkumných cílů</vt:lpstr>
      <vt:lpstr>Charakteristika specifických cílů</vt:lpstr>
      <vt:lpstr>Příklad zaměření cílů výzkumu</vt:lpstr>
      <vt:lpstr>Charakteristika výzkumných cílů</vt:lpstr>
      <vt:lpstr>Charakteristika výzkumných cílů</vt:lpstr>
      <vt:lpstr>Schéma vazeb mezi problémem, cíli a otázkami</vt:lpstr>
      <vt:lpstr>Význam teorie pro psaní výzkumných otázek a cílů</vt:lpstr>
      <vt:lpstr>Proč je teorie důležitá?</vt:lpstr>
      <vt:lpstr>Postup při formulaci výzkumného problému</vt:lpstr>
      <vt:lpstr>Zahrnutí hypotéz do výzkumu</vt:lpstr>
      <vt:lpstr>Zjednodušený model výzkumu (bez hypotéz)</vt:lpstr>
      <vt:lpstr>Zjednodušený model výzkumu (s hypotézami)</vt:lpstr>
      <vt:lpstr>Formát formulace hypotéz</vt:lpstr>
      <vt:lpstr>Formulace hypotéz</vt:lpstr>
      <vt:lpstr>Definice hypotéz</vt:lpstr>
      <vt:lpstr>Formulace výzkumného problému - 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Iveta Palečková</cp:lastModifiedBy>
  <cp:revision>62</cp:revision>
  <dcterms:created xsi:type="dcterms:W3CDTF">2016-07-06T15:42:34Z</dcterms:created>
  <dcterms:modified xsi:type="dcterms:W3CDTF">2023-10-26T12:35:36Z</dcterms:modified>
</cp:coreProperties>
</file>