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308" r:id="rId2"/>
    <p:sldId id="309" r:id="rId3"/>
    <p:sldId id="310" r:id="rId4"/>
    <p:sldId id="256" r:id="rId5"/>
    <p:sldId id="300" r:id="rId6"/>
    <p:sldId id="302" r:id="rId7"/>
    <p:sldId id="303" r:id="rId8"/>
    <p:sldId id="304" r:id="rId9"/>
    <p:sldId id="307" r:id="rId10"/>
    <p:sldId id="305" r:id="rId11"/>
    <p:sldId id="306" r:id="rId12"/>
    <p:sldId id="301" r:id="rId13"/>
    <p:sldId id="259" r:id="rId14"/>
    <p:sldId id="279" r:id="rId15"/>
    <p:sldId id="272" r:id="rId16"/>
    <p:sldId id="274" r:id="rId17"/>
    <p:sldId id="276" r:id="rId18"/>
    <p:sldId id="278" r:id="rId19"/>
    <p:sldId id="280" r:id="rId20"/>
    <p:sldId id="281" r:id="rId21"/>
    <p:sldId id="286" r:id="rId22"/>
    <p:sldId id="287" r:id="rId23"/>
    <p:sldId id="288" r:id="rId24"/>
    <p:sldId id="289" r:id="rId25"/>
    <p:sldId id="290" r:id="rId26"/>
    <p:sldId id="291" r:id="rId27"/>
    <p:sldId id="292"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57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76B8D3-177D-414E-A63D-843DEA91515D}" type="datetimeFigureOut">
              <a:rPr lang="cs-CZ" smtClean="0"/>
              <a:pPr/>
              <a:t>19.03.2016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6E0B4E-9F2A-4612-92F8-A042EA1C4844}"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AC7E69-4018-4691-8935-FE42DE953DB4}" type="slidenum">
              <a:rPr lang="en-US"/>
              <a:pPr/>
              <a:t>13</a:t>
            </a:fld>
            <a:endParaRPr lang="en-US"/>
          </a:p>
        </p:txBody>
      </p:sp>
      <p:sp>
        <p:nvSpPr>
          <p:cNvPr id="158722" name="Rectangle 2"/>
          <p:cNvSpPr>
            <a:spLocks noGrp="1" noRot="1" noChangeAspect="1" noChangeArrowheads="1" noTextEdit="1"/>
          </p:cNvSpPr>
          <p:nvPr>
            <p:ph type="sldImg"/>
          </p:nvPr>
        </p:nvSpPr>
        <p:spPr>
          <a:xfrm>
            <a:off x="1301750" y="809625"/>
            <a:ext cx="4254500" cy="3190875"/>
          </a:xfrm>
          <a:ln w="12700" cap="flat">
            <a:solidFill>
              <a:schemeClr val="tx1"/>
            </a:solidFill>
          </a:ln>
        </p:spPr>
      </p:sp>
      <p:sp>
        <p:nvSpPr>
          <p:cNvPr id="158723" name="Rectangle 3"/>
          <p:cNvSpPr>
            <a:spLocks noGrp="1" noChangeArrowheads="1"/>
          </p:cNvSpPr>
          <p:nvPr>
            <p:ph type="body" idx="1"/>
          </p:nvPr>
        </p:nvSpPr>
        <p:spPr>
          <a:xfrm>
            <a:off x="914400" y="4343400"/>
            <a:ext cx="5029200" cy="4114800"/>
          </a:xfrm>
          <a:ln/>
        </p:spPr>
        <p:txBody>
          <a:bodyPr lIns="92075" tIns="46038" rIns="92075" bIns="46038"/>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79C909-C769-4759-BE99-01B044356CD8}" type="slidenum">
              <a:rPr lang="en-US"/>
              <a:pPr/>
              <a:t>27</a:t>
            </a:fld>
            <a:endParaRPr lang="en-US"/>
          </a:p>
        </p:txBody>
      </p:sp>
      <p:sp>
        <p:nvSpPr>
          <p:cNvPr id="130050" name="Rectangle 2"/>
          <p:cNvSpPr>
            <a:spLocks noGrp="1" noRot="1" noChangeAspect="1" noChangeArrowheads="1" noTextEdit="1"/>
          </p:cNvSpPr>
          <p:nvPr>
            <p:ph type="sldImg"/>
          </p:nvPr>
        </p:nvSpPr>
        <p:spPr>
          <a:xfrm>
            <a:off x="1304925" y="809625"/>
            <a:ext cx="4252913" cy="3189288"/>
          </a:xfrm>
          <a:ln w="12700" cap="flat">
            <a:solidFill>
              <a:schemeClr val="tx1"/>
            </a:solidFill>
          </a:ln>
        </p:spPr>
      </p:sp>
      <p:sp>
        <p:nvSpPr>
          <p:cNvPr id="130051" name="Rectangle 3"/>
          <p:cNvSpPr>
            <a:spLocks noGrp="1" noChangeArrowheads="1"/>
          </p:cNvSpPr>
          <p:nvPr>
            <p:ph type="body" idx="1"/>
          </p:nvPr>
        </p:nvSpPr>
        <p:spPr>
          <a:xfrm>
            <a:off x="914400" y="4341813"/>
            <a:ext cx="5029200" cy="4116387"/>
          </a:xfrm>
          <a:ln/>
        </p:spPr>
        <p:txBody>
          <a:bodyPr lIns="92075" tIns="46038" rIns="92075" bIns="46038"/>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67FEF6-E4A7-4184-BD64-7CA65FF27260}" type="slidenum">
              <a:rPr lang="en-US"/>
              <a:pPr/>
              <a:t>14</a:t>
            </a:fld>
            <a:endParaRPr lang="en-US"/>
          </a:p>
        </p:txBody>
      </p:sp>
      <p:sp>
        <p:nvSpPr>
          <p:cNvPr id="100354" name="Rectangle 2"/>
          <p:cNvSpPr>
            <a:spLocks noGrp="1" noRot="1" noChangeAspect="1" noChangeArrowheads="1" noTextEdit="1"/>
          </p:cNvSpPr>
          <p:nvPr>
            <p:ph type="sldImg"/>
          </p:nvPr>
        </p:nvSpPr>
        <p:spPr>
          <a:xfrm>
            <a:off x="1304925" y="809625"/>
            <a:ext cx="4252913" cy="3189288"/>
          </a:xfrm>
          <a:ln w="12700" cap="flat">
            <a:solidFill>
              <a:schemeClr val="tx1"/>
            </a:solidFill>
          </a:ln>
        </p:spPr>
      </p:sp>
      <p:sp>
        <p:nvSpPr>
          <p:cNvPr id="100355" name="Rectangle 3"/>
          <p:cNvSpPr>
            <a:spLocks noGrp="1" noChangeArrowheads="1"/>
          </p:cNvSpPr>
          <p:nvPr>
            <p:ph type="body" idx="1"/>
          </p:nvPr>
        </p:nvSpPr>
        <p:spPr>
          <a:xfrm>
            <a:off x="914400" y="4341813"/>
            <a:ext cx="5029200" cy="4116387"/>
          </a:xfrm>
          <a:ln/>
        </p:spPr>
        <p:txBody>
          <a:bodyPr lIns="92075" tIns="46038" rIns="92075" bIns="46038"/>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3EFD24-B290-4996-96B1-8FB09E00535D}" type="slidenum">
              <a:rPr lang="en-US"/>
              <a:pPr/>
              <a:t>20</a:t>
            </a:fld>
            <a:endParaRPr lang="en-US"/>
          </a:p>
        </p:txBody>
      </p:sp>
      <p:sp>
        <p:nvSpPr>
          <p:cNvPr id="108546" name="Rectangle 2"/>
          <p:cNvSpPr>
            <a:spLocks noGrp="1" noRot="1" noChangeAspect="1" noChangeArrowheads="1" noTextEdit="1"/>
          </p:cNvSpPr>
          <p:nvPr>
            <p:ph type="sldImg"/>
          </p:nvPr>
        </p:nvSpPr>
        <p:spPr>
          <a:xfrm>
            <a:off x="1304925" y="809625"/>
            <a:ext cx="4252913" cy="3189288"/>
          </a:xfrm>
          <a:ln w="12700" cap="flat">
            <a:solidFill>
              <a:schemeClr val="tx1"/>
            </a:solidFill>
          </a:ln>
        </p:spPr>
      </p:sp>
      <p:sp>
        <p:nvSpPr>
          <p:cNvPr id="108547" name="Rectangle 3"/>
          <p:cNvSpPr>
            <a:spLocks noGrp="1" noChangeArrowheads="1"/>
          </p:cNvSpPr>
          <p:nvPr>
            <p:ph type="body" idx="1"/>
          </p:nvPr>
        </p:nvSpPr>
        <p:spPr>
          <a:xfrm>
            <a:off x="914400" y="4341813"/>
            <a:ext cx="5029200" cy="4116387"/>
          </a:xfrm>
          <a:ln/>
        </p:spPr>
        <p:txBody>
          <a:bodyPr lIns="92075" tIns="46038" rIns="92075" bIns="46038"/>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910D34-A56C-4AD6-A136-8A1C5BC3C4FC}" type="slidenum">
              <a:rPr lang="en-US"/>
              <a:pPr/>
              <a:t>21</a:t>
            </a:fld>
            <a:endParaRPr lang="en-US"/>
          </a:p>
        </p:txBody>
      </p:sp>
      <p:sp>
        <p:nvSpPr>
          <p:cNvPr id="116738" name="Rectangle 2"/>
          <p:cNvSpPr>
            <a:spLocks noGrp="1" noRot="1" noChangeAspect="1" noChangeArrowheads="1" noTextEdit="1"/>
          </p:cNvSpPr>
          <p:nvPr>
            <p:ph type="sldImg"/>
          </p:nvPr>
        </p:nvSpPr>
        <p:spPr>
          <a:xfrm>
            <a:off x="1304925" y="809625"/>
            <a:ext cx="4252913" cy="3189288"/>
          </a:xfrm>
          <a:ln w="12700" cap="flat">
            <a:solidFill>
              <a:schemeClr val="tx1"/>
            </a:solidFill>
          </a:ln>
        </p:spPr>
      </p:sp>
      <p:sp>
        <p:nvSpPr>
          <p:cNvPr id="116739" name="Rectangle 3"/>
          <p:cNvSpPr>
            <a:spLocks noGrp="1" noChangeArrowheads="1"/>
          </p:cNvSpPr>
          <p:nvPr>
            <p:ph type="body" idx="1"/>
          </p:nvPr>
        </p:nvSpPr>
        <p:spPr>
          <a:xfrm>
            <a:off x="914400" y="4341813"/>
            <a:ext cx="5029200" cy="4116387"/>
          </a:xfrm>
          <a:ln/>
        </p:spPr>
        <p:txBody>
          <a:bodyPr lIns="92075" tIns="46038" rIns="92075" bIns="46038"/>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CE58BE-A5D6-4450-BEC9-4EE182A6FEFE}" type="slidenum">
              <a:rPr lang="en-US"/>
              <a:pPr/>
              <a:t>22</a:t>
            </a:fld>
            <a:endParaRPr lang="en-US"/>
          </a:p>
        </p:txBody>
      </p:sp>
      <p:sp>
        <p:nvSpPr>
          <p:cNvPr id="124930" name="Rectangle 2"/>
          <p:cNvSpPr>
            <a:spLocks noGrp="1" noRot="1" noChangeAspect="1" noChangeArrowheads="1" noTextEdit="1"/>
          </p:cNvSpPr>
          <p:nvPr>
            <p:ph type="sldImg"/>
          </p:nvPr>
        </p:nvSpPr>
        <p:spPr>
          <a:xfrm>
            <a:off x="1304925" y="809625"/>
            <a:ext cx="4252913" cy="3189288"/>
          </a:xfrm>
          <a:ln w="12700" cap="flat">
            <a:solidFill>
              <a:schemeClr val="tx1"/>
            </a:solidFill>
          </a:ln>
        </p:spPr>
      </p:sp>
      <p:sp>
        <p:nvSpPr>
          <p:cNvPr id="124931" name="Rectangle 3"/>
          <p:cNvSpPr>
            <a:spLocks noGrp="1" noChangeArrowheads="1"/>
          </p:cNvSpPr>
          <p:nvPr>
            <p:ph type="body" idx="1"/>
          </p:nvPr>
        </p:nvSpPr>
        <p:spPr>
          <a:xfrm>
            <a:off x="914400" y="4341813"/>
            <a:ext cx="5029200" cy="4116387"/>
          </a:xfrm>
          <a:ln/>
        </p:spPr>
        <p:txBody>
          <a:bodyPr lIns="92075" tIns="46038" rIns="92075" bIns="46038"/>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06B383-7CB1-49FF-8941-C596272ADAF5}" type="slidenum">
              <a:rPr lang="en-US"/>
              <a:pPr/>
              <a:t>23</a:t>
            </a:fld>
            <a:endParaRPr lang="en-US"/>
          </a:p>
        </p:txBody>
      </p:sp>
      <p:sp>
        <p:nvSpPr>
          <p:cNvPr id="126978" name="Rectangle 2"/>
          <p:cNvSpPr>
            <a:spLocks noGrp="1" noRot="1" noChangeAspect="1" noChangeArrowheads="1" noTextEdit="1"/>
          </p:cNvSpPr>
          <p:nvPr>
            <p:ph type="sldImg"/>
          </p:nvPr>
        </p:nvSpPr>
        <p:spPr>
          <a:xfrm>
            <a:off x="1304925" y="809625"/>
            <a:ext cx="4252913" cy="3189288"/>
          </a:xfrm>
          <a:ln w="12700" cap="flat">
            <a:solidFill>
              <a:schemeClr val="tx1"/>
            </a:solidFill>
          </a:ln>
        </p:spPr>
      </p:sp>
      <p:sp>
        <p:nvSpPr>
          <p:cNvPr id="126979" name="Rectangle 3"/>
          <p:cNvSpPr>
            <a:spLocks noGrp="1" noChangeArrowheads="1"/>
          </p:cNvSpPr>
          <p:nvPr>
            <p:ph type="body" idx="1"/>
          </p:nvPr>
        </p:nvSpPr>
        <p:spPr>
          <a:xfrm>
            <a:off x="914400" y="4341813"/>
            <a:ext cx="5029200" cy="4116387"/>
          </a:xfrm>
          <a:ln/>
        </p:spPr>
        <p:txBody>
          <a:bodyPr lIns="92075" tIns="46038" rIns="92075" bIns="46038"/>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DFAA64-3FD6-4539-804A-816B0B1B3CD3}" type="slidenum">
              <a:rPr lang="en-US"/>
              <a:pPr/>
              <a:t>24</a:t>
            </a:fld>
            <a:endParaRPr lang="en-US"/>
          </a:p>
        </p:txBody>
      </p:sp>
      <p:sp>
        <p:nvSpPr>
          <p:cNvPr id="114690" name="Rectangle 2"/>
          <p:cNvSpPr>
            <a:spLocks noGrp="1" noRot="1" noChangeAspect="1" noChangeArrowheads="1" noTextEdit="1"/>
          </p:cNvSpPr>
          <p:nvPr>
            <p:ph type="sldImg"/>
          </p:nvPr>
        </p:nvSpPr>
        <p:spPr>
          <a:xfrm>
            <a:off x="1304925" y="809625"/>
            <a:ext cx="4252913" cy="3189288"/>
          </a:xfrm>
          <a:ln w="12700" cap="flat">
            <a:solidFill>
              <a:schemeClr val="tx1"/>
            </a:solidFill>
          </a:ln>
        </p:spPr>
      </p:sp>
      <p:sp>
        <p:nvSpPr>
          <p:cNvPr id="114691" name="Rectangle 3"/>
          <p:cNvSpPr>
            <a:spLocks noGrp="1" noChangeArrowheads="1"/>
          </p:cNvSpPr>
          <p:nvPr>
            <p:ph type="body" idx="1"/>
          </p:nvPr>
        </p:nvSpPr>
        <p:spPr>
          <a:xfrm>
            <a:off x="914400" y="4341813"/>
            <a:ext cx="5029200" cy="4116387"/>
          </a:xfrm>
          <a:ln/>
        </p:spPr>
        <p:txBody>
          <a:bodyPr lIns="92075" tIns="46038" rIns="92075" bIns="46038"/>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72A3A9-0C73-4D4A-9245-F203406A812B}" type="slidenum">
              <a:rPr lang="en-US"/>
              <a:pPr/>
              <a:t>25</a:t>
            </a:fld>
            <a:endParaRPr lang="en-US"/>
          </a:p>
        </p:txBody>
      </p:sp>
      <p:sp>
        <p:nvSpPr>
          <p:cNvPr id="136194" name="Rectangle 2"/>
          <p:cNvSpPr>
            <a:spLocks noGrp="1" noRot="1" noChangeAspect="1" noChangeArrowheads="1" noTextEdit="1"/>
          </p:cNvSpPr>
          <p:nvPr>
            <p:ph type="sldImg"/>
          </p:nvPr>
        </p:nvSpPr>
        <p:spPr>
          <a:xfrm>
            <a:off x="1304925" y="809625"/>
            <a:ext cx="4252913" cy="3189288"/>
          </a:xfrm>
          <a:ln w="12700" cap="flat">
            <a:solidFill>
              <a:schemeClr val="tx1"/>
            </a:solidFill>
          </a:ln>
        </p:spPr>
      </p:sp>
      <p:sp>
        <p:nvSpPr>
          <p:cNvPr id="136195" name="Rectangle 3"/>
          <p:cNvSpPr>
            <a:spLocks noGrp="1" noChangeArrowheads="1"/>
          </p:cNvSpPr>
          <p:nvPr>
            <p:ph type="body" idx="1"/>
          </p:nvPr>
        </p:nvSpPr>
        <p:spPr>
          <a:xfrm>
            <a:off x="914400" y="4341813"/>
            <a:ext cx="5029200" cy="4116387"/>
          </a:xfrm>
          <a:ln/>
        </p:spPr>
        <p:txBody>
          <a:bodyPr lIns="92075" tIns="46038" rIns="92075" bIns="46038"/>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76BB36-2006-4EEC-A8E8-5E814343DB5A}" type="slidenum">
              <a:rPr lang="en-US"/>
              <a:pPr/>
              <a:t>26</a:t>
            </a:fld>
            <a:endParaRPr lang="en-US"/>
          </a:p>
        </p:txBody>
      </p:sp>
      <p:sp>
        <p:nvSpPr>
          <p:cNvPr id="134146" name="Rectangle 2"/>
          <p:cNvSpPr>
            <a:spLocks noGrp="1" noRot="1" noChangeAspect="1" noChangeArrowheads="1" noTextEdit="1"/>
          </p:cNvSpPr>
          <p:nvPr>
            <p:ph type="sldImg"/>
          </p:nvPr>
        </p:nvSpPr>
        <p:spPr>
          <a:xfrm>
            <a:off x="1304925" y="809625"/>
            <a:ext cx="4252913" cy="3189288"/>
          </a:xfrm>
          <a:ln w="12700" cap="flat">
            <a:solidFill>
              <a:schemeClr val="tx1"/>
            </a:solidFill>
          </a:ln>
        </p:spPr>
      </p:sp>
      <p:sp>
        <p:nvSpPr>
          <p:cNvPr id="134147" name="Rectangle 3"/>
          <p:cNvSpPr>
            <a:spLocks noGrp="1" noChangeArrowheads="1"/>
          </p:cNvSpPr>
          <p:nvPr>
            <p:ph type="body" idx="1"/>
          </p:nvPr>
        </p:nvSpPr>
        <p:spPr>
          <a:xfrm>
            <a:off x="914400" y="4341813"/>
            <a:ext cx="5029200" cy="4116387"/>
          </a:xfrm>
          <a:ln/>
        </p:spPr>
        <p:txBody>
          <a:bodyPr lIns="92075" tIns="46038" rIns="92075" bIns="46038"/>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cs-CZ"/>
              <a:t>Kliknutím lze upravit styl.</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BB85DCA2-C3D8-4B2E-A9C4-6BC9D7BDE4CA}" type="datetimeFigureOut">
              <a:rPr lang="cs-CZ" smtClean="0"/>
              <a:pPr/>
              <a:t>19.03.2016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83E1367-3E73-4D9E-89CD-DDCE6D0F39F4}" type="slidenum">
              <a:rPr lang="cs-CZ" smtClean="0"/>
              <a:pPr/>
              <a:t>‹#›</a:t>
            </a:fld>
            <a:endParaRPr lang="cs-CZ"/>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4834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B85DCA2-C3D8-4B2E-A9C4-6BC9D7BDE4CA}" type="datetimeFigureOut">
              <a:rPr lang="cs-CZ" smtClean="0"/>
              <a:pPr/>
              <a:t>19.03.2016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83E1367-3E73-4D9E-89CD-DDCE6D0F39F4}" type="slidenum">
              <a:rPr lang="cs-CZ" smtClean="0"/>
              <a:pPr/>
              <a:t>‹#›</a:t>
            </a:fld>
            <a:endParaRPr lang="cs-CZ"/>
          </a:p>
        </p:txBody>
      </p:sp>
    </p:spTree>
    <p:extLst>
      <p:ext uri="{BB962C8B-B14F-4D97-AF65-F5344CB8AC3E}">
        <p14:creationId xmlns:p14="http://schemas.microsoft.com/office/powerpoint/2010/main" val="919856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B85DCA2-C3D8-4B2E-A9C4-6BC9D7BDE4CA}" type="datetimeFigureOut">
              <a:rPr lang="cs-CZ" smtClean="0"/>
              <a:pPr/>
              <a:t>19.03.2016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83E1367-3E73-4D9E-89CD-DDCE6D0F39F4}" type="slidenum">
              <a:rPr lang="cs-CZ" smtClean="0"/>
              <a:pPr/>
              <a:t>‹#›</a:t>
            </a:fld>
            <a:endParaRPr lang="cs-CZ"/>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4819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B85DCA2-C3D8-4B2E-A9C4-6BC9D7BDE4CA}" type="datetimeFigureOut">
              <a:rPr lang="cs-CZ" smtClean="0"/>
              <a:pPr/>
              <a:t>19.03.2016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83E1367-3E73-4D9E-89CD-DDCE6D0F39F4}" type="slidenum">
              <a:rPr lang="cs-CZ" smtClean="0"/>
              <a:pPr/>
              <a:t>‹#›</a:t>
            </a:fld>
            <a:endParaRPr lang="cs-CZ"/>
          </a:p>
        </p:txBody>
      </p:sp>
    </p:spTree>
    <p:extLst>
      <p:ext uri="{BB962C8B-B14F-4D97-AF65-F5344CB8AC3E}">
        <p14:creationId xmlns:p14="http://schemas.microsoft.com/office/powerpoint/2010/main" val="2982160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cs-CZ"/>
              <a:t>Kliknutím lze upravit styl.</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B85DCA2-C3D8-4B2E-A9C4-6BC9D7BDE4CA}" type="datetimeFigureOut">
              <a:rPr lang="cs-CZ" smtClean="0"/>
              <a:pPr/>
              <a:t>19.03.2016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83E1367-3E73-4D9E-89CD-DDCE6D0F39F4}" type="slidenum">
              <a:rPr lang="cs-CZ" smtClean="0"/>
              <a:pPr/>
              <a:t>‹#›</a:t>
            </a:fld>
            <a:endParaRPr lang="cs-CZ"/>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97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B85DCA2-C3D8-4B2E-A9C4-6BC9D7BDE4CA}" type="datetimeFigureOut">
              <a:rPr lang="cs-CZ" smtClean="0"/>
              <a:pPr/>
              <a:t>19.03.2016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83E1367-3E73-4D9E-89CD-DDCE6D0F39F4}" type="slidenum">
              <a:rPr lang="cs-CZ" smtClean="0"/>
              <a:pPr/>
              <a:t>‹#›</a:t>
            </a:fld>
            <a:endParaRPr lang="cs-CZ"/>
          </a:p>
        </p:txBody>
      </p:sp>
    </p:spTree>
    <p:extLst>
      <p:ext uri="{BB962C8B-B14F-4D97-AF65-F5344CB8AC3E}">
        <p14:creationId xmlns:p14="http://schemas.microsoft.com/office/powerpoint/2010/main" val="2127285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768096" y="2967788"/>
            <a:ext cx="3566160" cy="33415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Upravte styly předlohy textu.</a:t>
            </a:r>
          </a:p>
        </p:txBody>
      </p:sp>
      <p:sp>
        <p:nvSpPr>
          <p:cNvPr id="6" name="Content Placeholder 5"/>
          <p:cNvSpPr>
            <a:spLocks noGrp="1"/>
          </p:cNvSpPr>
          <p:nvPr>
            <p:ph sz="quarter" idx="4"/>
          </p:nvPr>
        </p:nvSpPr>
        <p:spPr>
          <a:xfrm>
            <a:off x="4491990" y="2967788"/>
            <a:ext cx="3566160" cy="33415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B85DCA2-C3D8-4B2E-A9C4-6BC9D7BDE4CA}" type="datetimeFigureOut">
              <a:rPr lang="cs-CZ" smtClean="0"/>
              <a:pPr/>
              <a:t>19.03.2016</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483E1367-3E73-4D9E-89CD-DDCE6D0F39F4}" type="slidenum">
              <a:rPr lang="cs-CZ" smtClean="0"/>
              <a:pPr/>
              <a:t>‹#›</a:t>
            </a:fld>
            <a:endParaRPr lang="cs-CZ"/>
          </a:p>
        </p:txBody>
      </p:sp>
    </p:spTree>
    <p:extLst>
      <p:ext uri="{BB962C8B-B14F-4D97-AF65-F5344CB8AC3E}">
        <p14:creationId xmlns:p14="http://schemas.microsoft.com/office/powerpoint/2010/main" val="706329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B85DCA2-C3D8-4B2E-A9C4-6BC9D7BDE4CA}" type="datetimeFigureOut">
              <a:rPr lang="cs-CZ" smtClean="0"/>
              <a:pPr/>
              <a:t>19.03.2016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483E1367-3E73-4D9E-89CD-DDCE6D0F39F4}" type="slidenum">
              <a:rPr lang="cs-CZ" smtClean="0"/>
              <a:pPr/>
              <a:t>‹#›</a:t>
            </a:fld>
            <a:endParaRPr lang="cs-CZ"/>
          </a:p>
        </p:txBody>
      </p:sp>
    </p:spTree>
    <p:extLst>
      <p:ext uri="{BB962C8B-B14F-4D97-AF65-F5344CB8AC3E}">
        <p14:creationId xmlns:p14="http://schemas.microsoft.com/office/powerpoint/2010/main" val="438597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85DCA2-C3D8-4B2E-A9C4-6BC9D7BDE4CA}" type="datetimeFigureOut">
              <a:rPr lang="cs-CZ" smtClean="0"/>
              <a:pPr/>
              <a:t>19.03.2016</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483E1367-3E73-4D9E-89CD-DDCE6D0F39F4}" type="slidenum">
              <a:rPr lang="cs-CZ" smtClean="0"/>
              <a:pPr/>
              <a:t>‹#›</a:t>
            </a:fld>
            <a:endParaRPr lang="cs-CZ"/>
          </a:p>
        </p:txBody>
      </p:sp>
    </p:spTree>
    <p:extLst>
      <p:ext uri="{BB962C8B-B14F-4D97-AF65-F5344CB8AC3E}">
        <p14:creationId xmlns:p14="http://schemas.microsoft.com/office/powerpoint/2010/main" val="2914360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cs-CZ"/>
              <a:t>Kliknutím lze upravit styl.</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B85DCA2-C3D8-4B2E-A9C4-6BC9D7BDE4CA}" type="datetimeFigureOut">
              <a:rPr lang="cs-CZ" smtClean="0"/>
              <a:pPr/>
              <a:t>19.03.2016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83E1367-3E73-4D9E-89CD-DDCE6D0F39F4}" type="slidenum">
              <a:rPr lang="cs-CZ" smtClean="0"/>
              <a:pPr/>
              <a:t>‹#›</a:t>
            </a:fld>
            <a:endParaRPr lang="cs-CZ"/>
          </a:p>
        </p:txBody>
      </p:sp>
    </p:spTree>
    <p:extLst>
      <p:ext uri="{BB962C8B-B14F-4D97-AF65-F5344CB8AC3E}">
        <p14:creationId xmlns:p14="http://schemas.microsoft.com/office/powerpoint/2010/main" val="1235403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a:t>Kliknutím na ikonu přidáte obrázek.</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Date Placeholder 4"/>
          <p:cNvSpPr>
            <a:spLocks noGrp="1"/>
          </p:cNvSpPr>
          <p:nvPr>
            <p:ph type="dt" sz="half" idx="10"/>
          </p:nvPr>
        </p:nvSpPr>
        <p:spPr/>
        <p:txBody>
          <a:bodyPr/>
          <a:lstStyle/>
          <a:p>
            <a:fld id="{BB85DCA2-C3D8-4B2E-A9C4-6BC9D7BDE4CA}" type="datetimeFigureOut">
              <a:rPr lang="cs-CZ" smtClean="0"/>
              <a:pPr/>
              <a:t>19.03.2016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83E1367-3E73-4D9E-89CD-DDCE6D0F39F4}" type="slidenum">
              <a:rPr lang="cs-CZ" smtClean="0"/>
              <a:pPr/>
              <a:t>‹#›</a:t>
            </a:fld>
            <a:endParaRPr lang="cs-CZ"/>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4038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B85DCA2-C3D8-4B2E-A9C4-6BC9D7BDE4CA}" type="datetimeFigureOut">
              <a:rPr lang="cs-CZ" smtClean="0"/>
              <a:pPr/>
              <a:t>19.03.2016</a:t>
            </a:fld>
            <a:endParaRPr lang="cs-CZ"/>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cs-CZ"/>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83E1367-3E73-4D9E-89CD-DDCE6D0F39F4}" type="slidenum">
              <a:rPr lang="cs-CZ" smtClean="0"/>
              <a:pPr/>
              <a:t>‹#›</a:t>
            </a:fld>
            <a:endParaRPr lang="cs-CZ"/>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85440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Legal</a:t>
            </a:r>
            <a:r>
              <a:rPr lang="cs-CZ" dirty="0"/>
              <a:t> </a:t>
            </a:r>
            <a:r>
              <a:rPr lang="cs-CZ" dirty="0" err="1"/>
              <a:t>forms</a:t>
            </a:r>
            <a:r>
              <a:rPr lang="cs-CZ" dirty="0"/>
              <a:t> </a:t>
            </a:r>
            <a:r>
              <a:rPr lang="cs-CZ" dirty="0" err="1"/>
              <a:t>of</a:t>
            </a:r>
            <a:r>
              <a:rPr lang="cs-CZ" dirty="0"/>
              <a:t> Business</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48239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pic>
        <p:nvPicPr>
          <p:cNvPr id="69634" name="Picture 2"/>
          <p:cNvPicPr>
            <a:picLocks noChangeAspect="1" noChangeArrowheads="1"/>
          </p:cNvPicPr>
          <p:nvPr/>
        </p:nvPicPr>
        <p:blipFill>
          <a:blip r:embed="rId2" cstate="print"/>
          <a:srcRect/>
          <a:stretch>
            <a:fillRect/>
          </a:stretch>
        </p:blipFill>
        <p:spPr bwMode="auto">
          <a:xfrm>
            <a:off x="252413" y="908720"/>
            <a:ext cx="8639175" cy="459673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512" y="188640"/>
            <a:ext cx="8784976" cy="6480720"/>
          </a:xfrm>
        </p:spPr>
        <p:txBody>
          <a:bodyPr>
            <a:noAutofit/>
          </a:bodyPr>
          <a:lstStyle/>
          <a:p>
            <a:pPr lvl="0" fontAlgn="base">
              <a:buNone/>
            </a:pPr>
            <a:r>
              <a:rPr lang="en-GB" sz="1200" b="1" dirty="0"/>
              <a:t>Stage I: </a:t>
            </a:r>
            <a:r>
              <a:rPr lang="en-GB" sz="1200" dirty="0"/>
              <a:t>Existence</a:t>
            </a:r>
            <a:r>
              <a:rPr lang="cs-CZ" sz="1200" dirty="0"/>
              <a:t>.</a:t>
            </a:r>
            <a:r>
              <a:rPr lang="en-GB" sz="1200" dirty="0"/>
              <a:t> This is the beginning. The business is up and running. The primary problems will be obtaining customers and establishing a customer base, producing products or services, and tracking and conserving cash flow.</a:t>
            </a:r>
            <a:r>
              <a:rPr lang="en-GB" sz="1200" u="sng" dirty="0"/>
              <a:t> </a:t>
            </a:r>
            <a:r>
              <a:rPr lang="en-GB" sz="1200" dirty="0"/>
              <a:t> The organization is simple, with the owner doing everything, including directly supervising a small number of subordinates. Systems and formal planning do not exist. The company strategy? </a:t>
            </a:r>
            <a:r>
              <a:rPr lang="en-GB" sz="1200" i="1" dirty="0"/>
              <a:t>Staying alive</a:t>
            </a:r>
            <a:r>
              <a:rPr lang="en-GB" sz="1200" dirty="0"/>
              <a:t>. The companies that stay in business move to Stage II.</a:t>
            </a:r>
            <a:endParaRPr lang="cs-CZ" sz="1200" dirty="0"/>
          </a:p>
          <a:p>
            <a:pPr lvl="0" fontAlgn="base">
              <a:buNone/>
            </a:pPr>
            <a:r>
              <a:rPr lang="en-GB" sz="1200" b="1" dirty="0"/>
              <a:t>Stage II: </a:t>
            </a:r>
            <a:r>
              <a:rPr lang="en-GB" sz="1200" dirty="0"/>
              <a:t>Survival.</a:t>
            </a:r>
            <a:r>
              <a:rPr lang="en-GB" sz="1200" u="sng" dirty="0"/>
              <a:t> </a:t>
            </a:r>
            <a:r>
              <a:rPr lang="en-GB" sz="1200" dirty="0"/>
              <a:t>The business is now a viable operation. There are enough customers, and they are being satisfied well enough for them to stay with the business. The company’s focal point shifts to the relationship between revenues and expenses. Owners will be concerned with (1) whether they can generate enough cash in the short run to break even and cover the repair/replacement of basic assets and (2) whether they can get enough cash flow to stay in business and finance growth to earn an economic return on assets and </a:t>
            </a:r>
            <a:r>
              <a:rPr lang="en-GB" sz="1200" dirty="0" err="1"/>
              <a:t>labor</a:t>
            </a:r>
            <a:r>
              <a:rPr lang="en-GB" sz="1200" dirty="0"/>
              <a:t>. The organizational structure remains simple. Little systems development is evident, cash forecasting is the focus of formal planning, and the owner still runs everything.</a:t>
            </a:r>
            <a:endParaRPr lang="cs-CZ" sz="1200" dirty="0"/>
          </a:p>
          <a:p>
            <a:pPr lvl="0" fontAlgn="base">
              <a:buNone/>
            </a:pPr>
            <a:r>
              <a:rPr lang="en-GB" sz="1200" b="1" dirty="0"/>
              <a:t>Stage III: </a:t>
            </a:r>
            <a:r>
              <a:rPr lang="en-GB" sz="1200" dirty="0"/>
              <a:t>Success.</a:t>
            </a:r>
            <a:r>
              <a:rPr lang="en-GB" sz="1200" u="sng" dirty="0"/>
              <a:t> </a:t>
            </a:r>
            <a:r>
              <a:rPr lang="en-GB" sz="1200" dirty="0"/>
              <a:t>The business is now economically healthy, and the owners are considering whether to leverage the company for growth or consider the company as a means of support for them as they disengage from the company.</a:t>
            </a:r>
            <a:r>
              <a:rPr lang="en-GB" sz="1200" u="sng" dirty="0"/>
              <a:t> </a:t>
            </a:r>
            <a:r>
              <a:rPr lang="en-GB" sz="1200" dirty="0"/>
              <a:t> There are two tracks within the success stage. The first track is the success-growth </a:t>
            </a:r>
            <a:r>
              <a:rPr lang="en-GB" sz="1200" dirty="0" err="1"/>
              <a:t>substage</a:t>
            </a:r>
            <a:r>
              <a:rPr lang="en-GB" sz="1200" dirty="0"/>
              <a:t>, where the small business owner pulls all the company resources together and risks them all in financing growth. Systems are installed with forthcoming needs in mind. Operational planning focuses on budgets. Strategic planning is extensive, and the owner is deeply involved. The management style is functional, but the owner is active in all phases of the company’s business. The second track is the success-disengagement </a:t>
            </a:r>
            <a:r>
              <a:rPr lang="en-GB" sz="1200" dirty="0" err="1"/>
              <a:t>substage</a:t>
            </a:r>
            <a:r>
              <a:rPr lang="en-GB" sz="1200" dirty="0"/>
              <a:t>, where managers take over the owner’s operational duties, and the strategy focuses on maintaining the status quo. Cash is plentiful, so the company should be able to maintain itself indefinitely, barring external environmental changes. The owners benefit indefinitely from the positive cash flow or prepare for a sale or a merger. The first professional managers are hired, and basic financial, marketing, and production systems are in place.</a:t>
            </a:r>
            <a:endParaRPr lang="cs-CZ" sz="1200" dirty="0"/>
          </a:p>
          <a:p>
            <a:pPr lvl="0" fontAlgn="base">
              <a:buNone/>
            </a:pPr>
            <a:r>
              <a:rPr lang="en-GB" sz="1200" b="1" dirty="0"/>
              <a:t>Stage IV: </a:t>
            </a:r>
            <a:r>
              <a:rPr lang="en-GB" sz="1200" dirty="0"/>
              <a:t>Take-off.</a:t>
            </a:r>
            <a:r>
              <a:rPr lang="en-GB" sz="1200" u="sng" dirty="0"/>
              <a:t> </a:t>
            </a:r>
            <a:r>
              <a:rPr lang="en-GB" sz="1200" dirty="0"/>
              <a:t> This is a critical time in a company’s life. The business is becoming increasingly complex. The owners must decide how to grow rapidly and how to finance that growth. There are two key questions: (1) Can the owner delegate responsibility to others to improve managerial effectiveness? (2) Will there be enough cash to satisfy the demands of growth? The organization is decentralized and may have some divisions in place. Both operational planning and strategic planning are being conducted and involve specific managers. If the owner rises to the challenges of growth, it can become a very successful big business. If not, it can usually be sold at a profit.</a:t>
            </a:r>
            <a:endParaRPr lang="cs-CZ" sz="1200" dirty="0"/>
          </a:p>
          <a:p>
            <a:pPr lvl="0" fontAlgn="base">
              <a:buNone/>
            </a:pPr>
            <a:r>
              <a:rPr lang="en-GB" sz="1200" b="1" dirty="0"/>
              <a:t>Stage V: </a:t>
            </a:r>
            <a:r>
              <a:rPr lang="en-GB" sz="1200" dirty="0"/>
              <a:t>Resource </a:t>
            </a:r>
            <a:r>
              <a:rPr lang="en-GB" sz="1200" dirty="0" err="1"/>
              <a:t>Maturity.The</a:t>
            </a:r>
            <a:r>
              <a:rPr lang="en-GB" sz="1200" dirty="0"/>
              <a:t> company has arrived. It has the staff and financial resources to engage in detailed operational and strategic planning. The management structure is decentralized, with experienced senior staff, and all necessary systems are in place. The owner and the business have separated both financially and operationally. The concerns at this stage are to (1) consolidate and control the financial gains that have been brought on by the rapid growth and (2) retain the advantage of a small size (e.g., response flexibility and the entrepreneurial spirit). If the entrepreneurial spirit can be maintained, there is a strong probability of continued growth and success. If not, the company may find itself in a state of</a:t>
            </a:r>
            <a:r>
              <a:rPr lang="cs-CZ" sz="1200" dirty="0"/>
              <a:t> </a:t>
            </a:r>
            <a:r>
              <a:rPr lang="en-GB" sz="1200" dirty="0"/>
              <a:t>ossification. This occurs when there is a lack of innovation and risk aversion that, in turn, will contribute to stalled or halted growth. These are common traits in large corporations.</a:t>
            </a:r>
            <a:endParaRPr lang="cs-CZ" sz="1200" dirty="0"/>
          </a:p>
          <a:p>
            <a:pPr>
              <a:buNone/>
            </a:pPr>
            <a:endParaRPr lang="cs-CZ"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II. Marketing </a:t>
            </a:r>
            <a:r>
              <a:rPr lang="cs-CZ" dirty="0" err="1"/>
              <a:t>and</a:t>
            </a:r>
            <a:r>
              <a:rPr lang="cs-CZ" dirty="0"/>
              <a:t> </a:t>
            </a:r>
            <a:r>
              <a:rPr lang="cs-CZ" dirty="0" err="1"/>
              <a:t>product</a:t>
            </a:r>
            <a:r>
              <a:rPr lang="cs-CZ" dirty="0"/>
              <a:t> </a:t>
            </a:r>
            <a:r>
              <a:rPr lang="cs-CZ" dirty="0" err="1"/>
              <a:t>cycle</a:t>
            </a:r>
            <a:endParaRPr lang="cs-CZ" dirty="0"/>
          </a:p>
        </p:txBody>
      </p:sp>
      <p:sp>
        <p:nvSpPr>
          <p:cNvPr id="5" name="Podnadpis 4"/>
          <p:cNvSpPr>
            <a:spLocks noGrp="1"/>
          </p:cNvSpPr>
          <p:nvPr>
            <p:ph type="subTitle" idx="1"/>
          </p:nvPr>
        </p:nvSpPr>
        <p:spPr/>
        <p:txBody>
          <a:bodyPr/>
          <a:lstStyle/>
          <a:p>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datum 1"/>
          <p:cNvSpPr>
            <a:spLocks noGrp="1"/>
          </p:cNvSpPr>
          <p:nvPr>
            <p:ph type="dt" sz="half" idx="10"/>
          </p:nvPr>
        </p:nvSpPr>
        <p:spPr/>
        <p:txBody>
          <a:bodyPr/>
          <a:lstStyle/>
          <a:p>
            <a:endParaRPr lang="en-US" dirty="0"/>
          </a:p>
        </p:txBody>
      </p:sp>
      <p:sp>
        <p:nvSpPr>
          <p:cNvPr id="157698" name="Rectangle 2"/>
          <p:cNvSpPr>
            <a:spLocks noChangeArrowheads="1"/>
          </p:cNvSpPr>
          <p:nvPr/>
        </p:nvSpPr>
        <p:spPr bwMode="auto">
          <a:xfrm>
            <a:off x="1219200" y="333375"/>
            <a:ext cx="6807200" cy="574675"/>
          </a:xfrm>
          <a:prstGeom prst="rect">
            <a:avLst/>
          </a:prstGeom>
          <a:noFill/>
          <a:ln w="9525">
            <a:noFill/>
            <a:miter lim="800000"/>
            <a:headEnd/>
            <a:tailEnd/>
          </a:ln>
          <a:effectLst/>
        </p:spPr>
        <p:txBody>
          <a:bodyPr lIns="0" tIns="0" rIns="0" bIns="0"/>
          <a:lstStyle/>
          <a:p>
            <a:pPr algn="ctr" defTabSz="762000" eaLnBrk="0" hangingPunct="0"/>
            <a:r>
              <a:rPr lang="en-GB" sz="3600" b="1">
                <a:solidFill>
                  <a:srgbClr val="FF0000"/>
                </a:solidFill>
                <a:effectLst>
                  <a:outerShdw blurRad="38100" dist="38100" dir="2700000" algn="tl">
                    <a:srgbClr val="000000"/>
                  </a:outerShdw>
                </a:effectLst>
              </a:rPr>
              <a:t>Marketing Mix</a:t>
            </a:r>
          </a:p>
        </p:txBody>
      </p:sp>
      <p:sp>
        <p:nvSpPr>
          <p:cNvPr id="157699" name="Rectangle 3"/>
          <p:cNvSpPr>
            <a:spLocks noChangeArrowheads="1"/>
          </p:cNvSpPr>
          <p:nvPr/>
        </p:nvSpPr>
        <p:spPr bwMode="auto">
          <a:xfrm>
            <a:off x="3049588" y="2781300"/>
            <a:ext cx="2944812" cy="1327150"/>
          </a:xfrm>
          <a:prstGeom prst="rect">
            <a:avLst/>
          </a:prstGeom>
          <a:solidFill>
            <a:schemeClr val="accent1"/>
          </a:solidFill>
          <a:ln w="12700">
            <a:solidFill>
              <a:schemeClr val="tx1"/>
            </a:solidFill>
            <a:miter lim="800000"/>
            <a:headEnd/>
            <a:tailEnd/>
          </a:ln>
          <a:effectLst/>
        </p:spPr>
        <p:txBody>
          <a:bodyPr lIns="92075" tIns="46038" rIns="92075" bIns="46038">
            <a:spAutoFit/>
          </a:bodyPr>
          <a:lstStyle/>
          <a:p>
            <a:pPr algn="ctr" defTabSz="762000" eaLnBrk="0" hangingPunct="0"/>
            <a:r>
              <a:rPr lang="en-GB" sz="1600" b="1">
                <a:solidFill>
                  <a:srgbClr val="FF0000"/>
                </a:solidFill>
                <a:latin typeface="Times New Roman" charset="0"/>
              </a:rPr>
              <a:t>People</a:t>
            </a:r>
          </a:p>
          <a:p>
            <a:pPr algn="ctr" defTabSz="762000" eaLnBrk="0" hangingPunct="0"/>
            <a:r>
              <a:rPr lang="en-GB" sz="1600" b="1">
                <a:solidFill>
                  <a:schemeClr val="tx2"/>
                </a:solidFill>
                <a:latin typeface="Times New Roman" charset="0"/>
              </a:rPr>
              <a:t>Service</a:t>
            </a:r>
          </a:p>
          <a:p>
            <a:pPr algn="ctr" defTabSz="762000" eaLnBrk="0" hangingPunct="0"/>
            <a:r>
              <a:rPr lang="en-GB" sz="1600" b="1">
                <a:solidFill>
                  <a:schemeClr val="tx2"/>
                </a:solidFill>
                <a:latin typeface="Times New Roman" charset="0"/>
              </a:rPr>
              <a:t>Advice</a:t>
            </a:r>
          </a:p>
          <a:p>
            <a:pPr algn="ctr" defTabSz="762000" eaLnBrk="0" hangingPunct="0"/>
            <a:r>
              <a:rPr lang="en-GB" sz="1600" b="1">
                <a:solidFill>
                  <a:schemeClr val="tx2"/>
                </a:solidFill>
                <a:latin typeface="Times New Roman" charset="0"/>
              </a:rPr>
              <a:t>Support</a:t>
            </a:r>
          </a:p>
          <a:p>
            <a:pPr algn="ctr" defTabSz="762000" eaLnBrk="0" hangingPunct="0"/>
            <a:r>
              <a:rPr lang="en-GB" sz="1600" b="1">
                <a:solidFill>
                  <a:schemeClr val="tx2"/>
                </a:solidFill>
                <a:latin typeface="Times New Roman" charset="0"/>
              </a:rPr>
              <a:t>Relationships</a:t>
            </a:r>
          </a:p>
        </p:txBody>
      </p:sp>
      <p:grpSp>
        <p:nvGrpSpPr>
          <p:cNvPr id="2" name="Group 4"/>
          <p:cNvGrpSpPr>
            <a:grpSpLocks/>
          </p:cNvGrpSpPr>
          <p:nvPr/>
        </p:nvGrpSpPr>
        <p:grpSpPr bwMode="auto">
          <a:xfrm>
            <a:off x="250825" y="1700213"/>
            <a:ext cx="2617788" cy="3709987"/>
            <a:chOff x="171" y="1071"/>
            <a:chExt cx="1786" cy="2337"/>
          </a:xfrm>
        </p:grpSpPr>
        <p:sp>
          <p:nvSpPr>
            <p:cNvPr id="157701" name="Arc 5"/>
            <p:cNvSpPr>
              <a:spLocks/>
            </p:cNvSpPr>
            <p:nvPr/>
          </p:nvSpPr>
          <p:spPr bwMode="auto">
            <a:xfrm>
              <a:off x="1032" y="1071"/>
              <a:ext cx="901" cy="504"/>
            </a:xfrm>
            <a:custGeom>
              <a:avLst/>
              <a:gdLst>
                <a:gd name="G0" fmla="+- 21594 0 0"/>
                <a:gd name="G1" fmla="+- 21600 0 0"/>
                <a:gd name="G2" fmla="+- 21600 0 0"/>
                <a:gd name="T0" fmla="*/ 0 w 21594"/>
                <a:gd name="T1" fmla="*/ 21086 h 21600"/>
                <a:gd name="T2" fmla="*/ 21570 w 21594"/>
                <a:gd name="T3" fmla="*/ 0 h 21600"/>
                <a:gd name="T4" fmla="*/ 21594 w 21594"/>
                <a:gd name="T5" fmla="*/ 21600 h 21600"/>
              </a:gdLst>
              <a:ahLst/>
              <a:cxnLst>
                <a:cxn ang="0">
                  <a:pos x="T0" y="T1"/>
                </a:cxn>
                <a:cxn ang="0">
                  <a:pos x="T2" y="T3"/>
                </a:cxn>
                <a:cxn ang="0">
                  <a:pos x="T4" y="T5"/>
                </a:cxn>
              </a:cxnLst>
              <a:rect l="0" t="0" r="r" b="b"/>
              <a:pathLst>
                <a:path w="21594" h="21600" fill="none" extrusionOk="0">
                  <a:moveTo>
                    <a:pt x="0" y="21086"/>
                  </a:moveTo>
                  <a:cubicBezTo>
                    <a:pt x="279" y="9369"/>
                    <a:pt x="9850" y="13"/>
                    <a:pt x="21570" y="0"/>
                  </a:cubicBezTo>
                </a:path>
                <a:path w="21594" h="21600" stroke="0" extrusionOk="0">
                  <a:moveTo>
                    <a:pt x="0" y="21086"/>
                  </a:moveTo>
                  <a:cubicBezTo>
                    <a:pt x="279" y="9369"/>
                    <a:pt x="9850" y="13"/>
                    <a:pt x="21570" y="0"/>
                  </a:cubicBezTo>
                  <a:lnTo>
                    <a:pt x="21594" y="21600"/>
                  </a:lnTo>
                  <a:close/>
                </a:path>
              </a:pathLst>
            </a:custGeom>
            <a:noFill/>
            <a:ln w="76200" cap="rnd">
              <a:solidFill>
                <a:srgbClr val="FF0000"/>
              </a:solidFill>
              <a:round/>
              <a:headEnd type="triangle" w="lg" len="lg"/>
              <a:tailEnd type="triangle" w="lg" len="lg"/>
            </a:ln>
            <a:effectLst/>
          </p:spPr>
          <p:txBody>
            <a:bodyPr wrap="none" anchor="ctr"/>
            <a:lstStyle/>
            <a:p>
              <a:endParaRPr lang="cs-CZ"/>
            </a:p>
          </p:txBody>
        </p:sp>
        <p:grpSp>
          <p:nvGrpSpPr>
            <p:cNvPr id="3" name="Group 6"/>
            <p:cNvGrpSpPr>
              <a:grpSpLocks/>
            </p:cNvGrpSpPr>
            <p:nvPr/>
          </p:nvGrpSpPr>
          <p:grpSpPr bwMode="auto">
            <a:xfrm>
              <a:off x="171" y="1760"/>
              <a:ext cx="1786" cy="1648"/>
              <a:chOff x="171" y="1760"/>
              <a:chExt cx="1786" cy="1648"/>
            </a:xfrm>
          </p:grpSpPr>
          <p:sp>
            <p:nvSpPr>
              <p:cNvPr id="157703" name="Rectangle 7"/>
              <p:cNvSpPr>
                <a:spLocks noChangeArrowheads="1"/>
              </p:cNvSpPr>
              <p:nvPr/>
            </p:nvSpPr>
            <p:spPr bwMode="auto">
              <a:xfrm>
                <a:off x="171" y="1760"/>
                <a:ext cx="1678" cy="836"/>
              </a:xfrm>
              <a:prstGeom prst="rect">
                <a:avLst/>
              </a:prstGeom>
              <a:solidFill>
                <a:schemeClr val="accent1"/>
              </a:solidFill>
              <a:ln w="12700">
                <a:solidFill>
                  <a:schemeClr val="tx1"/>
                </a:solidFill>
                <a:miter lim="800000"/>
                <a:headEnd/>
                <a:tailEnd/>
              </a:ln>
              <a:effectLst/>
            </p:spPr>
            <p:txBody>
              <a:bodyPr lIns="92075" tIns="46038" rIns="92075" bIns="46038">
                <a:spAutoFit/>
              </a:bodyPr>
              <a:lstStyle/>
              <a:p>
                <a:pPr algn="ctr" defTabSz="762000" eaLnBrk="0" hangingPunct="0"/>
                <a:r>
                  <a:rPr lang="en-GB" sz="1600" b="1">
                    <a:solidFill>
                      <a:srgbClr val="FF0000"/>
                    </a:solidFill>
                    <a:latin typeface="Times New Roman" charset="0"/>
                  </a:rPr>
                  <a:t>Price</a:t>
                </a:r>
              </a:p>
              <a:p>
                <a:pPr algn="ctr" defTabSz="762000" eaLnBrk="0" hangingPunct="0"/>
                <a:r>
                  <a:rPr lang="en-GB" sz="1600" b="1">
                    <a:solidFill>
                      <a:schemeClr val="tx2"/>
                    </a:solidFill>
                    <a:latin typeface="Times New Roman" charset="0"/>
                  </a:rPr>
                  <a:t>List price</a:t>
                </a:r>
              </a:p>
              <a:p>
                <a:pPr algn="ctr" defTabSz="762000" eaLnBrk="0" hangingPunct="0"/>
                <a:r>
                  <a:rPr lang="en-GB" sz="1600" b="1">
                    <a:solidFill>
                      <a:schemeClr val="tx2"/>
                    </a:solidFill>
                    <a:latin typeface="Times New Roman" charset="0"/>
                  </a:rPr>
                  <a:t>Discounts, special offers</a:t>
                </a:r>
              </a:p>
              <a:p>
                <a:pPr algn="ctr" defTabSz="762000" eaLnBrk="0" hangingPunct="0"/>
                <a:r>
                  <a:rPr lang="en-GB" sz="1600" b="1">
                    <a:solidFill>
                      <a:schemeClr val="tx2"/>
                    </a:solidFill>
                    <a:latin typeface="Times New Roman" charset="0"/>
                  </a:rPr>
                  <a:t>Payment terms</a:t>
                </a:r>
              </a:p>
              <a:p>
                <a:pPr algn="ctr" defTabSz="762000" eaLnBrk="0" hangingPunct="0"/>
                <a:r>
                  <a:rPr lang="en-GB" sz="1600" b="1">
                    <a:solidFill>
                      <a:schemeClr val="tx2"/>
                    </a:solidFill>
                    <a:latin typeface="Times New Roman" charset="0"/>
                  </a:rPr>
                  <a:t>Service &amp; spares prices</a:t>
                </a:r>
              </a:p>
            </p:txBody>
          </p:sp>
          <p:sp>
            <p:nvSpPr>
              <p:cNvPr id="157704" name="Arc 8"/>
              <p:cNvSpPr>
                <a:spLocks/>
              </p:cNvSpPr>
              <p:nvPr/>
            </p:nvSpPr>
            <p:spPr bwMode="auto">
              <a:xfrm>
                <a:off x="987" y="2976"/>
                <a:ext cx="970" cy="432"/>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76200" cap="rnd">
                <a:solidFill>
                  <a:srgbClr val="FF0000"/>
                </a:solidFill>
                <a:round/>
                <a:headEnd type="triangle" w="lg" len="lg"/>
                <a:tailEnd type="triangle" w="lg" len="lg"/>
              </a:ln>
              <a:effectLst/>
            </p:spPr>
            <p:txBody>
              <a:bodyPr wrap="none" anchor="ctr"/>
              <a:lstStyle/>
              <a:p>
                <a:endParaRPr lang="cs-CZ"/>
              </a:p>
            </p:txBody>
          </p:sp>
        </p:grpSp>
      </p:grpSp>
      <p:grpSp>
        <p:nvGrpSpPr>
          <p:cNvPr id="4" name="Group 9"/>
          <p:cNvGrpSpPr>
            <a:grpSpLocks/>
          </p:cNvGrpSpPr>
          <p:nvPr/>
        </p:nvGrpSpPr>
        <p:grpSpPr bwMode="auto">
          <a:xfrm>
            <a:off x="3097213" y="4581525"/>
            <a:ext cx="4533900" cy="1571625"/>
            <a:chOff x="2113" y="2886"/>
            <a:chExt cx="3093" cy="990"/>
          </a:xfrm>
        </p:grpSpPr>
        <p:sp>
          <p:nvSpPr>
            <p:cNvPr id="157706" name="Rectangle 10"/>
            <p:cNvSpPr>
              <a:spLocks noChangeArrowheads="1"/>
            </p:cNvSpPr>
            <p:nvPr/>
          </p:nvSpPr>
          <p:spPr bwMode="auto">
            <a:xfrm>
              <a:off x="2113" y="2886"/>
              <a:ext cx="1966" cy="990"/>
            </a:xfrm>
            <a:prstGeom prst="rect">
              <a:avLst/>
            </a:prstGeom>
            <a:solidFill>
              <a:schemeClr val="accent1"/>
            </a:solidFill>
            <a:ln w="12700">
              <a:solidFill>
                <a:schemeClr val="tx1"/>
              </a:solidFill>
              <a:miter lim="800000"/>
              <a:headEnd/>
              <a:tailEnd/>
            </a:ln>
            <a:effectLst/>
          </p:spPr>
          <p:txBody>
            <a:bodyPr lIns="92075" tIns="46038" rIns="92075" bIns="46038">
              <a:spAutoFit/>
            </a:bodyPr>
            <a:lstStyle/>
            <a:p>
              <a:pPr algn="ctr" defTabSz="762000" eaLnBrk="0" hangingPunct="0"/>
              <a:r>
                <a:rPr lang="en-GB" sz="1600" b="1">
                  <a:solidFill>
                    <a:srgbClr val="FF0000"/>
                  </a:solidFill>
                  <a:latin typeface="Times New Roman" charset="0"/>
                </a:rPr>
                <a:t>Place</a:t>
              </a:r>
            </a:p>
            <a:p>
              <a:pPr algn="ctr" defTabSz="762000" eaLnBrk="0" hangingPunct="0"/>
              <a:r>
                <a:rPr lang="en-GB" sz="1600" b="1">
                  <a:solidFill>
                    <a:schemeClr val="tx2"/>
                  </a:solidFill>
                  <a:latin typeface="Times New Roman" charset="0"/>
                </a:rPr>
                <a:t>Location</a:t>
              </a:r>
            </a:p>
            <a:p>
              <a:pPr algn="ctr" defTabSz="762000" eaLnBrk="0" hangingPunct="0"/>
              <a:r>
                <a:rPr lang="en-GB" sz="1600" b="1">
                  <a:solidFill>
                    <a:schemeClr val="tx2"/>
                  </a:solidFill>
                  <a:latin typeface="Times New Roman" charset="0"/>
                </a:rPr>
                <a:t>Layout, design</a:t>
              </a:r>
            </a:p>
            <a:p>
              <a:pPr algn="ctr" defTabSz="762000" eaLnBrk="0" hangingPunct="0"/>
              <a:r>
                <a:rPr lang="en-GB" sz="1600" b="1">
                  <a:solidFill>
                    <a:schemeClr val="tx2"/>
                  </a:solidFill>
                  <a:latin typeface="Times New Roman" charset="0"/>
                </a:rPr>
                <a:t>Channels of distribution</a:t>
              </a:r>
            </a:p>
            <a:p>
              <a:pPr algn="ctr" defTabSz="762000" eaLnBrk="0" hangingPunct="0"/>
              <a:r>
                <a:rPr lang="en-GB" sz="1600" b="1">
                  <a:solidFill>
                    <a:schemeClr val="tx2"/>
                  </a:solidFill>
                  <a:latin typeface="Times New Roman" charset="0"/>
                </a:rPr>
                <a:t>Routes to market: telephone, internet, post</a:t>
              </a:r>
            </a:p>
          </p:txBody>
        </p:sp>
        <p:sp>
          <p:nvSpPr>
            <p:cNvPr id="157707" name="Arc 11"/>
            <p:cNvSpPr>
              <a:spLocks/>
            </p:cNvSpPr>
            <p:nvPr/>
          </p:nvSpPr>
          <p:spPr bwMode="auto">
            <a:xfrm>
              <a:off x="4236" y="2931"/>
              <a:ext cx="970" cy="468"/>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76200" cap="rnd">
              <a:solidFill>
                <a:srgbClr val="FF0000"/>
              </a:solidFill>
              <a:round/>
              <a:headEnd type="triangle" w="lg" len="lg"/>
              <a:tailEnd type="triangle" w="lg" len="lg"/>
            </a:ln>
            <a:effectLst/>
          </p:spPr>
          <p:txBody>
            <a:bodyPr wrap="none" anchor="ctr"/>
            <a:lstStyle/>
            <a:p>
              <a:endParaRPr lang="cs-CZ"/>
            </a:p>
          </p:txBody>
        </p:sp>
      </p:grpSp>
      <p:sp>
        <p:nvSpPr>
          <p:cNvPr id="157708" name="Rectangle 12"/>
          <p:cNvSpPr>
            <a:spLocks noChangeArrowheads="1"/>
          </p:cNvSpPr>
          <p:nvPr/>
        </p:nvSpPr>
        <p:spPr bwMode="auto">
          <a:xfrm>
            <a:off x="3049588" y="981075"/>
            <a:ext cx="2944812" cy="1327150"/>
          </a:xfrm>
          <a:prstGeom prst="rect">
            <a:avLst/>
          </a:prstGeom>
          <a:solidFill>
            <a:schemeClr val="accent1"/>
          </a:solidFill>
          <a:ln w="12700">
            <a:solidFill>
              <a:schemeClr val="tx1"/>
            </a:solidFill>
            <a:miter lim="800000"/>
            <a:headEnd/>
            <a:tailEnd/>
          </a:ln>
          <a:effectLst/>
        </p:spPr>
        <p:txBody>
          <a:bodyPr lIns="92075" tIns="46038" rIns="92075" bIns="46038">
            <a:spAutoFit/>
          </a:bodyPr>
          <a:lstStyle/>
          <a:p>
            <a:pPr algn="ctr" defTabSz="762000" eaLnBrk="0" hangingPunct="0"/>
            <a:r>
              <a:rPr lang="en-GB" sz="1600" b="1">
                <a:solidFill>
                  <a:srgbClr val="FF0000"/>
                </a:solidFill>
                <a:latin typeface="Times New Roman" charset="0"/>
              </a:rPr>
              <a:t>Product</a:t>
            </a:r>
          </a:p>
          <a:p>
            <a:pPr algn="ctr" defTabSz="762000" eaLnBrk="0" hangingPunct="0"/>
            <a:r>
              <a:rPr lang="en-GB" sz="1600" b="1">
                <a:solidFill>
                  <a:schemeClr val="tx2"/>
                </a:solidFill>
                <a:latin typeface="Times New Roman" charset="0"/>
              </a:rPr>
              <a:t>Design, sizes, colours</a:t>
            </a:r>
          </a:p>
          <a:p>
            <a:pPr algn="ctr" defTabSz="762000" eaLnBrk="0" hangingPunct="0"/>
            <a:r>
              <a:rPr lang="en-GB" sz="1600" b="1">
                <a:solidFill>
                  <a:schemeClr val="tx2"/>
                </a:solidFill>
                <a:latin typeface="Times New Roman" charset="0"/>
              </a:rPr>
              <a:t>Materials, quality</a:t>
            </a:r>
          </a:p>
          <a:p>
            <a:pPr algn="ctr" defTabSz="762000" eaLnBrk="0" hangingPunct="0"/>
            <a:r>
              <a:rPr lang="en-GB" sz="1600" b="1">
                <a:solidFill>
                  <a:schemeClr val="tx2"/>
                </a:solidFill>
                <a:latin typeface="Times New Roman" charset="0"/>
              </a:rPr>
              <a:t>Specification</a:t>
            </a:r>
          </a:p>
          <a:p>
            <a:pPr algn="ctr" defTabSz="762000" eaLnBrk="0" hangingPunct="0"/>
            <a:r>
              <a:rPr lang="en-GB" sz="1600" b="1">
                <a:solidFill>
                  <a:schemeClr val="tx2"/>
                </a:solidFill>
                <a:latin typeface="Times New Roman" charset="0"/>
              </a:rPr>
              <a:t>After-sales service</a:t>
            </a:r>
          </a:p>
        </p:txBody>
      </p:sp>
      <p:grpSp>
        <p:nvGrpSpPr>
          <p:cNvPr id="5" name="Group 13"/>
          <p:cNvGrpSpPr>
            <a:grpSpLocks/>
          </p:cNvGrpSpPr>
          <p:nvPr/>
        </p:nvGrpSpPr>
        <p:grpSpPr bwMode="auto">
          <a:xfrm>
            <a:off x="6234113" y="1700213"/>
            <a:ext cx="2630487" cy="2652712"/>
            <a:chOff x="4253" y="1071"/>
            <a:chExt cx="1794" cy="1671"/>
          </a:xfrm>
        </p:grpSpPr>
        <p:sp>
          <p:nvSpPr>
            <p:cNvPr id="157710" name="Rectangle 14"/>
            <p:cNvSpPr>
              <a:spLocks noChangeArrowheads="1"/>
            </p:cNvSpPr>
            <p:nvPr/>
          </p:nvSpPr>
          <p:spPr bwMode="auto">
            <a:xfrm>
              <a:off x="4321" y="1752"/>
              <a:ext cx="1726" cy="990"/>
            </a:xfrm>
            <a:prstGeom prst="rect">
              <a:avLst/>
            </a:prstGeom>
            <a:solidFill>
              <a:schemeClr val="accent1"/>
            </a:solidFill>
            <a:ln w="12700">
              <a:solidFill>
                <a:schemeClr val="tx1"/>
              </a:solidFill>
              <a:miter lim="800000"/>
              <a:headEnd/>
              <a:tailEnd/>
            </a:ln>
            <a:effectLst/>
          </p:spPr>
          <p:txBody>
            <a:bodyPr lIns="92075" tIns="46038" rIns="92075" bIns="46038">
              <a:spAutoFit/>
            </a:bodyPr>
            <a:lstStyle/>
            <a:p>
              <a:pPr algn="ctr" defTabSz="762000" eaLnBrk="0" hangingPunct="0"/>
              <a:r>
                <a:rPr lang="en-GB" sz="1600" b="1">
                  <a:solidFill>
                    <a:srgbClr val="FF0000"/>
                  </a:solidFill>
                  <a:latin typeface="Times New Roman" charset="0"/>
                </a:rPr>
                <a:t>Promotion</a:t>
              </a:r>
            </a:p>
            <a:p>
              <a:pPr algn="ctr" defTabSz="762000" eaLnBrk="0" hangingPunct="0"/>
              <a:r>
                <a:rPr lang="en-GB" sz="1600" b="1">
                  <a:solidFill>
                    <a:schemeClr val="tx2"/>
                  </a:solidFill>
                  <a:latin typeface="Times New Roman" charset="0"/>
                </a:rPr>
                <a:t>Advertising</a:t>
              </a:r>
            </a:p>
            <a:p>
              <a:pPr algn="ctr" defTabSz="762000" eaLnBrk="0" hangingPunct="0"/>
              <a:r>
                <a:rPr lang="en-GB" sz="1600" b="1">
                  <a:solidFill>
                    <a:schemeClr val="tx2"/>
                  </a:solidFill>
                  <a:latin typeface="Times New Roman" charset="0"/>
                </a:rPr>
                <a:t>Point-of-sale displays</a:t>
              </a:r>
            </a:p>
            <a:p>
              <a:pPr algn="ctr" defTabSz="762000" eaLnBrk="0" hangingPunct="0"/>
              <a:r>
                <a:rPr lang="en-GB" sz="1600" b="1">
                  <a:solidFill>
                    <a:schemeClr val="tx2"/>
                  </a:solidFill>
                  <a:latin typeface="Times New Roman" charset="0"/>
                </a:rPr>
                <a:t>Leaflets, brochures etc.</a:t>
              </a:r>
            </a:p>
            <a:p>
              <a:pPr algn="ctr" defTabSz="762000" eaLnBrk="0" hangingPunct="0"/>
              <a:r>
                <a:rPr lang="en-GB" sz="1600" b="1">
                  <a:solidFill>
                    <a:schemeClr val="tx2"/>
                  </a:solidFill>
                  <a:latin typeface="Times New Roman" charset="0"/>
                </a:rPr>
                <a:t>Personal selling</a:t>
              </a:r>
            </a:p>
            <a:p>
              <a:pPr algn="ctr" defTabSz="762000" eaLnBrk="0" hangingPunct="0"/>
              <a:r>
                <a:rPr lang="en-GB" sz="1600" b="1">
                  <a:solidFill>
                    <a:schemeClr val="tx2"/>
                  </a:solidFill>
                  <a:latin typeface="Times New Roman" charset="0"/>
                </a:rPr>
                <a:t>Telephone, internet, post</a:t>
              </a:r>
            </a:p>
          </p:txBody>
        </p:sp>
        <p:sp>
          <p:nvSpPr>
            <p:cNvPr id="157711" name="Arc 15"/>
            <p:cNvSpPr>
              <a:spLocks/>
            </p:cNvSpPr>
            <p:nvPr/>
          </p:nvSpPr>
          <p:spPr bwMode="auto">
            <a:xfrm>
              <a:off x="4253" y="1071"/>
              <a:ext cx="970" cy="468"/>
            </a:xfrm>
            <a:custGeom>
              <a:avLst/>
              <a:gdLst>
                <a:gd name="G0" fmla="+- 0 0 0"/>
                <a:gd name="G1" fmla="+- 21600 0 0"/>
                <a:gd name="G2" fmla="+- 21600 0 0"/>
                <a:gd name="T0" fmla="*/ 22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21" y="0"/>
                  </a:moveTo>
                  <a:cubicBezTo>
                    <a:pt x="11942" y="12"/>
                    <a:pt x="21600" y="9679"/>
                    <a:pt x="21600" y="21600"/>
                  </a:cubicBezTo>
                </a:path>
                <a:path w="21600" h="21600" stroke="0" extrusionOk="0">
                  <a:moveTo>
                    <a:pt x="21" y="0"/>
                  </a:moveTo>
                  <a:cubicBezTo>
                    <a:pt x="11942" y="12"/>
                    <a:pt x="21600" y="9679"/>
                    <a:pt x="21600" y="21600"/>
                  </a:cubicBezTo>
                  <a:lnTo>
                    <a:pt x="0" y="21600"/>
                  </a:lnTo>
                  <a:close/>
                </a:path>
              </a:pathLst>
            </a:custGeom>
            <a:noFill/>
            <a:ln w="76200" cap="rnd">
              <a:solidFill>
                <a:srgbClr val="FF0000"/>
              </a:solidFill>
              <a:round/>
              <a:headEnd type="triangle" w="lg" len="lg"/>
              <a:tailEnd type="triangle" w="lg" len="lg"/>
            </a:ln>
            <a:effectLst/>
          </p:spPr>
          <p:txBody>
            <a:bodyPr wrap="none" anchor="ctr"/>
            <a:lstStyle/>
            <a:p>
              <a:endParaRPr lang="cs-CZ"/>
            </a:p>
          </p:txBody>
        </p:sp>
      </p:gr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57708"/>
                                        </p:tgtEl>
                                        <p:attrNameLst>
                                          <p:attrName>style.visibility</p:attrName>
                                        </p:attrNameLst>
                                      </p:cBhvr>
                                      <p:to>
                                        <p:strVal val="visible"/>
                                      </p:to>
                                    </p:set>
                                    <p:animEffect transition="in" filter="wheel(4)">
                                      <p:cBhvr>
                                        <p:cTn id="7" dur="2000"/>
                                        <p:tgtEl>
                                          <p:spTgt spid="15770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4)">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heel(4)">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heel(4)">
                                      <p:cBhvr>
                                        <p:cTn id="22" dur="20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57699"/>
                                        </p:tgtEl>
                                        <p:attrNameLst>
                                          <p:attrName>style.visibility</p:attrName>
                                        </p:attrNameLst>
                                      </p:cBhvr>
                                      <p:to>
                                        <p:strVal val="visible"/>
                                      </p:to>
                                    </p:set>
                                    <p:animEffect transition="in" filter="diamond(in)">
                                      <p:cBhvr>
                                        <p:cTn id="27" dur="2000"/>
                                        <p:tgtEl>
                                          <p:spTgt spid="157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animBg="1"/>
      <p:bldP spid="15770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Zástupný symbol pro datum 1"/>
          <p:cNvSpPr>
            <a:spLocks noGrp="1"/>
          </p:cNvSpPr>
          <p:nvPr>
            <p:ph type="dt" sz="half" idx="10"/>
          </p:nvPr>
        </p:nvSpPr>
        <p:spPr/>
        <p:txBody>
          <a:bodyPr/>
          <a:lstStyle/>
          <a:p>
            <a:endParaRPr lang="en-US" dirty="0"/>
          </a:p>
        </p:txBody>
      </p:sp>
      <p:sp>
        <p:nvSpPr>
          <p:cNvPr id="99330" name="Rectangle 2"/>
          <p:cNvSpPr>
            <a:spLocks noChangeArrowheads="1"/>
          </p:cNvSpPr>
          <p:nvPr/>
        </p:nvSpPr>
        <p:spPr bwMode="auto">
          <a:xfrm>
            <a:off x="492125" y="790575"/>
            <a:ext cx="8232775" cy="388938"/>
          </a:xfrm>
          <a:prstGeom prst="rect">
            <a:avLst/>
          </a:prstGeom>
          <a:noFill/>
          <a:ln w="9525">
            <a:noFill/>
            <a:miter lim="800000"/>
            <a:headEnd/>
            <a:tailEnd/>
          </a:ln>
          <a:effectLst/>
        </p:spPr>
        <p:txBody>
          <a:bodyPr lIns="0" tIns="0" rIns="0" bIns="0"/>
          <a:lstStyle/>
          <a:p>
            <a:pPr algn="ctr" defTabSz="762000" eaLnBrk="0" hangingPunct="0"/>
            <a:r>
              <a:rPr lang="en-GB" sz="3600" b="1">
                <a:solidFill>
                  <a:srgbClr val="FF0000"/>
                </a:solidFill>
                <a:effectLst>
                  <a:outerShdw blurRad="38100" dist="38100" dir="2700000" algn="tl">
                    <a:srgbClr val="000000"/>
                  </a:outerShdw>
                </a:effectLst>
              </a:rPr>
              <a:t>The Product Life Cycle</a:t>
            </a:r>
          </a:p>
        </p:txBody>
      </p:sp>
      <p:grpSp>
        <p:nvGrpSpPr>
          <p:cNvPr id="2" name="Group 25"/>
          <p:cNvGrpSpPr>
            <a:grpSpLocks/>
          </p:cNvGrpSpPr>
          <p:nvPr/>
        </p:nvGrpSpPr>
        <p:grpSpPr bwMode="auto">
          <a:xfrm>
            <a:off x="34925" y="1341438"/>
            <a:ext cx="9037638" cy="4759325"/>
            <a:chOff x="22" y="845"/>
            <a:chExt cx="5693" cy="2998"/>
          </a:xfrm>
        </p:grpSpPr>
        <p:grpSp>
          <p:nvGrpSpPr>
            <p:cNvPr id="3" name="Group 24"/>
            <p:cNvGrpSpPr>
              <a:grpSpLocks/>
            </p:cNvGrpSpPr>
            <p:nvPr/>
          </p:nvGrpSpPr>
          <p:grpSpPr bwMode="auto">
            <a:xfrm>
              <a:off x="22" y="845"/>
              <a:ext cx="5693" cy="2865"/>
              <a:chOff x="22" y="845"/>
              <a:chExt cx="5693" cy="2865"/>
            </a:xfrm>
          </p:grpSpPr>
          <p:sp>
            <p:nvSpPr>
              <p:cNvPr id="99332" name="Line 4"/>
              <p:cNvSpPr>
                <a:spLocks noChangeShapeType="1"/>
              </p:cNvSpPr>
              <p:nvPr/>
            </p:nvSpPr>
            <p:spPr bwMode="auto">
              <a:xfrm>
                <a:off x="448" y="1249"/>
                <a:ext cx="0" cy="2249"/>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99333" name="Line 5"/>
              <p:cNvSpPr>
                <a:spLocks noChangeShapeType="1"/>
              </p:cNvSpPr>
              <p:nvPr/>
            </p:nvSpPr>
            <p:spPr bwMode="auto">
              <a:xfrm>
                <a:off x="466" y="3498"/>
                <a:ext cx="4975" cy="0"/>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99334" name="Line 6"/>
              <p:cNvSpPr>
                <a:spLocks noChangeShapeType="1"/>
              </p:cNvSpPr>
              <p:nvPr/>
            </p:nvSpPr>
            <p:spPr bwMode="auto">
              <a:xfrm>
                <a:off x="1463" y="1249"/>
                <a:ext cx="0" cy="2249"/>
              </a:xfrm>
              <a:prstGeom prst="line">
                <a:avLst/>
              </a:prstGeom>
              <a:noFill/>
              <a:ln w="25400">
                <a:solidFill>
                  <a:schemeClr val="tx1"/>
                </a:solidFill>
                <a:prstDash val="dash"/>
                <a:round/>
                <a:headEnd type="none" w="sm" len="sm"/>
                <a:tailEnd type="none" w="sm" len="sm"/>
              </a:ln>
              <a:effectLst/>
            </p:spPr>
            <p:txBody>
              <a:bodyPr wrap="none" anchor="ctr"/>
              <a:lstStyle/>
              <a:p>
                <a:endParaRPr lang="cs-CZ"/>
              </a:p>
            </p:txBody>
          </p:sp>
          <p:sp>
            <p:nvSpPr>
              <p:cNvPr id="99335" name="Line 7"/>
              <p:cNvSpPr>
                <a:spLocks noChangeShapeType="1"/>
              </p:cNvSpPr>
              <p:nvPr/>
            </p:nvSpPr>
            <p:spPr bwMode="auto">
              <a:xfrm>
                <a:off x="2789" y="1249"/>
                <a:ext cx="0" cy="2249"/>
              </a:xfrm>
              <a:prstGeom prst="line">
                <a:avLst/>
              </a:prstGeom>
              <a:noFill/>
              <a:ln w="25400">
                <a:solidFill>
                  <a:schemeClr val="tx1"/>
                </a:solidFill>
                <a:prstDash val="dash"/>
                <a:round/>
                <a:headEnd type="none" w="sm" len="sm"/>
                <a:tailEnd type="none" w="sm" len="sm"/>
              </a:ln>
              <a:effectLst/>
            </p:spPr>
            <p:txBody>
              <a:bodyPr wrap="none" anchor="ctr"/>
              <a:lstStyle/>
              <a:p>
                <a:endParaRPr lang="cs-CZ"/>
              </a:p>
            </p:txBody>
          </p:sp>
          <p:sp>
            <p:nvSpPr>
              <p:cNvPr id="99336" name="Line 8"/>
              <p:cNvSpPr>
                <a:spLocks noChangeShapeType="1"/>
              </p:cNvSpPr>
              <p:nvPr/>
            </p:nvSpPr>
            <p:spPr bwMode="auto">
              <a:xfrm>
                <a:off x="4480" y="1249"/>
                <a:ext cx="0" cy="2249"/>
              </a:xfrm>
              <a:prstGeom prst="line">
                <a:avLst/>
              </a:prstGeom>
              <a:noFill/>
              <a:ln w="25400">
                <a:solidFill>
                  <a:schemeClr val="tx1"/>
                </a:solidFill>
                <a:prstDash val="dash"/>
                <a:round/>
                <a:headEnd type="none" w="sm" len="sm"/>
                <a:tailEnd type="none" w="sm" len="sm"/>
              </a:ln>
              <a:effectLst/>
            </p:spPr>
            <p:txBody>
              <a:bodyPr wrap="none" anchor="ctr"/>
              <a:lstStyle/>
              <a:p>
                <a:endParaRPr lang="cs-CZ"/>
              </a:p>
            </p:txBody>
          </p:sp>
          <p:sp>
            <p:nvSpPr>
              <p:cNvPr id="99337" name="Rectangle 9"/>
              <p:cNvSpPr>
                <a:spLocks noChangeArrowheads="1"/>
              </p:cNvSpPr>
              <p:nvPr/>
            </p:nvSpPr>
            <p:spPr bwMode="auto">
              <a:xfrm>
                <a:off x="256" y="3498"/>
                <a:ext cx="832" cy="212"/>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1600" b="1">
                    <a:solidFill>
                      <a:schemeClr val="tx2"/>
                    </a:solidFill>
                  </a:rPr>
                  <a:t>0</a:t>
                </a:r>
              </a:p>
            </p:txBody>
          </p:sp>
          <p:sp>
            <p:nvSpPr>
              <p:cNvPr id="99338" name="Rectangle 10"/>
              <p:cNvSpPr>
                <a:spLocks noChangeArrowheads="1"/>
              </p:cNvSpPr>
              <p:nvPr/>
            </p:nvSpPr>
            <p:spPr bwMode="auto">
              <a:xfrm>
                <a:off x="5012" y="3249"/>
                <a:ext cx="703" cy="250"/>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000" b="1"/>
                  <a:t>Time</a:t>
                </a:r>
              </a:p>
            </p:txBody>
          </p:sp>
          <p:sp>
            <p:nvSpPr>
              <p:cNvPr id="99339" name="Rectangle 11"/>
              <p:cNvSpPr>
                <a:spLocks noChangeArrowheads="1"/>
              </p:cNvSpPr>
              <p:nvPr/>
            </p:nvSpPr>
            <p:spPr bwMode="auto">
              <a:xfrm>
                <a:off x="22" y="845"/>
                <a:ext cx="590" cy="250"/>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000" b="1"/>
                  <a:t>Sales</a:t>
                </a:r>
              </a:p>
            </p:txBody>
          </p:sp>
          <p:sp>
            <p:nvSpPr>
              <p:cNvPr id="99340" name="Rectangle 12"/>
              <p:cNvSpPr>
                <a:spLocks noChangeArrowheads="1"/>
              </p:cNvSpPr>
              <p:nvPr/>
            </p:nvSpPr>
            <p:spPr bwMode="auto">
              <a:xfrm>
                <a:off x="448" y="1070"/>
                <a:ext cx="1117" cy="1559"/>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solidFill>
                      <a:srgbClr val="FF0000"/>
                    </a:solidFill>
                  </a:rPr>
                  <a:t>I</a:t>
                </a:r>
                <a:r>
                  <a:rPr lang="en-GB" sz="2000" b="1">
                    <a:solidFill>
                      <a:srgbClr val="FF0000"/>
                    </a:solidFill>
                  </a:rPr>
                  <a:t>ntroduction</a:t>
                </a:r>
                <a:br>
                  <a:rPr lang="en-GB" sz="1600" b="1">
                    <a:solidFill>
                      <a:schemeClr val="hlink"/>
                    </a:solidFill>
                  </a:rPr>
                </a:br>
                <a:r>
                  <a:rPr lang="en-GB" sz="1600" b="1"/>
                  <a:t>Low sales</a:t>
                </a:r>
              </a:p>
              <a:p>
                <a:pPr defTabSz="762000" eaLnBrk="0" hangingPunct="0">
                  <a:spcBef>
                    <a:spcPct val="50000"/>
                  </a:spcBef>
                </a:pPr>
                <a:r>
                  <a:rPr lang="en-GB" sz="1600" b="1"/>
                  <a:t>Low growth</a:t>
                </a:r>
              </a:p>
              <a:p>
                <a:pPr defTabSz="762000" eaLnBrk="0" hangingPunct="0">
                  <a:spcBef>
                    <a:spcPct val="50000"/>
                  </a:spcBef>
                </a:pPr>
                <a:r>
                  <a:rPr lang="en-GB" sz="1600" b="1"/>
                  <a:t>Low profits or losses as costs are high</a:t>
                </a:r>
              </a:p>
              <a:p>
                <a:pPr defTabSz="762000" eaLnBrk="0" hangingPunct="0">
                  <a:spcBef>
                    <a:spcPct val="50000"/>
                  </a:spcBef>
                </a:pPr>
                <a:r>
                  <a:rPr lang="en-GB" sz="1600" b="1"/>
                  <a:t>Few competitors</a:t>
                </a:r>
              </a:p>
            </p:txBody>
          </p:sp>
          <p:sp>
            <p:nvSpPr>
              <p:cNvPr id="99341" name="Rectangle 13"/>
              <p:cNvSpPr>
                <a:spLocks noChangeArrowheads="1"/>
              </p:cNvSpPr>
              <p:nvPr/>
            </p:nvSpPr>
            <p:spPr bwMode="auto">
              <a:xfrm>
                <a:off x="1600" y="1070"/>
                <a:ext cx="1153" cy="2098"/>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000" b="1">
                    <a:solidFill>
                      <a:srgbClr val="FF0000"/>
                    </a:solidFill>
                  </a:rPr>
                  <a:t>Growth</a:t>
                </a:r>
                <a:br>
                  <a:rPr lang="en-GB" sz="2000" b="1">
                    <a:solidFill>
                      <a:schemeClr val="hlink"/>
                    </a:solidFill>
                  </a:rPr>
                </a:br>
                <a:r>
                  <a:rPr lang="en-GB" sz="1600" b="1"/>
                  <a:t>Increasing sales</a:t>
                </a:r>
              </a:p>
              <a:p>
                <a:pPr defTabSz="762000" eaLnBrk="0" hangingPunct="0">
                  <a:spcBef>
                    <a:spcPct val="50000"/>
                  </a:spcBef>
                </a:pPr>
                <a:r>
                  <a:rPr lang="en-GB" sz="1600" b="1"/>
                  <a:t>Rapid growth</a:t>
                </a:r>
              </a:p>
              <a:p>
                <a:pPr defTabSz="762000" eaLnBrk="0" hangingPunct="0">
                  <a:spcBef>
                    <a:spcPct val="50000"/>
                  </a:spcBef>
                </a:pPr>
                <a:r>
                  <a:rPr lang="en-GB" sz="1600" b="1"/>
                  <a:t>High profits as costs come down</a:t>
                </a:r>
              </a:p>
              <a:p>
                <a:pPr defTabSz="762000" eaLnBrk="0" hangingPunct="0">
                  <a:spcBef>
                    <a:spcPct val="50000"/>
                  </a:spcBef>
                </a:pPr>
                <a:r>
                  <a:rPr lang="en-GB" sz="1600" b="1"/>
                  <a:t>Competitors emerging &amp; competition intensifying</a:t>
                </a:r>
              </a:p>
              <a:p>
                <a:pPr defTabSz="762000" eaLnBrk="0" hangingPunct="0">
                  <a:spcBef>
                    <a:spcPct val="50000"/>
                  </a:spcBef>
                </a:pPr>
                <a:endParaRPr lang="en-GB" sz="1600" b="1"/>
              </a:p>
            </p:txBody>
          </p:sp>
          <p:sp>
            <p:nvSpPr>
              <p:cNvPr id="99342" name="Rectangle 14"/>
              <p:cNvSpPr>
                <a:spLocks noChangeArrowheads="1"/>
              </p:cNvSpPr>
              <p:nvPr/>
            </p:nvSpPr>
            <p:spPr bwMode="auto">
              <a:xfrm>
                <a:off x="2880" y="1070"/>
                <a:ext cx="1678" cy="1328"/>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000" b="1">
                    <a:solidFill>
                      <a:srgbClr val="FF0000"/>
                    </a:solidFill>
                  </a:rPr>
                  <a:t>Maturity</a:t>
                </a:r>
                <a:br>
                  <a:rPr lang="en-GB" sz="1600" b="1">
                    <a:solidFill>
                      <a:srgbClr val="FF0000"/>
                    </a:solidFill>
                  </a:rPr>
                </a:br>
                <a:r>
                  <a:rPr lang="en-GB" sz="1600" b="1"/>
                  <a:t>Static but high sales</a:t>
                </a:r>
              </a:p>
              <a:p>
                <a:pPr defTabSz="762000" eaLnBrk="0" hangingPunct="0">
                  <a:spcBef>
                    <a:spcPct val="50000"/>
                  </a:spcBef>
                </a:pPr>
                <a:r>
                  <a:rPr lang="en-GB" sz="1600" b="1"/>
                  <a:t>Static but high profits</a:t>
                </a:r>
              </a:p>
              <a:p>
                <a:pPr defTabSz="762000" eaLnBrk="0" hangingPunct="0">
                  <a:spcBef>
                    <a:spcPct val="50000"/>
                  </a:spcBef>
                </a:pPr>
                <a:r>
                  <a:rPr lang="en-GB" sz="1600" b="1"/>
                  <a:t>Focus on cost reduction</a:t>
                </a:r>
              </a:p>
              <a:p>
                <a:pPr defTabSz="762000" eaLnBrk="0" hangingPunct="0">
                  <a:spcBef>
                    <a:spcPct val="50000"/>
                  </a:spcBef>
                </a:pPr>
                <a:r>
                  <a:rPr lang="en-GB" sz="1600" b="1"/>
                  <a:t>Fight for market share</a:t>
                </a:r>
              </a:p>
              <a:p>
                <a:pPr defTabSz="762000" eaLnBrk="0" hangingPunct="0">
                  <a:spcBef>
                    <a:spcPct val="50000"/>
                  </a:spcBef>
                </a:pPr>
                <a:r>
                  <a:rPr lang="en-GB" sz="1600" b="1"/>
                  <a:t>Established competitors</a:t>
                </a:r>
              </a:p>
            </p:txBody>
          </p:sp>
          <p:sp>
            <p:nvSpPr>
              <p:cNvPr id="99343" name="Rectangle 15"/>
              <p:cNvSpPr>
                <a:spLocks noChangeArrowheads="1"/>
              </p:cNvSpPr>
              <p:nvPr/>
            </p:nvSpPr>
            <p:spPr bwMode="auto">
              <a:xfrm>
                <a:off x="4480" y="1070"/>
                <a:ext cx="1167" cy="1174"/>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000" b="1">
                    <a:solidFill>
                      <a:srgbClr val="FF0000"/>
                    </a:solidFill>
                  </a:rPr>
                  <a:t>Decline</a:t>
                </a:r>
                <a:br>
                  <a:rPr lang="en-GB" sz="2000" b="1">
                    <a:solidFill>
                      <a:schemeClr val="hlink"/>
                    </a:solidFill>
                  </a:rPr>
                </a:br>
                <a:r>
                  <a:rPr lang="en-GB" sz="1600" b="1">
                    <a:effectLst>
                      <a:outerShdw blurRad="38100" dist="38100" dir="2700000" algn="tl">
                        <a:srgbClr val="FFFFFF"/>
                      </a:outerShdw>
                    </a:effectLst>
                  </a:rPr>
                  <a:t>Declining sales</a:t>
                </a:r>
              </a:p>
              <a:p>
                <a:pPr defTabSz="762000" eaLnBrk="0" hangingPunct="0">
                  <a:spcBef>
                    <a:spcPct val="50000"/>
                  </a:spcBef>
                </a:pPr>
                <a:r>
                  <a:rPr lang="en-GB" sz="1600" b="1">
                    <a:effectLst>
                      <a:outerShdw blurRad="38100" dist="38100" dir="2700000" algn="tl">
                        <a:srgbClr val="FFFFFF"/>
                      </a:outerShdw>
                    </a:effectLst>
                  </a:rPr>
                  <a:t>Declining profits or losses</a:t>
                </a:r>
              </a:p>
              <a:p>
                <a:pPr defTabSz="762000" eaLnBrk="0" hangingPunct="0">
                  <a:spcBef>
                    <a:spcPct val="50000"/>
                  </a:spcBef>
                </a:pPr>
                <a:r>
                  <a:rPr lang="en-GB" sz="1600" b="1">
                    <a:effectLst>
                      <a:outerShdw blurRad="38100" dist="38100" dir="2700000" algn="tl">
                        <a:srgbClr val="FFFFFF"/>
                      </a:outerShdw>
                    </a:effectLst>
                  </a:rPr>
                  <a:t>Competitors exiting</a:t>
                </a:r>
              </a:p>
            </p:txBody>
          </p:sp>
          <p:sp>
            <p:nvSpPr>
              <p:cNvPr id="99344" name="Arc 16"/>
              <p:cNvSpPr>
                <a:spLocks/>
              </p:cNvSpPr>
              <p:nvPr/>
            </p:nvSpPr>
            <p:spPr bwMode="auto">
              <a:xfrm>
                <a:off x="448" y="2718"/>
                <a:ext cx="2069" cy="780"/>
              </a:xfrm>
              <a:custGeom>
                <a:avLst/>
                <a:gdLst>
                  <a:gd name="G0" fmla="+- 0 0 0"/>
                  <a:gd name="G1" fmla="+- 0 0 0"/>
                  <a:gd name="G2" fmla="+- 21600 0 0"/>
                  <a:gd name="T0" fmla="*/ 20487 w 20487"/>
                  <a:gd name="T1" fmla="*/ 6844 h 21600"/>
                  <a:gd name="T2" fmla="*/ 0 w 20487"/>
                  <a:gd name="T3" fmla="*/ 21600 h 21600"/>
                  <a:gd name="T4" fmla="*/ 0 w 20487"/>
                  <a:gd name="T5" fmla="*/ 0 h 21600"/>
                </a:gdLst>
                <a:ahLst/>
                <a:cxnLst>
                  <a:cxn ang="0">
                    <a:pos x="T0" y="T1"/>
                  </a:cxn>
                  <a:cxn ang="0">
                    <a:pos x="T2" y="T3"/>
                  </a:cxn>
                  <a:cxn ang="0">
                    <a:pos x="T4" y="T5"/>
                  </a:cxn>
                </a:cxnLst>
                <a:rect l="0" t="0" r="r" b="b"/>
                <a:pathLst>
                  <a:path w="20487" h="21600" fill="none" extrusionOk="0">
                    <a:moveTo>
                      <a:pt x="20487" y="6844"/>
                    </a:moveTo>
                    <a:cubicBezTo>
                      <a:pt x="17542" y="15657"/>
                      <a:pt x="9292" y="21599"/>
                      <a:pt x="0" y="21600"/>
                    </a:cubicBezTo>
                  </a:path>
                  <a:path w="20487" h="21600" stroke="0" extrusionOk="0">
                    <a:moveTo>
                      <a:pt x="20487" y="6844"/>
                    </a:moveTo>
                    <a:cubicBezTo>
                      <a:pt x="17542" y="15657"/>
                      <a:pt x="9292" y="21599"/>
                      <a:pt x="0" y="21600"/>
                    </a:cubicBezTo>
                    <a:lnTo>
                      <a:pt x="0" y="0"/>
                    </a:lnTo>
                    <a:close/>
                  </a:path>
                </a:pathLst>
              </a:custGeom>
              <a:noFill/>
              <a:ln w="76200" cap="rnd">
                <a:solidFill>
                  <a:srgbClr val="FF0000"/>
                </a:solidFill>
                <a:round/>
                <a:headEnd type="none" w="sm" len="sm"/>
                <a:tailEnd type="none" w="sm" len="sm"/>
              </a:ln>
              <a:effectLst/>
            </p:spPr>
            <p:txBody>
              <a:bodyPr wrap="none" anchor="ctr"/>
              <a:lstStyle/>
              <a:p>
                <a:endParaRPr lang="cs-CZ"/>
              </a:p>
            </p:txBody>
          </p:sp>
          <p:sp>
            <p:nvSpPr>
              <p:cNvPr id="99345" name="Arc 17"/>
              <p:cNvSpPr>
                <a:spLocks/>
              </p:cNvSpPr>
              <p:nvPr/>
            </p:nvSpPr>
            <p:spPr bwMode="auto">
              <a:xfrm>
                <a:off x="2517" y="2655"/>
                <a:ext cx="862" cy="381"/>
              </a:xfrm>
              <a:custGeom>
                <a:avLst/>
                <a:gdLst>
                  <a:gd name="G0" fmla="+- 21156 0 0"/>
                  <a:gd name="G1" fmla="+- 21600 0 0"/>
                  <a:gd name="G2" fmla="+- 21600 0 0"/>
                  <a:gd name="T0" fmla="*/ 0 w 21156"/>
                  <a:gd name="T1" fmla="*/ 17243 h 21600"/>
                  <a:gd name="T2" fmla="*/ 21137 w 21156"/>
                  <a:gd name="T3" fmla="*/ 0 h 21600"/>
                  <a:gd name="T4" fmla="*/ 21156 w 21156"/>
                  <a:gd name="T5" fmla="*/ 21600 h 21600"/>
                </a:gdLst>
                <a:ahLst/>
                <a:cxnLst>
                  <a:cxn ang="0">
                    <a:pos x="T0" y="T1"/>
                  </a:cxn>
                  <a:cxn ang="0">
                    <a:pos x="T2" y="T3"/>
                  </a:cxn>
                  <a:cxn ang="0">
                    <a:pos x="T4" y="T5"/>
                  </a:cxn>
                </a:cxnLst>
                <a:rect l="0" t="0" r="r" b="b"/>
                <a:pathLst>
                  <a:path w="21156" h="21600" fill="none" extrusionOk="0">
                    <a:moveTo>
                      <a:pt x="-1" y="17242"/>
                    </a:moveTo>
                    <a:cubicBezTo>
                      <a:pt x="2066" y="7210"/>
                      <a:pt x="10894" y="9"/>
                      <a:pt x="21137" y="0"/>
                    </a:cubicBezTo>
                  </a:path>
                  <a:path w="21156" h="21600" stroke="0" extrusionOk="0">
                    <a:moveTo>
                      <a:pt x="-1" y="17242"/>
                    </a:moveTo>
                    <a:cubicBezTo>
                      <a:pt x="2066" y="7210"/>
                      <a:pt x="10894" y="9"/>
                      <a:pt x="21137" y="0"/>
                    </a:cubicBezTo>
                    <a:lnTo>
                      <a:pt x="21156" y="21600"/>
                    </a:lnTo>
                    <a:close/>
                  </a:path>
                </a:pathLst>
              </a:custGeom>
              <a:noFill/>
              <a:ln w="76200" cap="rnd">
                <a:solidFill>
                  <a:srgbClr val="FF0000"/>
                </a:solidFill>
                <a:round/>
                <a:headEnd type="none" w="sm" len="sm"/>
                <a:tailEnd type="none" w="sm" len="sm"/>
              </a:ln>
              <a:effectLst/>
            </p:spPr>
            <p:txBody>
              <a:bodyPr wrap="none" anchor="ctr"/>
              <a:lstStyle/>
              <a:p>
                <a:endParaRPr lang="cs-CZ"/>
              </a:p>
            </p:txBody>
          </p:sp>
          <p:sp>
            <p:nvSpPr>
              <p:cNvPr id="99346" name="Line 18"/>
              <p:cNvSpPr>
                <a:spLocks noChangeShapeType="1"/>
              </p:cNvSpPr>
              <p:nvPr/>
            </p:nvSpPr>
            <p:spPr bwMode="auto">
              <a:xfrm>
                <a:off x="3511" y="2654"/>
                <a:ext cx="942" cy="0"/>
              </a:xfrm>
              <a:prstGeom prst="line">
                <a:avLst/>
              </a:prstGeom>
              <a:noFill/>
              <a:ln w="76200">
                <a:solidFill>
                  <a:srgbClr val="FF0000"/>
                </a:solidFill>
                <a:prstDash val="dash"/>
                <a:round/>
                <a:headEnd type="none" w="sm" len="sm"/>
                <a:tailEnd type="none" w="sm" len="sm"/>
              </a:ln>
              <a:effectLst/>
            </p:spPr>
            <p:txBody>
              <a:bodyPr wrap="none" anchor="ctr"/>
              <a:lstStyle/>
              <a:p>
                <a:endParaRPr lang="cs-CZ"/>
              </a:p>
            </p:txBody>
          </p:sp>
          <p:sp>
            <p:nvSpPr>
              <p:cNvPr id="99347" name="Arc 19"/>
              <p:cNvSpPr>
                <a:spLocks/>
              </p:cNvSpPr>
              <p:nvPr/>
            </p:nvSpPr>
            <p:spPr bwMode="auto">
              <a:xfrm>
                <a:off x="4416" y="2653"/>
                <a:ext cx="1025" cy="324"/>
              </a:xfrm>
              <a:custGeom>
                <a:avLst/>
                <a:gdLst>
                  <a:gd name="G0" fmla="+- 0 0 0"/>
                  <a:gd name="G1" fmla="+- 21600 0 0"/>
                  <a:gd name="G2" fmla="+- 21600 0 0"/>
                  <a:gd name="T0" fmla="*/ 19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8" y="0"/>
                    </a:moveTo>
                    <a:cubicBezTo>
                      <a:pt x="11940" y="10"/>
                      <a:pt x="21600" y="9678"/>
                      <a:pt x="21600" y="21600"/>
                    </a:cubicBezTo>
                  </a:path>
                  <a:path w="21600" h="21600" stroke="0" extrusionOk="0">
                    <a:moveTo>
                      <a:pt x="18" y="0"/>
                    </a:moveTo>
                    <a:cubicBezTo>
                      <a:pt x="11940" y="10"/>
                      <a:pt x="21600" y="9678"/>
                      <a:pt x="21600" y="21600"/>
                    </a:cubicBezTo>
                    <a:lnTo>
                      <a:pt x="0" y="21600"/>
                    </a:lnTo>
                    <a:close/>
                  </a:path>
                </a:pathLst>
              </a:custGeom>
              <a:noFill/>
              <a:ln w="76200" cap="rnd">
                <a:solidFill>
                  <a:srgbClr val="FF0000"/>
                </a:solidFill>
                <a:round/>
                <a:headEnd type="none" w="sm" len="sm"/>
                <a:tailEnd type="triangle" w="med" len="med"/>
              </a:ln>
              <a:effectLst/>
            </p:spPr>
            <p:txBody>
              <a:bodyPr wrap="none" anchor="ctr"/>
              <a:lstStyle/>
              <a:p>
                <a:endParaRPr lang="cs-CZ"/>
              </a:p>
            </p:txBody>
          </p:sp>
        </p:grpSp>
        <p:sp>
          <p:nvSpPr>
            <p:cNvPr id="99348" name="Text Box 20"/>
            <p:cNvSpPr txBox="1">
              <a:spLocks noChangeArrowheads="1"/>
            </p:cNvSpPr>
            <p:nvPr/>
          </p:nvSpPr>
          <p:spPr bwMode="auto">
            <a:xfrm>
              <a:off x="476" y="3612"/>
              <a:ext cx="953" cy="231"/>
            </a:xfrm>
            <a:prstGeom prst="rect">
              <a:avLst/>
            </a:prstGeom>
            <a:noFill/>
            <a:ln w="9525">
              <a:noFill/>
              <a:miter lim="800000"/>
              <a:headEnd/>
              <a:tailEnd/>
            </a:ln>
            <a:effectLst/>
          </p:spPr>
          <p:txBody>
            <a:bodyPr>
              <a:spAutoFit/>
            </a:bodyPr>
            <a:lstStyle/>
            <a:p>
              <a:pPr algn="ctr">
                <a:spcBef>
                  <a:spcPct val="50000"/>
                </a:spcBef>
              </a:pPr>
              <a:r>
                <a:rPr lang="en-GB" b="1">
                  <a:solidFill>
                    <a:schemeClr val="accent2"/>
                  </a:solidFill>
                </a:rPr>
                <a:t>Innovators</a:t>
              </a:r>
            </a:p>
          </p:txBody>
        </p:sp>
        <p:sp>
          <p:nvSpPr>
            <p:cNvPr id="99349" name="Text Box 21"/>
            <p:cNvSpPr txBox="1">
              <a:spLocks noChangeArrowheads="1"/>
            </p:cNvSpPr>
            <p:nvPr/>
          </p:nvSpPr>
          <p:spPr bwMode="auto">
            <a:xfrm>
              <a:off x="1519" y="3612"/>
              <a:ext cx="1180" cy="231"/>
            </a:xfrm>
            <a:prstGeom prst="rect">
              <a:avLst/>
            </a:prstGeom>
            <a:noFill/>
            <a:ln w="9525">
              <a:noFill/>
              <a:miter lim="800000"/>
              <a:headEnd/>
              <a:tailEnd/>
            </a:ln>
            <a:effectLst/>
          </p:spPr>
          <p:txBody>
            <a:bodyPr>
              <a:spAutoFit/>
            </a:bodyPr>
            <a:lstStyle/>
            <a:p>
              <a:pPr algn="ctr">
                <a:spcBef>
                  <a:spcPct val="50000"/>
                </a:spcBef>
              </a:pPr>
              <a:r>
                <a:rPr lang="en-GB" b="1">
                  <a:solidFill>
                    <a:schemeClr val="accent2"/>
                  </a:solidFill>
                </a:rPr>
                <a:t>Early adopters</a:t>
              </a:r>
            </a:p>
          </p:txBody>
        </p:sp>
        <p:sp>
          <p:nvSpPr>
            <p:cNvPr id="99350" name="Text Box 22"/>
            <p:cNvSpPr txBox="1">
              <a:spLocks noChangeArrowheads="1"/>
            </p:cNvSpPr>
            <p:nvPr/>
          </p:nvSpPr>
          <p:spPr bwMode="auto">
            <a:xfrm>
              <a:off x="2789" y="3607"/>
              <a:ext cx="1679" cy="231"/>
            </a:xfrm>
            <a:prstGeom prst="rect">
              <a:avLst/>
            </a:prstGeom>
            <a:noFill/>
            <a:ln w="9525">
              <a:noFill/>
              <a:miter lim="800000"/>
              <a:headEnd/>
              <a:tailEnd/>
            </a:ln>
            <a:effectLst/>
          </p:spPr>
          <p:txBody>
            <a:bodyPr>
              <a:spAutoFit/>
            </a:bodyPr>
            <a:lstStyle/>
            <a:p>
              <a:pPr algn="ctr">
                <a:spcBef>
                  <a:spcPct val="50000"/>
                </a:spcBef>
              </a:pPr>
              <a:r>
                <a:rPr lang="en-GB" b="1">
                  <a:solidFill>
                    <a:schemeClr val="accent2"/>
                  </a:solidFill>
                </a:rPr>
                <a:t>Middle &amp; late majority</a:t>
              </a:r>
            </a:p>
          </p:txBody>
        </p:sp>
        <p:sp>
          <p:nvSpPr>
            <p:cNvPr id="99351" name="Text Box 23"/>
            <p:cNvSpPr txBox="1">
              <a:spLocks noChangeArrowheads="1"/>
            </p:cNvSpPr>
            <p:nvPr/>
          </p:nvSpPr>
          <p:spPr bwMode="auto">
            <a:xfrm>
              <a:off x="4467" y="3612"/>
              <a:ext cx="953" cy="231"/>
            </a:xfrm>
            <a:prstGeom prst="rect">
              <a:avLst/>
            </a:prstGeom>
            <a:noFill/>
            <a:ln w="9525">
              <a:noFill/>
              <a:miter lim="800000"/>
              <a:headEnd/>
              <a:tailEnd/>
            </a:ln>
            <a:effectLst/>
          </p:spPr>
          <p:txBody>
            <a:bodyPr>
              <a:spAutoFit/>
            </a:bodyPr>
            <a:lstStyle/>
            <a:p>
              <a:pPr algn="ctr">
                <a:spcBef>
                  <a:spcPct val="50000"/>
                </a:spcBef>
              </a:pPr>
              <a:r>
                <a:rPr lang="en-GB" b="1">
                  <a:solidFill>
                    <a:schemeClr val="accent2"/>
                  </a:solidFill>
                </a:rPr>
                <a:t>Laggards</a:t>
              </a:r>
            </a:p>
          </p:txBody>
        </p:sp>
      </p:gr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GB" sz="3400"/>
              <a:t>Introduction Phase:</a:t>
            </a:r>
            <a:br>
              <a:rPr lang="en-GB" sz="3400"/>
            </a:br>
            <a:r>
              <a:rPr lang="en-GB" sz="3400"/>
              <a:t>Elements of Marketing Strategy</a:t>
            </a:r>
          </a:p>
        </p:txBody>
      </p:sp>
      <p:sp>
        <p:nvSpPr>
          <p:cNvPr id="101379" name="Rectangle 3"/>
          <p:cNvSpPr>
            <a:spLocks noGrp="1" noChangeArrowheads="1"/>
          </p:cNvSpPr>
          <p:nvPr>
            <p:ph idx="1"/>
          </p:nvPr>
        </p:nvSpPr>
        <p:spPr/>
        <p:txBody>
          <a:bodyPr>
            <a:normAutofit/>
          </a:bodyPr>
          <a:lstStyle/>
          <a:p>
            <a:r>
              <a:rPr lang="en-GB"/>
              <a:t>Basic product</a:t>
            </a:r>
          </a:p>
          <a:p>
            <a:r>
              <a:rPr lang="en-GB"/>
              <a:t>Price low for repeat purchase where trial is important or price high where novelty or uniqueness is valued, particularly if repeat purchase is infrequent</a:t>
            </a:r>
          </a:p>
          <a:p>
            <a:r>
              <a:rPr lang="en-GB"/>
              <a:t>Promote aggressively</a:t>
            </a:r>
          </a:p>
          <a:p>
            <a:r>
              <a:rPr lang="en-GB"/>
              <a:t>Explain product benefits</a:t>
            </a:r>
          </a:p>
          <a:p>
            <a:r>
              <a:rPr lang="en-GB"/>
              <a:t>Build awareness, encourage early adoption</a:t>
            </a:r>
          </a:p>
          <a:p>
            <a:r>
              <a:rPr lang="en-GB"/>
              <a:t>Selective distribution</a:t>
            </a:r>
          </a:p>
        </p:txBody>
      </p:sp>
      <p:sp>
        <p:nvSpPr>
          <p:cNvPr id="4" name="Zástupný symbol pro datum 3"/>
          <p:cNvSpPr>
            <a:spLocks noGrp="1"/>
          </p:cNvSpPr>
          <p:nvPr>
            <p:ph type="dt" sz="half" idx="10"/>
          </p:nvPr>
        </p:nvSpPr>
        <p:spPr/>
        <p:txBody>
          <a:bodyPr/>
          <a:lstStyle/>
          <a:p>
            <a:r>
              <a:rPr lang="en-US"/>
              <a:t>10: Life Cycles and Portfolios			                  Entrepreneurship and Small Business</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GB" sz="3400"/>
              <a:t>Growth Phase:</a:t>
            </a:r>
            <a:br>
              <a:rPr lang="en-GB" sz="3400"/>
            </a:br>
            <a:r>
              <a:rPr lang="en-GB" sz="3400"/>
              <a:t>Elements of Marketing Strategy</a:t>
            </a:r>
          </a:p>
        </p:txBody>
      </p:sp>
      <p:sp>
        <p:nvSpPr>
          <p:cNvPr id="104451" name="Rectangle 3"/>
          <p:cNvSpPr>
            <a:spLocks noGrp="1" noChangeArrowheads="1"/>
          </p:cNvSpPr>
          <p:nvPr>
            <p:ph idx="1"/>
          </p:nvPr>
        </p:nvSpPr>
        <p:spPr/>
        <p:txBody>
          <a:bodyPr/>
          <a:lstStyle/>
          <a:p>
            <a:r>
              <a:rPr lang="en-GB"/>
              <a:t>Develop product extensions &amp; service levels</a:t>
            </a:r>
          </a:p>
          <a:p>
            <a:r>
              <a:rPr lang="en-GB"/>
              <a:t>Price  competitively to combat competition &amp; penetrate market</a:t>
            </a:r>
          </a:p>
          <a:p>
            <a:r>
              <a:rPr lang="en-GB"/>
              <a:t>Promote aggressively</a:t>
            </a:r>
          </a:p>
          <a:p>
            <a:r>
              <a:rPr lang="en-GB"/>
              <a:t>Build brand</a:t>
            </a:r>
          </a:p>
          <a:p>
            <a:r>
              <a:rPr lang="en-GB"/>
              <a:t>Intensive push on distribution</a:t>
            </a:r>
          </a:p>
          <a:p>
            <a:r>
              <a:rPr lang="en-GB"/>
              <a:t>Limited trade discounts</a:t>
            </a:r>
          </a:p>
        </p:txBody>
      </p:sp>
      <p:sp>
        <p:nvSpPr>
          <p:cNvPr id="4" name="Zástupný symbol pro datum 3"/>
          <p:cNvSpPr>
            <a:spLocks noGrp="1"/>
          </p:cNvSpPr>
          <p:nvPr>
            <p:ph type="dt" sz="half" idx="10"/>
          </p:nvPr>
        </p:nvSpPr>
        <p:spPr/>
        <p:txBody>
          <a:bodyPr/>
          <a:lstStyle/>
          <a:p>
            <a:endParaRPr lang="en-US"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GB" sz="3400"/>
              <a:t>Maturity Phase:</a:t>
            </a:r>
            <a:br>
              <a:rPr lang="en-GB" sz="3400"/>
            </a:br>
            <a:r>
              <a:rPr lang="en-GB" sz="3400"/>
              <a:t>Elements of Marketing Strategy</a:t>
            </a:r>
          </a:p>
        </p:txBody>
      </p:sp>
      <p:sp>
        <p:nvSpPr>
          <p:cNvPr id="105475" name="Rectangle 3"/>
          <p:cNvSpPr>
            <a:spLocks noGrp="1" noChangeArrowheads="1"/>
          </p:cNvSpPr>
          <p:nvPr>
            <p:ph idx="1"/>
          </p:nvPr>
        </p:nvSpPr>
        <p:spPr/>
        <p:txBody>
          <a:bodyPr>
            <a:normAutofit/>
          </a:bodyPr>
          <a:lstStyle/>
          <a:p>
            <a:r>
              <a:rPr lang="en-GB"/>
              <a:t>Wide range of products but expansion slows</a:t>
            </a:r>
          </a:p>
          <a:p>
            <a:r>
              <a:rPr lang="en-GB"/>
              <a:t>Modify &amp; differentiate product</a:t>
            </a:r>
          </a:p>
          <a:p>
            <a:r>
              <a:rPr lang="en-GB"/>
              <a:t>Develop next generation of product</a:t>
            </a:r>
          </a:p>
          <a:p>
            <a:r>
              <a:rPr lang="en-GB"/>
              <a:t>Price defensively – meeting or beating competition – to ensure maximum return</a:t>
            </a:r>
          </a:p>
          <a:p>
            <a:r>
              <a:rPr lang="en-GB"/>
              <a:t>Emphasise brand</a:t>
            </a:r>
          </a:p>
          <a:p>
            <a:r>
              <a:rPr lang="en-GB"/>
              <a:t>Promote selectively, based on special offers or promotions and trade discounts</a:t>
            </a:r>
          </a:p>
          <a:p>
            <a:r>
              <a:rPr lang="en-GB"/>
              <a:t>Intensive push on distribution</a:t>
            </a:r>
          </a:p>
        </p:txBody>
      </p:sp>
      <p:sp>
        <p:nvSpPr>
          <p:cNvPr id="4" name="Zástupný symbol pro datum 3"/>
          <p:cNvSpPr>
            <a:spLocks noGrp="1"/>
          </p:cNvSpPr>
          <p:nvPr>
            <p:ph type="dt" sz="half" idx="10"/>
          </p:nvPr>
        </p:nvSpPr>
        <p:spPr/>
        <p:txBody>
          <a:bodyPr/>
          <a:lstStyle/>
          <a:p>
            <a:r>
              <a:rPr lang="en-US"/>
              <a:t>10: Life Cycles and Portfolios			                  Entrepreneurship and Small Business</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GB" sz="3400"/>
              <a:t>Decline Phase:</a:t>
            </a:r>
            <a:br>
              <a:rPr lang="en-GB" sz="3400"/>
            </a:br>
            <a:r>
              <a:rPr lang="en-GB" sz="3400"/>
              <a:t>Elements of Marketing Strategy</a:t>
            </a:r>
          </a:p>
        </p:txBody>
      </p:sp>
      <p:sp>
        <p:nvSpPr>
          <p:cNvPr id="106499" name="Rectangle 3"/>
          <p:cNvSpPr>
            <a:spLocks noGrp="1" noChangeArrowheads="1"/>
          </p:cNvSpPr>
          <p:nvPr>
            <p:ph idx="1"/>
          </p:nvPr>
        </p:nvSpPr>
        <p:spPr/>
        <p:txBody>
          <a:bodyPr/>
          <a:lstStyle/>
          <a:p>
            <a:r>
              <a:rPr lang="en-GB"/>
              <a:t>Product range narrows, drop weak products</a:t>
            </a:r>
          </a:p>
          <a:p>
            <a:r>
              <a:rPr lang="en-GB"/>
              <a:t>Price high if fewer competitors means high demand, price low when demand dips so s to dispose of stocks</a:t>
            </a:r>
          </a:p>
          <a:p>
            <a:r>
              <a:rPr lang="en-GB"/>
              <a:t>Minimum promotion required to maintain loyalty, emphasising low price</a:t>
            </a:r>
          </a:p>
          <a:p>
            <a:r>
              <a:rPr lang="en-GB"/>
              <a:t>Selective distribution phasing out weak outlets</a:t>
            </a:r>
          </a:p>
        </p:txBody>
      </p:sp>
      <p:sp>
        <p:nvSpPr>
          <p:cNvPr id="4" name="Zástupný symbol pro datum 3"/>
          <p:cNvSpPr>
            <a:spLocks noGrp="1"/>
          </p:cNvSpPr>
          <p:nvPr>
            <p:ph type="dt" sz="half" idx="10"/>
          </p:nvPr>
        </p:nvSpPr>
        <p:spPr/>
        <p:txBody>
          <a:bodyPr/>
          <a:lstStyle/>
          <a:p>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GB" sz="3400"/>
              <a:t>Life Cycle and Competitive Position</a:t>
            </a:r>
          </a:p>
        </p:txBody>
      </p:sp>
      <p:sp>
        <p:nvSpPr>
          <p:cNvPr id="42" name="Zástupný symbol pro datum 3"/>
          <p:cNvSpPr>
            <a:spLocks noGrp="1"/>
          </p:cNvSpPr>
          <p:nvPr>
            <p:ph type="dt" sz="half" idx="10"/>
          </p:nvPr>
        </p:nvSpPr>
        <p:spPr/>
        <p:txBody>
          <a:bodyPr/>
          <a:lstStyle/>
          <a:p>
            <a:endParaRPr lang="en-US" dirty="0"/>
          </a:p>
        </p:txBody>
      </p:sp>
      <p:sp>
        <p:nvSpPr>
          <p:cNvPr id="128009" name="Line 9"/>
          <p:cNvSpPr>
            <a:spLocks noChangeShapeType="1"/>
          </p:cNvSpPr>
          <p:nvPr/>
        </p:nvSpPr>
        <p:spPr bwMode="auto">
          <a:xfrm>
            <a:off x="1547813" y="5157788"/>
            <a:ext cx="7127875" cy="0"/>
          </a:xfrm>
          <a:prstGeom prst="line">
            <a:avLst/>
          </a:prstGeom>
          <a:noFill/>
          <a:ln w="25400">
            <a:solidFill>
              <a:schemeClr val="tx1"/>
            </a:solidFill>
            <a:round/>
            <a:headEnd/>
            <a:tailEnd/>
          </a:ln>
          <a:effectLst/>
        </p:spPr>
        <p:txBody>
          <a:bodyPr/>
          <a:lstStyle/>
          <a:p>
            <a:endParaRPr lang="cs-CZ"/>
          </a:p>
        </p:txBody>
      </p:sp>
      <p:sp>
        <p:nvSpPr>
          <p:cNvPr id="128005" name="Line 5"/>
          <p:cNvSpPr>
            <a:spLocks noChangeShapeType="1"/>
          </p:cNvSpPr>
          <p:nvPr/>
        </p:nvSpPr>
        <p:spPr bwMode="auto">
          <a:xfrm>
            <a:off x="3276600" y="1196975"/>
            <a:ext cx="0" cy="4752975"/>
          </a:xfrm>
          <a:prstGeom prst="line">
            <a:avLst/>
          </a:prstGeom>
          <a:noFill/>
          <a:ln w="25400">
            <a:solidFill>
              <a:schemeClr val="tx1"/>
            </a:solidFill>
            <a:round/>
            <a:headEnd/>
            <a:tailEnd/>
          </a:ln>
          <a:effectLst/>
        </p:spPr>
        <p:txBody>
          <a:bodyPr/>
          <a:lstStyle/>
          <a:p>
            <a:endParaRPr lang="cs-CZ"/>
          </a:p>
        </p:txBody>
      </p:sp>
      <p:sp>
        <p:nvSpPr>
          <p:cNvPr id="128006" name="Line 6"/>
          <p:cNvSpPr>
            <a:spLocks noChangeShapeType="1"/>
          </p:cNvSpPr>
          <p:nvPr/>
        </p:nvSpPr>
        <p:spPr bwMode="auto">
          <a:xfrm>
            <a:off x="5076825" y="1196975"/>
            <a:ext cx="0" cy="4752975"/>
          </a:xfrm>
          <a:prstGeom prst="line">
            <a:avLst/>
          </a:prstGeom>
          <a:noFill/>
          <a:ln w="25400">
            <a:solidFill>
              <a:schemeClr val="tx1"/>
            </a:solidFill>
            <a:round/>
            <a:headEnd/>
            <a:tailEnd/>
          </a:ln>
          <a:effectLst/>
        </p:spPr>
        <p:txBody>
          <a:bodyPr/>
          <a:lstStyle/>
          <a:p>
            <a:endParaRPr lang="cs-CZ"/>
          </a:p>
        </p:txBody>
      </p:sp>
      <p:sp>
        <p:nvSpPr>
          <p:cNvPr id="128007" name="Line 7"/>
          <p:cNvSpPr>
            <a:spLocks noChangeShapeType="1"/>
          </p:cNvSpPr>
          <p:nvPr/>
        </p:nvSpPr>
        <p:spPr bwMode="auto">
          <a:xfrm>
            <a:off x="6948488" y="1196975"/>
            <a:ext cx="0" cy="4752975"/>
          </a:xfrm>
          <a:prstGeom prst="line">
            <a:avLst/>
          </a:prstGeom>
          <a:noFill/>
          <a:ln w="25400">
            <a:solidFill>
              <a:schemeClr val="tx1"/>
            </a:solidFill>
            <a:round/>
            <a:headEnd/>
            <a:tailEnd/>
          </a:ln>
          <a:effectLst/>
        </p:spPr>
        <p:txBody>
          <a:bodyPr/>
          <a:lstStyle/>
          <a:p>
            <a:endParaRPr lang="cs-CZ"/>
          </a:p>
        </p:txBody>
      </p:sp>
      <p:sp>
        <p:nvSpPr>
          <p:cNvPr id="128008" name="Line 8"/>
          <p:cNvSpPr>
            <a:spLocks noChangeShapeType="1"/>
          </p:cNvSpPr>
          <p:nvPr/>
        </p:nvSpPr>
        <p:spPr bwMode="auto">
          <a:xfrm>
            <a:off x="1547813" y="2117725"/>
            <a:ext cx="7127875" cy="0"/>
          </a:xfrm>
          <a:prstGeom prst="line">
            <a:avLst/>
          </a:prstGeom>
          <a:noFill/>
          <a:ln w="25400">
            <a:solidFill>
              <a:schemeClr val="tx1"/>
            </a:solidFill>
            <a:round/>
            <a:headEnd/>
            <a:tailEnd/>
          </a:ln>
          <a:effectLst/>
        </p:spPr>
        <p:txBody>
          <a:bodyPr/>
          <a:lstStyle/>
          <a:p>
            <a:endParaRPr lang="cs-CZ"/>
          </a:p>
        </p:txBody>
      </p:sp>
      <p:sp>
        <p:nvSpPr>
          <p:cNvPr id="128010" name="Line 10"/>
          <p:cNvSpPr>
            <a:spLocks noChangeShapeType="1"/>
          </p:cNvSpPr>
          <p:nvPr/>
        </p:nvSpPr>
        <p:spPr bwMode="auto">
          <a:xfrm>
            <a:off x="1547813" y="3036888"/>
            <a:ext cx="7127875" cy="0"/>
          </a:xfrm>
          <a:prstGeom prst="line">
            <a:avLst/>
          </a:prstGeom>
          <a:noFill/>
          <a:ln w="25400">
            <a:solidFill>
              <a:schemeClr val="tx1"/>
            </a:solidFill>
            <a:round/>
            <a:headEnd/>
            <a:tailEnd/>
          </a:ln>
          <a:effectLst/>
        </p:spPr>
        <p:txBody>
          <a:bodyPr/>
          <a:lstStyle/>
          <a:p>
            <a:endParaRPr lang="cs-CZ"/>
          </a:p>
        </p:txBody>
      </p:sp>
      <p:sp>
        <p:nvSpPr>
          <p:cNvPr id="128011" name="Line 11"/>
          <p:cNvSpPr>
            <a:spLocks noChangeShapeType="1"/>
          </p:cNvSpPr>
          <p:nvPr/>
        </p:nvSpPr>
        <p:spPr bwMode="auto">
          <a:xfrm>
            <a:off x="1547813" y="4005263"/>
            <a:ext cx="7127875" cy="0"/>
          </a:xfrm>
          <a:prstGeom prst="line">
            <a:avLst/>
          </a:prstGeom>
          <a:noFill/>
          <a:ln w="25400">
            <a:solidFill>
              <a:schemeClr val="tx1"/>
            </a:solidFill>
            <a:round/>
            <a:headEnd/>
            <a:tailEnd/>
          </a:ln>
          <a:effectLst/>
        </p:spPr>
        <p:txBody>
          <a:bodyPr/>
          <a:lstStyle/>
          <a:p>
            <a:endParaRPr lang="cs-CZ"/>
          </a:p>
        </p:txBody>
      </p:sp>
      <p:sp>
        <p:nvSpPr>
          <p:cNvPr id="128033" name="Text Box 33"/>
          <p:cNvSpPr txBox="1">
            <a:spLocks noChangeArrowheads="1"/>
          </p:cNvSpPr>
          <p:nvPr/>
        </p:nvSpPr>
        <p:spPr bwMode="auto">
          <a:xfrm>
            <a:off x="6948488" y="2060575"/>
            <a:ext cx="1800225" cy="915988"/>
          </a:xfrm>
          <a:prstGeom prst="rect">
            <a:avLst/>
          </a:prstGeom>
          <a:noFill/>
          <a:ln w="9525">
            <a:noFill/>
            <a:miter lim="800000"/>
            <a:headEnd/>
            <a:tailEnd/>
          </a:ln>
          <a:effectLst/>
        </p:spPr>
        <p:txBody>
          <a:bodyPr>
            <a:spAutoFit/>
          </a:bodyPr>
          <a:lstStyle/>
          <a:p>
            <a:r>
              <a:rPr lang="en-GB" b="1">
                <a:solidFill>
                  <a:schemeClr val="accent2"/>
                </a:solidFill>
              </a:rPr>
              <a:t>Hold niche</a:t>
            </a:r>
          </a:p>
          <a:p>
            <a:r>
              <a:rPr lang="en-GB" b="1">
                <a:solidFill>
                  <a:schemeClr val="accent2"/>
                </a:solidFill>
              </a:rPr>
              <a:t>Grow with ind.</a:t>
            </a:r>
          </a:p>
          <a:p>
            <a:r>
              <a:rPr lang="en-GB" b="1">
                <a:solidFill>
                  <a:schemeClr val="accent2"/>
                </a:solidFill>
              </a:rPr>
              <a:t>Harvest profit</a:t>
            </a:r>
          </a:p>
        </p:txBody>
      </p:sp>
      <p:grpSp>
        <p:nvGrpSpPr>
          <p:cNvPr id="2" name="Group 44"/>
          <p:cNvGrpSpPr>
            <a:grpSpLocks/>
          </p:cNvGrpSpPr>
          <p:nvPr/>
        </p:nvGrpSpPr>
        <p:grpSpPr bwMode="auto">
          <a:xfrm>
            <a:off x="34925" y="1196975"/>
            <a:ext cx="8640763" cy="5040313"/>
            <a:chOff x="22" y="754"/>
            <a:chExt cx="5443" cy="3175"/>
          </a:xfrm>
        </p:grpSpPr>
        <p:sp>
          <p:nvSpPr>
            <p:cNvPr id="128004" name="Rectangle 4"/>
            <p:cNvSpPr>
              <a:spLocks noChangeArrowheads="1"/>
            </p:cNvSpPr>
            <p:nvPr/>
          </p:nvSpPr>
          <p:spPr bwMode="auto">
            <a:xfrm>
              <a:off x="975" y="755"/>
              <a:ext cx="4490" cy="2993"/>
            </a:xfrm>
            <a:prstGeom prst="rect">
              <a:avLst/>
            </a:prstGeom>
            <a:noFill/>
            <a:ln w="25400">
              <a:solidFill>
                <a:schemeClr val="tx1"/>
              </a:solidFill>
              <a:miter lim="800000"/>
              <a:headEnd/>
              <a:tailEnd/>
            </a:ln>
            <a:effectLst/>
          </p:spPr>
          <p:txBody>
            <a:bodyPr wrap="none" anchor="ctr"/>
            <a:lstStyle/>
            <a:p>
              <a:endParaRPr lang="cs-CZ"/>
            </a:p>
          </p:txBody>
        </p:sp>
        <p:sp>
          <p:nvSpPr>
            <p:cNvPr id="128012" name="Text Box 12"/>
            <p:cNvSpPr txBox="1">
              <a:spLocks noChangeArrowheads="1"/>
            </p:cNvSpPr>
            <p:nvPr/>
          </p:nvSpPr>
          <p:spPr bwMode="auto">
            <a:xfrm>
              <a:off x="1020" y="845"/>
              <a:ext cx="998" cy="231"/>
            </a:xfrm>
            <a:prstGeom prst="rect">
              <a:avLst/>
            </a:prstGeom>
            <a:noFill/>
            <a:ln w="9525">
              <a:noFill/>
              <a:miter lim="800000"/>
              <a:headEnd/>
              <a:tailEnd/>
            </a:ln>
            <a:effectLst/>
          </p:spPr>
          <p:txBody>
            <a:bodyPr>
              <a:spAutoFit/>
            </a:bodyPr>
            <a:lstStyle/>
            <a:p>
              <a:pPr>
                <a:spcBef>
                  <a:spcPct val="50000"/>
                </a:spcBef>
              </a:pPr>
              <a:r>
                <a:rPr lang="en-GB" b="1">
                  <a:solidFill>
                    <a:schemeClr val="accent2"/>
                  </a:solidFill>
                </a:rPr>
                <a:t>Grow fast</a:t>
              </a:r>
            </a:p>
          </p:txBody>
        </p:sp>
        <p:sp>
          <p:nvSpPr>
            <p:cNvPr id="128013" name="Text Box 13"/>
            <p:cNvSpPr txBox="1">
              <a:spLocks noChangeArrowheads="1"/>
            </p:cNvSpPr>
            <p:nvPr/>
          </p:nvSpPr>
          <p:spPr bwMode="auto">
            <a:xfrm>
              <a:off x="2109" y="754"/>
              <a:ext cx="998" cy="577"/>
            </a:xfrm>
            <a:prstGeom prst="rect">
              <a:avLst/>
            </a:prstGeom>
            <a:noFill/>
            <a:ln w="9525">
              <a:noFill/>
              <a:miter lim="800000"/>
              <a:headEnd/>
              <a:tailEnd/>
            </a:ln>
            <a:effectLst/>
          </p:spPr>
          <p:txBody>
            <a:bodyPr>
              <a:spAutoFit/>
            </a:bodyPr>
            <a:lstStyle/>
            <a:p>
              <a:r>
                <a:rPr lang="en-GB" b="1">
                  <a:solidFill>
                    <a:schemeClr val="accent2"/>
                  </a:solidFill>
                </a:rPr>
                <a:t>Grow fast</a:t>
              </a:r>
            </a:p>
            <a:p>
              <a:r>
                <a:rPr lang="en-GB" b="1">
                  <a:solidFill>
                    <a:schemeClr val="accent2"/>
                  </a:solidFill>
                </a:rPr>
                <a:t>Attain cost leadership</a:t>
              </a:r>
            </a:p>
          </p:txBody>
        </p:sp>
        <p:sp>
          <p:nvSpPr>
            <p:cNvPr id="128014" name="Text Box 14"/>
            <p:cNvSpPr txBox="1">
              <a:spLocks noChangeArrowheads="1"/>
            </p:cNvSpPr>
            <p:nvPr/>
          </p:nvSpPr>
          <p:spPr bwMode="auto">
            <a:xfrm>
              <a:off x="3152" y="754"/>
              <a:ext cx="1225" cy="577"/>
            </a:xfrm>
            <a:prstGeom prst="rect">
              <a:avLst/>
            </a:prstGeom>
            <a:noFill/>
            <a:ln w="9525">
              <a:noFill/>
              <a:miter lim="800000"/>
              <a:headEnd/>
              <a:tailEnd/>
            </a:ln>
            <a:effectLst/>
          </p:spPr>
          <p:txBody>
            <a:bodyPr>
              <a:spAutoFit/>
            </a:bodyPr>
            <a:lstStyle/>
            <a:p>
              <a:r>
                <a:rPr lang="en-GB" b="1">
                  <a:solidFill>
                    <a:schemeClr val="accent2"/>
                  </a:solidFill>
                </a:rPr>
                <a:t>Defend position</a:t>
              </a:r>
            </a:p>
            <a:p>
              <a:r>
                <a:rPr lang="en-GB" b="1">
                  <a:solidFill>
                    <a:schemeClr val="accent2"/>
                  </a:solidFill>
                </a:rPr>
                <a:t>Attain cost ldshp. Review</a:t>
              </a:r>
            </a:p>
          </p:txBody>
        </p:sp>
        <p:sp>
          <p:nvSpPr>
            <p:cNvPr id="128015" name="Text Box 15"/>
            <p:cNvSpPr txBox="1">
              <a:spLocks noChangeArrowheads="1"/>
            </p:cNvSpPr>
            <p:nvPr/>
          </p:nvSpPr>
          <p:spPr bwMode="auto">
            <a:xfrm>
              <a:off x="4422" y="754"/>
              <a:ext cx="1043" cy="577"/>
            </a:xfrm>
            <a:prstGeom prst="rect">
              <a:avLst/>
            </a:prstGeom>
            <a:noFill/>
            <a:ln w="9525">
              <a:noFill/>
              <a:miter lim="800000"/>
              <a:headEnd/>
              <a:tailEnd/>
            </a:ln>
            <a:effectLst/>
          </p:spPr>
          <p:txBody>
            <a:bodyPr>
              <a:spAutoFit/>
            </a:bodyPr>
            <a:lstStyle/>
            <a:p>
              <a:r>
                <a:rPr lang="en-GB" b="1">
                  <a:solidFill>
                    <a:schemeClr val="accent2"/>
                  </a:solidFill>
                </a:rPr>
                <a:t>Defend posn.</a:t>
              </a:r>
            </a:p>
            <a:p>
              <a:r>
                <a:rPr lang="en-GB" b="1">
                  <a:solidFill>
                    <a:schemeClr val="accent2"/>
                  </a:solidFill>
                </a:rPr>
                <a:t>Renew Grow with industry</a:t>
              </a:r>
            </a:p>
          </p:txBody>
        </p:sp>
        <p:sp>
          <p:nvSpPr>
            <p:cNvPr id="128016" name="Text Box 16"/>
            <p:cNvSpPr txBox="1">
              <a:spLocks noChangeArrowheads="1"/>
            </p:cNvSpPr>
            <p:nvPr/>
          </p:nvSpPr>
          <p:spPr bwMode="auto">
            <a:xfrm>
              <a:off x="1020" y="3216"/>
              <a:ext cx="1044" cy="577"/>
            </a:xfrm>
            <a:prstGeom prst="rect">
              <a:avLst/>
            </a:prstGeom>
            <a:noFill/>
            <a:ln w="9525">
              <a:noFill/>
              <a:miter lim="800000"/>
              <a:headEnd/>
              <a:tailEnd/>
            </a:ln>
            <a:effectLst/>
          </p:spPr>
          <p:txBody>
            <a:bodyPr>
              <a:spAutoFit/>
            </a:bodyPr>
            <a:lstStyle/>
            <a:p>
              <a:r>
                <a:rPr lang="en-GB" b="1">
                  <a:solidFill>
                    <a:schemeClr val="accent2"/>
                  </a:solidFill>
                </a:rPr>
                <a:t>Find niche</a:t>
              </a:r>
            </a:p>
            <a:p>
              <a:r>
                <a:rPr lang="en-GB" b="1">
                  <a:solidFill>
                    <a:schemeClr val="accent2"/>
                  </a:solidFill>
                </a:rPr>
                <a:t>Grow with industry</a:t>
              </a:r>
            </a:p>
          </p:txBody>
        </p:sp>
        <p:sp>
          <p:nvSpPr>
            <p:cNvPr id="128017" name="Text Box 17"/>
            <p:cNvSpPr txBox="1">
              <a:spLocks noChangeArrowheads="1"/>
            </p:cNvSpPr>
            <p:nvPr/>
          </p:nvSpPr>
          <p:spPr bwMode="auto">
            <a:xfrm>
              <a:off x="2109" y="3253"/>
              <a:ext cx="1044" cy="404"/>
            </a:xfrm>
            <a:prstGeom prst="rect">
              <a:avLst/>
            </a:prstGeom>
            <a:noFill/>
            <a:ln w="9525">
              <a:noFill/>
              <a:miter lim="800000"/>
              <a:headEnd/>
              <a:tailEnd/>
            </a:ln>
            <a:effectLst/>
          </p:spPr>
          <p:txBody>
            <a:bodyPr>
              <a:spAutoFit/>
            </a:bodyPr>
            <a:lstStyle/>
            <a:p>
              <a:r>
                <a:rPr lang="en-GB" b="1">
                  <a:solidFill>
                    <a:schemeClr val="accent2"/>
                  </a:solidFill>
                </a:rPr>
                <a:t>Turn-around</a:t>
              </a:r>
            </a:p>
            <a:p>
              <a:r>
                <a:rPr lang="en-GB" b="1">
                  <a:solidFill>
                    <a:schemeClr val="accent2"/>
                  </a:solidFill>
                </a:rPr>
                <a:t>Consolidate</a:t>
              </a:r>
            </a:p>
          </p:txBody>
        </p:sp>
        <p:sp>
          <p:nvSpPr>
            <p:cNvPr id="128018" name="Text Box 18"/>
            <p:cNvSpPr txBox="1">
              <a:spLocks noChangeArrowheads="1"/>
            </p:cNvSpPr>
            <p:nvPr/>
          </p:nvSpPr>
          <p:spPr bwMode="auto">
            <a:xfrm>
              <a:off x="3243" y="3253"/>
              <a:ext cx="1044" cy="404"/>
            </a:xfrm>
            <a:prstGeom prst="rect">
              <a:avLst/>
            </a:prstGeom>
            <a:noFill/>
            <a:ln w="9525">
              <a:noFill/>
              <a:miter lim="800000"/>
              <a:headEnd/>
              <a:tailEnd/>
            </a:ln>
            <a:effectLst/>
          </p:spPr>
          <p:txBody>
            <a:bodyPr>
              <a:spAutoFit/>
            </a:bodyPr>
            <a:lstStyle/>
            <a:p>
              <a:r>
                <a:rPr lang="en-GB" b="1">
                  <a:solidFill>
                    <a:schemeClr val="accent2"/>
                  </a:solidFill>
                </a:rPr>
                <a:t>Withdraw</a:t>
              </a:r>
            </a:p>
            <a:p>
              <a:r>
                <a:rPr lang="en-GB" b="1">
                  <a:solidFill>
                    <a:schemeClr val="accent2"/>
                  </a:solidFill>
                </a:rPr>
                <a:t>Divest</a:t>
              </a:r>
            </a:p>
          </p:txBody>
        </p:sp>
        <p:sp>
          <p:nvSpPr>
            <p:cNvPr id="128019" name="Text Box 19"/>
            <p:cNvSpPr txBox="1">
              <a:spLocks noChangeArrowheads="1"/>
            </p:cNvSpPr>
            <p:nvPr/>
          </p:nvSpPr>
          <p:spPr bwMode="auto">
            <a:xfrm>
              <a:off x="4376" y="3249"/>
              <a:ext cx="1044" cy="231"/>
            </a:xfrm>
            <a:prstGeom prst="rect">
              <a:avLst/>
            </a:prstGeom>
            <a:noFill/>
            <a:ln w="9525">
              <a:noFill/>
              <a:miter lim="800000"/>
              <a:headEnd/>
              <a:tailEnd/>
            </a:ln>
            <a:effectLst/>
          </p:spPr>
          <p:txBody>
            <a:bodyPr>
              <a:spAutoFit/>
            </a:bodyPr>
            <a:lstStyle/>
            <a:p>
              <a:r>
                <a:rPr lang="en-GB" b="1">
                  <a:solidFill>
                    <a:schemeClr val="accent2"/>
                  </a:solidFill>
                </a:rPr>
                <a:t>Withdraw</a:t>
              </a:r>
            </a:p>
          </p:txBody>
        </p:sp>
        <p:sp>
          <p:nvSpPr>
            <p:cNvPr id="128021" name="Text Box 21"/>
            <p:cNvSpPr txBox="1">
              <a:spLocks noChangeArrowheads="1"/>
            </p:cNvSpPr>
            <p:nvPr/>
          </p:nvSpPr>
          <p:spPr bwMode="auto">
            <a:xfrm>
              <a:off x="2109" y="1298"/>
              <a:ext cx="998" cy="577"/>
            </a:xfrm>
            <a:prstGeom prst="rect">
              <a:avLst/>
            </a:prstGeom>
            <a:noFill/>
            <a:ln w="9525">
              <a:noFill/>
              <a:miter lim="800000"/>
              <a:headEnd/>
              <a:tailEnd/>
            </a:ln>
            <a:effectLst/>
          </p:spPr>
          <p:txBody>
            <a:bodyPr>
              <a:spAutoFit/>
            </a:bodyPr>
            <a:lstStyle/>
            <a:p>
              <a:r>
                <a:rPr lang="en-GB" b="1">
                  <a:solidFill>
                    <a:schemeClr val="accent2"/>
                  </a:solidFill>
                </a:rPr>
                <a:t>Grow fast</a:t>
              </a:r>
            </a:p>
            <a:p>
              <a:r>
                <a:rPr lang="en-GB" b="1">
                  <a:solidFill>
                    <a:schemeClr val="accent2"/>
                  </a:solidFill>
                </a:rPr>
                <a:t>Catch up Differentiate</a:t>
              </a:r>
            </a:p>
          </p:txBody>
        </p:sp>
        <p:sp>
          <p:nvSpPr>
            <p:cNvPr id="128022" name="Text Box 22"/>
            <p:cNvSpPr txBox="1">
              <a:spLocks noChangeArrowheads="1"/>
            </p:cNvSpPr>
            <p:nvPr/>
          </p:nvSpPr>
          <p:spPr bwMode="auto">
            <a:xfrm>
              <a:off x="2109" y="1901"/>
              <a:ext cx="1089" cy="577"/>
            </a:xfrm>
            <a:prstGeom prst="rect">
              <a:avLst/>
            </a:prstGeom>
            <a:noFill/>
            <a:ln w="9525">
              <a:noFill/>
              <a:miter lim="800000"/>
              <a:headEnd/>
              <a:tailEnd/>
            </a:ln>
            <a:effectLst/>
          </p:spPr>
          <p:txBody>
            <a:bodyPr>
              <a:spAutoFit/>
            </a:bodyPr>
            <a:lstStyle/>
            <a:p>
              <a:r>
                <a:rPr lang="en-GB" b="1">
                  <a:solidFill>
                    <a:schemeClr val="accent2"/>
                  </a:solidFill>
                </a:rPr>
                <a:t>Differentiate</a:t>
              </a:r>
            </a:p>
            <a:p>
              <a:r>
                <a:rPr lang="en-GB" b="1">
                  <a:solidFill>
                    <a:schemeClr val="accent2"/>
                  </a:solidFill>
                </a:rPr>
                <a:t>Focus Grow with industry</a:t>
              </a:r>
            </a:p>
          </p:txBody>
        </p:sp>
        <p:sp>
          <p:nvSpPr>
            <p:cNvPr id="128023" name="Text Box 23"/>
            <p:cNvSpPr txBox="1">
              <a:spLocks noChangeArrowheads="1"/>
            </p:cNvSpPr>
            <p:nvPr/>
          </p:nvSpPr>
          <p:spPr bwMode="auto">
            <a:xfrm>
              <a:off x="2109" y="2536"/>
              <a:ext cx="998" cy="577"/>
            </a:xfrm>
            <a:prstGeom prst="rect">
              <a:avLst/>
            </a:prstGeom>
            <a:noFill/>
            <a:ln w="9525">
              <a:noFill/>
              <a:miter lim="800000"/>
              <a:headEnd/>
              <a:tailEnd/>
            </a:ln>
            <a:effectLst/>
          </p:spPr>
          <p:txBody>
            <a:bodyPr>
              <a:spAutoFit/>
            </a:bodyPr>
            <a:lstStyle/>
            <a:p>
              <a:r>
                <a:rPr lang="en-GB" b="1">
                  <a:solidFill>
                    <a:schemeClr val="accent2"/>
                  </a:solidFill>
                </a:rPr>
                <a:t>Harvest</a:t>
              </a:r>
            </a:p>
            <a:p>
              <a:r>
                <a:rPr lang="en-GB" b="1">
                  <a:solidFill>
                    <a:schemeClr val="accent2"/>
                  </a:solidFill>
                </a:rPr>
                <a:t>Catch-up</a:t>
              </a:r>
            </a:p>
            <a:p>
              <a:r>
                <a:rPr lang="en-GB" b="1">
                  <a:solidFill>
                    <a:schemeClr val="accent2"/>
                  </a:solidFill>
                </a:rPr>
                <a:t>Hold niche</a:t>
              </a:r>
            </a:p>
          </p:txBody>
        </p:sp>
        <p:sp>
          <p:nvSpPr>
            <p:cNvPr id="128025" name="Text Box 25"/>
            <p:cNvSpPr txBox="1">
              <a:spLocks noChangeArrowheads="1"/>
            </p:cNvSpPr>
            <p:nvPr/>
          </p:nvSpPr>
          <p:spPr bwMode="auto">
            <a:xfrm>
              <a:off x="1020" y="2536"/>
              <a:ext cx="998" cy="577"/>
            </a:xfrm>
            <a:prstGeom prst="rect">
              <a:avLst/>
            </a:prstGeom>
            <a:noFill/>
            <a:ln w="9525">
              <a:noFill/>
              <a:miter lim="800000"/>
              <a:headEnd/>
              <a:tailEnd/>
            </a:ln>
            <a:effectLst/>
          </p:spPr>
          <p:txBody>
            <a:bodyPr>
              <a:spAutoFit/>
            </a:bodyPr>
            <a:lstStyle/>
            <a:p>
              <a:r>
                <a:rPr lang="en-GB" b="1">
                  <a:solidFill>
                    <a:schemeClr val="accent2"/>
                  </a:solidFill>
                </a:rPr>
                <a:t>Focus</a:t>
              </a:r>
            </a:p>
            <a:p>
              <a:r>
                <a:rPr lang="en-GB" b="1">
                  <a:solidFill>
                    <a:schemeClr val="accent2"/>
                  </a:solidFill>
                </a:rPr>
                <a:t>Grow with industry</a:t>
              </a:r>
            </a:p>
          </p:txBody>
        </p:sp>
        <p:sp>
          <p:nvSpPr>
            <p:cNvPr id="128026" name="Text Box 26"/>
            <p:cNvSpPr txBox="1">
              <a:spLocks noChangeArrowheads="1"/>
            </p:cNvSpPr>
            <p:nvPr/>
          </p:nvSpPr>
          <p:spPr bwMode="auto">
            <a:xfrm>
              <a:off x="1020" y="1901"/>
              <a:ext cx="998" cy="577"/>
            </a:xfrm>
            <a:prstGeom prst="rect">
              <a:avLst/>
            </a:prstGeom>
            <a:noFill/>
            <a:ln w="9525">
              <a:noFill/>
              <a:miter lim="800000"/>
              <a:headEnd/>
              <a:tailEnd/>
            </a:ln>
            <a:effectLst/>
          </p:spPr>
          <p:txBody>
            <a:bodyPr>
              <a:spAutoFit/>
            </a:bodyPr>
            <a:lstStyle/>
            <a:p>
              <a:r>
                <a:rPr lang="en-GB" b="1">
                  <a:solidFill>
                    <a:schemeClr val="accent2"/>
                  </a:solidFill>
                </a:rPr>
                <a:t>Differentiate</a:t>
              </a:r>
            </a:p>
            <a:p>
              <a:r>
                <a:rPr lang="en-GB" b="1">
                  <a:solidFill>
                    <a:schemeClr val="accent2"/>
                  </a:solidFill>
                </a:rPr>
                <a:t>Focus</a:t>
              </a:r>
            </a:p>
            <a:p>
              <a:r>
                <a:rPr lang="en-GB" b="1">
                  <a:solidFill>
                    <a:schemeClr val="accent2"/>
                  </a:solidFill>
                </a:rPr>
                <a:t>Grow fast</a:t>
              </a:r>
            </a:p>
          </p:txBody>
        </p:sp>
        <p:sp>
          <p:nvSpPr>
            <p:cNvPr id="128027" name="Text Box 27"/>
            <p:cNvSpPr txBox="1">
              <a:spLocks noChangeArrowheads="1"/>
            </p:cNvSpPr>
            <p:nvPr/>
          </p:nvSpPr>
          <p:spPr bwMode="auto">
            <a:xfrm>
              <a:off x="1020" y="1302"/>
              <a:ext cx="998" cy="404"/>
            </a:xfrm>
            <a:prstGeom prst="rect">
              <a:avLst/>
            </a:prstGeom>
            <a:noFill/>
            <a:ln w="9525">
              <a:noFill/>
              <a:miter lim="800000"/>
              <a:headEnd/>
              <a:tailEnd/>
            </a:ln>
            <a:effectLst/>
          </p:spPr>
          <p:txBody>
            <a:bodyPr>
              <a:spAutoFit/>
            </a:bodyPr>
            <a:lstStyle/>
            <a:p>
              <a:r>
                <a:rPr lang="en-GB" b="1">
                  <a:solidFill>
                    <a:schemeClr val="accent2"/>
                  </a:solidFill>
                </a:rPr>
                <a:t>Differentiate</a:t>
              </a:r>
            </a:p>
            <a:p>
              <a:r>
                <a:rPr lang="en-GB" b="1">
                  <a:solidFill>
                    <a:schemeClr val="accent2"/>
                  </a:solidFill>
                </a:rPr>
                <a:t>Grow fast</a:t>
              </a:r>
            </a:p>
          </p:txBody>
        </p:sp>
        <p:sp>
          <p:nvSpPr>
            <p:cNvPr id="128028" name="Text Box 28"/>
            <p:cNvSpPr txBox="1">
              <a:spLocks noChangeArrowheads="1"/>
            </p:cNvSpPr>
            <p:nvPr/>
          </p:nvSpPr>
          <p:spPr bwMode="auto">
            <a:xfrm>
              <a:off x="3198" y="1311"/>
              <a:ext cx="1179" cy="577"/>
            </a:xfrm>
            <a:prstGeom prst="rect">
              <a:avLst/>
            </a:prstGeom>
            <a:noFill/>
            <a:ln w="9525">
              <a:noFill/>
              <a:miter lim="800000"/>
              <a:headEnd/>
              <a:tailEnd/>
            </a:ln>
            <a:effectLst/>
          </p:spPr>
          <p:txBody>
            <a:bodyPr>
              <a:spAutoFit/>
            </a:bodyPr>
            <a:lstStyle/>
            <a:p>
              <a:r>
                <a:rPr lang="en-GB" b="1">
                  <a:solidFill>
                    <a:schemeClr val="accent2"/>
                  </a:solidFill>
                </a:rPr>
                <a:t>Reduce costs</a:t>
              </a:r>
            </a:p>
            <a:p>
              <a:r>
                <a:rPr lang="en-GB" b="1">
                  <a:solidFill>
                    <a:schemeClr val="accent2"/>
                  </a:solidFill>
                </a:rPr>
                <a:t>Differentiate</a:t>
              </a:r>
            </a:p>
            <a:p>
              <a:r>
                <a:rPr lang="en-GB" b="1">
                  <a:solidFill>
                    <a:schemeClr val="accent2"/>
                  </a:solidFill>
                </a:rPr>
                <a:t>Grow with ind.</a:t>
              </a:r>
            </a:p>
          </p:txBody>
        </p:sp>
        <p:sp>
          <p:nvSpPr>
            <p:cNvPr id="128029" name="Text Box 29"/>
            <p:cNvSpPr txBox="1">
              <a:spLocks noChangeArrowheads="1"/>
            </p:cNvSpPr>
            <p:nvPr/>
          </p:nvSpPr>
          <p:spPr bwMode="auto">
            <a:xfrm>
              <a:off x="3198" y="1901"/>
              <a:ext cx="1179" cy="577"/>
            </a:xfrm>
            <a:prstGeom prst="rect">
              <a:avLst/>
            </a:prstGeom>
            <a:noFill/>
            <a:ln w="9525">
              <a:noFill/>
              <a:miter lim="800000"/>
              <a:headEnd/>
              <a:tailEnd/>
            </a:ln>
            <a:effectLst/>
          </p:spPr>
          <p:txBody>
            <a:bodyPr>
              <a:spAutoFit/>
            </a:bodyPr>
            <a:lstStyle/>
            <a:p>
              <a:r>
                <a:rPr lang="en-GB" b="1">
                  <a:solidFill>
                    <a:schemeClr val="accent2"/>
                  </a:solidFill>
                </a:rPr>
                <a:t>Harvest profit Find niche</a:t>
              </a:r>
            </a:p>
            <a:p>
              <a:r>
                <a:rPr lang="en-GB" b="1">
                  <a:solidFill>
                    <a:schemeClr val="accent2"/>
                  </a:solidFill>
                </a:rPr>
                <a:t>Grow with ind.</a:t>
              </a:r>
            </a:p>
          </p:txBody>
        </p:sp>
        <p:sp>
          <p:nvSpPr>
            <p:cNvPr id="128030" name="Text Box 30"/>
            <p:cNvSpPr txBox="1">
              <a:spLocks noChangeArrowheads="1"/>
            </p:cNvSpPr>
            <p:nvPr/>
          </p:nvSpPr>
          <p:spPr bwMode="auto">
            <a:xfrm>
              <a:off x="3198" y="2523"/>
              <a:ext cx="1179" cy="750"/>
            </a:xfrm>
            <a:prstGeom prst="rect">
              <a:avLst/>
            </a:prstGeom>
            <a:noFill/>
            <a:ln w="9525">
              <a:noFill/>
              <a:miter lim="800000"/>
              <a:headEnd/>
              <a:tailEnd/>
            </a:ln>
            <a:effectLst/>
          </p:spPr>
          <p:txBody>
            <a:bodyPr>
              <a:spAutoFit/>
            </a:bodyPr>
            <a:lstStyle/>
            <a:p>
              <a:r>
                <a:rPr lang="en-GB" b="1">
                  <a:solidFill>
                    <a:schemeClr val="accent2"/>
                  </a:solidFill>
                </a:rPr>
                <a:t>Harvest profit</a:t>
              </a:r>
            </a:p>
            <a:p>
              <a:r>
                <a:rPr lang="en-GB" b="1">
                  <a:solidFill>
                    <a:schemeClr val="accent2"/>
                  </a:solidFill>
                </a:rPr>
                <a:t>Turn around Find niche Consolidate</a:t>
              </a:r>
            </a:p>
          </p:txBody>
        </p:sp>
        <p:sp>
          <p:nvSpPr>
            <p:cNvPr id="128031" name="Text Box 31"/>
            <p:cNvSpPr txBox="1">
              <a:spLocks noChangeArrowheads="1"/>
            </p:cNvSpPr>
            <p:nvPr/>
          </p:nvSpPr>
          <p:spPr bwMode="auto">
            <a:xfrm>
              <a:off x="4377" y="2568"/>
              <a:ext cx="1044" cy="231"/>
            </a:xfrm>
            <a:prstGeom prst="rect">
              <a:avLst/>
            </a:prstGeom>
            <a:noFill/>
            <a:ln w="9525">
              <a:noFill/>
              <a:miter lim="800000"/>
              <a:headEnd/>
              <a:tailEnd/>
            </a:ln>
            <a:effectLst/>
          </p:spPr>
          <p:txBody>
            <a:bodyPr>
              <a:spAutoFit/>
            </a:bodyPr>
            <a:lstStyle/>
            <a:p>
              <a:r>
                <a:rPr lang="en-GB" b="1">
                  <a:solidFill>
                    <a:schemeClr val="accent2"/>
                  </a:solidFill>
                </a:rPr>
                <a:t>Divest</a:t>
              </a:r>
            </a:p>
          </p:txBody>
        </p:sp>
        <p:sp>
          <p:nvSpPr>
            <p:cNvPr id="128032" name="Text Box 32"/>
            <p:cNvSpPr txBox="1">
              <a:spLocks noChangeArrowheads="1"/>
            </p:cNvSpPr>
            <p:nvPr/>
          </p:nvSpPr>
          <p:spPr bwMode="auto">
            <a:xfrm>
              <a:off x="4377" y="1892"/>
              <a:ext cx="1044" cy="404"/>
            </a:xfrm>
            <a:prstGeom prst="rect">
              <a:avLst/>
            </a:prstGeom>
            <a:noFill/>
            <a:ln w="9525">
              <a:noFill/>
              <a:miter lim="800000"/>
              <a:headEnd/>
              <a:tailEnd/>
            </a:ln>
            <a:effectLst/>
          </p:spPr>
          <p:txBody>
            <a:bodyPr>
              <a:spAutoFit/>
            </a:bodyPr>
            <a:lstStyle/>
            <a:p>
              <a:r>
                <a:rPr lang="en-GB" b="1">
                  <a:solidFill>
                    <a:schemeClr val="accent2"/>
                  </a:solidFill>
                </a:rPr>
                <a:t>Consolidate</a:t>
              </a:r>
            </a:p>
            <a:p>
              <a:r>
                <a:rPr lang="en-GB" b="1">
                  <a:solidFill>
                    <a:schemeClr val="accent2"/>
                  </a:solidFill>
                </a:rPr>
                <a:t>Cut costs</a:t>
              </a:r>
            </a:p>
          </p:txBody>
        </p:sp>
        <p:sp>
          <p:nvSpPr>
            <p:cNvPr id="128034" name="Text Box 34"/>
            <p:cNvSpPr txBox="1">
              <a:spLocks noChangeArrowheads="1"/>
            </p:cNvSpPr>
            <p:nvPr/>
          </p:nvSpPr>
          <p:spPr bwMode="auto">
            <a:xfrm>
              <a:off x="975" y="3717"/>
              <a:ext cx="1043" cy="212"/>
            </a:xfrm>
            <a:prstGeom prst="rect">
              <a:avLst/>
            </a:prstGeom>
            <a:noFill/>
            <a:ln w="9525">
              <a:noFill/>
              <a:miter lim="800000"/>
              <a:headEnd/>
              <a:tailEnd/>
            </a:ln>
            <a:effectLst/>
          </p:spPr>
          <p:txBody>
            <a:bodyPr>
              <a:spAutoFit/>
            </a:bodyPr>
            <a:lstStyle/>
            <a:p>
              <a:pPr algn="ctr">
                <a:spcBef>
                  <a:spcPct val="50000"/>
                </a:spcBef>
              </a:pPr>
              <a:r>
                <a:rPr lang="en-GB" sz="1600" b="1">
                  <a:solidFill>
                    <a:srgbClr val="FF0000"/>
                  </a:solidFill>
                </a:rPr>
                <a:t>Start-up</a:t>
              </a:r>
            </a:p>
          </p:txBody>
        </p:sp>
        <p:sp>
          <p:nvSpPr>
            <p:cNvPr id="128035" name="Text Box 35"/>
            <p:cNvSpPr txBox="1">
              <a:spLocks noChangeArrowheads="1"/>
            </p:cNvSpPr>
            <p:nvPr/>
          </p:nvSpPr>
          <p:spPr bwMode="auto">
            <a:xfrm>
              <a:off x="2109" y="3717"/>
              <a:ext cx="1043" cy="212"/>
            </a:xfrm>
            <a:prstGeom prst="rect">
              <a:avLst/>
            </a:prstGeom>
            <a:noFill/>
            <a:ln w="9525">
              <a:noFill/>
              <a:miter lim="800000"/>
              <a:headEnd/>
              <a:tailEnd/>
            </a:ln>
            <a:effectLst/>
          </p:spPr>
          <p:txBody>
            <a:bodyPr>
              <a:spAutoFit/>
            </a:bodyPr>
            <a:lstStyle/>
            <a:p>
              <a:pPr algn="ctr">
                <a:spcBef>
                  <a:spcPct val="50000"/>
                </a:spcBef>
              </a:pPr>
              <a:r>
                <a:rPr lang="en-GB" sz="1600" b="1">
                  <a:solidFill>
                    <a:srgbClr val="FF0000"/>
                  </a:solidFill>
                </a:rPr>
                <a:t>Growth</a:t>
              </a:r>
            </a:p>
          </p:txBody>
        </p:sp>
        <p:sp>
          <p:nvSpPr>
            <p:cNvPr id="128036" name="Text Box 36"/>
            <p:cNvSpPr txBox="1">
              <a:spLocks noChangeArrowheads="1"/>
            </p:cNvSpPr>
            <p:nvPr/>
          </p:nvSpPr>
          <p:spPr bwMode="auto">
            <a:xfrm>
              <a:off x="3289" y="3717"/>
              <a:ext cx="1043" cy="212"/>
            </a:xfrm>
            <a:prstGeom prst="rect">
              <a:avLst/>
            </a:prstGeom>
            <a:noFill/>
            <a:ln w="9525">
              <a:noFill/>
              <a:miter lim="800000"/>
              <a:headEnd/>
              <a:tailEnd/>
            </a:ln>
            <a:effectLst/>
          </p:spPr>
          <p:txBody>
            <a:bodyPr>
              <a:spAutoFit/>
            </a:bodyPr>
            <a:lstStyle/>
            <a:p>
              <a:pPr algn="ctr">
                <a:spcBef>
                  <a:spcPct val="50000"/>
                </a:spcBef>
              </a:pPr>
              <a:r>
                <a:rPr lang="en-GB" sz="1600" b="1">
                  <a:solidFill>
                    <a:srgbClr val="FF0000"/>
                  </a:solidFill>
                </a:rPr>
                <a:t>Maturity</a:t>
              </a:r>
            </a:p>
          </p:txBody>
        </p:sp>
        <p:sp>
          <p:nvSpPr>
            <p:cNvPr id="128037" name="Text Box 37"/>
            <p:cNvSpPr txBox="1">
              <a:spLocks noChangeArrowheads="1"/>
            </p:cNvSpPr>
            <p:nvPr/>
          </p:nvSpPr>
          <p:spPr bwMode="auto">
            <a:xfrm>
              <a:off x="4377" y="3717"/>
              <a:ext cx="1043" cy="212"/>
            </a:xfrm>
            <a:prstGeom prst="rect">
              <a:avLst/>
            </a:prstGeom>
            <a:noFill/>
            <a:ln w="9525">
              <a:noFill/>
              <a:miter lim="800000"/>
              <a:headEnd/>
              <a:tailEnd/>
            </a:ln>
            <a:effectLst/>
          </p:spPr>
          <p:txBody>
            <a:bodyPr>
              <a:spAutoFit/>
            </a:bodyPr>
            <a:lstStyle/>
            <a:p>
              <a:pPr algn="ctr">
                <a:spcBef>
                  <a:spcPct val="50000"/>
                </a:spcBef>
              </a:pPr>
              <a:r>
                <a:rPr lang="en-GB" sz="1600" b="1">
                  <a:solidFill>
                    <a:srgbClr val="FF0000"/>
                  </a:solidFill>
                </a:rPr>
                <a:t>Decline</a:t>
              </a:r>
            </a:p>
          </p:txBody>
        </p:sp>
        <p:sp>
          <p:nvSpPr>
            <p:cNvPr id="128038" name="Text Box 38"/>
            <p:cNvSpPr txBox="1">
              <a:spLocks noChangeArrowheads="1"/>
            </p:cNvSpPr>
            <p:nvPr/>
          </p:nvSpPr>
          <p:spPr bwMode="auto">
            <a:xfrm>
              <a:off x="22" y="890"/>
              <a:ext cx="1043" cy="212"/>
            </a:xfrm>
            <a:prstGeom prst="rect">
              <a:avLst/>
            </a:prstGeom>
            <a:noFill/>
            <a:ln w="9525">
              <a:noFill/>
              <a:miter lim="800000"/>
              <a:headEnd/>
              <a:tailEnd/>
            </a:ln>
            <a:effectLst/>
          </p:spPr>
          <p:txBody>
            <a:bodyPr>
              <a:spAutoFit/>
            </a:bodyPr>
            <a:lstStyle/>
            <a:p>
              <a:pPr algn="ctr">
                <a:spcBef>
                  <a:spcPct val="50000"/>
                </a:spcBef>
              </a:pPr>
              <a:r>
                <a:rPr lang="en-GB" sz="1600" b="1">
                  <a:solidFill>
                    <a:srgbClr val="FF0000"/>
                  </a:solidFill>
                </a:rPr>
                <a:t>Dominant</a:t>
              </a:r>
            </a:p>
          </p:txBody>
        </p:sp>
        <p:sp>
          <p:nvSpPr>
            <p:cNvPr id="128039" name="Text Box 39"/>
            <p:cNvSpPr txBox="1">
              <a:spLocks noChangeArrowheads="1"/>
            </p:cNvSpPr>
            <p:nvPr/>
          </p:nvSpPr>
          <p:spPr bwMode="auto">
            <a:xfrm>
              <a:off x="22" y="1494"/>
              <a:ext cx="1043" cy="212"/>
            </a:xfrm>
            <a:prstGeom prst="rect">
              <a:avLst/>
            </a:prstGeom>
            <a:noFill/>
            <a:ln w="9525">
              <a:noFill/>
              <a:miter lim="800000"/>
              <a:headEnd/>
              <a:tailEnd/>
            </a:ln>
            <a:effectLst/>
          </p:spPr>
          <p:txBody>
            <a:bodyPr>
              <a:spAutoFit/>
            </a:bodyPr>
            <a:lstStyle/>
            <a:p>
              <a:pPr algn="ctr">
                <a:spcBef>
                  <a:spcPct val="50000"/>
                </a:spcBef>
              </a:pPr>
              <a:r>
                <a:rPr lang="en-GB" sz="1600" b="1">
                  <a:solidFill>
                    <a:srgbClr val="FF0000"/>
                  </a:solidFill>
                </a:rPr>
                <a:t>Strong</a:t>
              </a:r>
            </a:p>
          </p:txBody>
        </p:sp>
        <p:sp>
          <p:nvSpPr>
            <p:cNvPr id="128040" name="Text Box 40"/>
            <p:cNvSpPr txBox="1">
              <a:spLocks noChangeArrowheads="1"/>
            </p:cNvSpPr>
            <p:nvPr/>
          </p:nvSpPr>
          <p:spPr bwMode="auto">
            <a:xfrm>
              <a:off x="23" y="2129"/>
              <a:ext cx="1043" cy="212"/>
            </a:xfrm>
            <a:prstGeom prst="rect">
              <a:avLst/>
            </a:prstGeom>
            <a:noFill/>
            <a:ln w="9525">
              <a:noFill/>
              <a:miter lim="800000"/>
              <a:headEnd/>
              <a:tailEnd/>
            </a:ln>
            <a:effectLst/>
          </p:spPr>
          <p:txBody>
            <a:bodyPr>
              <a:spAutoFit/>
            </a:bodyPr>
            <a:lstStyle/>
            <a:p>
              <a:pPr algn="ctr">
                <a:spcBef>
                  <a:spcPct val="50000"/>
                </a:spcBef>
              </a:pPr>
              <a:r>
                <a:rPr lang="en-GB" sz="1600" b="1">
                  <a:solidFill>
                    <a:srgbClr val="FF0000"/>
                  </a:solidFill>
                </a:rPr>
                <a:t>OK</a:t>
              </a:r>
            </a:p>
          </p:txBody>
        </p:sp>
        <p:sp>
          <p:nvSpPr>
            <p:cNvPr id="128041" name="Text Box 41"/>
            <p:cNvSpPr txBox="1">
              <a:spLocks noChangeArrowheads="1"/>
            </p:cNvSpPr>
            <p:nvPr/>
          </p:nvSpPr>
          <p:spPr bwMode="auto">
            <a:xfrm>
              <a:off x="22" y="2810"/>
              <a:ext cx="1043" cy="212"/>
            </a:xfrm>
            <a:prstGeom prst="rect">
              <a:avLst/>
            </a:prstGeom>
            <a:noFill/>
            <a:ln w="9525">
              <a:noFill/>
              <a:miter lim="800000"/>
              <a:headEnd/>
              <a:tailEnd/>
            </a:ln>
            <a:effectLst/>
          </p:spPr>
          <p:txBody>
            <a:bodyPr>
              <a:spAutoFit/>
            </a:bodyPr>
            <a:lstStyle/>
            <a:p>
              <a:pPr algn="ctr">
                <a:spcBef>
                  <a:spcPct val="50000"/>
                </a:spcBef>
              </a:pPr>
              <a:r>
                <a:rPr lang="en-GB" sz="1600" b="1">
                  <a:solidFill>
                    <a:srgbClr val="FF0000"/>
                  </a:solidFill>
                </a:rPr>
                <a:t>Weak</a:t>
              </a:r>
            </a:p>
          </p:txBody>
        </p:sp>
        <p:sp>
          <p:nvSpPr>
            <p:cNvPr id="128042" name="Text Box 42"/>
            <p:cNvSpPr txBox="1">
              <a:spLocks noChangeArrowheads="1"/>
            </p:cNvSpPr>
            <p:nvPr/>
          </p:nvSpPr>
          <p:spPr bwMode="auto">
            <a:xfrm>
              <a:off x="22" y="3400"/>
              <a:ext cx="1043" cy="212"/>
            </a:xfrm>
            <a:prstGeom prst="rect">
              <a:avLst/>
            </a:prstGeom>
            <a:noFill/>
            <a:ln w="9525">
              <a:noFill/>
              <a:miter lim="800000"/>
              <a:headEnd/>
              <a:tailEnd/>
            </a:ln>
            <a:effectLst/>
          </p:spPr>
          <p:txBody>
            <a:bodyPr>
              <a:spAutoFit/>
            </a:bodyPr>
            <a:lstStyle/>
            <a:p>
              <a:pPr algn="ctr">
                <a:spcBef>
                  <a:spcPct val="50000"/>
                </a:spcBef>
              </a:pPr>
              <a:r>
                <a:rPr lang="en-GB" sz="1600" b="1">
                  <a:solidFill>
                    <a:srgbClr val="FF0000"/>
                  </a:solidFill>
                </a:rPr>
                <a:t>Very weak</a:t>
              </a:r>
            </a:p>
          </p:txBody>
        </p:sp>
        <p:sp>
          <p:nvSpPr>
            <p:cNvPr id="128043" name="Text Box 43"/>
            <p:cNvSpPr txBox="1">
              <a:spLocks noChangeArrowheads="1"/>
            </p:cNvSpPr>
            <p:nvPr/>
          </p:nvSpPr>
          <p:spPr bwMode="auto">
            <a:xfrm rot="-5400000">
              <a:off x="-611" y="2158"/>
              <a:ext cx="1679" cy="231"/>
            </a:xfrm>
            <a:prstGeom prst="rect">
              <a:avLst/>
            </a:prstGeom>
            <a:noFill/>
            <a:ln w="9525">
              <a:noFill/>
              <a:miter lim="800000"/>
              <a:headEnd/>
              <a:tailEnd/>
            </a:ln>
            <a:effectLst/>
          </p:spPr>
          <p:txBody>
            <a:bodyPr>
              <a:spAutoFit/>
            </a:bodyPr>
            <a:lstStyle/>
            <a:p>
              <a:pPr algn="ctr">
                <a:spcBef>
                  <a:spcPct val="50000"/>
                </a:spcBef>
              </a:pPr>
              <a:r>
                <a:rPr lang="en-GB" b="1">
                  <a:solidFill>
                    <a:srgbClr val="FF0000"/>
                  </a:solidFill>
                </a:rPr>
                <a:t>Competitive Position</a:t>
              </a:r>
            </a:p>
          </p:txBody>
        </p:sp>
      </p:gr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Types</a:t>
            </a:r>
            <a:r>
              <a:rPr lang="cs-CZ" dirty="0"/>
              <a:t> </a:t>
            </a:r>
            <a:r>
              <a:rPr lang="cs-CZ" dirty="0" err="1"/>
              <a:t>of</a:t>
            </a:r>
            <a:r>
              <a:rPr lang="cs-CZ" dirty="0"/>
              <a:t> </a:t>
            </a:r>
            <a:r>
              <a:rPr lang="cs-CZ" dirty="0" err="1"/>
              <a:t>Businesses</a:t>
            </a:r>
            <a:r>
              <a:rPr lang="cs-CZ" dirty="0"/>
              <a:t> </a:t>
            </a:r>
          </a:p>
        </p:txBody>
      </p:sp>
      <p:sp>
        <p:nvSpPr>
          <p:cNvPr id="3" name="Zástupný symbol pro obsah 2"/>
          <p:cNvSpPr>
            <a:spLocks noGrp="1"/>
          </p:cNvSpPr>
          <p:nvPr>
            <p:ph idx="1"/>
          </p:nvPr>
        </p:nvSpPr>
        <p:spPr/>
        <p:txBody>
          <a:bodyPr>
            <a:normAutofit/>
          </a:bodyPr>
          <a:lstStyle/>
          <a:p>
            <a:r>
              <a:rPr lang="en-US" dirty="0"/>
              <a:t>A </a:t>
            </a:r>
            <a:r>
              <a:rPr lang="en-US" b="1" dirty="0"/>
              <a:t>corporation </a:t>
            </a:r>
            <a:r>
              <a:rPr lang="en-US" dirty="0"/>
              <a:t>is a form of business where shares of ownership have been issued in the form of stock. Owners of the stock have limited liability, but are open to double taxation. There can be a few, or millions of owners of the company. </a:t>
            </a:r>
          </a:p>
          <a:p>
            <a:r>
              <a:rPr lang="en-US" dirty="0"/>
              <a:t>A </a:t>
            </a:r>
            <a:r>
              <a:rPr lang="en-US" b="1" dirty="0"/>
              <a:t>sole proprietorship </a:t>
            </a:r>
            <a:r>
              <a:rPr lang="en-US" dirty="0"/>
              <a:t>is a form of business where there is one owner and no stock has been issued. The owner of the company faces unlimited liability, but only single taxation. </a:t>
            </a:r>
          </a:p>
          <a:p>
            <a:r>
              <a:rPr lang="en-US" dirty="0"/>
              <a:t>A </a:t>
            </a:r>
            <a:r>
              <a:rPr lang="en-US" b="1" dirty="0"/>
              <a:t>partnership </a:t>
            </a:r>
            <a:r>
              <a:rPr lang="en-US" dirty="0"/>
              <a:t>is just like a sole proprietorship, except there is more than one owner. </a:t>
            </a:r>
            <a:endParaRPr lang="cs-CZ" dirty="0"/>
          </a:p>
        </p:txBody>
      </p:sp>
    </p:spTree>
    <p:extLst>
      <p:ext uri="{BB962C8B-B14F-4D97-AF65-F5344CB8AC3E}">
        <p14:creationId xmlns:p14="http://schemas.microsoft.com/office/powerpoint/2010/main" val="2566036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ástupný symbol pro datum 1"/>
          <p:cNvSpPr>
            <a:spLocks noGrp="1"/>
          </p:cNvSpPr>
          <p:nvPr>
            <p:ph type="dt" sz="half" idx="10"/>
          </p:nvPr>
        </p:nvSpPr>
        <p:spPr/>
        <p:txBody>
          <a:bodyPr/>
          <a:lstStyle/>
          <a:p>
            <a:endParaRPr lang="en-US" dirty="0"/>
          </a:p>
        </p:txBody>
      </p:sp>
      <p:sp>
        <p:nvSpPr>
          <p:cNvPr id="107522" name="Rectangle 2"/>
          <p:cNvSpPr>
            <a:spLocks noChangeArrowheads="1"/>
          </p:cNvSpPr>
          <p:nvPr/>
        </p:nvSpPr>
        <p:spPr bwMode="auto">
          <a:xfrm>
            <a:off x="1016000" y="685800"/>
            <a:ext cx="6807200" cy="387350"/>
          </a:xfrm>
          <a:prstGeom prst="rect">
            <a:avLst/>
          </a:prstGeom>
          <a:noFill/>
          <a:ln w="9525">
            <a:noFill/>
            <a:miter lim="800000"/>
            <a:headEnd/>
            <a:tailEnd/>
          </a:ln>
          <a:effectLst/>
        </p:spPr>
        <p:txBody>
          <a:bodyPr lIns="0" tIns="0" rIns="0" bIns="0"/>
          <a:lstStyle/>
          <a:p>
            <a:pPr algn="ctr" defTabSz="762000" eaLnBrk="0" hangingPunct="0"/>
            <a:r>
              <a:rPr lang="en-GB" sz="3600" b="1">
                <a:solidFill>
                  <a:srgbClr val="FF0000"/>
                </a:solidFill>
                <a:effectLst>
                  <a:outerShdw blurRad="38100" dist="38100" dir="2700000" algn="tl">
                    <a:srgbClr val="000000"/>
                  </a:outerShdw>
                </a:effectLst>
              </a:rPr>
              <a:t>The Boston Matrix</a:t>
            </a:r>
          </a:p>
        </p:txBody>
      </p:sp>
      <p:sp>
        <p:nvSpPr>
          <p:cNvPr id="107553" name="Rectangle 33"/>
          <p:cNvSpPr>
            <a:spLocks noChangeArrowheads="1"/>
          </p:cNvSpPr>
          <p:nvPr/>
        </p:nvSpPr>
        <p:spPr bwMode="auto">
          <a:xfrm rot="16200000" flipH="1">
            <a:off x="-379412" y="3070225"/>
            <a:ext cx="2425700" cy="822325"/>
          </a:xfrm>
          <a:prstGeom prst="rect">
            <a:avLst/>
          </a:prstGeom>
          <a:noFill/>
          <a:ln w="9525">
            <a:noFill/>
            <a:miter lim="800000"/>
            <a:headEnd/>
            <a:tailEnd/>
          </a:ln>
          <a:effectLst/>
        </p:spPr>
        <p:txBody>
          <a:bodyPr lIns="92075" tIns="46038" rIns="92075" bIns="46038">
            <a:spAutoFit/>
          </a:bodyPr>
          <a:lstStyle/>
          <a:p>
            <a:pPr algn="ctr" eaLnBrk="0" hangingPunct="0">
              <a:spcBef>
                <a:spcPct val="50000"/>
              </a:spcBef>
            </a:pPr>
            <a:r>
              <a:rPr lang="en-GB" sz="2400" b="1"/>
              <a:t>Market Attractiveness</a:t>
            </a:r>
          </a:p>
        </p:txBody>
      </p:sp>
      <p:sp>
        <p:nvSpPr>
          <p:cNvPr id="107554" name="Line 34"/>
          <p:cNvSpPr>
            <a:spLocks noChangeShapeType="1"/>
          </p:cNvSpPr>
          <p:nvPr/>
        </p:nvSpPr>
        <p:spPr bwMode="auto">
          <a:xfrm flipH="1" flipV="1">
            <a:off x="6948488" y="2565400"/>
            <a:ext cx="1511300" cy="142875"/>
          </a:xfrm>
          <a:prstGeom prst="line">
            <a:avLst/>
          </a:prstGeom>
          <a:noFill/>
          <a:ln w="50800">
            <a:solidFill>
              <a:schemeClr val="tx1"/>
            </a:solidFill>
            <a:round/>
            <a:headEnd type="none" w="sm" len="sm"/>
            <a:tailEnd type="oval" w="med" len="med"/>
          </a:ln>
          <a:effectLst/>
        </p:spPr>
        <p:txBody>
          <a:bodyPr wrap="none" anchor="ctr"/>
          <a:lstStyle/>
          <a:p>
            <a:endParaRPr lang="cs-CZ"/>
          </a:p>
        </p:txBody>
      </p:sp>
      <p:grpSp>
        <p:nvGrpSpPr>
          <p:cNvPr id="2" name="Group 36"/>
          <p:cNvGrpSpPr>
            <a:grpSpLocks/>
          </p:cNvGrpSpPr>
          <p:nvPr/>
        </p:nvGrpSpPr>
        <p:grpSpPr bwMode="auto">
          <a:xfrm>
            <a:off x="468313" y="1341438"/>
            <a:ext cx="8675687" cy="4751387"/>
            <a:chOff x="295" y="845"/>
            <a:chExt cx="5465" cy="2993"/>
          </a:xfrm>
        </p:grpSpPr>
        <p:sp>
          <p:nvSpPr>
            <p:cNvPr id="107524" name="Rectangle 4"/>
            <p:cNvSpPr>
              <a:spLocks noChangeArrowheads="1"/>
            </p:cNvSpPr>
            <p:nvPr/>
          </p:nvSpPr>
          <p:spPr bwMode="auto">
            <a:xfrm>
              <a:off x="4672" y="3444"/>
              <a:ext cx="1088"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t>Low</a:t>
              </a:r>
            </a:p>
          </p:txBody>
        </p:sp>
        <p:sp>
          <p:nvSpPr>
            <p:cNvPr id="107525" name="Rectangle 5"/>
            <p:cNvSpPr>
              <a:spLocks noChangeArrowheads="1"/>
            </p:cNvSpPr>
            <p:nvPr/>
          </p:nvSpPr>
          <p:spPr bwMode="auto">
            <a:xfrm>
              <a:off x="837" y="853"/>
              <a:ext cx="4406" cy="2551"/>
            </a:xfrm>
            <a:prstGeom prst="rect">
              <a:avLst/>
            </a:prstGeom>
            <a:noFill/>
            <a:ln w="25400">
              <a:solidFill>
                <a:schemeClr val="tx1"/>
              </a:solidFill>
              <a:miter lim="800000"/>
              <a:headEnd/>
              <a:tailEnd/>
            </a:ln>
            <a:effectLst/>
          </p:spPr>
          <p:txBody>
            <a:bodyPr wrap="none" anchor="ctr"/>
            <a:lstStyle/>
            <a:p>
              <a:endParaRPr lang="cs-CZ"/>
            </a:p>
          </p:txBody>
        </p:sp>
        <p:sp>
          <p:nvSpPr>
            <p:cNvPr id="107526" name="Line 6"/>
            <p:cNvSpPr>
              <a:spLocks noChangeShapeType="1"/>
            </p:cNvSpPr>
            <p:nvPr/>
          </p:nvSpPr>
          <p:spPr bwMode="auto">
            <a:xfrm>
              <a:off x="3008" y="1481"/>
              <a:ext cx="0" cy="1925"/>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07527" name="Line 7"/>
            <p:cNvSpPr>
              <a:spLocks noChangeShapeType="1"/>
            </p:cNvSpPr>
            <p:nvPr/>
          </p:nvSpPr>
          <p:spPr bwMode="auto">
            <a:xfrm flipV="1">
              <a:off x="1973" y="2110"/>
              <a:ext cx="2123" cy="19"/>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07528" name="Rectangle 8"/>
            <p:cNvSpPr>
              <a:spLocks noChangeArrowheads="1"/>
            </p:cNvSpPr>
            <p:nvPr/>
          </p:nvSpPr>
          <p:spPr bwMode="auto">
            <a:xfrm>
              <a:off x="896" y="845"/>
              <a:ext cx="1408" cy="288"/>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400" b="1">
                  <a:solidFill>
                    <a:srgbClr val="FF0000"/>
                  </a:solidFill>
                  <a:effectLst>
                    <a:outerShdw blurRad="38100" dist="38100" dir="2700000" algn="tl">
                      <a:srgbClr val="000000"/>
                    </a:outerShdw>
                  </a:effectLst>
                </a:rPr>
                <a:t>Star</a:t>
              </a:r>
            </a:p>
          </p:txBody>
        </p:sp>
        <p:sp>
          <p:nvSpPr>
            <p:cNvPr id="107529" name="Rectangle 9"/>
            <p:cNvSpPr>
              <a:spLocks noChangeArrowheads="1"/>
            </p:cNvSpPr>
            <p:nvPr/>
          </p:nvSpPr>
          <p:spPr bwMode="auto">
            <a:xfrm>
              <a:off x="3401" y="845"/>
              <a:ext cx="1792" cy="288"/>
            </a:xfrm>
            <a:prstGeom prst="rect">
              <a:avLst/>
            </a:prstGeom>
            <a:noFill/>
            <a:ln w="9525">
              <a:noFill/>
              <a:miter lim="800000"/>
              <a:headEnd/>
              <a:tailEnd/>
            </a:ln>
            <a:effectLst/>
          </p:spPr>
          <p:txBody>
            <a:bodyPr lIns="92075" tIns="46038" rIns="92075" bIns="46038">
              <a:spAutoFit/>
            </a:bodyPr>
            <a:lstStyle/>
            <a:p>
              <a:pPr algn="r" defTabSz="762000" eaLnBrk="0" hangingPunct="0">
                <a:spcBef>
                  <a:spcPct val="50000"/>
                </a:spcBef>
              </a:pPr>
              <a:r>
                <a:rPr lang="en-GB" sz="2400" b="1">
                  <a:solidFill>
                    <a:srgbClr val="FF0000"/>
                  </a:solidFill>
                  <a:effectLst>
                    <a:outerShdw blurRad="38100" dist="38100" dir="2700000" algn="tl">
                      <a:srgbClr val="000000"/>
                    </a:outerShdw>
                  </a:effectLst>
                </a:rPr>
                <a:t>Problem Child</a:t>
              </a:r>
            </a:p>
          </p:txBody>
        </p:sp>
        <p:sp>
          <p:nvSpPr>
            <p:cNvPr id="107530" name="Rectangle 10"/>
            <p:cNvSpPr>
              <a:spLocks noChangeArrowheads="1"/>
            </p:cNvSpPr>
            <p:nvPr/>
          </p:nvSpPr>
          <p:spPr bwMode="auto">
            <a:xfrm>
              <a:off x="3392" y="3118"/>
              <a:ext cx="1792" cy="288"/>
            </a:xfrm>
            <a:prstGeom prst="rect">
              <a:avLst/>
            </a:prstGeom>
            <a:noFill/>
            <a:ln w="9525">
              <a:noFill/>
              <a:miter lim="800000"/>
              <a:headEnd/>
              <a:tailEnd/>
            </a:ln>
            <a:effectLst/>
          </p:spPr>
          <p:txBody>
            <a:bodyPr lIns="92075" tIns="46038" rIns="92075" bIns="46038">
              <a:spAutoFit/>
            </a:bodyPr>
            <a:lstStyle/>
            <a:p>
              <a:pPr algn="r" defTabSz="762000" eaLnBrk="0" hangingPunct="0">
                <a:spcBef>
                  <a:spcPct val="50000"/>
                </a:spcBef>
              </a:pPr>
              <a:r>
                <a:rPr lang="en-GB" sz="2400" b="1">
                  <a:solidFill>
                    <a:srgbClr val="FF0000"/>
                  </a:solidFill>
                  <a:effectLst>
                    <a:outerShdw blurRad="38100" dist="38100" dir="2700000" algn="tl">
                      <a:srgbClr val="000000"/>
                    </a:outerShdw>
                  </a:effectLst>
                </a:rPr>
                <a:t>Dog</a:t>
              </a:r>
            </a:p>
          </p:txBody>
        </p:sp>
        <p:sp>
          <p:nvSpPr>
            <p:cNvPr id="107531" name="Rectangle 11"/>
            <p:cNvSpPr>
              <a:spLocks noChangeArrowheads="1"/>
            </p:cNvSpPr>
            <p:nvPr/>
          </p:nvSpPr>
          <p:spPr bwMode="auto">
            <a:xfrm>
              <a:off x="896" y="3118"/>
              <a:ext cx="1408" cy="288"/>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400" b="1">
                  <a:solidFill>
                    <a:srgbClr val="FF0000"/>
                  </a:solidFill>
                  <a:effectLst>
                    <a:outerShdw blurRad="38100" dist="38100" dir="2700000" algn="tl">
                      <a:srgbClr val="000000"/>
                    </a:outerShdw>
                  </a:effectLst>
                </a:rPr>
                <a:t>Cash Cow</a:t>
              </a:r>
            </a:p>
          </p:txBody>
        </p:sp>
        <p:sp>
          <p:nvSpPr>
            <p:cNvPr id="107532" name="Rectangle 12"/>
            <p:cNvSpPr>
              <a:spLocks noChangeArrowheads="1"/>
            </p:cNvSpPr>
            <p:nvPr/>
          </p:nvSpPr>
          <p:spPr bwMode="auto">
            <a:xfrm>
              <a:off x="768" y="3444"/>
              <a:ext cx="1408"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t>High</a:t>
              </a:r>
            </a:p>
          </p:txBody>
        </p:sp>
        <p:sp>
          <p:nvSpPr>
            <p:cNvPr id="107533" name="Rectangle 13"/>
            <p:cNvSpPr>
              <a:spLocks noChangeArrowheads="1"/>
            </p:cNvSpPr>
            <p:nvPr/>
          </p:nvSpPr>
          <p:spPr bwMode="auto">
            <a:xfrm>
              <a:off x="320" y="3127"/>
              <a:ext cx="1408"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t>Low</a:t>
              </a:r>
            </a:p>
          </p:txBody>
        </p:sp>
        <p:sp>
          <p:nvSpPr>
            <p:cNvPr id="107534" name="Rectangle 14"/>
            <p:cNvSpPr>
              <a:spLocks noChangeArrowheads="1"/>
            </p:cNvSpPr>
            <p:nvPr/>
          </p:nvSpPr>
          <p:spPr bwMode="auto">
            <a:xfrm>
              <a:off x="2112" y="3550"/>
              <a:ext cx="1792" cy="288"/>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sz="2400" b="1"/>
                <a:t>Market Strength</a:t>
              </a:r>
            </a:p>
          </p:txBody>
        </p:sp>
        <p:sp>
          <p:nvSpPr>
            <p:cNvPr id="107535" name="Rectangle 15"/>
            <p:cNvSpPr>
              <a:spLocks noChangeArrowheads="1"/>
            </p:cNvSpPr>
            <p:nvPr/>
          </p:nvSpPr>
          <p:spPr bwMode="auto">
            <a:xfrm>
              <a:off x="551" y="1587"/>
              <a:ext cx="307" cy="1063"/>
            </a:xfrm>
            <a:prstGeom prst="rect">
              <a:avLst/>
            </a:prstGeom>
            <a:noFill/>
            <a:ln w="9525">
              <a:noFill/>
              <a:miter lim="800000"/>
              <a:headEnd/>
              <a:tailEnd/>
            </a:ln>
            <a:effectLst/>
          </p:spPr>
          <p:txBody>
            <a:bodyPr wrap="none" anchor="ctr"/>
            <a:lstStyle/>
            <a:p>
              <a:endParaRPr lang="cs-CZ"/>
            </a:p>
          </p:txBody>
        </p:sp>
        <p:sp>
          <p:nvSpPr>
            <p:cNvPr id="107536" name="Rectangle 16"/>
            <p:cNvSpPr>
              <a:spLocks noChangeArrowheads="1"/>
            </p:cNvSpPr>
            <p:nvPr/>
          </p:nvSpPr>
          <p:spPr bwMode="auto">
            <a:xfrm>
              <a:off x="295" y="886"/>
              <a:ext cx="544"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t>High</a:t>
              </a:r>
            </a:p>
          </p:txBody>
        </p:sp>
        <p:sp>
          <p:nvSpPr>
            <p:cNvPr id="107537" name="Arc 17"/>
            <p:cNvSpPr>
              <a:spLocks/>
            </p:cNvSpPr>
            <p:nvPr/>
          </p:nvSpPr>
          <p:spPr bwMode="auto">
            <a:xfrm>
              <a:off x="1156" y="997"/>
              <a:ext cx="3169" cy="1692"/>
            </a:xfrm>
            <a:custGeom>
              <a:avLst/>
              <a:gdLst>
                <a:gd name="G0" fmla="+- 21600 0 0"/>
                <a:gd name="G1" fmla="+- 21600 0 0"/>
                <a:gd name="G2" fmla="+- 21600 0 0"/>
                <a:gd name="T0" fmla="*/ 1184 w 36043"/>
                <a:gd name="T1" fmla="*/ 28653 h 28653"/>
                <a:gd name="T2" fmla="*/ 36043 w 36043"/>
                <a:gd name="T3" fmla="*/ 5539 h 28653"/>
                <a:gd name="T4" fmla="*/ 21600 w 36043"/>
                <a:gd name="T5" fmla="*/ 21600 h 28653"/>
              </a:gdLst>
              <a:ahLst/>
              <a:cxnLst>
                <a:cxn ang="0">
                  <a:pos x="T0" y="T1"/>
                </a:cxn>
                <a:cxn ang="0">
                  <a:pos x="T2" y="T3"/>
                </a:cxn>
                <a:cxn ang="0">
                  <a:pos x="T4" y="T5"/>
                </a:cxn>
              </a:cxnLst>
              <a:rect l="0" t="0" r="r" b="b"/>
              <a:pathLst>
                <a:path w="36043" h="28653" fill="none" extrusionOk="0">
                  <a:moveTo>
                    <a:pt x="1183" y="28653"/>
                  </a:moveTo>
                  <a:cubicBezTo>
                    <a:pt x="400" y="26384"/>
                    <a:pt x="0" y="24000"/>
                    <a:pt x="0" y="21600"/>
                  </a:cubicBezTo>
                  <a:cubicBezTo>
                    <a:pt x="0" y="9670"/>
                    <a:pt x="9670" y="0"/>
                    <a:pt x="21600" y="0"/>
                  </a:cubicBezTo>
                  <a:cubicBezTo>
                    <a:pt x="26933" y="-1"/>
                    <a:pt x="32077" y="1972"/>
                    <a:pt x="36043" y="5538"/>
                  </a:cubicBezTo>
                </a:path>
                <a:path w="36043" h="28653" stroke="0" extrusionOk="0">
                  <a:moveTo>
                    <a:pt x="1183" y="28653"/>
                  </a:moveTo>
                  <a:cubicBezTo>
                    <a:pt x="400" y="26384"/>
                    <a:pt x="0" y="24000"/>
                    <a:pt x="0" y="21600"/>
                  </a:cubicBezTo>
                  <a:cubicBezTo>
                    <a:pt x="0" y="9670"/>
                    <a:pt x="9670" y="0"/>
                    <a:pt x="21600" y="0"/>
                  </a:cubicBezTo>
                  <a:cubicBezTo>
                    <a:pt x="26933" y="-1"/>
                    <a:pt x="32077" y="1972"/>
                    <a:pt x="36043" y="5538"/>
                  </a:cubicBezTo>
                  <a:lnTo>
                    <a:pt x="21600" y="21600"/>
                  </a:lnTo>
                  <a:close/>
                </a:path>
              </a:pathLst>
            </a:custGeom>
            <a:noFill/>
            <a:ln w="76200" cap="rnd">
              <a:solidFill>
                <a:schemeClr val="accent2"/>
              </a:solidFill>
              <a:round/>
              <a:headEnd type="none" w="sm" len="sm"/>
              <a:tailEnd type="none" w="sm" len="sm"/>
            </a:ln>
            <a:effectLst/>
          </p:spPr>
          <p:txBody>
            <a:bodyPr wrap="none" anchor="ctr"/>
            <a:lstStyle/>
            <a:p>
              <a:endParaRPr lang="cs-CZ"/>
            </a:p>
          </p:txBody>
        </p:sp>
        <p:sp>
          <p:nvSpPr>
            <p:cNvPr id="107538" name="Arc 18"/>
            <p:cNvSpPr>
              <a:spLocks/>
            </p:cNvSpPr>
            <p:nvPr/>
          </p:nvSpPr>
          <p:spPr bwMode="auto">
            <a:xfrm>
              <a:off x="1973" y="1449"/>
              <a:ext cx="1996" cy="858"/>
            </a:xfrm>
            <a:custGeom>
              <a:avLst/>
              <a:gdLst>
                <a:gd name="G0" fmla="+- 21600 0 0"/>
                <a:gd name="G1" fmla="+- 21600 0 0"/>
                <a:gd name="G2" fmla="+- 21600 0 0"/>
                <a:gd name="T0" fmla="*/ 175 w 33549"/>
                <a:gd name="T1" fmla="*/ 24345 h 24345"/>
                <a:gd name="T2" fmla="*/ 33549 w 33549"/>
                <a:gd name="T3" fmla="*/ 3606 h 24345"/>
                <a:gd name="T4" fmla="*/ 21600 w 33549"/>
                <a:gd name="T5" fmla="*/ 21600 h 24345"/>
              </a:gdLst>
              <a:ahLst/>
              <a:cxnLst>
                <a:cxn ang="0">
                  <a:pos x="T0" y="T1"/>
                </a:cxn>
                <a:cxn ang="0">
                  <a:pos x="T2" y="T3"/>
                </a:cxn>
                <a:cxn ang="0">
                  <a:pos x="T4" y="T5"/>
                </a:cxn>
              </a:cxnLst>
              <a:rect l="0" t="0" r="r" b="b"/>
              <a:pathLst>
                <a:path w="33549" h="24345" fill="none" extrusionOk="0">
                  <a:moveTo>
                    <a:pt x="175" y="24344"/>
                  </a:moveTo>
                  <a:cubicBezTo>
                    <a:pt x="58" y="23434"/>
                    <a:pt x="0" y="22517"/>
                    <a:pt x="0" y="21600"/>
                  </a:cubicBezTo>
                  <a:cubicBezTo>
                    <a:pt x="0" y="9670"/>
                    <a:pt x="9670" y="0"/>
                    <a:pt x="21600" y="0"/>
                  </a:cubicBezTo>
                  <a:cubicBezTo>
                    <a:pt x="25851" y="-1"/>
                    <a:pt x="30007" y="1254"/>
                    <a:pt x="33548" y="3606"/>
                  </a:cubicBezTo>
                </a:path>
                <a:path w="33549" h="24345" stroke="0" extrusionOk="0">
                  <a:moveTo>
                    <a:pt x="175" y="24344"/>
                  </a:moveTo>
                  <a:cubicBezTo>
                    <a:pt x="58" y="23434"/>
                    <a:pt x="0" y="22517"/>
                    <a:pt x="0" y="21600"/>
                  </a:cubicBezTo>
                  <a:cubicBezTo>
                    <a:pt x="0" y="9670"/>
                    <a:pt x="9670" y="0"/>
                    <a:pt x="21600" y="0"/>
                  </a:cubicBezTo>
                  <a:cubicBezTo>
                    <a:pt x="25851" y="-1"/>
                    <a:pt x="30007" y="1254"/>
                    <a:pt x="33548" y="3606"/>
                  </a:cubicBezTo>
                  <a:lnTo>
                    <a:pt x="21600" y="21600"/>
                  </a:lnTo>
                  <a:close/>
                </a:path>
              </a:pathLst>
            </a:custGeom>
            <a:noFill/>
            <a:ln w="76200" cap="rnd">
              <a:solidFill>
                <a:schemeClr val="accent2"/>
              </a:solidFill>
              <a:round/>
              <a:headEnd type="none" w="sm" len="sm"/>
              <a:tailEnd type="none" w="sm" len="sm"/>
            </a:ln>
            <a:effectLst/>
          </p:spPr>
          <p:txBody>
            <a:bodyPr wrap="none" anchor="ctr"/>
            <a:lstStyle/>
            <a:p>
              <a:endParaRPr lang="cs-CZ"/>
            </a:p>
          </p:txBody>
        </p:sp>
        <p:sp>
          <p:nvSpPr>
            <p:cNvPr id="107539" name="Freeform 19"/>
            <p:cNvSpPr>
              <a:spLocks/>
            </p:cNvSpPr>
            <p:nvPr/>
          </p:nvSpPr>
          <p:spPr bwMode="auto">
            <a:xfrm>
              <a:off x="839" y="2174"/>
              <a:ext cx="1497" cy="1044"/>
            </a:xfrm>
            <a:custGeom>
              <a:avLst/>
              <a:gdLst/>
              <a:ahLst/>
              <a:cxnLst>
                <a:cxn ang="0">
                  <a:pos x="979" y="77"/>
                </a:cxn>
                <a:cxn ang="0">
                  <a:pos x="1248" y="0"/>
                </a:cxn>
                <a:cxn ang="0">
                  <a:pos x="1248" y="540"/>
                </a:cxn>
                <a:cxn ang="0">
                  <a:pos x="0" y="386"/>
                </a:cxn>
                <a:cxn ang="0">
                  <a:pos x="355" y="270"/>
                </a:cxn>
              </a:cxnLst>
              <a:rect l="0" t="0" r="r" b="b"/>
              <a:pathLst>
                <a:path w="1249" h="541">
                  <a:moveTo>
                    <a:pt x="979" y="77"/>
                  </a:moveTo>
                  <a:lnTo>
                    <a:pt x="1248" y="0"/>
                  </a:lnTo>
                  <a:lnTo>
                    <a:pt x="1248" y="540"/>
                  </a:lnTo>
                  <a:lnTo>
                    <a:pt x="0" y="386"/>
                  </a:lnTo>
                  <a:lnTo>
                    <a:pt x="355" y="270"/>
                  </a:lnTo>
                </a:path>
              </a:pathLst>
            </a:custGeom>
            <a:noFill/>
            <a:ln w="76200" cap="rnd" cmpd="sng">
              <a:solidFill>
                <a:schemeClr val="accent2"/>
              </a:solidFill>
              <a:prstDash val="solid"/>
              <a:round/>
              <a:headEnd type="none" w="sm" len="sm"/>
              <a:tailEnd type="none" w="sm" len="sm"/>
            </a:ln>
            <a:effectLst/>
          </p:spPr>
          <p:txBody>
            <a:bodyPr/>
            <a:lstStyle/>
            <a:p>
              <a:endParaRPr lang="cs-CZ"/>
            </a:p>
          </p:txBody>
        </p:sp>
        <p:sp>
          <p:nvSpPr>
            <p:cNvPr id="107540" name="AutoShape 20"/>
            <p:cNvSpPr>
              <a:spLocks noChangeArrowheads="1"/>
            </p:cNvSpPr>
            <p:nvPr/>
          </p:nvSpPr>
          <p:spPr bwMode="auto">
            <a:xfrm rot="14700000" flipH="1" flipV="1">
              <a:off x="4198" y="1285"/>
              <a:ext cx="258" cy="649"/>
            </a:xfrm>
            <a:custGeom>
              <a:avLst/>
              <a:gdLst>
                <a:gd name="G0" fmla="+- 4427 0 0"/>
                <a:gd name="G1" fmla="+- 21600 0 4427"/>
                <a:gd name="G2" fmla="*/ 4427 1 2"/>
                <a:gd name="G3" fmla="+- 21600 0 G2"/>
                <a:gd name="G4" fmla="+/ 4427 21600 2"/>
                <a:gd name="G5" fmla="+/ G1 0 2"/>
                <a:gd name="G6" fmla="*/ 21600 21600 4427"/>
                <a:gd name="G7" fmla="*/ G6 1 2"/>
                <a:gd name="G8" fmla="+- 21600 0 G7"/>
                <a:gd name="G9" fmla="*/ 21600 1 2"/>
                <a:gd name="G10" fmla="+- 4427 0 G9"/>
                <a:gd name="G11" fmla="?: G10 G8 0"/>
                <a:gd name="G12" fmla="?: G10 G7 21600"/>
                <a:gd name="T0" fmla="*/ 19386 w 21600"/>
                <a:gd name="T1" fmla="*/ 10800 h 21600"/>
                <a:gd name="T2" fmla="*/ 10800 w 21600"/>
                <a:gd name="T3" fmla="*/ 21600 h 21600"/>
                <a:gd name="T4" fmla="*/ 2214 w 21600"/>
                <a:gd name="T5" fmla="*/ 10800 h 21600"/>
                <a:gd name="T6" fmla="*/ 10800 w 21600"/>
                <a:gd name="T7" fmla="*/ 0 h 21600"/>
                <a:gd name="T8" fmla="*/ 4014 w 21600"/>
                <a:gd name="T9" fmla="*/ 4014 h 21600"/>
                <a:gd name="T10" fmla="*/ 17586 w 21600"/>
                <a:gd name="T11" fmla="*/ 17586 h 21600"/>
              </a:gdLst>
              <a:ahLst/>
              <a:cxnLst>
                <a:cxn ang="0">
                  <a:pos x="T0" y="T1"/>
                </a:cxn>
                <a:cxn ang="0">
                  <a:pos x="T2" y="T3"/>
                </a:cxn>
                <a:cxn ang="0">
                  <a:pos x="T4" y="T5"/>
                </a:cxn>
                <a:cxn ang="0">
                  <a:pos x="T6" y="T7"/>
                </a:cxn>
              </a:cxnLst>
              <a:rect l="T8" t="T9" r="T10" b="T11"/>
              <a:pathLst>
                <a:path w="21600" h="21600">
                  <a:moveTo>
                    <a:pt x="0" y="0"/>
                  </a:moveTo>
                  <a:lnTo>
                    <a:pt x="4427" y="21600"/>
                  </a:lnTo>
                  <a:lnTo>
                    <a:pt x="17173" y="21600"/>
                  </a:lnTo>
                  <a:lnTo>
                    <a:pt x="21600" y="0"/>
                  </a:lnTo>
                  <a:close/>
                </a:path>
              </a:pathLst>
            </a:custGeom>
            <a:noFill/>
            <a:ln w="50800">
              <a:solidFill>
                <a:srgbClr val="000080"/>
              </a:solidFill>
              <a:miter lim="800000"/>
              <a:headEnd/>
              <a:tailEnd/>
            </a:ln>
            <a:effectLst/>
          </p:spPr>
          <p:txBody>
            <a:bodyPr wrap="none" anchor="ctr"/>
            <a:lstStyle/>
            <a:p>
              <a:endParaRPr lang="cs-CZ"/>
            </a:p>
          </p:txBody>
        </p:sp>
        <p:sp>
          <p:nvSpPr>
            <p:cNvPr id="107541" name="Freeform 21"/>
            <p:cNvSpPr>
              <a:spLocks/>
            </p:cNvSpPr>
            <p:nvPr/>
          </p:nvSpPr>
          <p:spPr bwMode="auto">
            <a:xfrm>
              <a:off x="4096" y="1858"/>
              <a:ext cx="705" cy="361"/>
            </a:xfrm>
            <a:custGeom>
              <a:avLst/>
              <a:gdLst/>
              <a:ahLst/>
              <a:cxnLst>
                <a:cxn ang="0">
                  <a:pos x="0" y="45"/>
                </a:cxn>
                <a:cxn ang="0">
                  <a:pos x="763" y="0"/>
                </a:cxn>
                <a:cxn ang="0">
                  <a:pos x="763" y="360"/>
                </a:cxn>
                <a:cxn ang="0">
                  <a:pos x="0" y="360"/>
                </a:cxn>
                <a:cxn ang="0">
                  <a:pos x="0" y="45"/>
                </a:cxn>
              </a:cxnLst>
              <a:rect l="0" t="0" r="r" b="b"/>
              <a:pathLst>
                <a:path w="764" h="361">
                  <a:moveTo>
                    <a:pt x="0" y="45"/>
                  </a:moveTo>
                  <a:lnTo>
                    <a:pt x="763" y="0"/>
                  </a:lnTo>
                  <a:lnTo>
                    <a:pt x="763" y="360"/>
                  </a:lnTo>
                  <a:lnTo>
                    <a:pt x="0" y="360"/>
                  </a:lnTo>
                  <a:lnTo>
                    <a:pt x="0" y="45"/>
                  </a:lnTo>
                </a:path>
              </a:pathLst>
            </a:custGeom>
            <a:noFill/>
            <a:ln w="76200" cap="rnd" cmpd="sng">
              <a:solidFill>
                <a:schemeClr val="accent2"/>
              </a:solidFill>
              <a:prstDash val="solid"/>
              <a:round/>
              <a:headEnd type="none" w="sm" len="sm"/>
              <a:tailEnd type="none" w="sm" len="sm"/>
            </a:ln>
            <a:effectLst/>
          </p:spPr>
          <p:txBody>
            <a:bodyPr/>
            <a:lstStyle/>
            <a:p>
              <a:endParaRPr lang="cs-CZ"/>
            </a:p>
          </p:txBody>
        </p:sp>
        <p:sp>
          <p:nvSpPr>
            <p:cNvPr id="107542" name="AutoShape 22"/>
            <p:cNvSpPr>
              <a:spLocks noChangeArrowheads="1"/>
            </p:cNvSpPr>
            <p:nvPr/>
          </p:nvSpPr>
          <p:spPr bwMode="auto">
            <a:xfrm>
              <a:off x="3777" y="2325"/>
              <a:ext cx="1341" cy="723"/>
            </a:xfrm>
            <a:prstGeom prst="downArrow">
              <a:avLst>
                <a:gd name="adj1" fmla="val 50000"/>
                <a:gd name="adj2" fmla="val 45181"/>
              </a:avLst>
            </a:prstGeom>
            <a:noFill/>
            <a:ln w="76200">
              <a:solidFill>
                <a:schemeClr val="accent2"/>
              </a:solidFill>
              <a:miter lim="800000"/>
              <a:headEnd/>
              <a:tailEnd/>
            </a:ln>
            <a:effectLst/>
          </p:spPr>
          <p:txBody>
            <a:bodyPr wrap="none" anchor="ctr"/>
            <a:lstStyle/>
            <a:p>
              <a:endParaRPr lang="cs-CZ"/>
            </a:p>
          </p:txBody>
        </p:sp>
        <p:sp>
          <p:nvSpPr>
            <p:cNvPr id="107543" name="Line 23"/>
            <p:cNvSpPr>
              <a:spLocks noChangeShapeType="1"/>
            </p:cNvSpPr>
            <p:nvPr/>
          </p:nvSpPr>
          <p:spPr bwMode="auto">
            <a:xfrm>
              <a:off x="4830" y="2129"/>
              <a:ext cx="430" cy="0"/>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07544" name="Line 24"/>
            <p:cNvSpPr>
              <a:spLocks noChangeShapeType="1"/>
            </p:cNvSpPr>
            <p:nvPr/>
          </p:nvSpPr>
          <p:spPr bwMode="auto">
            <a:xfrm>
              <a:off x="839" y="2129"/>
              <a:ext cx="317" cy="0"/>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07545" name="Line 25"/>
            <p:cNvSpPr>
              <a:spLocks noChangeShapeType="1"/>
            </p:cNvSpPr>
            <p:nvPr/>
          </p:nvSpPr>
          <p:spPr bwMode="auto">
            <a:xfrm>
              <a:off x="3016" y="859"/>
              <a:ext cx="0" cy="91"/>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07546" name="Rectangle 26"/>
            <p:cNvSpPr>
              <a:spLocks noChangeArrowheads="1"/>
            </p:cNvSpPr>
            <p:nvPr/>
          </p:nvSpPr>
          <p:spPr bwMode="auto">
            <a:xfrm>
              <a:off x="4105" y="2638"/>
              <a:ext cx="1024" cy="250"/>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000" b="1">
                  <a:solidFill>
                    <a:schemeClr val="accent2"/>
                  </a:solidFill>
                </a:rPr>
                <a:t>Decline</a:t>
              </a:r>
            </a:p>
          </p:txBody>
        </p:sp>
        <p:sp>
          <p:nvSpPr>
            <p:cNvPr id="107547" name="Rectangle 27"/>
            <p:cNvSpPr>
              <a:spLocks noChangeArrowheads="1"/>
            </p:cNvSpPr>
            <p:nvPr/>
          </p:nvSpPr>
          <p:spPr bwMode="auto">
            <a:xfrm>
              <a:off x="1338" y="2447"/>
              <a:ext cx="1023" cy="250"/>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000" b="1">
                  <a:solidFill>
                    <a:schemeClr val="accent2"/>
                  </a:solidFill>
                </a:rPr>
                <a:t>Maturity</a:t>
              </a:r>
            </a:p>
          </p:txBody>
        </p:sp>
        <p:sp>
          <p:nvSpPr>
            <p:cNvPr id="107548" name="Rectangle 28"/>
            <p:cNvSpPr>
              <a:spLocks noChangeArrowheads="1"/>
            </p:cNvSpPr>
            <p:nvPr/>
          </p:nvSpPr>
          <p:spPr bwMode="auto">
            <a:xfrm>
              <a:off x="4162" y="1948"/>
              <a:ext cx="1024" cy="250"/>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000" b="1">
                  <a:solidFill>
                    <a:schemeClr val="accent2"/>
                  </a:solidFill>
                </a:rPr>
                <a:t>Failure</a:t>
              </a:r>
            </a:p>
          </p:txBody>
        </p:sp>
        <p:sp>
          <p:nvSpPr>
            <p:cNvPr id="107549" name="Line 29"/>
            <p:cNvSpPr>
              <a:spLocks noChangeShapeType="1"/>
            </p:cNvSpPr>
            <p:nvPr/>
          </p:nvSpPr>
          <p:spPr bwMode="auto">
            <a:xfrm flipH="1">
              <a:off x="3969" y="1313"/>
              <a:ext cx="363" cy="272"/>
            </a:xfrm>
            <a:prstGeom prst="line">
              <a:avLst/>
            </a:prstGeom>
            <a:noFill/>
            <a:ln w="76200">
              <a:solidFill>
                <a:schemeClr val="accent2"/>
              </a:solidFill>
              <a:round/>
              <a:headEnd type="none" w="sm" len="sm"/>
              <a:tailEnd type="none" w="sm" len="sm"/>
            </a:ln>
            <a:effectLst/>
          </p:spPr>
          <p:txBody>
            <a:bodyPr wrap="none" anchor="ctr"/>
            <a:lstStyle/>
            <a:p>
              <a:endParaRPr lang="cs-CZ"/>
            </a:p>
          </p:txBody>
        </p:sp>
        <p:sp>
          <p:nvSpPr>
            <p:cNvPr id="107550" name="Rectangle 30"/>
            <p:cNvSpPr>
              <a:spLocks noChangeArrowheads="1"/>
            </p:cNvSpPr>
            <p:nvPr/>
          </p:nvSpPr>
          <p:spPr bwMode="auto">
            <a:xfrm>
              <a:off x="1600" y="1462"/>
              <a:ext cx="1024" cy="250"/>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000" b="1">
                  <a:solidFill>
                    <a:schemeClr val="accent2"/>
                  </a:solidFill>
                </a:rPr>
                <a:t>Growth</a:t>
              </a:r>
            </a:p>
          </p:txBody>
        </p:sp>
        <p:sp>
          <p:nvSpPr>
            <p:cNvPr id="107551" name="Rectangle 31"/>
            <p:cNvSpPr>
              <a:spLocks noChangeArrowheads="1"/>
            </p:cNvSpPr>
            <p:nvPr/>
          </p:nvSpPr>
          <p:spPr bwMode="auto">
            <a:xfrm>
              <a:off x="2925" y="1131"/>
              <a:ext cx="1280" cy="250"/>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000" b="1">
                  <a:solidFill>
                    <a:schemeClr val="accent2"/>
                  </a:solidFill>
                </a:rPr>
                <a:t>Introduction</a:t>
              </a:r>
            </a:p>
          </p:txBody>
        </p:sp>
        <p:sp>
          <p:nvSpPr>
            <p:cNvPr id="107552" name="Rectangle 32"/>
            <p:cNvSpPr>
              <a:spLocks noChangeArrowheads="1"/>
            </p:cNvSpPr>
            <p:nvPr/>
          </p:nvSpPr>
          <p:spPr bwMode="auto">
            <a:xfrm rot="5400000">
              <a:off x="4838" y="1402"/>
              <a:ext cx="1358" cy="442"/>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sz="2000" b="1"/>
                <a:t>Product / Service launch</a:t>
              </a:r>
            </a:p>
          </p:txBody>
        </p:sp>
      </p:gr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ástupný symbol pro datum 1"/>
          <p:cNvSpPr>
            <a:spLocks noGrp="1"/>
          </p:cNvSpPr>
          <p:nvPr>
            <p:ph type="dt" sz="half" idx="10"/>
          </p:nvPr>
        </p:nvSpPr>
        <p:spPr/>
        <p:txBody>
          <a:bodyPr/>
          <a:lstStyle/>
          <a:p>
            <a:endParaRPr lang="en-US" dirty="0"/>
          </a:p>
        </p:txBody>
      </p:sp>
      <p:sp>
        <p:nvSpPr>
          <p:cNvPr id="115714" name="Rectangle 2"/>
          <p:cNvSpPr>
            <a:spLocks noChangeArrowheads="1"/>
          </p:cNvSpPr>
          <p:nvPr/>
        </p:nvSpPr>
        <p:spPr bwMode="auto">
          <a:xfrm>
            <a:off x="1016000" y="581025"/>
            <a:ext cx="7315200" cy="387350"/>
          </a:xfrm>
          <a:prstGeom prst="rect">
            <a:avLst/>
          </a:prstGeom>
          <a:noFill/>
          <a:ln w="9525">
            <a:noFill/>
            <a:miter lim="800000"/>
            <a:headEnd/>
            <a:tailEnd/>
          </a:ln>
          <a:effectLst/>
        </p:spPr>
        <p:txBody>
          <a:bodyPr lIns="0" tIns="0" rIns="0" bIns="0"/>
          <a:lstStyle/>
          <a:p>
            <a:pPr algn="ctr" defTabSz="762000" eaLnBrk="0" hangingPunct="0"/>
            <a:r>
              <a:rPr lang="en-GB" sz="3600" b="1">
                <a:solidFill>
                  <a:srgbClr val="FF0000"/>
                </a:solidFill>
                <a:effectLst>
                  <a:outerShdw blurRad="38100" dist="38100" dir="2700000" algn="tl">
                    <a:srgbClr val="000000"/>
                  </a:outerShdw>
                </a:effectLst>
              </a:rPr>
              <a:t>Directional Policy Matrix</a:t>
            </a:r>
          </a:p>
        </p:txBody>
      </p:sp>
      <p:sp>
        <p:nvSpPr>
          <p:cNvPr id="115715" name="Rectangle 3"/>
          <p:cNvSpPr>
            <a:spLocks noChangeArrowheads="1"/>
          </p:cNvSpPr>
          <p:nvPr/>
        </p:nvSpPr>
        <p:spPr bwMode="auto">
          <a:xfrm>
            <a:off x="539750" y="1268413"/>
            <a:ext cx="8064500" cy="4914900"/>
          </a:xfrm>
          <a:prstGeom prst="rect">
            <a:avLst/>
          </a:prstGeom>
          <a:noFill/>
          <a:ln w="25400">
            <a:solidFill>
              <a:schemeClr val="tx1"/>
            </a:solidFill>
            <a:miter lim="800000"/>
            <a:headEnd/>
            <a:tailEnd/>
          </a:ln>
          <a:effectLst/>
        </p:spPr>
        <p:txBody>
          <a:bodyPr wrap="none" anchor="ctr"/>
          <a:lstStyle/>
          <a:p>
            <a:endParaRPr lang="cs-CZ"/>
          </a:p>
        </p:txBody>
      </p:sp>
      <p:sp>
        <p:nvSpPr>
          <p:cNvPr id="115716" name="Line 4"/>
          <p:cNvSpPr>
            <a:spLocks noChangeShapeType="1"/>
          </p:cNvSpPr>
          <p:nvPr/>
        </p:nvSpPr>
        <p:spPr bwMode="auto">
          <a:xfrm>
            <a:off x="4673600" y="1276350"/>
            <a:ext cx="42863" cy="4960938"/>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15717" name="Line 5"/>
          <p:cNvSpPr>
            <a:spLocks noChangeShapeType="1"/>
          </p:cNvSpPr>
          <p:nvPr/>
        </p:nvSpPr>
        <p:spPr bwMode="auto">
          <a:xfrm flipV="1">
            <a:off x="539750" y="3486150"/>
            <a:ext cx="8058150" cy="14288"/>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15718" name="Rectangle 6"/>
          <p:cNvSpPr>
            <a:spLocks noChangeArrowheads="1"/>
          </p:cNvSpPr>
          <p:nvPr/>
        </p:nvSpPr>
        <p:spPr bwMode="auto">
          <a:xfrm rot="-5400000">
            <a:off x="-735012" y="2298700"/>
            <a:ext cx="2235200" cy="457200"/>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sz="2400" b="1">
                <a:solidFill>
                  <a:srgbClr val="FF0000"/>
                </a:solidFill>
              </a:rPr>
              <a:t>Star</a:t>
            </a:r>
          </a:p>
        </p:txBody>
      </p:sp>
      <p:sp>
        <p:nvSpPr>
          <p:cNvPr id="115719" name="Rectangle 7"/>
          <p:cNvSpPr>
            <a:spLocks noChangeArrowheads="1"/>
          </p:cNvSpPr>
          <p:nvPr/>
        </p:nvSpPr>
        <p:spPr bwMode="auto">
          <a:xfrm rot="5400000">
            <a:off x="7385050" y="4730750"/>
            <a:ext cx="2844800" cy="457200"/>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sz="2400" b="1">
                <a:solidFill>
                  <a:srgbClr val="FF0000"/>
                </a:solidFill>
              </a:rPr>
              <a:t>Genuine Dog</a:t>
            </a:r>
          </a:p>
        </p:txBody>
      </p:sp>
      <p:sp>
        <p:nvSpPr>
          <p:cNvPr id="115720" name="Rectangle 8"/>
          <p:cNvSpPr>
            <a:spLocks noChangeArrowheads="1"/>
          </p:cNvSpPr>
          <p:nvPr/>
        </p:nvSpPr>
        <p:spPr bwMode="auto">
          <a:xfrm rot="-5400000">
            <a:off x="-735012" y="4603750"/>
            <a:ext cx="2235200" cy="457200"/>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sz="2400" b="1">
                <a:solidFill>
                  <a:srgbClr val="FF0000"/>
                </a:solidFill>
              </a:rPr>
              <a:t>Cash Cow</a:t>
            </a:r>
          </a:p>
        </p:txBody>
      </p:sp>
      <p:sp>
        <p:nvSpPr>
          <p:cNvPr id="115721" name="Rectangle 9"/>
          <p:cNvSpPr>
            <a:spLocks noChangeArrowheads="1"/>
          </p:cNvSpPr>
          <p:nvPr/>
        </p:nvSpPr>
        <p:spPr bwMode="auto">
          <a:xfrm>
            <a:off x="609600" y="1412875"/>
            <a:ext cx="3962400" cy="1900238"/>
          </a:xfrm>
          <a:prstGeom prst="rect">
            <a:avLst/>
          </a:prstGeom>
          <a:noFill/>
          <a:ln w="9525">
            <a:noFill/>
            <a:miter lim="800000"/>
            <a:headEnd/>
            <a:tailEnd/>
          </a:ln>
          <a:effectLst/>
        </p:spPr>
        <p:txBody>
          <a:bodyPr lIns="92075" tIns="46038" rIns="92075" bIns="46038">
            <a:spAutoFit/>
          </a:bodyPr>
          <a:lstStyle/>
          <a:p>
            <a:pPr marL="190500" indent="-190500" defTabSz="762000" eaLnBrk="0" hangingPunct="0">
              <a:lnSpc>
                <a:spcPct val="80000"/>
              </a:lnSpc>
              <a:spcAft>
                <a:spcPct val="20000"/>
              </a:spcAft>
              <a:buClr>
                <a:srgbClr val="FF0000"/>
              </a:buClr>
            </a:pPr>
            <a:r>
              <a:rPr lang="en-GB" b="1">
                <a:solidFill>
                  <a:schemeClr val="accent2"/>
                </a:solidFill>
              </a:rPr>
              <a:t>INVEST FOR GROWTH</a:t>
            </a:r>
          </a:p>
          <a:p>
            <a:pPr marL="190500" indent="-190500" defTabSz="762000" eaLnBrk="0" hangingPunct="0">
              <a:lnSpc>
                <a:spcPct val="80000"/>
              </a:lnSpc>
              <a:buClr>
                <a:srgbClr val="FF0000"/>
              </a:buClr>
              <a:buFontTx/>
              <a:buChar char="•"/>
            </a:pPr>
            <a:r>
              <a:rPr lang="en-GB" b="1">
                <a:solidFill>
                  <a:schemeClr val="accent2"/>
                </a:solidFill>
              </a:rPr>
              <a:t>Penetrate market</a:t>
            </a:r>
          </a:p>
          <a:p>
            <a:pPr marL="190500" indent="-190500" defTabSz="762000" eaLnBrk="0" hangingPunct="0">
              <a:lnSpc>
                <a:spcPct val="80000"/>
              </a:lnSpc>
              <a:buClr>
                <a:srgbClr val="FF0000"/>
              </a:buClr>
              <a:buFontTx/>
              <a:buChar char="•"/>
            </a:pPr>
            <a:r>
              <a:rPr lang="en-GB" b="1">
                <a:solidFill>
                  <a:schemeClr val="accent2"/>
                </a:solidFill>
              </a:rPr>
              <a:t>Accept moderate short-term profits</a:t>
            </a:r>
          </a:p>
          <a:p>
            <a:pPr marL="190500" indent="-190500" defTabSz="762000" eaLnBrk="0" hangingPunct="0">
              <a:lnSpc>
                <a:spcPct val="80000"/>
              </a:lnSpc>
              <a:buClr>
                <a:srgbClr val="FF0000"/>
              </a:buClr>
              <a:buFontTx/>
              <a:buChar char="•"/>
            </a:pPr>
            <a:r>
              <a:rPr lang="en-GB" b="1">
                <a:solidFill>
                  <a:schemeClr val="accent2"/>
                </a:solidFill>
              </a:rPr>
              <a:t>Sell and promote aggressively</a:t>
            </a:r>
          </a:p>
          <a:p>
            <a:pPr marL="190500" indent="-190500" defTabSz="762000" eaLnBrk="0" hangingPunct="0">
              <a:lnSpc>
                <a:spcPct val="80000"/>
              </a:lnSpc>
              <a:buClr>
                <a:srgbClr val="FF0000"/>
              </a:buClr>
              <a:buFontTx/>
              <a:buChar char="•"/>
            </a:pPr>
            <a:r>
              <a:rPr lang="en-GB" b="1">
                <a:solidFill>
                  <a:schemeClr val="accent2"/>
                </a:solidFill>
              </a:rPr>
              <a:t>Expand geographically</a:t>
            </a:r>
          </a:p>
          <a:p>
            <a:pPr marL="190500" indent="-190500" defTabSz="762000" eaLnBrk="0" hangingPunct="0">
              <a:lnSpc>
                <a:spcPct val="80000"/>
              </a:lnSpc>
              <a:buClr>
                <a:srgbClr val="FF0000"/>
              </a:buClr>
              <a:buFontTx/>
              <a:buChar char="•"/>
            </a:pPr>
            <a:r>
              <a:rPr lang="en-GB" b="1">
                <a:solidFill>
                  <a:schemeClr val="accent2"/>
                </a:solidFill>
              </a:rPr>
              <a:t>Extend product range</a:t>
            </a:r>
          </a:p>
          <a:p>
            <a:pPr marL="190500" indent="-190500" defTabSz="762000" eaLnBrk="0" hangingPunct="0">
              <a:lnSpc>
                <a:spcPct val="80000"/>
              </a:lnSpc>
              <a:buClr>
                <a:srgbClr val="FF0000"/>
              </a:buClr>
              <a:buFontTx/>
              <a:buChar char="•"/>
            </a:pPr>
            <a:r>
              <a:rPr lang="en-GB" b="1">
                <a:solidFill>
                  <a:schemeClr val="accent2"/>
                </a:solidFill>
              </a:rPr>
              <a:t>Differentiate product</a:t>
            </a:r>
            <a:r>
              <a:rPr lang="en-GB" b="1">
                <a:solidFill>
                  <a:schemeClr val="tx2"/>
                </a:solidFill>
              </a:rPr>
              <a:t>/ </a:t>
            </a:r>
            <a:r>
              <a:rPr lang="en-GB" b="1">
                <a:solidFill>
                  <a:schemeClr val="accent2"/>
                </a:solidFill>
              </a:rPr>
              <a:t>service</a:t>
            </a:r>
          </a:p>
        </p:txBody>
      </p:sp>
      <p:sp>
        <p:nvSpPr>
          <p:cNvPr id="115722" name="Rectangle 10"/>
          <p:cNvSpPr>
            <a:spLocks noChangeArrowheads="1"/>
          </p:cNvSpPr>
          <p:nvPr/>
        </p:nvSpPr>
        <p:spPr bwMode="auto">
          <a:xfrm>
            <a:off x="4775200" y="1412875"/>
            <a:ext cx="3684588" cy="1462088"/>
          </a:xfrm>
          <a:prstGeom prst="rect">
            <a:avLst/>
          </a:prstGeom>
          <a:noFill/>
          <a:ln w="9525">
            <a:noFill/>
            <a:miter lim="800000"/>
            <a:headEnd/>
            <a:tailEnd/>
          </a:ln>
          <a:effectLst/>
        </p:spPr>
        <p:txBody>
          <a:bodyPr lIns="92075" tIns="46038" rIns="92075" bIns="46038">
            <a:spAutoFit/>
          </a:bodyPr>
          <a:lstStyle/>
          <a:p>
            <a:pPr marL="190500" indent="-190500" defTabSz="762000" eaLnBrk="0" hangingPunct="0">
              <a:lnSpc>
                <a:spcPct val="80000"/>
              </a:lnSpc>
              <a:spcAft>
                <a:spcPct val="20000"/>
              </a:spcAft>
            </a:pPr>
            <a:r>
              <a:rPr lang="en-GB" b="1">
                <a:solidFill>
                  <a:schemeClr val="accent2"/>
                </a:solidFill>
              </a:rPr>
              <a:t>DEVELOP OPPORTUNITIES</a:t>
            </a:r>
          </a:p>
          <a:p>
            <a:pPr marL="190500" indent="-190500" defTabSz="762000" eaLnBrk="0" hangingPunct="0">
              <a:lnSpc>
                <a:spcPct val="80000"/>
              </a:lnSpc>
              <a:buClr>
                <a:srgbClr val="FF0000"/>
              </a:buClr>
              <a:buFontTx/>
              <a:buChar char="•"/>
            </a:pPr>
            <a:r>
              <a:rPr lang="en-GB" b="1">
                <a:solidFill>
                  <a:schemeClr val="accent2"/>
                </a:solidFill>
              </a:rPr>
              <a:t>Be critical of prospects</a:t>
            </a:r>
          </a:p>
          <a:p>
            <a:pPr marL="190500" indent="-190500" defTabSz="762000" eaLnBrk="0" hangingPunct="0">
              <a:lnSpc>
                <a:spcPct val="80000"/>
              </a:lnSpc>
              <a:buClr>
                <a:srgbClr val="FF0000"/>
              </a:buClr>
              <a:buFontTx/>
              <a:buChar char="•"/>
            </a:pPr>
            <a:r>
              <a:rPr lang="en-GB" b="1">
                <a:solidFill>
                  <a:schemeClr val="accent2"/>
                </a:solidFill>
              </a:rPr>
              <a:t>Invest heavily in selective products/services</a:t>
            </a:r>
          </a:p>
          <a:p>
            <a:pPr marL="190500" indent="-190500" defTabSz="762000" eaLnBrk="0" hangingPunct="0">
              <a:lnSpc>
                <a:spcPct val="80000"/>
              </a:lnSpc>
              <a:buClr>
                <a:srgbClr val="FF0000"/>
              </a:buClr>
              <a:buFontTx/>
              <a:buChar char="•"/>
            </a:pPr>
            <a:r>
              <a:rPr lang="en-GB" b="1">
                <a:solidFill>
                  <a:schemeClr val="accent2"/>
                </a:solidFill>
              </a:rPr>
              <a:t>Specialise in strengths</a:t>
            </a:r>
          </a:p>
          <a:p>
            <a:pPr marL="190500" indent="-190500" defTabSz="762000" eaLnBrk="0" hangingPunct="0">
              <a:lnSpc>
                <a:spcPct val="80000"/>
              </a:lnSpc>
              <a:buClr>
                <a:srgbClr val="FF0000"/>
              </a:buClr>
              <a:buFontTx/>
              <a:buChar char="•"/>
            </a:pPr>
            <a:r>
              <a:rPr lang="en-GB" b="1">
                <a:solidFill>
                  <a:schemeClr val="accent2"/>
                </a:solidFill>
              </a:rPr>
              <a:t>Shore up weaknesses</a:t>
            </a:r>
          </a:p>
        </p:txBody>
      </p:sp>
      <p:sp>
        <p:nvSpPr>
          <p:cNvPr id="115724" name="Rectangle 12"/>
          <p:cNvSpPr>
            <a:spLocks noChangeArrowheads="1"/>
          </p:cNvSpPr>
          <p:nvPr/>
        </p:nvSpPr>
        <p:spPr bwMode="auto">
          <a:xfrm>
            <a:off x="609600" y="3716338"/>
            <a:ext cx="4165600" cy="2338387"/>
          </a:xfrm>
          <a:prstGeom prst="rect">
            <a:avLst/>
          </a:prstGeom>
          <a:noFill/>
          <a:ln w="9525">
            <a:noFill/>
            <a:miter lim="800000"/>
            <a:headEnd/>
            <a:tailEnd/>
          </a:ln>
          <a:effectLst/>
        </p:spPr>
        <p:txBody>
          <a:bodyPr lIns="92075" tIns="46038" rIns="92075" bIns="46038">
            <a:spAutoFit/>
          </a:bodyPr>
          <a:lstStyle/>
          <a:p>
            <a:pPr marL="190500" indent="-190500" defTabSz="762000" eaLnBrk="0" hangingPunct="0">
              <a:lnSpc>
                <a:spcPct val="80000"/>
              </a:lnSpc>
              <a:spcAft>
                <a:spcPct val="20000"/>
              </a:spcAft>
              <a:buClr>
                <a:srgbClr val="FF0000"/>
              </a:buClr>
            </a:pPr>
            <a:r>
              <a:rPr lang="en-GB" b="1">
                <a:solidFill>
                  <a:schemeClr val="accent2"/>
                </a:solidFill>
              </a:rPr>
              <a:t>MANAGE FOR EARNINGS</a:t>
            </a:r>
          </a:p>
          <a:p>
            <a:pPr marL="190500" indent="-190500" defTabSz="762000" eaLnBrk="0" hangingPunct="0">
              <a:lnSpc>
                <a:spcPct val="80000"/>
              </a:lnSpc>
              <a:buClr>
                <a:srgbClr val="FF0000"/>
              </a:buClr>
              <a:buFontTx/>
              <a:buChar char="•"/>
            </a:pPr>
            <a:r>
              <a:rPr lang="en-GB" b="1">
                <a:solidFill>
                  <a:schemeClr val="accent2"/>
                </a:solidFill>
              </a:rPr>
              <a:t>Maintain market position with successful products/services</a:t>
            </a:r>
          </a:p>
          <a:p>
            <a:pPr marL="190500" indent="-190500" defTabSz="762000" eaLnBrk="0" hangingPunct="0">
              <a:lnSpc>
                <a:spcPct val="80000"/>
              </a:lnSpc>
              <a:buClr>
                <a:srgbClr val="FF0000"/>
              </a:buClr>
              <a:buFontTx/>
              <a:buChar char="•"/>
            </a:pPr>
            <a:r>
              <a:rPr lang="en-GB" b="1">
                <a:solidFill>
                  <a:schemeClr val="accent2"/>
                </a:solidFill>
              </a:rPr>
              <a:t>Differentiate products/ services to keep share of key segments</a:t>
            </a:r>
          </a:p>
          <a:p>
            <a:pPr marL="190500" indent="-190500" defTabSz="762000" eaLnBrk="0" hangingPunct="0">
              <a:lnSpc>
                <a:spcPct val="80000"/>
              </a:lnSpc>
              <a:buClr>
                <a:srgbClr val="FF0000"/>
              </a:buClr>
              <a:buFontTx/>
              <a:buChar char="•"/>
            </a:pPr>
            <a:r>
              <a:rPr lang="en-GB" b="1">
                <a:solidFill>
                  <a:schemeClr val="accent2"/>
                </a:solidFill>
              </a:rPr>
              <a:t>Prune less successful products/ services</a:t>
            </a:r>
          </a:p>
          <a:p>
            <a:pPr marL="190500" indent="-190500" defTabSz="762000" eaLnBrk="0" hangingPunct="0">
              <a:lnSpc>
                <a:spcPct val="80000"/>
              </a:lnSpc>
              <a:buClr>
                <a:srgbClr val="FF0000"/>
              </a:buClr>
              <a:buFontTx/>
              <a:buChar char="•"/>
            </a:pPr>
            <a:r>
              <a:rPr lang="en-GB" b="1">
                <a:solidFill>
                  <a:schemeClr val="accent2"/>
                </a:solidFill>
              </a:rPr>
              <a:t>Stabilise prices, except where a temporarily aggressive stance is  required to deter competitors</a:t>
            </a:r>
          </a:p>
        </p:txBody>
      </p:sp>
      <p:sp>
        <p:nvSpPr>
          <p:cNvPr id="115726" name="Rectangle 14"/>
          <p:cNvSpPr>
            <a:spLocks noChangeArrowheads="1"/>
          </p:cNvSpPr>
          <p:nvPr/>
        </p:nvSpPr>
        <p:spPr bwMode="auto">
          <a:xfrm>
            <a:off x="4775200" y="3767138"/>
            <a:ext cx="3684588" cy="1462087"/>
          </a:xfrm>
          <a:prstGeom prst="rect">
            <a:avLst/>
          </a:prstGeom>
          <a:noFill/>
          <a:ln w="9525">
            <a:noFill/>
            <a:miter lim="800000"/>
            <a:headEnd/>
            <a:tailEnd/>
          </a:ln>
          <a:effectLst/>
        </p:spPr>
        <p:txBody>
          <a:bodyPr lIns="92075" tIns="46038" rIns="92075" bIns="46038">
            <a:spAutoFit/>
          </a:bodyPr>
          <a:lstStyle/>
          <a:p>
            <a:pPr marL="190500" indent="-190500" defTabSz="762000" eaLnBrk="0" hangingPunct="0">
              <a:lnSpc>
                <a:spcPct val="80000"/>
              </a:lnSpc>
              <a:spcAft>
                <a:spcPct val="20000"/>
              </a:spcAft>
            </a:pPr>
            <a:r>
              <a:rPr lang="en-GB" b="1">
                <a:solidFill>
                  <a:schemeClr val="accent2"/>
                </a:solidFill>
              </a:rPr>
              <a:t>CLOSE DOWN</a:t>
            </a:r>
          </a:p>
          <a:p>
            <a:pPr marL="190500" indent="-190500" defTabSz="762000" eaLnBrk="0" hangingPunct="0">
              <a:lnSpc>
                <a:spcPct val="80000"/>
              </a:lnSpc>
              <a:buClr>
                <a:srgbClr val="FF0000"/>
              </a:buClr>
              <a:buFontTx/>
              <a:buChar char="•"/>
            </a:pPr>
            <a:r>
              <a:rPr lang="en-GB" b="1">
                <a:solidFill>
                  <a:schemeClr val="accent2"/>
                </a:solidFill>
              </a:rPr>
              <a:t>Prune aggressively</a:t>
            </a:r>
          </a:p>
          <a:p>
            <a:pPr marL="190500" indent="-190500" defTabSz="762000" eaLnBrk="0" hangingPunct="0">
              <a:lnSpc>
                <a:spcPct val="80000"/>
              </a:lnSpc>
              <a:buClr>
                <a:srgbClr val="FF0000"/>
              </a:buClr>
              <a:buFontTx/>
              <a:buChar char="•"/>
            </a:pPr>
            <a:r>
              <a:rPr lang="en-GB" b="1">
                <a:solidFill>
                  <a:schemeClr val="accent2"/>
                </a:solidFill>
              </a:rPr>
              <a:t>Maximise cash flow</a:t>
            </a:r>
          </a:p>
          <a:p>
            <a:pPr marL="190500" indent="-190500" defTabSz="762000" eaLnBrk="0" hangingPunct="0">
              <a:lnSpc>
                <a:spcPct val="80000"/>
              </a:lnSpc>
              <a:buClr>
                <a:srgbClr val="FF0000"/>
              </a:buClr>
              <a:buFontTx/>
              <a:buChar char="•"/>
            </a:pPr>
            <a:r>
              <a:rPr lang="en-GB" b="1">
                <a:solidFill>
                  <a:schemeClr val="accent2"/>
                </a:solidFill>
              </a:rPr>
              <a:t>Raise prices at expense of volume</a:t>
            </a:r>
          </a:p>
          <a:p>
            <a:pPr marL="190500" indent="-190500" defTabSz="762000" eaLnBrk="0" hangingPunct="0">
              <a:lnSpc>
                <a:spcPct val="80000"/>
              </a:lnSpc>
              <a:buClr>
                <a:srgbClr val="FF0000"/>
              </a:buClr>
              <a:buFontTx/>
              <a:buChar char="•"/>
            </a:pPr>
            <a:r>
              <a:rPr lang="en-GB" b="1">
                <a:solidFill>
                  <a:schemeClr val="accent2"/>
                </a:solidFill>
              </a:rPr>
              <a:t>Minimise expenditure</a:t>
            </a:r>
          </a:p>
        </p:txBody>
      </p:sp>
      <p:sp>
        <p:nvSpPr>
          <p:cNvPr id="115727" name="Rectangle 15"/>
          <p:cNvSpPr>
            <a:spLocks noChangeArrowheads="1"/>
          </p:cNvSpPr>
          <p:nvPr/>
        </p:nvSpPr>
        <p:spPr bwMode="auto">
          <a:xfrm rot="5400000">
            <a:off x="7381875" y="2135188"/>
            <a:ext cx="2851150" cy="457200"/>
          </a:xfrm>
          <a:prstGeom prst="rect">
            <a:avLst/>
          </a:prstGeom>
          <a:noFill/>
          <a:ln w="9525">
            <a:noFill/>
            <a:miter lim="800000"/>
            <a:headEnd/>
            <a:tailEnd/>
          </a:ln>
          <a:effectLst/>
        </p:spPr>
        <p:txBody>
          <a:bodyPr lIns="92075" tIns="46038" rIns="92075" bIns="46038">
            <a:spAutoFit/>
          </a:bodyPr>
          <a:lstStyle/>
          <a:p>
            <a:pPr algn="ctr" eaLnBrk="0" hangingPunct="0">
              <a:spcBef>
                <a:spcPct val="50000"/>
              </a:spcBef>
            </a:pPr>
            <a:r>
              <a:rPr lang="en-GB" sz="2400" b="1">
                <a:solidFill>
                  <a:srgbClr val="FF0000"/>
                </a:solidFill>
              </a:rPr>
              <a:t>Problem Child</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ástupný symbol pro datum 1"/>
          <p:cNvSpPr>
            <a:spLocks noGrp="1"/>
          </p:cNvSpPr>
          <p:nvPr>
            <p:ph type="dt" sz="half" idx="10"/>
          </p:nvPr>
        </p:nvSpPr>
        <p:spPr/>
        <p:txBody>
          <a:bodyPr/>
          <a:lstStyle/>
          <a:p>
            <a:r>
              <a:rPr lang="en-US"/>
              <a:t>10: Life Cycles and Portfolios			                  Entrepreneurship and Small Business</a:t>
            </a:r>
          </a:p>
        </p:txBody>
      </p:sp>
      <p:sp>
        <p:nvSpPr>
          <p:cNvPr id="123906" name="Rectangle 2"/>
          <p:cNvSpPr>
            <a:spLocks noChangeArrowheads="1"/>
          </p:cNvSpPr>
          <p:nvPr/>
        </p:nvSpPr>
        <p:spPr bwMode="auto">
          <a:xfrm>
            <a:off x="1219200" y="685800"/>
            <a:ext cx="6807200" cy="387350"/>
          </a:xfrm>
          <a:prstGeom prst="rect">
            <a:avLst/>
          </a:prstGeom>
          <a:noFill/>
          <a:ln w="9525">
            <a:noFill/>
            <a:miter lim="800000"/>
            <a:headEnd/>
            <a:tailEnd/>
          </a:ln>
          <a:effectLst/>
        </p:spPr>
        <p:txBody>
          <a:bodyPr lIns="0" tIns="0" rIns="0" bIns="0"/>
          <a:lstStyle/>
          <a:p>
            <a:pPr algn="ctr" defTabSz="762000" eaLnBrk="0" hangingPunct="0"/>
            <a:r>
              <a:rPr lang="en-GB" sz="3600" b="1">
                <a:solidFill>
                  <a:srgbClr val="FF0000"/>
                </a:solidFill>
                <a:effectLst>
                  <a:outerShdw blurRad="38100" dist="38100" dir="2700000" algn="tl">
                    <a:srgbClr val="000000"/>
                  </a:outerShdw>
                </a:effectLst>
              </a:rPr>
              <a:t>The Boston Matrix</a:t>
            </a:r>
            <a:endParaRPr lang="en-GB" sz="3400" b="1">
              <a:solidFill>
                <a:srgbClr val="FF0000"/>
              </a:solidFill>
            </a:endParaRPr>
          </a:p>
        </p:txBody>
      </p:sp>
      <p:sp>
        <p:nvSpPr>
          <p:cNvPr id="123907" name="Freeform 3"/>
          <p:cNvSpPr>
            <a:spLocks/>
          </p:cNvSpPr>
          <p:nvPr/>
        </p:nvSpPr>
        <p:spPr bwMode="auto">
          <a:xfrm>
            <a:off x="-2136775" y="858838"/>
            <a:ext cx="44450" cy="19050"/>
          </a:xfrm>
          <a:custGeom>
            <a:avLst/>
            <a:gdLst/>
            <a:ahLst/>
            <a:cxnLst>
              <a:cxn ang="0">
                <a:pos x="0" y="0"/>
              </a:cxn>
              <a:cxn ang="0">
                <a:pos x="30" y="0"/>
              </a:cxn>
              <a:cxn ang="0">
                <a:pos x="30" y="11"/>
              </a:cxn>
              <a:cxn ang="0">
                <a:pos x="0" y="11"/>
              </a:cxn>
              <a:cxn ang="0">
                <a:pos x="0" y="0"/>
              </a:cxn>
            </a:cxnLst>
            <a:rect l="0" t="0" r="r" b="b"/>
            <a:pathLst>
              <a:path w="31" h="12">
                <a:moveTo>
                  <a:pt x="0" y="0"/>
                </a:moveTo>
                <a:lnTo>
                  <a:pt x="30" y="0"/>
                </a:lnTo>
                <a:lnTo>
                  <a:pt x="30" y="11"/>
                </a:lnTo>
                <a:lnTo>
                  <a:pt x="0" y="11"/>
                </a:lnTo>
                <a:lnTo>
                  <a:pt x="0" y="0"/>
                </a:lnTo>
              </a:path>
            </a:pathLst>
          </a:custGeom>
          <a:solidFill>
            <a:srgbClr val="FFFFFF"/>
          </a:solidFill>
          <a:ln w="9525" cap="rnd">
            <a:noFill/>
            <a:round/>
            <a:headEnd type="none" w="sm" len="sm"/>
            <a:tailEnd type="none" w="sm" len="sm"/>
          </a:ln>
          <a:effectLst/>
        </p:spPr>
        <p:txBody>
          <a:bodyPr/>
          <a:lstStyle/>
          <a:p>
            <a:endParaRPr lang="cs-CZ"/>
          </a:p>
        </p:txBody>
      </p:sp>
      <p:grpSp>
        <p:nvGrpSpPr>
          <p:cNvPr id="2" name="Group 28"/>
          <p:cNvGrpSpPr>
            <a:grpSpLocks/>
          </p:cNvGrpSpPr>
          <p:nvPr/>
        </p:nvGrpSpPr>
        <p:grpSpPr bwMode="auto">
          <a:xfrm>
            <a:off x="684213" y="1484313"/>
            <a:ext cx="7848600" cy="4465637"/>
            <a:chOff x="431" y="935"/>
            <a:chExt cx="4944" cy="2813"/>
          </a:xfrm>
        </p:grpSpPr>
        <p:sp>
          <p:nvSpPr>
            <p:cNvPr id="123909" name="Rectangle 5"/>
            <p:cNvSpPr>
              <a:spLocks noChangeArrowheads="1"/>
            </p:cNvSpPr>
            <p:nvPr/>
          </p:nvSpPr>
          <p:spPr bwMode="auto">
            <a:xfrm>
              <a:off x="431" y="935"/>
              <a:ext cx="4944" cy="2790"/>
            </a:xfrm>
            <a:prstGeom prst="rect">
              <a:avLst/>
            </a:prstGeom>
            <a:noFill/>
            <a:ln w="25400">
              <a:solidFill>
                <a:schemeClr val="tx1"/>
              </a:solidFill>
              <a:miter lim="800000"/>
              <a:headEnd/>
              <a:tailEnd/>
            </a:ln>
            <a:effectLst/>
          </p:spPr>
          <p:txBody>
            <a:bodyPr wrap="none" anchor="ctr"/>
            <a:lstStyle/>
            <a:p>
              <a:endParaRPr lang="cs-CZ"/>
            </a:p>
          </p:txBody>
        </p:sp>
        <p:sp>
          <p:nvSpPr>
            <p:cNvPr id="123910" name="Line 6"/>
            <p:cNvSpPr>
              <a:spLocks noChangeShapeType="1"/>
            </p:cNvSpPr>
            <p:nvPr/>
          </p:nvSpPr>
          <p:spPr bwMode="auto">
            <a:xfrm>
              <a:off x="2925" y="936"/>
              <a:ext cx="0" cy="2812"/>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23911" name="Line 7"/>
            <p:cNvSpPr>
              <a:spLocks noChangeShapeType="1"/>
            </p:cNvSpPr>
            <p:nvPr/>
          </p:nvSpPr>
          <p:spPr bwMode="auto">
            <a:xfrm>
              <a:off x="431" y="2251"/>
              <a:ext cx="4898" cy="0"/>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23912" name="Rectangle 8"/>
            <p:cNvSpPr>
              <a:spLocks noChangeArrowheads="1"/>
            </p:cNvSpPr>
            <p:nvPr/>
          </p:nvSpPr>
          <p:spPr bwMode="auto">
            <a:xfrm>
              <a:off x="476" y="965"/>
              <a:ext cx="699" cy="288"/>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400" b="1">
                  <a:solidFill>
                    <a:srgbClr val="FF0000"/>
                  </a:solidFill>
                  <a:effectLst>
                    <a:outerShdw blurRad="38100" dist="38100" dir="2700000" algn="tl">
                      <a:srgbClr val="000000"/>
                    </a:outerShdw>
                  </a:effectLst>
                </a:rPr>
                <a:t>Star</a:t>
              </a:r>
            </a:p>
          </p:txBody>
        </p:sp>
        <p:sp>
          <p:nvSpPr>
            <p:cNvPr id="123913" name="Rectangle 9"/>
            <p:cNvSpPr>
              <a:spLocks noChangeArrowheads="1"/>
            </p:cNvSpPr>
            <p:nvPr/>
          </p:nvSpPr>
          <p:spPr bwMode="auto">
            <a:xfrm>
              <a:off x="3878" y="965"/>
              <a:ext cx="1478" cy="288"/>
            </a:xfrm>
            <a:prstGeom prst="rect">
              <a:avLst/>
            </a:prstGeom>
            <a:noFill/>
            <a:ln w="9525">
              <a:noFill/>
              <a:miter lim="800000"/>
              <a:headEnd/>
              <a:tailEnd/>
            </a:ln>
            <a:effectLst/>
          </p:spPr>
          <p:txBody>
            <a:bodyPr lIns="92075" tIns="46038" rIns="92075" bIns="46038">
              <a:spAutoFit/>
            </a:bodyPr>
            <a:lstStyle/>
            <a:p>
              <a:pPr algn="ctr" eaLnBrk="0" hangingPunct="0">
                <a:spcBef>
                  <a:spcPct val="50000"/>
                </a:spcBef>
              </a:pPr>
              <a:r>
                <a:rPr lang="en-GB" sz="2400" b="1">
                  <a:solidFill>
                    <a:srgbClr val="FF0000"/>
                  </a:solidFill>
                  <a:effectLst>
                    <a:outerShdw blurRad="38100" dist="38100" dir="2700000" algn="tl">
                      <a:srgbClr val="000000"/>
                    </a:outerShdw>
                  </a:effectLst>
                </a:rPr>
                <a:t>Problem Child</a:t>
              </a:r>
            </a:p>
          </p:txBody>
        </p:sp>
        <p:sp>
          <p:nvSpPr>
            <p:cNvPr id="123914" name="Rectangle 10"/>
            <p:cNvSpPr>
              <a:spLocks noChangeArrowheads="1"/>
            </p:cNvSpPr>
            <p:nvPr/>
          </p:nvSpPr>
          <p:spPr bwMode="auto">
            <a:xfrm>
              <a:off x="476" y="3414"/>
              <a:ext cx="1053" cy="288"/>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sz="2400" b="1">
                  <a:solidFill>
                    <a:srgbClr val="FF0000"/>
                  </a:solidFill>
                  <a:effectLst>
                    <a:outerShdw blurRad="38100" dist="38100" dir="2700000" algn="tl">
                      <a:srgbClr val="000000"/>
                    </a:outerShdw>
                  </a:effectLst>
                </a:rPr>
                <a:t>Cash Cow</a:t>
              </a:r>
            </a:p>
          </p:txBody>
        </p:sp>
        <p:sp>
          <p:nvSpPr>
            <p:cNvPr id="123915" name="Rectangle 11"/>
            <p:cNvSpPr>
              <a:spLocks noChangeArrowheads="1"/>
            </p:cNvSpPr>
            <p:nvPr/>
          </p:nvSpPr>
          <p:spPr bwMode="auto">
            <a:xfrm>
              <a:off x="4740" y="3414"/>
              <a:ext cx="623" cy="288"/>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sz="2400" b="1">
                  <a:solidFill>
                    <a:srgbClr val="FF0000"/>
                  </a:solidFill>
                  <a:effectLst>
                    <a:outerShdw blurRad="38100" dist="38100" dir="2700000" algn="tl">
                      <a:srgbClr val="000000"/>
                    </a:outerShdw>
                  </a:effectLst>
                </a:rPr>
                <a:t>Dog</a:t>
              </a:r>
            </a:p>
          </p:txBody>
        </p:sp>
        <p:sp>
          <p:nvSpPr>
            <p:cNvPr id="123917" name="Oval 13" descr="90%"/>
            <p:cNvSpPr>
              <a:spLocks noChangeArrowheads="1"/>
            </p:cNvSpPr>
            <p:nvPr/>
          </p:nvSpPr>
          <p:spPr bwMode="auto">
            <a:xfrm>
              <a:off x="2426" y="1319"/>
              <a:ext cx="534" cy="523"/>
            </a:xfrm>
            <a:prstGeom prst="ellipse">
              <a:avLst/>
            </a:prstGeom>
            <a:pattFill prst="pct90">
              <a:fgClr>
                <a:srgbClr val="FF0000"/>
              </a:fgClr>
              <a:bgClr>
                <a:srgbClr val="FFFFFF"/>
              </a:bgClr>
            </a:pattFill>
            <a:ln w="12700">
              <a:solidFill>
                <a:schemeClr val="tx1"/>
              </a:solidFill>
              <a:prstDash val="sysDot"/>
              <a:round/>
              <a:headEnd/>
              <a:tailEnd/>
            </a:ln>
            <a:effectLst/>
          </p:spPr>
          <p:txBody>
            <a:bodyPr wrap="none" anchor="ctr"/>
            <a:lstStyle/>
            <a:p>
              <a:endParaRPr lang="cs-CZ"/>
            </a:p>
          </p:txBody>
        </p:sp>
        <p:sp>
          <p:nvSpPr>
            <p:cNvPr id="123918" name="AutoShape 14"/>
            <p:cNvSpPr>
              <a:spLocks noChangeArrowheads="1"/>
            </p:cNvSpPr>
            <p:nvPr/>
          </p:nvSpPr>
          <p:spPr bwMode="auto">
            <a:xfrm rot="816569">
              <a:off x="3049" y="1624"/>
              <a:ext cx="320" cy="252"/>
            </a:xfrm>
            <a:prstGeom prst="leftArrow">
              <a:avLst>
                <a:gd name="adj1" fmla="val 50000"/>
                <a:gd name="adj2" fmla="val 31699"/>
              </a:avLst>
            </a:prstGeom>
            <a:solidFill>
              <a:srgbClr val="FF0000"/>
            </a:solidFill>
            <a:ln w="12700">
              <a:solidFill>
                <a:schemeClr val="tx1"/>
              </a:solidFill>
              <a:miter lim="800000"/>
              <a:headEnd/>
              <a:tailEnd/>
            </a:ln>
            <a:effectLst/>
          </p:spPr>
          <p:txBody>
            <a:bodyPr wrap="none" anchor="ctr"/>
            <a:lstStyle/>
            <a:p>
              <a:endParaRPr lang="cs-CZ"/>
            </a:p>
          </p:txBody>
        </p:sp>
        <p:sp>
          <p:nvSpPr>
            <p:cNvPr id="123919" name="Oval 15"/>
            <p:cNvSpPr>
              <a:spLocks noChangeArrowheads="1"/>
            </p:cNvSpPr>
            <p:nvPr/>
          </p:nvSpPr>
          <p:spPr bwMode="auto">
            <a:xfrm>
              <a:off x="3546" y="1643"/>
              <a:ext cx="310" cy="336"/>
            </a:xfrm>
            <a:prstGeom prst="ellipse">
              <a:avLst/>
            </a:prstGeom>
            <a:solidFill>
              <a:srgbClr val="FF0000"/>
            </a:solidFill>
            <a:ln w="12700">
              <a:solidFill>
                <a:schemeClr val="tx1"/>
              </a:solidFill>
              <a:round/>
              <a:headEnd/>
              <a:tailEnd/>
            </a:ln>
            <a:effectLst/>
          </p:spPr>
          <p:txBody>
            <a:bodyPr wrap="none" anchor="ctr"/>
            <a:lstStyle/>
            <a:p>
              <a:endParaRPr lang="cs-CZ"/>
            </a:p>
          </p:txBody>
        </p:sp>
        <p:sp>
          <p:nvSpPr>
            <p:cNvPr id="123924" name="AutoShape 20"/>
            <p:cNvSpPr>
              <a:spLocks noChangeArrowheads="1"/>
            </p:cNvSpPr>
            <p:nvPr/>
          </p:nvSpPr>
          <p:spPr bwMode="auto">
            <a:xfrm rot="-1685296">
              <a:off x="3742" y="2160"/>
              <a:ext cx="227" cy="271"/>
            </a:xfrm>
            <a:prstGeom prst="downArrow">
              <a:avLst>
                <a:gd name="adj1" fmla="val 50000"/>
                <a:gd name="adj2" fmla="val 29890"/>
              </a:avLst>
            </a:prstGeom>
            <a:solidFill>
              <a:srgbClr val="FF0000"/>
            </a:solidFill>
            <a:ln w="12700">
              <a:solidFill>
                <a:schemeClr val="tx1"/>
              </a:solidFill>
              <a:miter lim="800000"/>
              <a:headEnd/>
              <a:tailEnd/>
            </a:ln>
            <a:effectLst/>
          </p:spPr>
          <p:txBody>
            <a:bodyPr wrap="none" anchor="ctr"/>
            <a:lstStyle/>
            <a:p>
              <a:endParaRPr lang="cs-CZ"/>
            </a:p>
          </p:txBody>
        </p:sp>
        <p:sp>
          <p:nvSpPr>
            <p:cNvPr id="123925" name="Oval 21" descr="90%"/>
            <p:cNvSpPr>
              <a:spLocks noChangeArrowheads="1"/>
            </p:cNvSpPr>
            <p:nvPr/>
          </p:nvSpPr>
          <p:spPr bwMode="auto">
            <a:xfrm>
              <a:off x="3900" y="2595"/>
              <a:ext cx="311" cy="336"/>
            </a:xfrm>
            <a:prstGeom prst="ellipse">
              <a:avLst/>
            </a:prstGeom>
            <a:pattFill prst="pct90">
              <a:fgClr>
                <a:srgbClr val="FF0000"/>
              </a:fgClr>
              <a:bgClr>
                <a:srgbClr val="FFFFFF"/>
              </a:bgClr>
            </a:pattFill>
            <a:ln w="12700">
              <a:solidFill>
                <a:schemeClr val="tx1"/>
              </a:solidFill>
              <a:prstDash val="sysDot"/>
              <a:round/>
              <a:headEnd/>
              <a:tailEnd/>
            </a:ln>
            <a:effectLst/>
          </p:spPr>
          <p:txBody>
            <a:bodyPr wrap="none" anchor="ctr"/>
            <a:lstStyle/>
            <a:p>
              <a:endParaRPr lang="cs-CZ"/>
            </a:p>
          </p:txBody>
        </p:sp>
        <p:sp>
          <p:nvSpPr>
            <p:cNvPr id="123926" name="Line 22"/>
            <p:cNvSpPr>
              <a:spLocks noChangeShapeType="1"/>
            </p:cNvSpPr>
            <p:nvPr/>
          </p:nvSpPr>
          <p:spPr bwMode="auto">
            <a:xfrm>
              <a:off x="3860" y="2599"/>
              <a:ext cx="395" cy="332"/>
            </a:xfrm>
            <a:prstGeom prst="line">
              <a:avLst/>
            </a:prstGeom>
            <a:noFill/>
            <a:ln w="50800">
              <a:solidFill>
                <a:schemeClr val="tx1"/>
              </a:solidFill>
              <a:round/>
              <a:headEnd type="none" w="sm" len="sm"/>
              <a:tailEnd type="none" w="sm" len="sm"/>
            </a:ln>
            <a:effectLst/>
          </p:spPr>
          <p:txBody>
            <a:bodyPr wrap="none" anchor="ctr"/>
            <a:lstStyle/>
            <a:p>
              <a:endParaRPr lang="cs-CZ"/>
            </a:p>
          </p:txBody>
        </p:sp>
        <p:sp>
          <p:nvSpPr>
            <p:cNvPr id="123927" name="Line 23"/>
            <p:cNvSpPr>
              <a:spLocks noChangeShapeType="1"/>
            </p:cNvSpPr>
            <p:nvPr/>
          </p:nvSpPr>
          <p:spPr bwMode="auto">
            <a:xfrm flipV="1">
              <a:off x="3902" y="2548"/>
              <a:ext cx="307" cy="428"/>
            </a:xfrm>
            <a:prstGeom prst="line">
              <a:avLst/>
            </a:prstGeom>
            <a:noFill/>
            <a:ln w="50800">
              <a:solidFill>
                <a:schemeClr val="tx1"/>
              </a:solidFill>
              <a:round/>
              <a:headEnd type="none" w="sm" len="sm"/>
              <a:tailEnd type="none" w="sm" len="sm"/>
            </a:ln>
            <a:effectLst/>
          </p:spPr>
          <p:txBody>
            <a:bodyPr wrap="none" anchor="ctr"/>
            <a:lstStyle/>
            <a:p>
              <a:endParaRPr lang="cs-CZ"/>
            </a:p>
          </p:txBody>
        </p:sp>
        <p:sp>
          <p:nvSpPr>
            <p:cNvPr id="123929" name="Text Box 25"/>
            <p:cNvSpPr txBox="1">
              <a:spLocks noChangeArrowheads="1"/>
            </p:cNvSpPr>
            <p:nvPr/>
          </p:nvSpPr>
          <p:spPr bwMode="auto">
            <a:xfrm>
              <a:off x="3061" y="1298"/>
              <a:ext cx="545" cy="231"/>
            </a:xfrm>
            <a:prstGeom prst="rect">
              <a:avLst/>
            </a:prstGeom>
            <a:noFill/>
            <a:ln w="9525">
              <a:noFill/>
              <a:miter lim="800000"/>
              <a:headEnd/>
              <a:tailEnd/>
            </a:ln>
            <a:effectLst/>
          </p:spPr>
          <p:txBody>
            <a:bodyPr>
              <a:spAutoFit/>
            </a:bodyPr>
            <a:lstStyle/>
            <a:p>
              <a:pPr algn="ctr">
                <a:spcBef>
                  <a:spcPct val="50000"/>
                </a:spcBef>
              </a:pPr>
              <a:r>
                <a:rPr lang="en-GB" b="1"/>
                <a:t>Niche</a:t>
              </a:r>
            </a:p>
          </p:txBody>
        </p:sp>
      </p:gr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Zástupný symbol pro datum 1"/>
          <p:cNvSpPr>
            <a:spLocks noGrp="1"/>
          </p:cNvSpPr>
          <p:nvPr>
            <p:ph type="dt" sz="half" idx="10"/>
          </p:nvPr>
        </p:nvSpPr>
        <p:spPr/>
        <p:txBody>
          <a:bodyPr/>
          <a:lstStyle/>
          <a:p>
            <a:endParaRPr lang="en-US" dirty="0"/>
          </a:p>
        </p:txBody>
      </p:sp>
      <p:sp>
        <p:nvSpPr>
          <p:cNvPr id="125954" name="Rectangle 2"/>
          <p:cNvSpPr>
            <a:spLocks noChangeArrowheads="1"/>
          </p:cNvSpPr>
          <p:nvPr/>
        </p:nvSpPr>
        <p:spPr bwMode="auto">
          <a:xfrm>
            <a:off x="1219200" y="685800"/>
            <a:ext cx="6807200" cy="387350"/>
          </a:xfrm>
          <a:prstGeom prst="rect">
            <a:avLst/>
          </a:prstGeom>
          <a:noFill/>
          <a:ln w="9525">
            <a:noFill/>
            <a:miter lim="800000"/>
            <a:headEnd/>
            <a:tailEnd/>
          </a:ln>
          <a:effectLst/>
        </p:spPr>
        <p:txBody>
          <a:bodyPr lIns="0" tIns="0" rIns="0" bIns="0"/>
          <a:lstStyle/>
          <a:p>
            <a:pPr algn="ctr" defTabSz="762000" eaLnBrk="0" hangingPunct="0"/>
            <a:r>
              <a:rPr lang="en-GB" sz="3600" b="1">
                <a:solidFill>
                  <a:srgbClr val="FF0000"/>
                </a:solidFill>
                <a:effectLst>
                  <a:outerShdw blurRad="38100" dist="38100" dir="2700000" algn="tl">
                    <a:srgbClr val="000000"/>
                  </a:outerShdw>
                </a:effectLst>
              </a:rPr>
              <a:t>The Boston Matrix</a:t>
            </a:r>
            <a:endParaRPr lang="en-GB" sz="3400" b="1">
              <a:solidFill>
                <a:srgbClr val="FF0000"/>
              </a:solidFill>
            </a:endParaRPr>
          </a:p>
        </p:txBody>
      </p:sp>
      <p:sp>
        <p:nvSpPr>
          <p:cNvPr id="125955" name="Freeform 3"/>
          <p:cNvSpPr>
            <a:spLocks/>
          </p:cNvSpPr>
          <p:nvPr/>
        </p:nvSpPr>
        <p:spPr bwMode="auto">
          <a:xfrm>
            <a:off x="-2136775" y="858838"/>
            <a:ext cx="44450" cy="19050"/>
          </a:xfrm>
          <a:custGeom>
            <a:avLst/>
            <a:gdLst/>
            <a:ahLst/>
            <a:cxnLst>
              <a:cxn ang="0">
                <a:pos x="0" y="0"/>
              </a:cxn>
              <a:cxn ang="0">
                <a:pos x="30" y="0"/>
              </a:cxn>
              <a:cxn ang="0">
                <a:pos x="30" y="11"/>
              </a:cxn>
              <a:cxn ang="0">
                <a:pos x="0" y="11"/>
              </a:cxn>
              <a:cxn ang="0">
                <a:pos x="0" y="0"/>
              </a:cxn>
            </a:cxnLst>
            <a:rect l="0" t="0" r="r" b="b"/>
            <a:pathLst>
              <a:path w="31" h="12">
                <a:moveTo>
                  <a:pt x="0" y="0"/>
                </a:moveTo>
                <a:lnTo>
                  <a:pt x="30" y="0"/>
                </a:lnTo>
                <a:lnTo>
                  <a:pt x="30" y="11"/>
                </a:lnTo>
                <a:lnTo>
                  <a:pt x="0" y="11"/>
                </a:lnTo>
                <a:lnTo>
                  <a:pt x="0" y="0"/>
                </a:lnTo>
              </a:path>
            </a:pathLst>
          </a:custGeom>
          <a:solidFill>
            <a:srgbClr val="FFFFFF"/>
          </a:solidFill>
          <a:ln w="9525" cap="rnd">
            <a:noFill/>
            <a:round/>
            <a:headEnd type="none" w="sm" len="sm"/>
            <a:tailEnd type="none" w="sm" len="sm"/>
          </a:ln>
          <a:effectLst/>
        </p:spPr>
        <p:txBody>
          <a:bodyPr/>
          <a:lstStyle/>
          <a:p>
            <a:endParaRPr lang="cs-CZ"/>
          </a:p>
        </p:txBody>
      </p:sp>
      <p:grpSp>
        <p:nvGrpSpPr>
          <p:cNvPr id="2" name="Group 28"/>
          <p:cNvGrpSpPr>
            <a:grpSpLocks/>
          </p:cNvGrpSpPr>
          <p:nvPr/>
        </p:nvGrpSpPr>
        <p:grpSpPr bwMode="auto">
          <a:xfrm>
            <a:off x="684213" y="1484313"/>
            <a:ext cx="7848600" cy="4465637"/>
            <a:chOff x="431" y="935"/>
            <a:chExt cx="4944" cy="2813"/>
          </a:xfrm>
        </p:grpSpPr>
        <p:sp>
          <p:nvSpPr>
            <p:cNvPr id="125957" name="Rectangle 5"/>
            <p:cNvSpPr>
              <a:spLocks noChangeArrowheads="1"/>
            </p:cNvSpPr>
            <p:nvPr/>
          </p:nvSpPr>
          <p:spPr bwMode="auto">
            <a:xfrm>
              <a:off x="431" y="935"/>
              <a:ext cx="4944" cy="2790"/>
            </a:xfrm>
            <a:prstGeom prst="rect">
              <a:avLst/>
            </a:prstGeom>
            <a:noFill/>
            <a:ln w="25400">
              <a:solidFill>
                <a:schemeClr val="tx1"/>
              </a:solidFill>
              <a:miter lim="800000"/>
              <a:headEnd/>
              <a:tailEnd/>
            </a:ln>
            <a:effectLst/>
          </p:spPr>
          <p:txBody>
            <a:bodyPr wrap="none" anchor="ctr"/>
            <a:lstStyle/>
            <a:p>
              <a:endParaRPr lang="cs-CZ"/>
            </a:p>
          </p:txBody>
        </p:sp>
        <p:sp>
          <p:nvSpPr>
            <p:cNvPr id="125958" name="Line 6"/>
            <p:cNvSpPr>
              <a:spLocks noChangeShapeType="1"/>
            </p:cNvSpPr>
            <p:nvPr/>
          </p:nvSpPr>
          <p:spPr bwMode="auto">
            <a:xfrm>
              <a:off x="2925" y="936"/>
              <a:ext cx="0" cy="2812"/>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25959" name="Line 7"/>
            <p:cNvSpPr>
              <a:spLocks noChangeShapeType="1"/>
            </p:cNvSpPr>
            <p:nvPr/>
          </p:nvSpPr>
          <p:spPr bwMode="auto">
            <a:xfrm>
              <a:off x="431" y="2251"/>
              <a:ext cx="4898" cy="0"/>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25960" name="Rectangle 8"/>
            <p:cNvSpPr>
              <a:spLocks noChangeArrowheads="1"/>
            </p:cNvSpPr>
            <p:nvPr/>
          </p:nvSpPr>
          <p:spPr bwMode="auto">
            <a:xfrm>
              <a:off x="476" y="965"/>
              <a:ext cx="699" cy="288"/>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400" b="1">
                  <a:solidFill>
                    <a:srgbClr val="FF0000"/>
                  </a:solidFill>
                  <a:effectLst>
                    <a:outerShdw blurRad="38100" dist="38100" dir="2700000" algn="tl">
                      <a:srgbClr val="000000"/>
                    </a:outerShdw>
                  </a:effectLst>
                </a:rPr>
                <a:t>Star</a:t>
              </a:r>
            </a:p>
          </p:txBody>
        </p:sp>
        <p:sp>
          <p:nvSpPr>
            <p:cNvPr id="125961" name="Rectangle 9"/>
            <p:cNvSpPr>
              <a:spLocks noChangeArrowheads="1"/>
            </p:cNvSpPr>
            <p:nvPr/>
          </p:nvSpPr>
          <p:spPr bwMode="auto">
            <a:xfrm>
              <a:off x="3878" y="965"/>
              <a:ext cx="1478" cy="288"/>
            </a:xfrm>
            <a:prstGeom prst="rect">
              <a:avLst/>
            </a:prstGeom>
            <a:noFill/>
            <a:ln w="9525">
              <a:noFill/>
              <a:miter lim="800000"/>
              <a:headEnd/>
              <a:tailEnd/>
            </a:ln>
            <a:effectLst/>
          </p:spPr>
          <p:txBody>
            <a:bodyPr lIns="92075" tIns="46038" rIns="92075" bIns="46038">
              <a:spAutoFit/>
            </a:bodyPr>
            <a:lstStyle/>
            <a:p>
              <a:pPr algn="ctr" eaLnBrk="0" hangingPunct="0">
                <a:spcBef>
                  <a:spcPct val="50000"/>
                </a:spcBef>
              </a:pPr>
              <a:r>
                <a:rPr lang="en-GB" sz="2400" b="1">
                  <a:solidFill>
                    <a:srgbClr val="FF0000"/>
                  </a:solidFill>
                  <a:effectLst>
                    <a:outerShdw blurRad="38100" dist="38100" dir="2700000" algn="tl">
                      <a:srgbClr val="000000"/>
                    </a:outerShdw>
                  </a:effectLst>
                </a:rPr>
                <a:t>Problem Child</a:t>
              </a:r>
            </a:p>
          </p:txBody>
        </p:sp>
        <p:sp>
          <p:nvSpPr>
            <p:cNvPr id="125962" name="Rectangle 10"/>
            <p:cNvSpPr>
              <a:spLocks noChangeArrowheads="1"/>
            </p:cNvSpPr>
            <p:nvPr/>
          </p:nvSpPr>
          <p:spPr bwMode="auto">
            <a:xfrm>
              <a:off x="476" y="3414"/>
              <a:ext cx="1053" cy="288"/>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sz="2400" b="1">
                  <a:solidFill>
                    <a:srgbClr val="FF0000"/>
                  </a:solidFill>
                  <a:effectLst>
                    <a:outerShdw blurRad="38100" dist="38100" dir="2700000" algn="tl">
                      <a:srgbClr val="000000"/>
                    </a:outerShdw>
                  </a:effectLst>
                </a:rPr>
                <a:t>Cash Cow</a:t>
              </a:r>
            </a:p>
          </p:txBody>
        </p:sp>
        <p:sp>
          <p:nvSpPr>
            <p:cNvPr id="125963" name="Rectangle 11"/>
            <p:cNvSpPr>
              <a:spLocks noChangeArrowheads="1"/>
            </p:cNvSpPr>
            <p:nvPr/>
          </p:nvSpPr>
          <p:spPr bwMode="auto">
            <a:xfrm>
              <a:off x="4740" y="3414"/>
              <a:ext cx="623" cy="288"/>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sz="2400" b="1">
                  <a:solidFill>
                    <a:srgbClr val="FF0000"/>
                  </a:solidFill>
                  <a:effectLst>
                    <a:outerShdw blurRad="38100" dist="38100" dir="2700000" algn="tl">
                      <a:srgbClr val="000000"/>
                    </a:outerShdw>
                  </a:effectLst>
                </a:rPr>
                <a:t>Dog</a:t>
              </a:r>
            </a:p>
          </p:txBody>
        </p:sp>
        <p:sp>
          <p:nvSpPr>
            <p:cNvPr id="125965" name="Oval 13" descr="90%"/>
            <p:cNvSpPr>
              <a:spLocks noChangeArrowheads="1"/>
            </p:cNvSpPr>
            <p:nvPr/>
          </p:nvSpPr>
          <p:spPr bwMode="auto">
            <a:xfrm>
              <a:off x="2426" y="1319"/>
              <a:ext cx="534" cy="523"/>
            </a:xfrm>
            <a:prstGeom prst="ellipse">
              <a:avLst/>
            </a:prstGeom>
            <a:pattFill prst="pct90">
              <a:fgClr>
                <a:srgbClr val="FF0000"/>
              </a:fgClr>
              <a:bgClr>
                <a:srgbClr val="FFFFFF"/>
              </a:bgClr>
            </a:pattFill>
            <a:ln w="12700">
              <a:solidFill>
                <a:schemeClr val="tx1"/>
              </a:solidFill>
              <a:prstDash val="sysDot"/>
              <a:round/>
              <a:headEnd/>
              <a:tailEnd/>
            </a:ln>
            <a:effectLst/>
          </p:spPr>
          <p:txBody>
            <a:bodyPr wrap="none" anchor="ctr"/>
            <a:lstStyle/>
            <a:p>
              <a:endParaRPr lang="cs-CZ"/>
            </a:p>
          </p:txBody>
        </p:sp>
        <p:sp>
          <p:nvSpPr>
            <p:cNvPr id="125966" name="AutoShape 14"/>
            <p:cNvSpPr>
              <a:spLocks noChangeArrowheads="1"/>
            </p:cNvSpPr>
            <p:nvPr/>
          </p:nvSpPr>
          <p:spPr bwMode="auto">
            <a:xfrm rot="816569">
              <a:off x="3049" y="1624"/>
              <a:ext cx="320" cy="252"/>
            </a:xfrm>
            <a:prstGeom prst="leftArrow">
              <a:avLst>
                <a:gd name="adj1" fmla="val 50000"/>
                <a:gd name="adj2" fmla="val 31699"/>
              </a:avLst>
            </a:prstGeom>
            <a:solidFill>
              <a:srgbClr val="FF0000"/>
            </a:solidFill>
            <a:ln w="12700">
              <a:solidFill>
                <a:schemeClr val="tx1"/>
              </a:solidFill>
              <a:miter lim="800000"/>
              <a:headEnd/>
              <a:tailEnd/>
            </a:ln>
            <a:effectLst/>
          </p:spPr>
          <p:txBody>
            <a:bodyPr wrap="none" anchor="ctr"/>
            <a:lstStyle/>
            <a:p>
              <a:endParaRPr lang="cs-CZ"/>
            </a:p>
          </p:txBody>
        </p:sp>
        <p:sp>
          <p:nvSpPr>
            <p:cNvPr id="125967" name="Oval 15"/>
            <p:cNvSpPr>
              <a:spLocks noChangeArrowheads="1"/>
            </p:cNvSpPr>
            <p:nvPr/>
          </p:nvSpPr>
          <p:spPr bwMode="auto">
            <a:xfrm>
              <a:off x="3546" y="1643"/>
              <a:ext cx="310" cy="336"/>
            </a:xfrm>
            <a:prstGeom prst="ellipse">
              <a:avLst/>
            </a:prstGeom>
            <a:solidFill>
              <a:srgbClr val="FF0000"/>
            </a:solidFill>
            <a:ln w="12700">
              <a:solidFill>
                <a:schemeClr val="tx1"/>
              </a:solidFill>
              <a:round/>
              <a:headEnd/>
              <a:tailEnd/>
            </a:ln>
            <a:effectLst/>
          </p:spPr>
          <p:txBody>
            <a:bodyPr wrap="none" anchor="ctr"/>
            <a:lstStyle/>
            <a:p>
              <a:endParaRPr lang="cs-CZ"/>
            </a:p>
          </p:txBody>
        </p:sp>
        <p:sp>
          <p:nvSpPr>
            <p:cNvPr id="125968" name="Oval 16"/>
            <p:cNvSpPr>
              <a:spLocks noChangeArrowheads="1"/>
            </p:cNvSpPr>
            <p:nvPr/>
          </p:nvSpPr>
          <p:spPr bwMode="auto">
            <a:xfrm>
              <a:off x="1418" y="1200"/>
              <a:ext cx="444" cy="432"/>
            </a:xfrm>
            <a:prstGeom prst="ellipse">
              <a:avLst/>
            </a:prstGeom>
            <a:solidFill>
              <a:schemeClr val="accent2"/>
            </a:solidFill>
            <a:ln w="12700">
              <a:solidFill>
                <a:schemeClr val="tx1"/>
              </a:solidFill>
              <a:round/>
              <a:headEnd/>
              <a:tailEnd/>
            </a:ln>
            <a:effectLst/>
          </p:spPr>
          <p:txBody>
            <a:bodyPr wrap="none" anchor="ctr"/>
            <a:lstStyle/>
            <a:p>
              <a:endParaRPr lang="cs-CZ"/>
            </a:p>
          </p:txBody>
        </p:sp>
        <p:sp>
          <p:nvSpPr>
            <p:cNvPr id="125970" name="Oval 18" descr="90%"/>
            <p:cNvSpPr>
              <a:spLocks noChangeArrowheads="1"/>
            </p:cNvSpPr>
            <p:nvPr/>
          </p:nvSpPr>
          <p:spPr bwMode="auto">
            <a:xfrm>
              <a:off x="930" y="1872"/>
              <a:ext cx="576" cy="576"/>
            </a:xfrm>
            <a:prstGeom prst="ellipse">
              <a:avLst/>
            </a:prstGeom>
            <a:pattFill prst="pct90">
              <a:fgClr>
                <a:srgbClr val="000080"/>
              </a:fgClr>
              <a:bgClr>
                <a:srgbClr val="FFFFFF"/>
              </a:bgClr>
            </a:pattFill>
            <a:ln w="12700">
              <a:solidFill>
                <a:schemeClr val="tx1"/>
              </a:solidFill>
              <a:prstDash val="sysDot"/>
              <a:round/>
              <a:headEnd/>
              <a:tailEnd/>
            </a:ln>
            <a:effectLst/>
          </p:spPr>
          <p:txBody>
            <a:bodyPr wrap="none" anchor="ctr"/>
            <a:lstStyle/>
            <a:p>
              <a:endParaRPr lang="cs-CZ"/>
            </a:p>
          </p:txBody>
        </p:sp>
        <p:sp>
          <p:nvSpPr>
            <p:cNvPr id="125971" name="AutoShape 19"/>
            <p:cNvSpPr>
              <a:spLocks noChangeArrowheads="1"/>
            </p:cNvSpPr>
            <p:nvPr/>
          </p:nvSpPr>
          <p:spPr bwMode="auto">
            <a:xfrm rot="2414182">
              <a:off x="1247" y="1706"/>
              <a:ext cx="310" cy="135"/>
            </a:xfrm>
            <a:prstGeom prst="downArrow">
              <a:avLst>
                <a:gd name="adj1" fmla="val 50000"/>
                <a:gd name="adj2" fmla="val 25037"/>
              </a:avLst>
            </a:prstGeom>
            <a:solidFill>
              <a:schemeClr val="accent2"/>
            </a:solidFill>
            <a:ln w="12700">
              <a:solidFill>
                <a:schemeClr val="tx1"/>
              </a:solidFill>
              <a:miter lim="800000"/>
              <a:headEnd/>
              <a:tailEnd/>
            </a:ln>
            <a:effectLst/>
          </p:spPr>
          <p:txBody>
            <a:bodyPr wrap="none" anchor="ctr"/>
            <a:lstStyle/>
            <a:p>
              <a:endParaRPr lang="cs-CZ"/>
            </a:p>
          </p:txBody>
        </p:sp>
        <p:sp>
          <p:nvSpPr>
            <p:cNvPr id="125972" name="AutoShape 20"/>
            <p:cNvSpPr>
              <a:spLocks noChangeArrowheads="1"/>
            </p:cNvSpPr>
            <p:nvPr/>
          </p:nvSpPr>
          <p:spPr bwMode="auto">
            <a:xfrm rot="-1685296">
              <a:off x="3742" y="2160"/>
              <a:ext cx="227" cy="271"/>
            </a:xfrm>
            <a:prstGeom prst="downArrow">
              <a:avLst>
                <a:gd name="adj1" fmla="val 50000"/>
                <a:gd name="adj2" fmla="val 29890"/>
              </a:avLst>
            </a:prstGeom>
            <a:solidFill>
              <a:srgbClr val="FF0000"/>
            </a:solidFill>
            <a:ln w="12700">
              <a:solidFill>
                <a:schemeClr val="tx1"/>
              </a:solidFill>
              <a:miter lim="800000"/>
              <a:headEnd/>
              <a:tailEnd/>
            </a:ln>
            <a:effectLst/>
          </p:spPr>
          <p:txBody>
            <a:bodyPr wrap="none" anchor="ctr"/>
            <a:lstStyle/>
            <a:p>
              <a:endParaRPr lang="cs-CZ"/>
            </a:p>
          </p:txBody>
        </p:sp>
        <p:sp>
          <p:nvSpPr>
            <p:cNvPr id="125973" name="Oval 21" descr="90%"/>
            <p:cNvSpPr>
              <a:spLocks noChangeArrowheads="1"/>
            </p:cNvSpPr>
            <p:nvPr/>
          </p:nvSpPr>
          <p:spPr bwMode="auto">
            <a:xfrm>
              <a:off x="3900" y="2595"/>
              <a:ext cx="311" cy="336"/>
            </a:xfrm>
            <a:prstGeom prst="ellipse">
              <a:avLst/>
            </a:prstGeom>
            <a:pattFill prst="pct90">
              <a:fgClr>
                <a:srgbClr val="FF0000"/>
              </a:fgClr>
              <a:bgClr>
                <a:srgbClr val="FFFFFF"/>
              </a:bgClr>
            </a:pattFill>
            <a:ln w="12700">
              <a:solidFill>
                <a:schemeClr val="tx1"/>
              </a:solidFill>
              <a:prstDash val="sysDot"/>
              <a:round/>
              <a:headEnd/>
              <a:tailEnd/>
            </a:ln>
            <a:effectLst/>
          </p:spPr>
          <p:txBody>
            <a:bodyPr wrap="none" anchor="ctr"/>
            <a:lstStyle/>
            <a:p>
              <a:endParaRPr lang="cs-CZ"/>
            </a:p>
          </p:txBody>
        </p:sp>
        <p:sp>
          <p:nvSpPr>
            <p:cNvPr id="125974" name="Line 22"/>
            <p:cNvSpPr>
              <a:spLocks noChangeShapeType="1"/>
            </p:cNvSpPr>
            <p:nvPr/>
          </p:nvSpPr>
          <p:spPr bwMode="auto">
            <a:xfrm>
              <a:off x="3860" y="2599"/>
              <a:ext cx="395" cy="332"/>
            </a:xfrm>
            <a:prstGeom prst="line">
              <a:avLst/>
            </a:prstGeom>
            <a:noFill/>
            <a:ln w="50800">
              <a:solidFill>
                <a:schemeClr val="tx1"/>
              </a:solidFill>
              <a:round/>
              <a:headEnd type="none" w="sm" len="sm"/>
              <a:tailEnd type="none" w="sm" len="sm"/>
            </a:ln>
            <a:effectLst/>
          </p:spPr>
          <p:txBody>
            <a:bodyPr wrap="none" anchor="ctr"/>
            <a:lstStyle/>
            <a:p>
              <a:endParaRPr lang="cs-CZ"/>
            </a:p>
          </p:txBody>
        </p:sp>
        <p:sp>
          <p:nvSpPr>
            <p:cNvPr id="125975" name="Line 23"/>
            <p:cNvSpPr>
              <a:spLocks noChangeShapeType="1"/>
            </p:cNvSpPr>
            <p:nvPr/>
          </p:nvSpPr>
          <p:spPr bwMode="auto">
            <a:xfrm flipV="1">
              <a:off x="3902" y="2548"/>
              <a:ext cx="307" cy="428"/>
            </a:xfrm>
            <a:prstGeom prst="line">
              <a:avLst/>
            </a:prstGeom>
            <a:noFill/>
            <a:ln w="50800">
              <a:solidFill>
                <a:schemeClr val="tx1"/>
              </a:solidFill>
              <a:round/>
              <a:headEnd type="none" w="sm" len="sm"/>
              <a:tailEnd type="none" w="sm" len="sm"/>
            </a:ln>
            <a:effectLst/>
          </p:spPr>
          <p:txBody>
            <a:bodyPr wrap="none" anchor="ctr"/>
            <a:lstStyle/>
            <a:p>
              <a:endParaRPr lang="cs-CZ"/>
            </a:p>
          </p:txBody>
        </p:sp>
        <p:sp>
          <p:nvSpPr>
            <p:cNvPr id="125977" name="Text Box 25"/>
            <p:cNvSpPr txBox="1">
              <a:spLocks noChangeArrowheads="1"/>
            </p:cNvSpPr>
            <p:nvPr/>
          </p:nvSpPr>
          <p:spPr bwMode="auto">
            <a:xfrm>
              <a:off x="3061" y="1298"/>
              <a:ext cx="545" cy="231"/>
            </a:xfrm>
            <a:prstGeom prst="rect">
              <a:avLst/>
            </a:prstGeom>
            <a:noFill/>
            <a:ln w="9525">
              <a:noFill/>
              <a:miter lim="800000"/>
              <a:headEnd/>
              <a:tailEnd/>
            </a:ln>
            <a:effectLst/>
          </p:spPr>
          <p:txBody>
            <a:bodyPr>
              <a:spAutoFit/>
            </a:bodyPr>
            <a:lstStyle/>
            <a:p>
              <a:pPr algn="ctr">
                <a:spcBef>
                  <a:spcPct val="50000"/>
                </a:spcBef>
              </a:pPr>
              <a:r>
                <a:rPr lang="en-GB" b="1"/>
                <a:t>Niche</a:t>
              </a:r>
            </a:p>
          </p:txBody>
        </p:sp>
        <p:sp>
          <p:nvSpPr>
            <p:cNvPr id="125978" name="Text Box 26"/>
            <p:cNvSpPr txBox="1">
              <a:spLocks noChangeArrowheads="1"/>
            </p:cNvSpPr>
            <p:nvPr/>
          </p:nvSpPr>
          <p:spPr bwMode="auto">
            <a:xfrm>
              <a:off x="431" y="1480"/>
              <a:ext cx="952" cy="231"/>
            </a:xfrm>
            <a:prstGeom prst="rect">
              <a:avLst/>
            </a:prstGeom>
            <a:noFill/>
            <a:ln w="9525">
              <a:noFill/>
              <a:miter lim="800000"/>
              <a:headEnd/>
              <a:tailEnd/>
            </a:ln>
            <a:effectLst/>
          </p:spPr>
          <p:txBody>
            <a:bodyPr>
              <a:spAutoFit/>
            </a:bodyPr>
            <a:lstStyle/>
            <a:p>
              <a:pPr algn="ctr">
                <a:spcBef>
                  <a:spcPct val="50000"/>
                </a:spcBef>
              </a:pPr>
              <a:r>
                <a:rPr lang="en-GB" b="1"/>
                <a:t>Commodity</a:t>
              </a:r>
            </a:p>
          </p:txBody>
        </p:sp>
      </p:gr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Zástupný symbol pro datum 1"/>
          <p:cNvSpPr>
            <a:spLocks noGrp="1"/>
          </p:cNvSpPr>
          <p:nvPr>
            <p:ph type="dt" sz="half" idx="10"/>
          </p:nvPr>
        </p:nvSpPr>
        <p:spPr/>
        <p:txBody>
          <a:bodyPr/>
          <a:lstStyle/>
          <a:p>
            <a:endParaRPr lang="en-US" dirty="0"/>
          </a:p>
        </p:txBody>
      </p:sp>
      <p:sp>
        <p:nvSpPr>
          <p:cNvPr id="113666" name="Rectangle 2"/>
          <p:cNvSpPr>
            <a:spLocks noChangeArrowheads="1"/>
          </p:cNvSpPr>
          <p:nvPr/>
        </p:nvSpPr>
        <p:spPr bwMode="auto">
          <a:xfrm>
            <a:off x="1219200" y="685800"/>
            <a:ext cx="6807200" cy="387350"/>
          </a:xfrm>
          <a:prstGeom prst="rect">
            <a:avLst/>
          </a:prstGeom>
          <a:noFill/>
          <a:ln w="9525">
            <a:noFill/>
            <a:miter lim="800000"/>
            <a:headEnd/>
            <a:tailEnd/>
          </a:ln>
          <a:effectLst/>
        </p:spPr>
        <p:txBody>
          <a:bodyPr lIns="0" tIns="0" rIns="0" bIns="0"/>
          <a:lstStyle/>
          <a:p>
            <a:pPr algn="ctr" defTabSz="762000" eaLnBrk="0" hangingPunct="0"/>
            <a:r>
              <a:rPr lang="en-GB" sz="3600" b="1">
                <a:solidFill>
                  <a:srgbClr val="FF0000"/>
                </a:solidFill>
                <a:effectLst>
                  <a:outerShdw blurRad="38100" dist="38100" dir="2700000" algn="tl">
                    <a:srgbClr val="000000"/>
                  </a:outerShdw>
                </a:effectLst>
              </a:rPr>
              <a:t>The Boston Matrix</a:t>
            </a:r>
            <a:endParaRPr lang="en-GB" sz="3400" b="1">
              <a:solidFill>
                <a:srgbClr val="FF0000"/>
              </a:solidFill>
            </a:endParaRPr>
          </a:p>
        </p:txBody>
      </p:sp>
      <p:sp>
        <p:nvSpPr>
          <p:cNvPr id="113667" name="Freeform 3"/>
          <p:cNvSpPr>
            <a:spLocks/>
          </p:cNvSpPr>
          <p:nvPr/>
        </p:nvSpPr>
        <p:spPr bwMode="auto">
          <a:xfrm>
            <a:off x="-2136775" y="858838"/>
            <a:ext cx="44450" cy="19050"/>
          </a:xfrm>
          <a:custGeom>
            <a:avLst/>
            <a:gdLst/>
            <a:ahLst/>
            <a:cxnLst>
              <a:cxn ang="0">
                <a:pos x="0" y="0"/>
              </a:cxn>
              <a:cxn ang="0">
                <a:pos x="30" y="0"/>
              </a:cxn>
              <a:cxn ang="0">
                <a:pos x="30" y="11"/>
              </a:cxn>
              <a:cxn ang="0">
                <a:pos x="0" y="11"/>
              </a:cxn>
              <a:cxn ang="0">
                <a:pos x="0" y="0"/>
              </a:cxn>
            </a:cxnLst>
            <a:rect l="0" t="0" r="r" b="b"/>
            <a:pathLst>
              <a:path w="31" h="12">
                <a:moveTo>
                  <a:pt x="0" y="0"/>
                </a:moveTo>
                <a:lnTo>
                  <a:pt x="30" y="0"/>
                </a:lnTo>
                <a:lnTo>
                  <a:pt x="30" y="11"/>
                </a:lnTo>
                <a:lnTo>
                  <a:pt x="0" y="11"/>
                </a:lnTo>
                <a:lnTo>
                  <a:pt x="0" y="0"/>
                </a:lnTo>
              </a:path>
            </a:pathLst>
          </a:custGeom>
          <a:solidFill>
            <a:srgbClr val="FFFFFF"/>
          </a:solidFill>
          <a:ln w="9525" cap="rnd">
            <a:noFill/>
            <a:round/>
            <a:headEnd type="none" w="sm" len="sm"/>
            <a:tailEnd type="none" w="sm" len="sm"/>
          </a:ln>
          <a:effectLst/>
        </p:spPr>
        <p:txBody>
          <a:bodyPr/>
          <a:lstStyle/>
          <a:p>
            <a:endParaRPr lang="cs-CZ"/>
          </a:p>
        </p:txBody>
      </p:sp>
      <p:grpSp>
        <p:nvGrpSpPr>
          <p:cNvPr id="2" name="Group 34"/>
          <p:cNvGrpSpPr>
            <a:grpSpLocks/>
          </p:cNvGrpSpPr>
          <p:nvPr/>
        </p:nvGrpSpPr>
        <p:grpSpPr bwMode="auto">
          <a:xfrm>
            <a:off x="684213" y="1484313"/>
            <a:ext cx="7848600" cy="4465637"/>
            <a:chOff x="431" y="935"/>
            <a:chExt cx="4944" cy="2813"/>
          </a:xfrm>
        </p:grpSpPr>
        <p:sp>
          <p:nvSpPr>
            <p:cNvPr id="113668" name="Rectangle 4"/>
            <p:cNvSpPr>
              <a:spLocks noChangeArrowheads="1"/>
            </p:cNvSpPr>
            <p:nvPr/>
          </p:nvSpPr>
          <p:spPr bwMode="auto">
            <a:xfrm>
              <a:off x="431" y="935"/>
              <a:ext cx="4944" cy="2790"/>
            </a:xfrm>
            <a:prstGeom prst="rect">
              <a:avLst/>
            </a:prstGeom>
            <a:noFill/>
            <a:ln w="25400">
              <a:solidFill>
                <a:schemeClr val="tx1"/>
              </a:solidFill>
              <a:miter lim="800000"/>
              <a:headEnd/>
              <a:tailEnd/>
            </a:ln>
            <a:effectLst/>
          </p:spPr>
          <p:txBody>
            <a:bodyPr wrap="none" anchor="ctr"/>
            <a:lstStyle/>
            <a:p>
              <a:endParaRPr lang="cs-CZ"/>
            </a:p>
          </p:txBody>
        </p:sp>
        <p:sp>
          <p:nvSpPr>
            <p:cNvPr id="113669" name="Line 5"/>
            <p:cNvSpPr>
              <a:spLocks noChangeShapeType="1"/>
            </p:cNvSpPr>
            <p:nvPr/>
          </p:nvSpPr>
          <p:spPr bwMode="auto">
            <a:xfrm>
              <a:off x="2925" y="936"/>
              <a:ext cx="0" cy="2812"/>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13670" name="Line 6"/>
            <p:cNvSpPr>
              <a:spLocks noChangeShapeType="1"/>
            </p:cNvSpPr>
            <p:nvPr/>
          </p:nvSpPr>
          <p:spPr bwMode="auto">
            <a:xfrm>
              <a:off x="431" y="2251"/>
              <a:ext cx="4898" cy="0"/>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13671" name="Rectangle 7"/>
            <p:cNvSpPr>
              <a:spLocks noChangeArrowheads="1"/>
            </p:cNvSpPr>
            <p:nvPr/>
          </p:nvSpPr>
          <p:spPr bwMode="auto">
            <a:xfrm>
              <a:off x="476" y="965"/>
              <a:ext cx="699" cy="288"/>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400" b="1">
                  <a:solidFill>
                    <a:srgbClr val="FF0000"/>
                  </a:solidFill>
                  <a:effectLst>
                    <a:outerShdw blurRad="38100" dist="38100" dir="2700000" algn="tl">
                      <a:srgbClr val="000000"/>
                    </a:outerShdw>
                  </a:effectLst>
                </a:rPr>
                <a:t>Star</a:t>
              </a:r>
            </a:p>
          </p:txBody>
        </p:sp>
        <p:sp>
          <p:nvSpPr>
            <p:cNvPr id="113678" name="Rectangle 14"/>
            <p:cNvSpPr>
              <a:spLocks noChangeArrowheads="1"/>
            </p:cNvSpPr>
            <p:nvPr/>
          </p:nvSpPr>
          <p:spPr bwMode="auto">
            <a:xfrm>
              <a:off x="3878" y="965"/>
              <a:ext cx="1478" cy="288"/>
            </a:xfrm>
            <a:prstGeom prst="rect">
              <a:avLst/>
            </a:prstGeom>
            <a:noFill/>
            <a:ln w="9525">
              <a:noFill/>
              <a:miter lim="800000"/>
              <a:headEnd/>
              <a:tailEnd/>
            </a:ln>
            <a:effectLst/>
          </p:spPr>
          <p:txBody>
            <a:bodyPr lIns="92075" tIns="46038" rIns="92075" bIns="46038">
              <a:spAutoFit/>
            </a:bodyPr>
            <a:lstStyle/>
            <a:p>
              <a:pPr algn="ctr" eaLnBrk="0" hangingPunct="0">
                <a:spcBef>
                  <a:spcPct val="50000"/>
                </a:spcBef>
              </a:pPr>
              <a:r>
                <a:rPr lang="en-GB" sz="2400" b="1">
                  <a:solidFill>
                    <a:srgbClr val="FF0000"/>
                  </a:solidFill>
                  <a:effectLst>
                    <a:outerShdw blurRad="38100" dist="38100" dir="2700000" algn="tl">
                      <a:srgbClr val="000000"/>
                    </a:outerShdw>
                  </a:effectLst>
                </a:rPr>
                <a:t>Problem Child</a:t>
              </a:r>
            </a:p>
          </p:txBody>
        </p:sp>
        <p:sp>
          <p:nvSpPr>
            <p:cNvPr id="113679" name="Rectangle 15"/>
            <p:cNvSpPr>
              <a:spLocks noChangeArrowheads="1"/>
            </p:cNvSpPr>
            <p:nvPr/>
          </p:nvSpPr>
          <p:spPr bwMode="auto">
            <a:xfrm>
              <a:off x="476" y="3414"/>
              <a:ext cx="1053" cy="288"/>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sz="2400" b="1">
                  <a:solidFill>
                    <a:srgbClr val="FF0000"/>
                  </a:solidFill>
                  <a:effectLst>
                    <a:outerShdw blurRad="38100" dist="38100" dir="2700000" algn="tl">
                      <a:srgbClr val="000000"/>
                    </a:outerShdw>
                  </a:effectLst>
                </a:rPr>
                <a:t>Cash Cow</a:t>
              </a:r>
            </a:p>
          </p:txBody>
        </p:sp>
        <p:sp>
          <p:nvSpPr>
            <p:cNvPr id="113680" name="Rectangle 16"/>
            <p:cNvSpPr>
              <a:spLocks noChangeArrowheads="1"/>
            </p:cNvSpPr>
            <p:nvPr/>
          </p:nvSpPr>
          <p:spPr bwMode="auto">
            <a:xfrm>
              <a:off x="4740" y="3414"/>
              <a:ext cx="623" cy="288"/>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sz="2400" b="1">
                  <a:solidFill>
                    <a:srgbClr val="FF0000"/>
                  </a:solidFill>
                  <a:effectLst>
                    <a:outerShdw blurRad="38100" dist="38100" dir="2700000" algn="tl">
                      <a:srgbClr val="000000"/>
                    </a:outerShdw>
                  </a:effectLst>
                </a:rPr>
                <a:t>Dog</a:t>
              </a:r>
            </a:p>
          </p:txBody>
        </p:sp>
        <p:sp>
          <p:nvSpPr>
            <p:cNvPr id="113681" name="Oval 17"/>
            <p:cNvSpPr>
              <a:spLocks noChangeArrowheads="1"/>
            </p:cNvSpPr>
            <p:nvPr/>
          </p:nvSpPr>
          <p:spPr bwMode="auto">
            <a:xfrm>
              <a:off x="975" y="2478"/>
              <a:ext cx="797" cy="816"/>
            </a:xfrm>
            <a:prstGeom prst="ellipse">
              <a:avLst/>
            </a:prstGeom>
            <a:solidFill>
              <a:srgbClr val="FFFF00"/>
            </a:solidFill>
            <a:ln w="12700">
              <a:solidFill>
                <a:schemeClr val="tx1"/>
              </a:solidFill>
              <a:round/>
              <a:headEnd/>
              <a:tailEnd/>
            </a:ln>
            <a:effectLst/>
          </p:spPr>
          <p:txBody>
            <a:bodyPr wrap="none" anchor="ctr"/>
            <a:lstStyle/>
            <a:p>
              <a:endParaRPr lang="cs-CZ"/>
            </a:p>
          </p:txBody>
        </p:sp>
        <p:sp>
          <p:nvSpPr>
            <p:cNvPr id="113682" name="Oval 18" descr="90%"/>
            <p:cNvSpPr>
              <a:spLocks noChangeArrowheads="1"/>
            </p:cNvSpPr>
            <p:nvPr/>
          </p:nvSpPr>
          <p:spPr bwMode="auto">
            <a:xfrm>
              <a:off x="2426" y="1319"/>
              <a:ext cx="534" cy="523"/>
            </a:xfrm>
            <a:prstGeom prst="ellipse">
              <a:avLst/>
            </a:prstGeom>
            <a:pattFill prst="pct90">
              <a:fgClr>
                <a:srgbClr val="FF0000"/>
              </a:fgClr>
              <a:bgClr>
                <a:srgbClr val="FFFFFF"/>
              </a:bgClr>
            </a:pattFill>
            <a:ln w="12700">
              <a:solidFill>
                <a:schemeClr val="tx1"/>
              </a:solidFill>
              <a:prstDash val="sysDot"/>
              <a:round/>
              <a:headEnd/>
              <a:tailEnd/>
            </a:ln>
            <a:effectLst/>
          </p:spPr>
          <p:txBody>
            <a:bodyPr wrap="none" anchor="ctr"/>
            <a:lstStyle/>
            <a:p>
              <a:endParaRPr lang="cs-CZ"/>
            </a:p>
          </p:txBody>
        </p:sp>
        <p:sp>
          <p:nvSpPr>
            <p:cNvPr id="113683" name="AutoShape 19"/>
            <p:cNvSpPr>
              <a:spLocks noChangeArrowheads="1"/>
            </p:cNvSpPr>
            <p:nvPr/>
          </p:nvSpPr>
          <p:spPr bwMode="auto">
            <a:xfrm rot="816569">
              <a:off x="3049" y="1624"/>
              <a:ext cx="320" cy="252"/>
            </a:xfrm>
            <a:prstGeom prst="leftArrow">
              <a:avLst>
                <a:gd name="adj1" fmla="val 50000"/>
                <a:gd name="adj2" fmla="val 31699"/>
              </a:avLst>
            </a:prstGeom>
            <a:solidFill>
              <a:srgbClr val="FF0000"/>
            </a:solidFill>
            <a:ln w="12700">
              <a:solidFill>
                <a:schemeClr val="tx1"/>
              </a:solidFill>
              <a:miter lim="800000"/>
              <a:headEnd/>
              <a:tailEnd/>
            </a:ln>
            <a:effectLst/>
          </p:spPr>
          <p:txBody>
            <a:bodyPr wrap="none" anchor="ctr"/>
            <a:lstStyle/>
            <a:p>
              <a:endParaRPr lang="cs-CZ"/>
            </a:p>
          </p:txBody>
        </p:sp>
        <p:sp>
          <p:nvSpPr>
            <p:cNvPr id="113684" name="Oval 20"/>
            <p:cNvSpPr>
              <a:spLocks noChangeArrowheads="1"/>
            </p:cNvSpPr>
            <p:nvPr/>
          </p:nvSpPr>
          <p:spPr bwMode="auto">
            <a:xfrm>
              <a:off x="3546" y="1643"/>
              <a:ext cx="310" cy="336"/>
            </a:xfrm>
            <a:prstGeom prst="ellipse">
              <a:avLst/>
            </a:prstGeom>
            <a:solidFill>
              <a:srgbClr val="FF0000"/>
            </a:solidFill>
            <a:ln w="12700">
              <a:solidFill>
                <a:schemeClr val="tx1"/>
              </a:solidFill>
              <a:round/>
              <a:headEnd/>
              <a:tailEnd/>
            </a:ln>
            <a:effectLst/>
          </p:spPr>
          <p:txBody>
            <a:bodyPr wrap="none" anchor="ctr"/>
            <a:lstStyle/>
            <a:p>
              <a:endParaRPr lang="cs-CZ"/>
            </a:p>
          </p:txBody>
        </p:sp>
        <p:sp>
          <p:nvSpPr>
            <p:cNvPr id="113685" name="Oval 21"/>
            <p:cNvSpPr>
              <a:spLocks noChangeArrowheads="1"/>
            </p:cNvSpPr>
            <p:nvPr/>
          </p:nvSpPr>
          <p:spPr bwMode="auto">
            <a:xfrm>
              <a:off x="1418" y="1200"/>
              <a:ext cx="444" cy="432"/>
            </a:xfrm>
            <a:prstGeom prst="ellipse">
              <a:avLst/>
            </a:prstGeom>
            <a:solidFill>
              <a:schemeClr val="accent2"/>
            </a:solidFill>
            <a:ln w="12700">
              <a:solidFill>
                <a:schemeClr val="tx1"/>
              </a:solidFill>
              <a:round/>
              <a:headEnd/>
              <a:tailEnd/>
            </a:ln>
            <a:effectLst/>
          </p:spPr>
          <p:txBody>
            <a:bodyPr wrap="none" anchor="ctr"/>
            <a:lstStyle/>
            <a:p>
              <a:endParaRPr lang="cs-CZ"/>
            </a:p>
          </p:txBody>
        </p:sp>
        <p:sp>
          <p:nvSpPr>
            <p:cNvPr id="113686" name="Oval 22" descr="90%"/>
            <p:cNvSpPr>
              <a:spLocks noChangeArrowheads="1"/>
            </p:cNvSpPr>
            <p:nvPr/>
          </p:nvSpPr>
          <p:spPr bwMode="auto">
            <a:xfrm>
              <a:off x="2064" y="2705"/>
              <a:ext cx="844" cy="816"/>
            </a:xfrm>
            <a:prstGeom prst="ellipse">
              <a:avLst/>
            </a:prstGeom>
            <a:pattFill prst="pct90">
              <a:fgClr>
                <a:srgbClr val="FFFF00"/>
              </a:fgClr>
              <a:bgClr>
                <a:srgbClr val="FFFFFF"/>
              </a:bgClr>
            </a:pattFill>
            <a:ln w="12700">
              <a:solidFill>
                <a:schemeClr val="tx1"/>
              </a:solidFill>
              <a:prstDash val="sysDot"/>
              <a:round/>
              <a:headEnd/>
              <a:tailEnd/>
            </a:ln>
            <a:effectLst/>
          </p:spPr>
          <p:txBody>
            <a:bodyPr wrap="none" anchor="ctr"/>
            <a:lstStyle/>
            <a:p>
              <a:endParaRPr lang="cs-CZ"/>
            </a:p>
          </p:txBody>
        </p:sp>
        <p:sp>
          <p:nvSpPr>
            <p:cNvPr id="113687" name="Oval 23" descr="90%"/>
            <p:cNvSpPr>
              <a:spLocks noChangeArrowheads="1"/>
            </p:cNvSpPr>
            <p:nvPr/>
          </p:nvSpPr>
          <p:spPr bwMode="auto">
            <a:xfrm>
              <a:off x="930" y="1872"/>
              <a:ext cx="576" cy="576"/>
            </a:xfrm>
            <a:prstGeom prst="ellipse">
              <a:avLst/>
            </a:prstGeom>
            <a:pattFill prst="pct90">
              <a:fgClr>
                <a:srgbClr val="000080"/>
              </a:fgClr>
              <a:bgClr>
                <a:srgbClr val="FFFFFF"/>
              </a:bgClr>
            </a:pattFill>
            <a:ln w="12700">
              <a:solidFill>
                <a:schemeClr val="tx1"/>
              </a:solidFill>
              <a:prstDash val="sysDot"/>
              <a:round/>
              <a:headEnd/>
              <a:tailEnd/>
            </a:ln>
            <a:effectLst/>
          </p:spPr>
          <p:txBody>
            <a:bodyPr wrap="none" anchor="ctr"/>
            <a:lstStyle/>
            <a:p>
              <a:endParaRPr lang="cs-CZ"/>
            </a:p>
          </p:txBody>
        </p:sp>
        <p:sp>
          <p:nvSpPr>
            <p:cNvPr id="113688" name="AutoShape 24"/>
            <p:cNvSpPr>
              <a:spLocks noChangeArrowheads="1"/>
            </p:cNvSpPr>
            <p:nvPr/>
          </p:nvSpPr>
          <p:spPr bwMode="auto">
            <a:xfrm rot="2414182">
              <a:off x="1247" y="1706"/>
              <a:ext cx="310" cy="135"/>
            </a:xfrm>
            <a:prstGeom prst="downArrow">
              <a:avLst>
                <a:gd name="adj1" fmla="val 50000"/>
                <a:gd name="adj2" fmla="val 25037"/>
              </a:avLst>
            </a:prstGeom>
            <a:solidFill>
              <a:schemeClr val="accent2"/>
            </a:solidFill>
            <a:ln w="12700">
              <a:solidFill>
                <a:schemeClr val="tx1"/>
              </a:solidFill>
              <a:miter lim="800000"/>
              <a:headEnd/>
              <a:tailEnd/>
            </a:ln>
            <a:effectLst/>
          </p:spPr>
          <p:txBody>
            <a:bodyPr wrap="none" anchor="ctr"/>
            <a:lstStyle/>
            <a:p>
              <a:endParaRPr lang="cs-CZ"/>
            </a:p>
          </p:txBody>
        </p:sp>
        <p:sp>
          <p:nvSpPr>
            <p:cNvPr id="113690" name="AutoShape 26"/>
            <p:cNvSpPr>
              <a:spLocks noChangeArrowheads="1"/>
            </p:cNvSpPr>
            <p:nvPr/>
          </p:nvSpPr>
          <p:spPr bwMode="auto">
            <a:xfrm rot="-1685296">
              <a:off x="3742" y="2160"/>
              <a:ext cx="227" cy="271"/>
            </a:xfrm>
            <a:prstGeom prst="downArrow">
              <a:avLst>
                <a:gd name="adj1" fmla="val 50000"/>
                <a:gd name="adj2" fmla="val 29890"/>
              </a:avLst>
            </a:prstGeom>
            <a:solidFill>
              <a:srgbClr val="FF0000"/>
            </a:solidFill>
            <a:ln w="12700">
              <a:solidFill>
                <a:schemeClr val="tx1"/>
              </a:solidFill>
              <a:miter lim="800000"/>
              <a:headEnd/>
              <a:tailEnd/>
            </a:ln>
            <a:effectLst/>
          </p:spPr>
          <p:txBody>
            <a:bodyPr wrap="none" anchor="ctr"/>
            <a:lstStyle/>
            <a:p>
              <a:endParaRPr lang="cs-CZ"/>
            </a:p>
          </p:txBody>
        </p:sp>
        <p:sp>
          <p:nvSpPr>
            <p:cNvPr id="113691" name="Oval 27" descr="90%"/>
            <p:cNvSpPr>
              <a:spLocks noChangeArrowheads="1"/>
            </p:cNvSpPr>
            <p:nvPr/>
          </p:nvSpPr>
          <p:spPr bwMode="auto">
            <a:xfrm>
              <a:off x="3900" y="2595"/>
              <a:ext cx="311" cy="336"/>
            </a:xfrm>
            <a:prstGeom prst="ellipse">
              <a:avLst/>
            </a:prstGeom>
            <a:pattFill prst="pct90">
              <a:fgClr>
                <a:srgbClr val="FF0000"/>
              </a:fgClr>
              <a:bgClr>
                <a:srgbClr val="FFFFFF"/>
              </a:bgClr>
            </a:pattFill>
            <a:ln w="12700">
              <a:solidFill>
                <a:schemeClr val="tx1"/>
              </a:solidFill>
              <a:prstDash val="sysDot"/>
              <a:round/>
              <a:headEnd/>
              <a:tailEnd/>
            </a:ln>
            <a:effectLst/>
          </p:spPr>
          <p:txBody>
            <a:bodyPr wrap="none" anchor="ctr"/>
            <a:lstStyle/>
            <a:p>
              <a:endParaRPr lang="cs-CZ"/>
            </a:p>
          </p:txBody>
        </p:sp>
        <p:sp>
          <p:nvSpPr>
            <p:cNvPr id="113692" name="Line 28"/>
            <p:cNvSpPr>
              <a:spLocks noChangeShapeType="1"/>
            </p:cNvSpPr>
            <p:nvPr/>
          </p:nvSpPr>
          <p:spPr bwMode="auto">
            <a:xfrm>
              <a:off x="3860" y="2599"/>
              <a:ext cx="395" cy="332"/>
            </a:xfrm>
            <a:prstGeom prst="line">
              <a:avLst/>
            </a:prstGeom>
            <a:noFill/>
            <a:ln w="50800">
              <a:solidFill>
                <a:schemeClr val="tx1"/>
              </a:solidFill>
              <a:round/>
              <a:headEnd type="none" w="sm" len="sm"/>
              <a:tailEnd type="none" w="sm" len="sm"/>
            </a:ln>
            <a:effectLst/>
          </p:spPr>
          <p:txBody>
            <a:bodyPr wrap="none" anchor="ctr"/>
            <a:lstStyle/>
            <a:p>
              <a:endParaRPr lang="cs-CZ"/>
            </a:p>
          </p:txBody>
        </p:sp>
        <p:sp>
          <p:nvSpPr>
            <p:cNvPr id="113693" name="Line 29"/>
            <p:cNvSpPr>
              <a:spLocks noChangeShapeType="1"/>
            </p:cNvSpPr>
            <p:nvPr/>
          </p:nvSpPr>
          <p:spPr bwMode="auto">
            <a:xfrm flipV="1">
              <a:off x="3902" y="2548"/>
              <a:ext cx="307" cy="428"/>
            </a:xfrm>
            <a:prstGeom prst="line">
              <a:avLst/>
            </a:prstGeom>
            <a:noFill/>
            <a:ln w="50800">
              <a:solidFill>
                <a:schemeClr val="tx1"/>
              </a:solidFill>
              <a:round/>
              <a:headEnd type="none" w="sm" len="sm"/>
              <a:tailEnd type="none" w="sm" len="sm"/>
            </a:ln>
            <a:effectLst/>
          </p:spPr>
          <p:txBody>
            <a:bodyPr wrap="none" anchor="ctr"/>
            <a:lstStyle/>
            <a:p>
              <a:endParaRPr lang="cs-CZ"/>
            </a:p>
          </p:txBody>
        </p:sp>
        <p:sp>
          <p:nvSpPr>
            <p:cNvPr id="113694" name="AutoShape 30"/>
            <p:cNvSpPr>
              <a:spLocks noChangeArrowheads="1"/>
            </p:cNvSpPr>
            <p:nvPr/>
          </p:nvSpPr>
          <p:spPr bwMode="auto">
            <a:xfrm rot="781276">
              <a:off x="1792" y="2886"/>
              <a:ext cx="181" cy="273"/>
            </a:xfrm>
            <a:prstGeom prst="rightArrow">
              <a:avLst>
                <a:gd name="adj1" fmla="val 50000"/>
                <a:gd name="adj2" fmla="val 25000"/>
              </a:avLst>
            </a:prstGeom>
            <a:solidFill>
              <a:srgbClr val="FFFF00"/>
            </a:solidFill>
            <a:ln w="9525">
              <a:solidFill>
                <a:schemeClr val="tx1"/>
              </a:solidFill>
              <a:miter lim="800000"/>
              <a:headEnd/>
              <a:tailEnd/>
            </a:ln>
            <a:effectLst/>
          </p:spPr>
          <p:txBody>
            <a:bodyPr wrap="none" anchor="ctr"/>
            <a:lstStyle/>
            <a:p>
              <a:endParaRPr lang="cs-CZ"/>
            </a:p>
          </p:txBody>
        </p:sp>
        <p:sp>
          <p:nvSpPr>
            <p:cNvPr id="113695" name="Text Box 31"/>
            <p:cNvSpPr txBox="1">
              <a:spLocks noChangeArrowheads="1"/>
            </p:cNvSpPr>
            <p:nvPr/>
          </p:nvSpPr>
          <p:spPr bwMode="auto">
            <a:xfrm>
              <a:off x="3061" y="1298"/>
              <a:ext cx="545" cy="231"/>
            </a:xfrm>
            <a:prstGeom prst="rect">
              <a:avLst/>
            </a:prstGeom>
            <a:noFill/>
            <a:ln w="9525">
              <a:noFill/>
              <a:miter lim="800000"/>
              <a:headEnd/>
              <a:tailEnd/>
            </a:ln>
            <a:effectLst/>
          </p:spPr>
          <p:txBody>
            <a:bodyPr>
              <a:spAutoFit/>
            </a:bodyPr>
            <a:lstStyle/>
            <a:p>
              <a:pPr algn="ctr">
                <a:spcBef>
                  <a:spcPct val="50000"/>
                </a:spcBef>
              </a:pPr>
              <a:r>
                <a:rPr lang="en-GB" b="1"/>
                <a:t>Niche</a:t>
              </a:r>
            </a:p>
          </p:txBody>
        </p:sp>
        <p:sp>
          <p:nvSpPr>
            <p:cNvPr id="113696" name="Text Box 32"/>
            <p:cNvSpPr txBox="1">
              <a:spLocks noChangeArrowheads="1"/>
            </p:cNvSpPr>
            <p:nvPr/>
          </p:nvSpPr>
          <p:spPr bwMode="auto">
            <a:xfrm>
              <a:off x="431" y="1480"/>
              <a:ext cx="952" cy="231"/>
            </a:xfrm>
            <a:prstGeom prst="rect">
              <a:avLst/>
            </a:prstGeom>
            <a:noFill/>
            <a:ln w="9525">
              <a:noFill/>
              <a:miter lim="800000"/>
              <a:headEnd/>
              <a:tailEnd/>
            </a:ln>
            <a:effectLst/>
          </p:spPr>
          <p:txBody>
            <a:bodyPr>
              <a:spAutoFit/>
            </a:bodyPr>
            <a:lstStyle/>
            <a:p>
              <a:pPr algn="ctr">
                <a:spcBef>
                  <a:spcPct val="50000"/>
                </a:spcBef>
              </a:pPr>
              <a:r>
                <a:rPr lang="en-GB" b="1"/>
                <a:t>Commodity</a:t>
              </a:r>
            </a:p>
          </p:txBody>
        </p:sp>
        <p:sp>
          <p:nvSpPr>
            <p:cNvPr id="113697" name="Text Box 33"/>
            <p:cNvSpPr txBox="1">
              <a:spLocks noChangeArrowheads="1"/>
            </p:cNvSpPr>
            <p:nvPr/>
          </p:nvSpPr>
          <p:spPr bwMode="auto">
            <a:xfrm>
              <a:off x="1610" y="2428"/>
              <a:ext cx="952" cy="231"/>
            </a:xfrm>
            <a:prstGeom prst="rect">
              <a:avLst/>
            </a:prstGeom>
            <a:noFill/>
            <a:ln w="9525">
              <a:noFill/>
              <a:miter lim="800000"/>
              <a:headEnd/>
              <a:tailEnd/>
            </a:ln>
            <a:effectLst/>
          </p:spPr>
          <p:txBody>
            <a:bodyPr>
              <a:spAutoFit/>
            </a:bodyPr>
            <a:lstStyle/>
            <a:p>
              <a:pPr algn="ctr">
                <a:spcBef>
                  <a:spcPct val="50000"/>
                </a:spcBef>
              </a:pPr>
              <a:r>
                <a:rPr lang="en-GB" b="1"/>
                <a:t>Commodity</a:t>
              </a:r>
            </a:p>
          </p:txBody>
        </p:sp>
      </p:gr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Zástupný symbol pro datum 1"/>
          <p:cNvSpPr>
            <a:spLocks noGrp="1"/>
          </p:cNvSpPr>
          <p:nvPr>
            <p:ph type="dt" sz="half" idx="10"/>
          </p:nvPr>
        </p:nvSpPr>
        <p:spPr/>
        <p:txBody>
          <a:bodyPr/>
          <a:lstStyle/>
          <a:p>
            <a:r>
              <a:rPr lang="en-US"/>
              <a:t>10: Life Cycles and Portfolios			                  Entrepreneurship and Small Business</a:t>
            </a:r>
          </a:p>
        </p:txBody>
      </p:sp>
      <p:sp>
        <p:nvSpPr>
          <p:cNvPr id="135171" name="Freeform 3"/>
          <p:cNvSpPr>
            <a:spLocks/>
          </p:cNvSpPr>
          <p:nvPr/>
        </p:nvSpPr>
        <p:spPr bwMode="auto">
          <a:xfrm>
            <a:off x="-2136775" y="858838"/>
            <a:ext cx="44450" cy="19050"/>
          </a:xfrm>
          <a:custGeom>
            <a:avLst/>
            <a:gdLst/>
            <a:ahLst/>
            <a:cxnLst>
              <a:cxn ang="0">
                <a:pos x="0" y="0"/>
              </a:cxn>
              <a:cxn ang="0">
                <a:pos x="30" y="0"/>
              </a:cxn>
              <a:cxn ang="0">
                <a:pos x="30" y="11"/>
              </a:cxn>
              <a:cxn ang="0">
                <a:pos x="0" y="11"/>
              </a:cxn>
              <a:cxn ang="0">
                <a:pos x="0" y="0"/>
              </a:cxn>
            </a:cxnLst>
            <a:rect l="0" t="0" r="r" b="b"/>
            <a:pathLst>
              <a:path w="31" h="12">
                <a:moveTo>
                  <a:pt x="0" y="0"/>
                </a:moveTo>
                <a:lnTo>
                  <a:pt x="30" y="0"/>
                </a:lnTo>
                <a:lnTo>
                  <a:pt x="30" y="11"/>
                </a:lnTo>
                <a:lnTo>
                  <a:pt x="0" y="11"/>
                </a:lnTo>
                <a:lnTo>
                  <a:pt x="0" y="0"/>
                </a:lnTo>
              </a:path>
            </a:pathLst>
          </a:custGeom>
          <a:solidFill>
            <a:srgbClr val="FFFFFF"/>
          </a:solidFill>
          <a:ln w="9525" cap="rnd">
            <a:noFill/>
            <a:round/>
            <a:headEnd type="none" w="sm" len="sm"/>
            <a:tailEnd type="none" w="sm" len="sm"/>
          </a:ln>
          <a:effectLst/>
        </p:spPr>
        <p:txBody>
          <a:bodyPr/>
          <a:lstStyle/>
          <a:p>
            <a:endParaRPr lang="cs-CZ"/>
          </a:p>
        </p:txBody>
      </p:sp>
      <p:grpSp>
        <p:nvGrpSpPr>
          <p:cNvPr id="2" name="Group 26"/>
          <p:cNvGrpSpPr>
            <a:grpSpLocks/>
          </p:cNvGrpSpPr>
          <p:nvPr/>
        </p:nvGrpSpPr>
        <p:grpSpPr bwMode="auto">
          <a:xfrm>
            <a:off x="684213" y="1484313"/>
            <a:ext cx="7848600" cy="4465637"/>
            <a:chOff x="431" y="935"/>
            <a:chExt cx="4944" cy="2813"/>
          </a:xfrm>
        </p:grpSpPr>
        <p:sp>
          <p:nvSpPr>
            <p:cNvPr id="135173" name="Rectangle 5"/>
            <p:cNvSpPr>
              <a:spLocks noChangeArrowheads="1"/>
            </p:cNvSpPr>
            <p:nvPr/>
          </p:nvSpPr>
          <p:spPr bwMode="auto">
            <a:xfrm>
              <a:off x="431" y="935"/>
              <a:ext cx="4944" cy="2790"/>
            </a:xfrm>
            <a:prstGeom prst="rect">
              <a:avLst/>
            </a:prstGeom>
            <a:noFill/>
            <a:ln w="25400">
              <a:solidFill>
                <a:schemeClr val="tx1"/>
              </a:solidFill>
              <a:miter lim="800000"/>
              <a:headEnd/>
              <a:tailEnd/>
            </a:ln>
            <a:effectLst/>
          </p:spPr>
          <p:txBody>
            <a:bodyPr wrap="none" anchor="ctr"/>
            <a:lstStyle/>
            <a:p>
              <a:endParaRPr lang="cs-CZ"/>
            </a:p>
          </p:txBody>
        </p:sp>
        <p:sp>
          <p:nvSpPr>
            <p:cNvPr id="135174" name="Line 6"/>
            <p:cNvSpPr>
              <a:spLocks noChangeShapeType="1"/>
            </p:cNvSpPr>
            <p:nvPr/>
          </p:nvSpPr>
          <p:spPr bwMode="auto">
            <a:xfrm>
              <a:off x="2925" y="936"/>
              <a:ext cx="0" cy="2812"/>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35175" name="Line 7"/>
            <p:cNvSpPr>
              <a:spLocks noChangeShapeType="1"/>
            </p:cNvSpPr>
            <p:nvPr/>
          </p:nvSpPr>
          <p:spPr bwMode="auto">
            <a:xfrm>
              <a:off x="431" y="2251"/>
              <a:ext cx="4944" cy="0"/>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35176" name="Rectangle 8"/>
            <p:cNvSpPr>
              <a:spLocks noChangeArrowheads="1"/>
            </p:cNvSpPr>
            <p:nvPr/>
          </p:nvSpPr>
          <p:spPr bwMode="auto">
            <a:xfrm>
              <a:off x="476" y="965"/>
              <a:ext cx="699" cy="288"/>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400" b="1">
                  <a:solidFill>
                    <a:srgbClr val="FF0000"/>
                  </a:solidFill>
                  <a:effectLst>
                    <a:outerShdw blurRad="38100" dist="38100" dir="2700000" algn="tl">
                      <a:srgbClr val="000000"/>
                    </a:outerShdw>
                  </a:effectLst>
                </a:rPr>
                <a:t>Star</a:t>
              </a:r>
            </a:p>
          </p:txBody>
        </p:sp>
        <p:sp>
          <p:nvSpPr>
            <p:cNvPr id="135177" name="Rectangle 9"/>
            <p:cNvSpPr>
              <a:spLocks noChangeArrowheads="1"/>
            </p:cNvSpPr>
            <p:nvPr/>
          </p:nvSpPr>
          <p:spPr bwMode="auto">
            <a:xfrm>
              <a:off x="3878" y="965"/>
              <a:ext cx="1478" cy="288"/>
            </a:xfrm>
            <a:prstGeom prst="rect">
              <a:avLst/>
            </a:prstGeom>
            <a:noFill/>
            <a:ln w="9525">
              <a:noFill/>
              <a:miter lim="800000"/>
              <a:headEnd/>
              <a:tailEnd/>
            </a:ln>
            <a:effectLst/>
          </p:spPr>
          <p:txBody>
            <a:bodyPr lIns="92075" tIns="46038" rIns="92075" bIns="46038">
              <a:spAutoFit/>
            </a:bodyPr>
            <a:lstStyle/>
            <a:p>
              <a:pPr algn="ctr" eaLnBrk="0" hangingPunct="0">
                <a:spcBef>
                  <a:spcPct val="50000"/>
                </a:spcBef>
              </a:pPr>
              <a:r>
                <a:rPr lang="en-GB" sz="2400" b="1">
                  <a:solidFill>
                    <a:srgbClr val="FF0000"/>
                  </a:solidFill>
                  <a:effectLst>
                    <a:outerShdw blurRad="38100" dist="38100" dir="2700000" algn="tl">
                      <a:srgbClr val="000000"/>
                    </a:outerShdw>
                  </a:effectLst>
                </a:rPr>
                <a:t>Problem Child</a:t>
              </a:r>
            </a:p>
          </p:txBody>
        </p:sp>
        <p:sp>
          <p:nvSpPr>
            <p:cNvPr id="135178" name="Rectangle 10"/>
            <p:cNvSpPr>
              <a:spLocks noChangeArrowheads="1"/>
            </p:cNvSpPr>
            <p:nvPr/>
          </p:nvSpPr>
          <p:spPr bwMode="auto">
            <a:xfrm>
              <a:off x="476" y="3414"/>
              <a:ext cx="1053" cy="288"/>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sz="2400" b="1">
                  <a:solidFill>
                    <a:srgbClr val="FF0000"/>
                  </a:solidFill>
                  <a:effectLst>
                    <a:outerShdw blurRad="38100" dist="38100" dir="2700000" algn="tl">
                      <a:srgbClr val="000000"/>
                    </a:outerShdw>
                  </a:effectLst>
                </a:rPr>
                <a:t>Cash Cow</a:t>
              </a:r>
            </a:p>
          </p:txBody>
        </p:sp>
        <p:sp>
          <p:nvSpPr>
            <p:cNvPr id="135179" name="Rectangle 11"/>
            <p:cNvSpPr>
              <a:spLocks noChangeArrowheads="1"/>
            </p:cNvSpPr>
            <p:nvPr/>
          </p:nvSpPr>
          <p:spPr bwMode="auto">
            <a:xfrm>
              <a:off x="4740" y="3414"/>
              <a:ext cx="623" cy="288"/>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sz="2400" b="1">
                  <a:solidFill>
                    <a:srgbClr val="FF0000"/>
                  </a:solidFill>
                  <a:effectLst>
                    <a:outerShdw blurRad="38100" dist="38100" dir="2700000" algn="tl">
                      <a:srgbClr val="000000"/>
                    </a:outerShdw>
                  </a:effectLst>
                </a:rPr>
                <a:t>Dog</a:t>
              </a:r>
            </a:p>
          </p:txBody>
        </p:sp>
        <p:sp>
          <p:nvSpPr>
            <p:cNvPr id="135180" name="Oval 12"/>
            <p:cNvSpPr>
              <a:spLocks noChangeArrowheads="1"/>
            </p:cNvSpPr>
            <p:nvPr/>
          </p:nvSpPr>
          <p:spPr bwMode="auto">
            <a:xfrm>
              <a:off x="839" y="2569"/>
              <a:ext cx="797" cy="816"/>
            </a:xfrm>
            <a:prstGeom prst="ellipse">
              <a:avLst/>
            </a:prstGeom>
            <a:solidFill>
              <a:srgbClr val="FFFF00"/>
            </a:solidFill>
            <a:ln w="12700">
              <a:solidFill>
                <a:schemeClr val="tx1"/>
              </a:solidFill>
              <a:round/>
              <a:headEnd/>
              <a:tailEnd/>
            </a:ln>
            <a:effectLst/>
          </p:spPr>
          <p:txBody>
            <a:bodyPr wrap="none" anchor="ctr"/>
            <a:lstStyle/>
            <a:p>
              <a:endParaRPr lang="cs-CZ"/>
            </a:p>
          </p:txBody>
        </p:sp>
        <p:sp>
          <p:nvSpPr>
            <p:cNvPr id="135182" name="Oval 14"/>
            <p:cNvSpPr>
              <a:spLocks noChangeArrowheads="1"/>
            </p:cNvSpPr>
            <p:nvPr/>
          </p:nvSpPr>
          <p:spPr bwMode="auto">
            <a:xfrm>
              <a:off x="884" y="1592"/>
              <a:ext cx="444" cy="432"/>
            </a:xfrm>
            <a:prstGeom prst="ellipse">
              <a:avLst/>
            </a:prstGeom>
            <a:solidFill>
              <a:schemeClr val="accent2"/>
            </a:solidFill>
            <a:ln w="12700">
              <a:solidFill>
                <a:schemeClr val="tx1"/>
              </a:solidFill>
              <a:round/>
              <a:headEnd/>
              <a:tailEnd/>
            </a:ln>
            <a:effectLst/>
          </p:spPr>
          <p:txBody>
            <a:bodyPr wrap="none" anchor="ctr"/>
            <a:lstStyle/>
            <a:p>
              <a:endParaRPr lang="cs-CZ"/>
            </a:p>
          </p:txBody>
        </p:sp>
        <p:sp>
          <p:nvSpPr>
            <p:cNvPr id="135184" name="Text Box 16"/>
            <p:cNvSpPr txBox="1">
              <a:spLocks noChangeArrowheads="1"/>
            </p:cNvSpPr>
            <p:nvPr/>
          </p:nvSpPr>
          <p:spPr bwMode="auto">
            <a:xfrm>
              <a:off x="431" y="1344"/>
              <a:ext cx="1678" cy="231"/>
            </a:xfrm>
            <a:prstGeom prst="rect">
              <a:avLst/>
            </a:prstGeom>
            <a:noFill/>
            <a:ln w="9525">
              <a:noFill/>
              <a:miter lim="800000"/>
              <a:headEnd/>
              <a:tailEnd/>
            </a:ln>
            <a:effectLst/>
          </p:spPr>
          <p:txBody>
            <a:bodyPr>
              <a:spAutoFit/>
            </a:bodyPr>
            <a:lstStyle/>
            <a:p>
              <a:pPr algn="ctr">
                <a:spcBef>
                  <a:spcPct val="50000"/>
                </a:spcBef>
              </a:pPr>
              <a:r>
                <a:rPr lang="en-GB" b="1"/>
                <a:t>Product expansions</a:t>
              </a:r>
            </a:p>
          </p:txBody>
        </p:sp>
        <p:sp>
          <p:nvSpPr>
            <p:cNvPr id="135185" name="Text Box 17"/>
            <p:cNvSpPr txBox="1">
              <a:spLocks noChangeArrowheads="1"/>
            </p:cNvSpPr>
            <p:nvPr/>
          </p:nvSpPr>
          <p:spPr bwMode="auto">
            <a:xfrm>
              <a:off x="1791" y="2296"/>
              <a:ext cx="1134" cy="404"/>
            </a:xfrm>
            <a:prstGeom prst="rect">
              <a:avLst/>
            </a:prstGeom>
            <a:noFill/>
            <a:ln w="9525">
              <a:noFill/>
              <a:miter lim="800000"/>
              <a:headEnd/>
              <a:tailEnd/>
            </a:ln>
            <a:effectLst/>
          </p:spPr>
          <p:txBody>
            <a:bodyPr>
              <a:spAutoFit/>
            </a:bodyPr>
            <a:lstStyle/>
            <a:p>
              <a:pPr>
                <a:spcBef>
                  <a:spcPct val="50000"/>
                </a:spcBef>
              </a:pPr>
              <a:r>
                <a:rPr lang="en-GB" b="1"/>
                <a:t>Product modifications</a:t>
              </a:r>
            </a:p>
          </p:txBody>
        </p:sp>
        <p:sp>
          <p:nvSpPr>
            <p:cNvPr id="135188" name="Oval 20"/>
            <p:cNvSpPr>
              <a:spLocks noChangeArrowheads="1"/>
            </p:cNvSpPr>
            <p:nvPr/>
          </p:nvSpPr>
          <p:spPr bwMode="auto">
            <a:xfrm>
              <a:off x="975" y="2614"/>
              <a:ext cx="797" cy="816"/>
            </a:xfrm>
            <a:prstGeom prst="ellipse">
              <a:avLst/>
            </a:prstGeom>
            <a:solidFill>
              <a:srgbClr val="FFFF00"/>
            </a:solidFill>
            <a:ln w="12700">
              <a:solidFill>
                <a:schemeClr val="tx1"/>
              </a:solidFill>
              <a:round/>
              <a:headEnd/>
              <a:tailEnd/>
            </a:ln>
            <a:effectLst/>
          </p:spPr>
          <p:txBody>
            <a:bodyPr wrap="none" anchor="ctr"/>
            <a:lstStyle/>
            <a:p>
              <a:endParaRPr lang="cs-CZ"/>
            </a:p>
          </p:txBody>
        </p:sp>
        <p:sp>
          <p:nvSpPr>
            <p:cNvPr id="135189" name="Oval 21"/>
            <p:cNvSpPr>
              <a:spLocks noChangeArrowheads="1"/>
            </p:cNvSpPr>
            <p:nvPr/>
          </p:nvSpPr>
          <p:spPr bwMode="auto">
            <a:xfrm>
              <a:off x="1111" y="2659"/>
              <a:ext cx="797" cy="816"/>
            </a:xfrm>
            <a:prstGeom prst="ellipse">
              <a:avLst/>
            </a:prstGeom>
            <a:solidFill>
              <a:srgbClr val="FFFF00"/>
            </a:solidFill>
            <a:ln w="12700">
              <a:solidFill>
                <a:schemeClr val="tx1"/>
              </a:solidFill>
              <a:round/>
              <a:headEnd/>
              <a:tailEnd/>
            </a:ln>
            <a:effectLst/>
          </p:spPr>
          <p:txBody>
            <a:bodyPr wrap="none" anchor="ctr"/>
            <a:lstStyle/>
            <a:p>
              <a:endParaRPr lang="cs-CZ"/>
            </a:p>
          </p:txBody>
        </p:sp>
        <p:sp>
          <p:nvSpPr>
            <p:cNvPr id="135190" name="Oval 22"/>
            <p:cNvSpPr>
              <a:spLocks noChangeArrowheads="1"/>
            </p:cNvSpPr>
            <p:nvPr/>
          </p:nvSpPr>
          <p:spPr bwMode="auto">
            <a:xfrm>
              <a:off x="1020" y="1661"/>
              <a:ext cx="444" cy="432"/>
            </a:xfrm>
            <a:prstGeom prst="ellipse">
              <a:avLst/>
            </a:prstGeom>
            <a:solidFill>
              <a:schemeClr val="accent2"/>
            </a:solidFill>
            <a:ln w="12700">
              <a:solidFill>
                <a:schemeClr val="tx1"/>
              </a:solidFill>
              <a:round/>
              <a:headEnd/>
              <a:tailEnd/>
            </a:ln>
            <a:effectLst/>
          </p:spPr>
          <p:txBody>
            <a:bodyPr wrap="none" anchor="ctr"/>
            <a:lstStyle/>
            <a:p>
              <a:endParaRPr lang="cs-CZ"/>
            </a:p>
          </p:txBody>
        </p:sp>
        <p:sp>
          <p:nvSpPr>
            <p:cNvPr id="135191" name="Oval 23"/>
            <p:cNvSpPr>
              <a:spLocks noChangeArrowheads="1"/>
            </p:cNvSpPr>
            <p:nvPr/>
          </p:nvSpPr>
          <p:spPr bwMode="auto">
            <a:xfrm>
              <a:off x="1156" y="1728"/>
              <a:ext cx="444" cy="432"/>
            </a:xfrm>
            <a:prstGeom prst="ellipse">
              <a:avLst/>
            </a:prstGeom>
            <a:solidFill>
              <a:schemeClr val="accent2"/>
            </a:solidFill>
            <a:ln w="12700">
              <a:solidFill>
                <a:schemeClr val="tx1"/>
              </a:solidFill>
              <a:round/>
              <a:headEnd/>
              <a:tailEnd/>
            </a:ln>
            <a:effectLst/>
          </p:spPr>
          <p:txBody>
            <a:bodyPr wrap="none" anchor="ctr"/>
            <a:lstStyle/>
            <a:p>
              <a:endParaRPr lang="cs-CZ"/>
            </a:p>
          </p:txBody>
        </p:sp>
        <p:sp>
          <p:nvSpPr>
            <p:cNvPr id="135192" name="Freeform 24"/>
            <p:cNvSpPr>
              <a:spLocks/>
            </p:cNvSpPr>
            <p:nvPr/>
          </p:nvSpPr>
          <p:spPr bwMode="auto">
            <a:xfrm>
              <a:off x="506" y="1979"/>
              <a:ext cx="378" cy="816"/>
            </a:xfrm>
            <a:custGeom>
              <a:avLst/>
              <a:gdLst/>
              <a:ahLst/>
              <a:cxnLst>
                <a:cxn ang="0">
                  <a:pos x="287" y="816"/>
                </a:cxn>
                <a:cxn ang="0">
                  <a:pos x="15" y="317"/>
                </a:cxn>
                <a:cxn ang="0">
                  <a:pos x="378" y="0"/>
                </a:cxn>
              </a:cxnLst>
              <a:rect l="0" t="0" r="r" b="b"/>
              <a:pathLst>
                <a:path w="378" h="816">
                  <a:moveTo>
                    <a:pt x="287" y="816"/>
                  </a:moveTo>
                  <a:cubicBezTo>
                    <a:pt x="143" y="634"/>
                    <a:pt x="0" y="453"/>
                    <a:pt x="15" y="317"/>
                  </a:cubicBezTo>
                  <a:cubicBezTo>
                    <a:pt x="30" y="181"/>
                    <a:pt x="317" y="53"/>
                    <a:pt x="378" y="0"/>
                  </a:cubicBezTo>
                </a:path>
              </a:pathLst>
            </a:custGeom>
            <a:noFill/>
            <a:ln w="50800">
              <a:solidFill>
                <a:schemeClr val="tx1"/>
              </a:solidFill>
              <a:round/>
              <a:headEnd/>
              <a:tailEnd type="triangle" w="med" len="med"/>
            </a:ln>
            <a:effectLst/>
          </p:spPr>
          <p:txBody>
            <a:bodyPr/>
            <a:lstStyle/>
            <a:p>
              <a:endParaRPr lang="cs-CZ"/>
            </a:p>
          </p:txBody>
        </p:sp>
      </p:grpSp>
      <p:sp>
        <p:nvSpPr>
          <p:cNvPr id="135196" name="Rectangle 28"/>
          <p:cNvSpPr>
            <a:spLocks noChangeArrowheads="1"/>
          </p:cNvSpPr>
          <p:nvPr/>
        </p:nvSpPr>
        <p:spPr bwMode="auto">
          <a:xfrm>
            <a:off x="684213" y="685800"/>
            <a:ext cx="7848600" cy="511175"/>
          </a:xfrm>
          <a:prstGeom prst="rect">
            <a:avLst/>
          </a:prstGeom>
          <a:noFill/>
          <a:ln w="9525">
            <a:noFill/>
            <a:miter lim="800000"/>
            <a:headEnd/>
            <a:tailEnd/>
          </a:ln>
          <a:effectLst/>
        </p:spPr>
        <p:txBody>
          <a:bodyPr lIns="0" tIns="0" rIns="0" bIns="0"/>
          <a:lstStyle/>
          <a:p>
            <a:pPr algn="ctr" defTabSz="762000" eaLnBrk="0" hangingPunct="0"/>
            <a:r>
              <a:rPr lang="en-GB" sz="3600" b="1">
                <a:solidFill>
                  <a:srgbClr val="FF0000"/>
                </a:solidFill>
                <a:effectLst>
                  <a:outerShdw blurRad="38100" dist="38100" dir="2700000" algn="tl">
                    <a:srgbClr val="000000"/>
                  </a:outerShdw>
                </a:effectLst>
              </a:rPr>
              <a:t>Product Life Cycle Management</a:t>
            </a:r>
            <a:endParaRPr lang="en-GB" sz="3400" b="1">
              <a:solidFill>
                <a:srgbClr val="FF0000"/>
              </a:solidFill>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Zástupný symbol pro datum 1"/>
          <p:cNvSpPr>
            <a:spLocks noGrp="1"/>
          </p:cNvSpPr>
          <p:nvPr>
            <p:ph type="dt" sz="half" idx="10"/>
          </p:nvPr>
        </p:nvSpPr>
        <p:spPr/>
        <p:txBody>
          <a:bodyPr/>
          <a:lstStyle/>
          <a:p>
            <a:endParaRPr lang="en-US" dirty="0"/>
          </a:p>
        </p:txBody>
      </p:sp>
      <p:sp>
        <p:nvSpPr>
          <p:cNvPr id="133122" name="Rectangle 2"/>
          <p:cNvSpPr>
            <a:spLocks noChangeArrowheads="1"/>
          </p:cNvSpPr>
          <p:nvPr/>
        </p:nvSpPr>
        <p:spPr bwMode="auto">
          <a:xfrm>
            <a:off x="684213" y="685800"/>
            <a:ext cx="7848600" cy="511175"/>
          </a:xfrm>
          <a:prstGeom prst="rect">
            <a:avLst/>
          </a:prstGeom>
          <a:noFill/>
          <a:ln w="9525">
            <a:noFill/>
            <a:miter lim="800000"/>
            <a:headEnd/>
            <a:tailEnd/>
          </a:ln>
          <a:effectLst/>
        </p:spPr>
        <p:txBody>
          <a:bodyPr lIns="0" tIns="0" rIns="0" bIns="0"/>
          <a:lstStyle/>
          <a:p>
            <a:pPr algn="ctr" defTabSz="762000" eaLnBrk="0" hangingPunct="0"/>
            <a:r>
              <a:rPr lang="en-GB" sz="3600" b="1">
                <a:solidFill>
                  <a:srgbClr val="FF0000"/>
                </a:solidFill>
                <a:effectLst>
                  <a:outerShdw blurRad="38100" dist="38100" dir="2700000" algn="tl">
                    <a:srgbClr val="000000"/>
                  </a:outerShdw>
                </a:effectLst>
              </a:rPr>
              <a:t>Product Life Cycle Management</a:t>
            </a:r>
            <a:endParaRPr lang="en-GB" sz="3400" b="1">
              <a:solidFill>
                <a:srgbClr val="FF0000"/>
              </a:solidFill>
            </a:endParaRPr>
          </a:p>
        </p:txBody>
      </p:sp>
      <p:sp>
        <p:nvSpPr>
          <p:cNvPr id="133123" name="Freeform 3"/>
          <p:cNvSpPr>
            <a:spLocks/>
          </p:cNvSpPr>
          <p:nvPr/>
        </p:nvSpPr>
        <p:spPr bwMode="auto">
          <a:xfrm>
            <a:off x="-2136775" y="858838"/>
            <a:ext cx="44450" cy="19050"/>
          </a:xfrm>
          <a:custGeom>
            <a:avLst/>
            <a:gdLst/>
            <a:ahLst/>
            <a:cxnLst>
              <a:cxn ang="0">
                <a:pos x="0" y="0"/>
              </a:cxn>
              <a:cxn ang="0">
                <a:pos x="30" y="0"/>
              </a:cxn>
              <a:cxn ang="0">
                <a:pos x="30" y="11"/>
              </a:cxn>
              <a:cxn ang="0">
                <a:pos x="0" y="11"/>
              </a:cxn>
              <a:cxn ang="0">
                <a:pos x="0" y="0"/>
              </a:cxn>
            </a:cxnLst>
            <a:rect l="0" t="0" r="r" b="b"/>
            <a:pathLst>
              <a:path w="31" h="12">
                <a:moveTo>
                  <a:pt x="0" y="0"/>
                </a:moveTo>
                <a:lnTo>
                  <a:pt x="30" y="0"/>
                </a:lnTo>
                <a:lnTo>
                  <a:pt x="30" y="11"/>
                </a:lnTo>
                <a:lnTo>
                  <a:pt x="0" y="11"/>
                </a:lnTo>
                <a:lnTo>
                  <a:pt x="0" y="0"/>
                </a:lnTo>
              </a:path>
            </a:pathLst>
          </a:custGeom>
          <a:solidFill>
            <a:srgbClr val="FFFFFF"/>
          </a:solidFill>
          <a:ln w="9525" cap="rnd">
            <a:noFill/>
            <a:round/>
            <a:headEnd type="none" w="sm" len="sm"/>
            <a:tailEnd type="none" w="sm" len="sm"/>
          </a:ln>
          <a:effectLst/>
        </p:spPr>
        <p:txBody>
          <a:bodyPr/>
          <a:lstStyle/>
          <a:p>
            <a:endParaRPr lang="cs-CZ"/>
          </a:p>
        </p:txBody>
      </p:sp>
      <p:grpSp>
        <p:nvGrpSpPr>
          <p:cNvPr id="2" name="Group 4"/>
          <p:cNvGrpSpPr>
            <a:grpSpLocks/>
          </p:cNvGrpSpPr>
          <p:nvPr/>
        </p:nvGrpSpPr>
        <p:grpSpPr bwMode="auto">
          <a:xfrm>
            <a:off x="684213" y="1484313"/>
            <a:ext cx="7848600" cy="4465637"/>
            <a:chOff x="431" y="935"/>
            <a:chExt cx="4944" cy="2813"/>
          </a:xfrm>
        </p:grpSpPr>
        <p:sp>
          <p:nvSpPr>
            <p:cNvPr id="133125" name="Rectangle 5"/>
            <p:cNvSpPr>
              <a:spLocks noChangeArrowheads="1"/>
            </p:cNvSpPr>
            <p:nvPr/>
          </p:nvSpPr>
          <p:spPr bwMode="auto">
            <a:xfrm>
              <a:off x="431" y="935"/>
              <a:ext cx="4944" cy="2790"/>
            </a:xfrm>
            <a:prstGeom prst="rect">
              <a:avLst/>
            </a:prstGeom>
            <a:noFill/>
            <a:ln w="25400">
              <a:solidFill>
                <a:schemeClr val="tx1"/>
              </a:solidFill>
              <a:miter lim="800000"/>
              <a:headEnd/>
              <a:tailEnd/>
            </a:ln>
            <a:effectLst/>
          </p:spPr>
          <p:txBody>
            <a:bodyPr wrap="none" anchor="ctr"/>
            <a:lstStyle/>
            <a:p>
              <a:endParaRPr lang="cs-CZ"/>
            </a:p>
          </p:txBody>
        </p:sp>
        <p:sp>
          <p:nvSpPr>
            <p:cNvPr id="133126" name="Line 6"/>
            <p:cNvSpPr>
              <a:spLocks noChangeShapeType="1"/>
            </p:cNvSpPr>
            <p:nvPr/>
          </p:nvSpPr>
          <p:spPr bwMode="auto">
            <a:xfrm>
              <a:off x="2925" y="936"/>
              <a:ext cx="0" cy="2812"/>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33127" name="Line 7"/>
            <p:cNvSpPr>
              <a:spLocks noChangeShapeType="1"/>
            </p:cNvSpPr>
            <p:nvPr/>
          </p:nvSpPr>
          <p:spPr bwMode="auto">
            <a:xfrm>
              <a:off x="431" y="2251"/>
              <a:ext cx="4944" cy="0"/>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33128" name="Rectangle 8"/>
            <p:cNvSpPr>
              <a:spLocks noChangeArrowheads="1"/>
            </p:cNvSpPr>
            <p:nvPr/>
          </p:nvSpPr>
          <p:spPr bwMode="auto">
            <a:xfrm>
              <a:off x="476" y="965"/>
              <a:ext cx="699" cy="288"/>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400" b="1">
                  <a:solidFill>
                    <a:srgbClr val="FF0000"/>
                  </a:solidFill>
                  <a:effectLst>
                    <a:outerShdw blurRad="38100" dist="38100" dir="2700000" algn="tl">
                      <a:srgbClr val="000000"/>
                    </a:outerShdw>
                  </a:effectLst>
                </a:rPr>
                <a:t>Star</a:t>
              </a:r>
            </a:p>
          </p:txBody>
        </p:sp>
        <p:sp>
          <p:nvSpPr>
            <p:cNvPr id="133129" name="Rectangle 9"/>
            <p:cNvSpPr>
              <a:spLocks noChangeArrowheads="1"/>
            </p:cNvSpPr>
            <p:nvPr/>
          </p:nvSpPr>
          <p:spPr bwMode="auto">
            <a:xfrm>
              <a:off x="3878" y="965"/>
              <a:ext cx="1478" cy="288"/>
            </a:xfrm>
            <a:prstGeom prst="rect">
              <a:avLst/>
            </a:prstGeom>
            <a:noFill/>
            <a:ln w="9525">
              <a:noFill/>
              <a:miter lim="800000"/>
              <a:headEnd/>
              <a:tailEnd/>
            </a:ln>
            <a:effectLst/>
          </p:spPr>
          <p:txBody>
            <a:bodyPr lIns="92075" tIns="46038" rIns="92075" bIns="46038">
              <a:spAutoFit/>
            </a:bodyPr>
            <a:lstStyle/>
            <a:p>
              <a:pPr algn="ctr" eaLnBrk="0" hangingPunct="0">
                <a:spcBef>
                  <a:spcPct val="50000"/>
                </a:spcBef>
              </a:pPr>
              <a:r>
                <a:rPr lang="en-GB" sz="2400" b="1">
                  <a:solidFill>
                    <a:srgbClr val="FF0000"/>
                  </a:solidFill>
                  <a:effectLst>
                    <a:outerShdw blurRad="38100" dist="38100" dir="2700000" algn="tl">
                      <a:srgbClr val="000000"/>
                    </a:outerShdw>
                  </a:effectLst>
                </a:rPr>
                <a:t>Problem Child</a:t>
              </a:r>
            </a:p>
          </p:txBody>
        </p:sp>
        <p:sp>
          <p:nvSpPr>
            <p:cNvPr id="133130" name="Rectangle 10"/>
            <p:cNvSpPr>
              <a:spLocks noChangeArrowheads="1"/>
            </p:cNvSpPr>
            <p:nvPr/>
          </p:nvSpPr>
          <p:spPr bwMode="auto">
            <a:xfrm>
              <a:off x="476" y="3414"/>
              <a:ext cx="1053" cy="288"/>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sz="2400" b="1">
                  <a:solidFill>
                    <a:srgbClr val="FF0000"/>
                  </a:solidFill>
                  <a:effectLst>
                    <a:outerShdw blurRad="38100" dist="38100" dir="2700000" algn="tl">
                      <a:srgbClr val="000000"/>
                    </a:outerShdw>
                  </a:effectLst>
                </a:rPr>
                <a:t>Cash Cow</a:t>
              </a:r>
            </a:p>
          </p:txBody>
        </p:sp>
        <p:sp>
          <p:nvSpPr>
            <p:cNvPr id="133131" name="Rectangle 11"/>
            <p:cNvSpPr>
              <a:spLocks noChangeArrowheads="1"/>
            </p:cNvSpPr>
            <p:nvPr/>
          </p:nvSpPr>
          <p:spPr bwMode="auto">
            <a:xfrm>
              <a:off x="4740" y="3414"/>
              <a:ext cx="623" cy="288"/>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sz="2400" b="1">
                  <a:solidFill>
                    <a:srgbClr val="FF0000"/>
                  </a:solidFill>
                  <a:effectLst>
                    <a:outerShdw blurRad="38100" dist="38100" dir="2700000" algn="tl">
                      <a:srgbClr val="000000"/>
                    </a:outerShdw>
                  </a:effectLst>
                </a:rPr>
                <a:t>Dog</a:t>
              </a:r>
            </a:p>
          </p:txBody>
        </p:sp>
        <p:sp>
          <p:nvSpPr>
            <p:cNvPr id="133132" name="Oval 12"/>
            <p:cNvSpPr>
              <a:spLocks noChangeArrowheads="1"/>
            </p:cNvSpPr>
            <p:nvPr/>
          </p:nvSpPr>
          <p:spPr bwMode="auto">
            <a:xfrm>
              <a:off x="839" y="2569"/>
              <a:ext cx="797" cy="816"/>
            </a:xfrm>
            <a:prstGeom prst="ellipse">
              <a:avLst/>
            </a:prstGeom>
            <a:solidFill>
              <a:srgbClr val="FFFF00"/>
            </a:solidFill>
            <a:ln w="12700">
              <a:solidFill>
                <a:schemeClr val="tx1"/>
              </a:solidFill>
              <a:round/>
              <a:headEnd/>
              <a:tailEnd/>
            </a:ln>
            <a:effectLst/>
          </p:spPr>
          <p:txBody>
            <a:bodyPr wrap="none" anchor="ctr"/>
            <a:lstStyle/>
            <a:p>
              <a:endParaRPr lang="cs-CZ"/>
            </a:p>
          </p:txBody>
        </p:sp>
        <p:sp>
          <p:nvSpPr>
            <p:cNvPr id="133133" name="Oval 13"/>
            <p:cNvSpPr>
              <a:spLocks noChangeArrowheads="1"/>
            </p:cNvSpPr>
            <p:nvPr/>
          </p:nvSpPr>
          <p:spPr bwMode="auto">
            <a:xfrm>
              <a:off x="3470" y="1552"/>
              <a:ext cx="310" cy="336"/>
            </a:xfrm>
            <a:prstGeom prst="ellipse">
              <a:avLst/>
            </a:prstGeom>
            <a:solidFill>
              <a:srgbClr val="FF0000"/>
            </a:solidFill>
            <a:ln w="12700">
              <a:solidFill>
                <a:schemeClr val="tx1"/>
              </a:solidFill>
              <a:round/>
              <a:headEnd/>
              <a:tailEnd/>
            </a:ln>
            <a:effectLst/>
          </p:spPr>
          <p:txBody>
            <a:bodyPr wrap="none" anchor="ctr"/>
            <a:lstStyle/>
            <a:p>
              <a:endParaRPr lang="cs-CZ"/>
            </a:p>
          </p:txBody>
        </p:sp>
        <p:sp>
          <p:nvSpPr>
            <p:cNvPr id="133134" name="Oval 14"/>
            <p:cNvSpPr>
              <a:spLocks noChangeArrowheads="1"/>
            </p:cNvSpPr>
            <p:nvPr/>
          </p:nvSpPr>
          <p:spPr bwMode="auto">
            <a:xfrm>
              <a:off x="884" y="1592"/>
              <a:ext cx="444" cy="432"/>
            </a:xfrm>
            <a:prstGeom prst="ellipse">
              <a:avLst/>
            </a:prstGeom>
            <a:solidFill>
              <a:schemeClr val="accent2"/>
            </a:solidFill>
            <a:ln w="12700">
              <a:solidFill>
                <a:schemeClr val="tx1"/>
              </a:solidFill>
              <a:round/>
              <a:headEnd/>
              <a:tailEnd/>
            </a:ln>
            <a:effectLst/>
          </p:spPr>
          <p:txBody>
            <a:bodyPr wrap="none" anchor="ctr"/>
            <a:lstStyle/>
            <a:p>
              <a:endParaRPr lang="cs-CZ"/>
            </a:p>
          </p:txBody>
        </p:sp>
        <p:sp>
          <p:nvSpPr>
            <p:cNvPr id="133135" name="Text Box 15"/>
            <p:cNvSpPr txBox="1">
              <a:spLocks noChangeArrowheads="1"/>
            </p:cNvSpPr>
            <p:nvPr/>
          </p:nvSpPr>
          <p:spPr bwMode="auto">
            <a:xfrm>
              <a:off x="3061" y="1298"/>
              <a:ext cx="1679" cy="231"/>
            </a:xfrm>
            <a:prstGeom prst="rect">
              <a:avLst/>
            </a:prstGeom>
            <a:noFill/>
            <a:ln w="9525">
              <a:noFill/>
              <a:miter lim="800000"/>
              <a:headEnd/>
              <a:tailEnd/>
            </a:ln>
            <a:effectLst/>
          </p:spPr>
          <p:txBody>
            <a:bodyPr>
              <a:spAutoFit/>
            </a:bodyPr>
            <a:lstStyle/>
            <a:p>
              <a:pPr algn="ctr">
                <a:spcBef>
                  <a:spcPct val="50000"/>
                </a:spcBef>
              </a:pPr>
              <a:r>
                <a:rPr lang="en-GB" b="1"/>
                <a:t>Product extensions</a:t>
              </a:r>
            </a:p>
          </p:txBody>
        </p:sp>
        <p:sp>
          <p:nvSpPr>
            <p:cNvPr id="133136" name="Text Box 16"/>
            <p:cNvSpPr txBox="1">
              <a:spLocks noChangeArrowheads="1"/>
            </p:cNvSpPr>
            <p:nvPr/>
          </p:nvSpPr>
          <p:spPr bwMode="auto">
            <a:xfrm>
              <a:off x="431" y="1344"/>
              <a:ext cx="1678" cy="231"/>
            </a:xfrm>
            <a:prstGeom prst="rect">
              <a:avLst/>
            </a:prstGeom>
            <a:noFill/>
            <a:ln w="9525">
              <a:noFill/>
              <a:miter lim="800000"/>
              <a:headEnd/>
              <a:tailEnd/>
            </a:ln>
            <a:effectLst/>
          </p:spPr>
          <p:txBody>
            <a:bodyPr>
              <a:spAutoFit/>
            </a:bodyPr>
            <a:lstStyle/>
            <a:p>
              <a:pPr algn="ctr">
                <a:spcBef>
                  <a:spcPct val="50000"/>
                </a:spcBef>
              </a:pPr>
              <a:r>
                <a:rPr lang="en-GB" b="1"/>
                <a:t>Product expansions</a:t>
              </a:r>
            </a:p>
          </p:txBody>
        </p:sp>
        <p:sp>
          <p:nvSpPr>
            <p:cNvPr id="133137" name="Text Box 17"/>
            <p:cNvSpPr txBox="1">
              <a:spLocks noChangeArrowheads="1"/>
            </p:cNvSpPr>
            <p:nvPr/>
          </p:nvSpPr>
          <p:spPr bwMode="auto">
            <a:xfrm>
              <a:off x="1791" y="2296"/>
              <a:ext cx="1134" cy="404"/>
            </a:xfrm>
            <a:prstGeom prst="rect">
              <a:avLst/>
            </a:prstGeom>
            <a:noFill/>
            <a:ln w="9525">
              <a:noFill/>
              <a:miter lim="800000"/>
              <a:headEnd/>
              <a:tailEnd/>
            </a:ln>
            <a:effectLst/>
          </p:spPr>
          <p:txBody>
            <a:bodyPr>
              <a:spAutoFit/>
            </a:bodyPr>
            <a:lstStyle/>
            <a:p>
              <a:pPr>
                <a:spcBef>
                  <a:spcPct val="50000"/>
                </a:spcBef>
              </a:pPr>
              <a:r>
                <a:rPr lang="en-GB" b="1"/>
                <a:t>Product modifications</a:t>
              </a:r>
            </a:p>
          </p:txBody>
        </p:sp>
        <p:sp>
          <p:nvSpPr>
            <p:cNvPr id="133138" name="Oval 18"/>
            <p:cNvSpPr>
              <a:spLocks noChangeArrowheads="1"/>
            </p:cNvSpPr>
            <p:nvPr/>
          </p:nvSpPr>
          <p:spPr bwMode="auto">
            <a:xfrm>
              <a:off x="3606" y="1597"/>
              <a:ext cx="310" cy="336"/>
            </a:xfrm>
            <a:prstGeom prst="ellipse">
              <a:avLst/>
            </a:prstGeom>
            <a:solidFill>
              <a:srgbClr val="FF0000"/>
            </a:solidFill>
            <a:ln w="12700">
              <a:solidFill>
                <a:schemeClr val="tx1"/>
              </a:solidFill>
              <a:round/>
              <a:headEnd/>
              <a:tailEnd/>
            </a:ln>
            <a:effectLst/>
          </p:spPr>
          <p:txBody>
            <a:bodyPr wrap="none" anchor="ctr"/>
            <a:lstStyle/>
            <a:p>
              <a:endParaRPr lang="cs-CZ"/>
            </a:p>
          </p:txBody>
        </p:sp>
        <p:sp>
          <p:nvSpPr>
            <p:cNvPr id="133139" name="Oval 19"/>
            <p:cNvSpPr>
              <a:spLocks noChangeArrowheads="1"/>
            </p:cNvSpPr>
            <p:nvPr/>
          </p:nvSpPr>
          <p:spPr bwMode="auto">
            <a:xfrm>
              <a:off x="3742" y="1643"/>
              <a:ext cx="310" cy="336"/>
            </a:xfrm>
            <a:prstGeom prst="ellipse">
              <a:avLst/>
            </a:prstGeom>
            <a:solidFill>
              <a:srgbClr val="FF0000"/>
            </a:solidFill>
            <a:ln w="12700">
              <a:solidFill>
                <a:schemeClr val="tx1"/>
              </a:solidFill>
              <a:round/>
              <a:headEnd/>
              <a:tailEnd/>
            </a:ln>
            <a:effectLst/>
          </p:spPr>
          <p:txBody>
            <a:bodyPr wrap="none" anchor="ctr"/>
            <a:lstStyle/>
            <a:p>
              <a:endParaRPr lang="cs-CZ"/>
            </a:p>
          </p:txBody>
        </p:sp>
        <p:sp>
          <p:nvSpPr>
            <p:cNvPr id="133140" name="Oval 20"/>
            <p:cNvSpPr>
              <a:spLocks noChangeArrowheads="1"/>
            </p:cNvSpPr>
            <p:nvPr/>
          </p:nvSpPr>
          <p:spPr bwMode="auto">
            <a:xfrm>
              <a:off x="975" y="2614"/>
              <a:ext cx="797" cy="816"/>
            </a:xfrm>
            <a:prstGeom prst="ellipse">
              <a:avLst/>
            </a:prstGeom>
            <a:solidFill>
              <a:srgbClr val="FFFF00"/>
            </a:solidFill>
            <a:ln w="12700">
              <a:solidFill>
                <a:schemeClr val="tx1"/>
              </a:solidFill>
              <a:round/>
              <a:headEnd/>
              <a:tailEnd/>
            </a:ln>
            <a:effectLst/>
          </p:spPr>
          <p:txBody>
            <a:bodyPr wrap="none" anchor="ctr"/>
            <a:lstStyle/>
            <a:p>
              <a:endParaRPr lang="cs-CZ"/>
            </a:p>
          </p:txBody>
        </p:sp>
        <p:sp>
          <p:nvSpPr>
            <p:cNvPr id="133141" name="Oval 21"/>
            <p:cNvSpPr>
              <a:spLocks noChangeArrowheads="1"/>
            </p:cNvSpPr>
            <p:nvPr/>
          </p:nvSpPr>
          <p:spPr bwMode="auto">
            <a:xfrm>
              <a:off x="1111" y="2659"/>
              <a:ext cx="797" cy="816"/>
            </a:xfrm>
            <a:prstGeom prst="ellipse">
              <a:avLst/>
            </a:prstGeom>
            <a:solidFill>
              <a:srgbClr val="FFFF00"/>
            </a:solidFill>
            <a:ln w="12700">
              <a:solidFill>
                <a:schemeClr val="tx1"/>
              </a:solidFill>
              <a:round/>
              <a:headEnd/>
              <a:tailEnd/>
            </a:ln>
            <a:effectLst/>
          </p:spPr>
          <p:txBody>
            <a:bodyPr wrap="none" anchor="ctr"/>
            <a:lstStyle/>
            <a:p>
              <a:endParaRPr lang="cs-CZ"/>
            </a:p>
          </p:txBody>
        </p:sp>
        <p:sp>
          <p:nvSpPr>
            <p:cNvPr id="133142" name="Oval 22"/>
            <p:cNvSpPr>
              <a:spLocks noChangeArrowheads="1"/>
            </p:cNvSpPr>
            <p:nvPr/>
          </p:nvSpPr>
          <p:spPr bwMode="auto">
            <a:xfrm>
              <a:off x="1020" y="1661"/>
              <a:ext cx="444" cy="432"/>
            </a:xfrm>
            <a:prstGeom prst="ellipse">
              <a:avLst/>
            </a:prstGeom>
            <a:solidFill>
              <a:schemeClr val="accent2"/>
            </a:solidFill>
            <a:ln w="12700">
              <a:solidFill>
                <a:schemeClr val="tx1"/>
              </a:solidFill>
              <a:round/>
              <a:headEnd/>
              <a:tailEnd/>
            </a:ln>
            <a:effectLst/>
          </p:spPr>
          <p:txBody>
            <a:bodyPr wrap="none" anchor="ctr"/>
            <a:lstStyle/>
            <a:p>
              <a:endParaRPr lang="cs-CZ"/>
            </a:p>
          </p:txBody>
        </p:sp>
        <p:sp>
          <p:nvSpPr>
            <p:cNvPr id="133143" name="Oval 23"/>
            <p:cNvSpPr>
              <a:spLocks noChangeArrowheads="1"/>
            </p:cNvSpPr>
            <p:nvPr/>
          </p:nvSpPr>
          <p:spPr bwMode="auto">
            <a:xfrm>
              <a:off x="1156" y="1728"/>
              <a:ext cx="444" cy="432"/>
            </a:xfrm>
            <a:prstGeom prst="ellipse">
              <a:avLst/>
            </a:prstGeom>
            <a:solidFill>
              <a:schemeClr val="accent2"/>
            </a:solidFill>
            <a:ln w="12700">
              <a:solidFill>
                <a:schemeClr val="tx1"/>
              </a:solidFill>
              <a:round/>
              <a:headEnd/>
              <a:tailEnd/>
            </a:ln>
            <a:effectLst/>
          </p:spPr>
          <p:txBody>
            <a:bodyPr wrap="none" anchor="ctr"/>
            <a:lstStyle/>
            <a:p>
              <a:endParaRPr lang="cs-CZ"/>
            </a:p>
          </p:txBody>
        </p:sp>
        <p:sp>
          <p:nvSpPr>
            <p:cNvPr id="133144" name="Freeform 24"/>
            <p:cNvSpPr>
              <a:spLocks/>
            </p:cNvSpPr>
            <p:nvPr/>
          </p:nvSpPr>
          <p:spPr bwMode="auto">
            <a:xfrm>
              <a:off x="506" y="1979"/>
              <a:ext cx="378" cy="816"/>
            </a:xfrm>
            <a:custGeom>
              <a:avLst/>
              <a:gdLst/>
              <a:ahLst/>
              <a:cxnLst>
                <a:cxn ang="0">
                  <a:pos x="287" y="816"/>
                </a:cxn>
                <a:cxn ang="0">
                  <a:pos x="15" y="317"/>
                </a:cxn>
                <a:cxn ang="0">
                  <a:pos x="378" y="0"/>
                </a:cxn>
              </a:cxnLst>
              <a:rect l="0" t="0" r="r" b="b"/>
              <a:pathLst>
                <a:path w="378" h="816">
                  <a:moveTo>
                    <a:pt x="287" y="816"/>
                  </a:moveTo>
                  <a:cubicBezTo>
                    <a:pt x="143" y="634"/>
                    <a:pt x="0" y="453"/>
                    <a:pt x="15" y="317"/>
                  </a:cubicBezTo>
                  <a:cubicBezTo>
                    <a:pt x="30" y="181"/>
                    <a:pt x="317" y="53"/>
                    <a:pt x="378" y="0"/>
                  </a:cubicBezTo>
                </a:path>
              </a:pathLst>
            </a:custGeom>
            <a:noFill/>
            <a:ln w="50800">
              <a:solidFill>
                <a:schemeClr val="tx1"/>
              </a:solidFill>
              <a:round/>
              <a:headEnd/>
              <a:tailEnd type="triangle" w="med" len="med"/>
            </a:ln>
            <a:effectLst/>
          </p:spPr>
          <p:txBody>
            <a:bodyPr/>
            <a:lstStyle/>
            <a:p>
              <a:endParaRPr lang="cs-CZ"/>
            </a:p>
          </p:txBody>
        </p:sp>
        <p:sp>
          <p:nvSpPr>
            <p:cNvPr id="133145" name="Freeform 25"/>
            <p:cNvSpPr>
              <a:spLocks/>
            </p:cNvSpPr>
            <p:nvPr/>
          </p:nvSpPr>
          <p:spPr bwMode="auto">
            <a:xfrm>
              <a:off x="1973" y="2024"/>
              <a:ext cx="1678" cy="1179"/>
            </a:xfrm>
            <a:custGeom>
              <a:avLst/>
              <a:gdLst/>
              <a:ahLst/>
              <a:cxnLst>
                <a:cxn ang="0">
                  <a:pos x="0" y="1044"/>
                </a:cxn>
                <a:cxn ang="0">
                  <a:pos x="1543" y="953"/>
                </a:cxn>
                <a:cxn ang="0">
                  <a:pos x="1996" y="0"/>
                </a:cxn>
              </a:cxnLst>
              <a:rect l="0" t="0" r="r" b="b"/>
              <a:pathLst>
                <a:path w="1996" h="1127">
                  <a:moveTo>
                    <a:pt x="0" y="1044"/>
                  </a:moveTo>
                  <a:cubicBezTo>
                    <a:pt x="605" y="1085"/>
                    <a:pt x="1210" y="1127"/>
                    <a:pt x="1543" y="953"/>
                  </a:cubicBezTo>
                  <a:cubicBezTo>
                    <a:pt x="1876" y="779"/>
                    <a:pt x="1920" y="159"/>
                    <a:pt x="1996" y="0"/>
                  </a:cubicBezTo>
                </a:path>
              </a:pathLst>
            </a:custGeom>
            <a:noFill/>
            <a:ln w="50800">
              <a:solidFill>
                <a:schemeClr val="tx1"/>
              </a:solidFill>
              <a:round/>
              <a:headEnd/>
              <a:tailEnd type="triangle" w="med" len="med"/>
            </a:ln>
            <a:effectLst/>
          </p:spPr>
          <p:txBody>
            <a:bodyPr/>
            <a:lstStyle/>
            <a:p>
              <a:endParaRPr lang="cs-CZ"/>
            </a:p>
          </p:txBody>
        </p:sp>
      </p:gr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Zástupný symbol pro datum 1"/>
          <p:cNvSpPr>
            <a:spLocks noGrp="1"/>
          </p:cNvSpPr>
          <p:nvPr>
            <p:ph type="dt" sz="half" idx="10"/>
          </p:nvPr>
        </p:nvSpPr>
        <p:spPr/>
        <p:txBody>
          <a:bodyPr/>
          <a:lstStyle/>
          <a:p>
            <a:endParaRPr lang="en-US" dirty="0"/>
          </a:p>
        </p:txBody>
      </p:sp>
      <p:sp>
        <p:nvSpPr>
          <p:cNvPr id="129026" name="Rectangle 2"/>
          <p:cNvSpPr>
            <a:spLocks noChangeArrowheads="1"/>
          </p:cNvSpPr>
          <p:nvPr/>
        </p:nvSpPr>
        <p:spPr bwMode="auto">
          <a:xfrm>
            <a:off x="1219200" y="685800"/>
            <a:ext cx="6807200" cy="387350"/>
          </a:xfrm>
          <a:prstGeom prst="rect">
            <a:avLst/>
          </a:prstGeom>
          <a:noFill/>
          <a:ln w="9525">
            <a:noFill/>
            <a:miter lim="800000"/>
            <a:headEnd/>
            <a:tailEnd/>
          </a:ln>
          <a:effectLst/>
        </p:spPr>
        <p:txBody>
          <a:bodyPr lIns="0" tIns="0" rIns="0" bIns="0"/>
          <a:lstStyle/>
          <a:p>
            <a:pPr algn="ctr" defTabSz="762000" eaLnBrk="0" hangingPunct="0"/>
            <a:r>
              <a:rPr lang="en-GB" sz="3600" b="1">
                <a:solidFill>
                  <a:srgbClr val="FF0000"/>
                </a:solidFill>
                <a:effectLst>
                  <a:outerShdw blurRad="38100" dist="38100" dir="2700000" algn="tl">
                    <a:srgbClr val="000000"/>
                  </a:outerShdw>
                </a:effectLst>
              </a:rPr>
              <a:t>The Boston Matrix - Cash Flow</a:t>
            </a:r>
            <a:endParaRPr lang="en-GB" sz="3400" b="1">
              <a:solidFill>
                <a:srgbClr val="FFFF00"/>
              </a:solidFill>
            </a:endParaRPr>
          </a:p>
        </p:txBody>
      </p:sp>
      <p:sp>
        <p:nvSpPr>
          <p:cNvPr id="129027" name="Freeform 3"/>
          <p:cNvSpPr>
            <a:spLocks/>
          </p:cNvSpPr>
          <p:nvPr/>
        </p:nvSpPr>
        <p:spPr bwMode="auto">
          <a:xfrm>
            <a:off x="-2136775" y="858838"/>
            <a:ext cx="44450" cy="19050"/>
          </a:xfrm>
          <a:custGeom>
            <a:avLst/>
            <a:gdLst/>
            <a:ahLst/>
            <a:cxnLst>
              <a:cxn ang="0">
                <a:pos x="0" y="0"/>
              </a:cxn>
              <a:cxn ang="0">
                <a:pos x="30" y="0"/>
              </a:cxn>
              <a:cxn ang="0">
                <a:pos x="30" y="11"/>
              </a:cxn>
              <a:cxn ang="0">
                <a:pos x="0" y="11"/>
              </a:cxn>
              <a:cxn ang="0">
                <a:pos x="0" y="0"/>
              </a:cxn>
            </a:cxnLst>
            <a:rect l="0" t="0" r="r" b="b"/>
            <a:pathLst>
              <a:path w="31" h="12">
                <a:moveTo>
                  <a:pt x="0" y="0"/>
                </a:moveTo>
                <a:lnTo>
                  <a:pt x="30" y="0"/>
                </a:lnTo>
                <a:lnTo>
                  <a:pt x="30" y="11"/>
                </a:lnTo>
                <a:lnTo>
                  <a:pt x="0" y="11"/>
                </a:lnTo>
                <a:lnTo>
                  <a:pt x="0" y="0"/>
                </a:lnTo>
              </a:path>
            </a:pathLst>
          </a:custGeom>
          <a:solidFill>
            <a:srgbClr val="FFFFFF"/>
          </a:solidFill>
          <a:ln w="9525" cap="rnd">
            <a:noFill/>
            <a:round/>
            <a:headEnd type="none" w="sm" len="sm"/>
            <a:tailEnd type="none" w="sm" len="sm"/>
          </a:ln>
          <a:effectLst/>
        </p:spPr>
        <p:txBody>
          <a:bodyPr/>
          <a:lstStyle/>
          <a:p>
            <a:endParaRPr lang="cs-CZ"/>
          </a:p>
        </p:txBody>
      </p:sp>
      <p:grpSp>
        <p:nvGrpSpPr>
          <p:cNvPr id="2" name="Group 4"/>
          <p:cNvGrpSpPr>
            <a:grpSpLocks/>
          </p:cNvGrpSpPr>
          <p:nvPr/>
        </p:nvGrpSpPr>
        <p:grpSpPr bwMode="auto">
          <a:xfrm>
            <a:off x="579438" y="1268413"/>
            <a:ext cx="7923212" cy="4429125"/>
            <a:chOff x="365" y="799"/>
            <a:chExt cx="4991" cy="2790"/>
          </a:xfrm>
        </p:grpSpPr>
        <p:sp>
          <p:nvSpPr>
            <p:cNvPr id="129029" name="Rectangle 5"/>
            <p:cNvSpPr>
              <a:spLocks noChangeArrowheads="1"/>
            </p:cNvSpPr>
            <p:nvPr/>
          </p:nvSpPr>
          <p:spPr bwMode="auto">
            <a:xfrm>
              <a:off x="931" y="799"/>
              <a:ext cx="4405" cy="2790"/>
            </a:xfrm>
            <a:prstGeom prst="rect">
              <a:avLst/>
            </a:prstGeom>
            <a:noFill/>
            <a:ln w="25400">
              <a:solidFill>
                <a:schemeClr val="tx1"/>
              </a:solidFill>
              <a:miter lim="800000"/>
              <a:headEnd/>
              <a:tailEnd/>
            </a:ln>
            <a:effectLst/>
          </p:spPr>
          <p:txBody>
            <a:bodyPr wrap="none" anchor="ctr"/>
            <a:lstStyle/>
            <a:p>
              <a:endParaRPr lang="cs-CZ"/>
            </a:p>
          </p:txBody>
        </p:sp>
        <p:sp>
          <p:nvSpPr>
            <p:cNvPr id="129030" name="Line 6"/>
            <p:cNvSpPr>
              <a:spLocks noChangeShapeType="1"/>
            </p:cNvSpPr>
            <p:nvPr/>
          </p:nvSpPr>
          <p:spPr bwMode="auto">
            <a:xfrm>
              <a:off x="3014" y="799"/>
              <a:ext cx="0" cy="2766"/>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29031" name="Line 7"/>
            <p:cNvSpPr>
              <a:spLocks noChangeShapeType="1"/>
            </p:cNvSpPr>
            <p:nvPr/>
          </p:nvSpPr>
          <p:spPr bwMode="auto">
            <a:xfrm>
              <a:off x="947" y="2205"/>
              <a:ext cx="4346" cy="0"/>
            </a:xfrm>
            <a:prstGeom prst="line">
              <a:avLst/>
            </a:prstGeom>
            <a:noFill/>
            <a:ln w="25400">
              <a:solidFill>
                <a:schemeClr val="tx1"/>
              </a:solidFill>
              <a:round/>
              <a:headEnd type="none" w="sm" len="sm"/>
              <a:tailEnd type="none" w="sm" len="sm"/>
            </a:ln>
            <a:effectLst/>
          </p:spPr>
          <p:txBody>
            <a:bodyPr wrap="none" anchor="ctr"/>
            <a:lstStyle/>
            <a:p>
              <a:endParaRPr lang="cs-CZ"/>
            </a:p>
          </p:txBody>
        </p:sp>
        <p:sp>
          <p:nvSpPr>
            <p:cNvPr id="129032" name="Rectangle 8"/>
            <p:cNvSpPr>
              <a:spLocks noChangeArrowheads="1"/>
            </p:cNvSpPr>
            <p:nvPr/>
          </p:nvSpPr>
          <p:spPr bwMode="auto">
            <a:xfrm>
              <a:off x="941" y="845"/>
              <a:ext cx="1408" cy="288"/>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400" b="1">
                  <a:solidFill>
                    <a:srgbClr val="FF0000"/>
                  </a:solidFill>
                  <a:effectLst>
                    <a:outerShdw blurRad="38100" dist="38100" dir="2700000" algn="tl">
                      <a:srgbClr val="000000"/>
                    </a:outerShdw>
                  </a:effectLst>
                </a:rPr>
                <a:t>Star</a:t>
              </a:r>
            </a:p>
          </p:txBody>
        </p:sp>
        <p:sp>
          <p:nvSpPr>
            <p:cNvPr id="129033" name="Rectangle 9"/>
            <p:cNvSpPr>
              <a:spLocks noChangeArrowheads="1"/>
            </p:cNvSpPr>
            <p:nvPr/>
          </p:nvSpPr>
          <p:spPr bwMode="auto">
            <a:xfrm>
              <a:off x="3116" y="2251"/>
              <a:ext cx="1793" cy="288"/>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400" b="1">
                  <a:solidFill>
                    <a:srgbClr val="FF0000"/>
                  </a:solidFill>
                  <a:effectLst>
                    <a:outerShdw blurRad="38100" dist="38100" dir="2700000" algn="tl">
                      <a:srgbClr val="000000"/>
                    </a:outerShdw>
                  </a:effectLst>
                </a:rPr>
                <a:t>Dog</a:t>
              </a:r>
            </a:p>
          </p:txBody>
        </p:sp>
        <p:sp>
          <p:nvSpPr>
            <p:cNvPr id="129034" name="Rectangle 10"/>
            <p:cNvSpPr>
              <a:spLocks noChangeArrowheads="1"/>
            </p:cNvSpPr>
            <p:nvPr/>
          </p:nvSpPr>
          <p:spPr bwMode="auto">
            <a:xfrm>
              <a:off x="941" y="2251"/>
              <a:ext cx="1408" cy="288"/>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sz="2400" b="1">
                  <a:solidFill>
                    <a:srgbClr val="FF0000"/>
                  </a:solidFill>
                  <a:effectLst>
                    <a:outerShdw blurRad="38100" dist="38100" dir="2700000" algn="tl">
                      <a:srgbClr val="000000"/>
                    </a:outerShdw>
                  </a:effectLst>
                </a:rPr>
                <a:t>Cash Cow</a:t>
              </a:r>
            </a:p>
          </p:txBody>
        </p:sp>
        <p:sp>
          <p:nvSpPr>
            <p:cNvPr id="129035" name="Rectangle 11"/>
            <p:cNvSpPr>
              <a:spLocks noChangeArrowheads="1"/>
            </p:cNvSpPr>
            <p:nvPr/>
          </p:nvSpPr>
          <p:spPr bwMode="auto">
            <a:xfrm>
              <a:off x="365" y="864"/>
              <a:ext cx="519"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t>High</a:t>
              </a:r>
            </a:p>
          </p:txBody>
        </p:sp>
        <p:sp>
          <p:nvSpPr>
            <p:cNvPr id="129036" name="Rectangle 12"/>
            <p:cNvSpPr>
              <a:spLocks noChangeArrowheads="1"/>
            </p:cNvSpPr>
            <p:nvPr/>
          </p:nvSpPr>
          <p:spPr bwMode="auto">
            <a:xfrm>
              <a:off x="941" y="1162"/>
              <a:ext cx="1408"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solidFill>
                    <a:schemeClr val="accent2"/>
                  </a:solidFill>
                </a:rPr>
                <a:t>Revenue</a:t>
              </a:r>
            </a:p>
          </p:txBody>
        </p:sp>
        <p:sp>
          <p:nvSpPr>
            <p:cNvPr id="129037" name="Rectangle 13"/>
            <p:cNvSpPr>
              <a:spLocks noChangeArrowheads="1"/>
            </p:cNvSpPr>
            <p:nvPr/>
          </p:nvSpPr>
          <p:spPr bwMode="auto">
            <a:xfrm>
              <a:off x="941" y="1434"/>
              <a:ext cx="1408"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solidFill>
                    <a:schemeClr val="accent2"/>
                  </a:solidFill>
                </a:rPr>
                <a:t>Expenditure</a:t>
              </a:r>
            </a:p>
          </p:txBody>
        </p:sp>
        <p:sp>
          <p:nvSpPr>
            <p:cNvPr id="129038" name="Rectangle 14"/>
            <p:cNvSpPr>
              <a:spLocks noChangeArrowheads="1"/>
            </p:cNvSpPr>
            <p:nvPr/>
          </p:nvSpPr>
          <p:spPr bwMode="auto">
            <a:xfrm>
              <a:off x="941" y="1797"/>
              <a:ext cx="1408"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solidFill>
                    <a:schemeClr val="accent2"/>
                  </a:solidFill>
                </a:rPr>
                <a:t>Cash flow</a:t>
              </a:r>
            </a:p>
          </p:txBody>
        </p:sp>
        <p:sp>
          <p:nvSpPr>
            <p:cNvPr id="129039" name="Rectangle 15"/>
            <p:cNvSpPr>
              <a:spLocks noChangeArrowheads="1"/>
            </p:cNvSpPr>
            <p:nvPr/>
          </p:nvSpPr>
          <p:spPr bwMode="auto">
            <a:xfrm>
              <a:off x="3116" y="1162"/>
              <a:ext cx="1409"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solidFill>
                    <a:schemeClr val="accent2"/>
                  </a:solidFill>
                </a:rPr>
                <a:t>Revenue</a:t>
              </a:r>
            </a:p>
          </p:txBody>
        </p:sp>
        <p:sp>
          <p:nvSpPr>
            <p:cNvPr id="129040" name="Rectangle 16"/>
            <p:cNvSpPr>
              <a:spLocks noChangeArrowheads="1"/>
            </p:cNvSpPr>
            <p:nvPr/>
          </p:nvSpPr>
          <p:spPr bwMode="auto">
            <a:xfrm>
              <a:off x="3147" y="1434"/>
              <a:ext cx="1378"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solidFill>
                    <a:schemeClr val="accent2"/>
                  </a:solidFill>
                </a:rPr>
                <a:t>Expenditure</a:t>
              </a:r>
            </a:p>
          </p:txBody>
        </p:sp>
        <p:sp>
          <p:nvSpPr>
            <p:cNvPr id="129041" name="Rectangle 17"/>
            <p:cNvSpPr>
              <a:spLocks noChangeArrowheads="1"/>
            </p:cNvSpPr>
            <p:nvPr/>
          </p:nvSpPr>
          <p:spPr bwMode="auto">
            <a:xfrm>
              <a:off x="3116" y="1797"/>
              <a:ext cx="1409"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solidFill>
                    <a:schemeClr val="accent2"/>
                  </a:solidFill>
                </a:rPr>
                <a:t>Cash flow</a:t>
              </a:r>
            </a:p>
          </p:txBody>
        </p:sp>
        <p:sp>
          <p:nvSpPr>
            <p:cNvPr id="129042" name="Rectangle 18"/>
            <p:cNvSpPr>
              <a:spLocks noChangeArrowheads="1"/>
            </p:cNvSpPr>
            <p:nvPr/>
          </p:nvSpPr>
          <p:spPr bwMode="auto">
            <a:xfrm>
              <a:off x="3116" y="2523"/>
              <a:ext cx="1409"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solidFill>
                    <a:schemeClr val="accent2"/>
                  </a:solidFill>
                </a:rPr>
                <a:t>Revenue</a:t>
              </a:r>
            </a:p>
          </p:txBody>
        </p:sp>
        <p:sp>
          <p:nvSpPr>
            <p:cNvPr id="129043" name="Rectangle 19"/>
            <p:cNvSpPr>
              <a:spLocks noChangeArrowheads="1"/>
            </p:cNvSpPr>
            <p:nvPr/>
          </p:nvSpPr>
          <p:spPr bwMode="auto">
            <a:xfrm>
              <a:off x="3116" y="2795"/>
              <a:ext cx="1409"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solidFill>
                    <a:schemeClr val="accent2"/>
                  </a:solidFill>
                </a:rPr>
                <a:t>Expenditure</a:t>
              </a:r>
              <a:endParaRPr lang="en-GB" b="1">
                <a:solidFill>
                  <a:schemeClr val="tx2"/>
                </a:solidFill>
              </a:endParaRPr>
            </a:p>
          </p:txBody>
        </p:sp>
        <p:sp>
          <p:nvSpPr>
            <p:cNvPr id="129044" name="Rectangle 20"/>
            <p:cNvSpPr>
              <a:spLocks noChangeArrowheads="1"/>
            </p:cNvSpPr>
            <p:nvPr/>
          </p:nvSpPr>
          <p:spPr bwMode="auto">
            <a:xfrm>
              <a:off x="3116" y="3158"/>
              <a:ext cx="1409"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solidFill>
                    <a:schemeClr val="accent2"/>
                  </a:solidFill>
                </a:rPr>
                <a:t>Cash flow</a:t>
              </a:r>
            </a:p>
          </p:txBody>
        </p:sp>
        <p:sp>
          <p:nvSpPr>
            <p:cNvPr id="129045" name="Rectangle 21"/>
            <p:cNvSpPr>
              <a:spLocks noChangeArrowheads="1"/>
            </p:cNvSpPr>
            <p:nvPr/>
          </p:nvSpPr>
          <p:spPr bwMode="auto">
            <a:xfrm>
              <a:off x="941" y="2523"/>
              <a:ext cx="1408"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solidFill>
                    <a:schemeClr val="accent2"/>
                  </a:solidFill>
                </a:rPr>
                <a:t>Revenue</a:t>
              </a:r>
            </a:p>
          </p:txBody>
        </p:sp>
        <p:sp>
          <p:nvSpPr>
            <p:cNvPr id="129046" name="Rectangle 22"/>
            <p:cNvSpPr>
              <a:spLocks noChangeArrowheads="1"/>
            </p:cNvSpPr>
            <p:nvPr/>
          </p:nvSpPr>
          <p:spPr bwMode="auto">
            <a:xfrm>
              <a:off x="941" y="2836"/>
              <a:ext cx="1408"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solidFill>
                    <a:schemeClr val="accent2"/>
                  </a:solidFill>
                </a:rPr>
                <a:t>Expenditure</a:t>
              </a:r>
            </a:p>
          </p:txBody>
        </p:sp>
        <p:sp>
          <p:nvSpPr>
            <p:cNvPr id="129047" name="Rectangle 23"/>
            <p:cNvSpPr>
              <a:spLocks noChangeArrowheads="1"/>
            </p:cNvSpPr>
            <p:nvPr/>
          </p:nvSpPr>
          <p:spPr bwMode="auto">
            <a:xfrm>
              <a:off x="941" y="3154"/>
              <a:ext cx="1408" cy="231"/>
            </a:xfrm>
            <a:prstGeom prst="rect">
              <a:avLst/>
            </a:prstGeom>
            <a:noFill/>
            <a:ln w="9525">
              <a:noFill/>
              <a:miter lim="800000"/>
              <a:headEnd/>
              <a:tailEnd/>
            </a:ln>
            <a:effectLst/>
          </p:spPr>
          <p:txBody>
            <a:bodyPr lIns="92075" tIns="46038" rIns="92075" bIns="46038">
              <a:spAutoFit/>
            </a:bodyPr>
            <a:lstStyle/>
            <a:p>
              <a:pPr defTabSz="762000" eaLnBrk="0" hangingPunct="0">
                <a:spcBef>
                  <a:spcPct val="50000"/>
                </a:spcBef>
              </a:pPr>
              <a:r>
                <a:rPr lang="en-GB" b="1">
                  <a:solidFill>
                    <a:schemeClr val="accent2"/>
                  </a:solidFill>
                </a:rPr>
                <a:t>Cash flow</a:t>
              </a:r>
            </a:p>
          </p:txBody>
        </p:sp>
        <p:sp>
          <p:nvSpPr>
            <p:cNvPr id="129048" name="Rectangle 24"/>
            <p:cNvSpPr>
              <a:spLocks noChangeArrowheads="1"/>
            </p:cNvSpPr>
            <p:nvPr/>
          </p:nvSpPr>
          <p:spPr bwMode="auto">
            <a:xfrm>
              <a:off x="2221" y="1162"/>
              <a:ext cx="768" cy="231"/>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b="1">
                  <a:solidFill>
                    <a:schemeClr val="accent2"/>
                  </a:solidFill>
                </a:rPr>
                <a:t>+ + +</a:t>
              </a:r>
            </a:p>
          </p:txBody>
        </p:sp>
        <p:sp>
          <p:nvSpPr>
            <p:cNvPr id="129049" name="Rectangle 25"/>
            <p:cNvSpPr>
              <a:spLocks noChangeArrowheads="1"/>
            </p:cNvSpPr>
            <p:nvPr/>
          </p:nvSpPr>
          <p:spPr bwMode="auto">
            <a:xfrm>
              <a:off x="2221" y="1434"/>
              <a:ext cx="768" cy="231"/>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b="1">
                  <a:solidFill>
                    <a:schemeClr val="accent2"/>
                  </a:solidFill>
                </a:rPr>
                <a:t>-  -  -</a:t>
              </a:r>
            </a:p>
          </p:txBody>
        </p:sp>
        <p:sp>
          <p:nvSpPr>
            <p:cNvPr id="129050" name="Rectangle 26"/>
            <p:cNvSpPr>
              <a:spLocks noChangeArrowheads="1"/>
            </p:cNvSpPr>
            <p:nvPr/>
          </p:nvSpPr>
          <p:spPr bwMode="auto">
            <a:xfrm>
              <a:off x="2029" y="1570"/>
              <a:ext cx="1087" cy="231"/>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b="1">
                  <a:solidFill>
                    <a:schemeClr val="accent2"/>
                  </a:solidFill>
                </a:rPr>
                <a:t>_________</a:t>
              </a:r>
            </a:p>
          </p:txBody>
        </p:sp>
        <p:sp>
          <p:nvSpPr>
            <p:cNvPr id="129051" name="Rectangle 27"/>
            <p:cNvSpPr>
              <a:spLocks noChangeArrowheads="1"/>
            </p:cNvSpPr>
            <p:nvPr/>
          </p:nvSpPr>
          <p:spPr bwMode="auto">
            <a:xfrm>
              <a:off x="2221" y="1797"/>
              <a:ext cx="768" cy="231"/>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b="1">
                  <a:solidFill>
                    <a:schemeClr val="accent2"/>
                  </a:solidFill>
                </a:rPr>
                <a:t>neutral</a:t>
              </a:r>
            </a:p>
          </p:txBody>
        </p:sp>
        <p:sp>
          <p:nvSpPr>
            <p:cNvPr id="129052" name="Rectangle 28"/>
            <p:cNvSpPr>
              <a:spLocks noChangeArrowheads="1"/>
            </p:cNvSpPr>
            <p:nvPr/>
          </p:nvSpPr>
          <p:spPr bwMode="auto">
            <a:xfrm>
              <a:off x="4461" y="1162"/>
              <a:ext cx="767" cy="231"/>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b="1">
                  <a:solidFill>
                    <a:schemeClr val="accent2"/>
                  </a:solidFill>
                </a:rPr>
                <a:t>+</a:t>
              </a:r>
            </a:p>
          </p:txBody>
        </p:sp>
        <p:sp>
          <p:nvSpPr>
            <p:cNvPr id="129053" name="Rectangle 29"/>
            <p:cNvSpPr>
              <a:spLocks noChangeArrowheads="1"/>
            </p:cNvSpPr>
            <p:nvPr/>
          </p:nvSpPr>
          <p:spPr bwMode="auto">
            <a:xfrm>
              <a:off x="4461" y="1389"/>
              <a:ext cx="767" cy="231"/>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b="1">
                  <a:solidFill>
                    <a:schemeClr val="accent2"/>
                  </a:solidFill>
                </a:rPr>
                <a:t>-  -  -</a:t>
              </a:r>
            </a:p>
          </p:txBody>
        </p:sp>
        <p:sp>
          <p:nvSpPr>
            <p:cNvPr id="129054" name="Rectangle 30"/>
            <p:cNvSpPr>
              <a:spLocks noChangeArrowheads="1"/>
            </p:cNvSpPr>
            <p:nvPr/>
          </p:nvSpPr>
          <p:spPr bwMode="auto">
            <a:xfrm>
              <a:off x="4269" y="1570"/>
              <a:ext cx="1087" cy="231"/>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b="1">
                  <a:solidFill>
                    <a:schemeClr val="accent2"/>
                  </a:solidFill>
                </a:rPr>
                <a:t>_________</a:t>
              </a:r>
            </a:p>
          </p:txBody>
        </p:sp>
        <p:sp>
          <p:nvSpPr>
            <p:cNvPr id="129055" name="Rectangle 31"/>
            <p:cNvSpPr>
              <a:spLocks noChangeArrowheads="1"/>
            </p:cNvSpPr>
            <p:nvPr/>
          </p:nvSpPr>
          <p:spPr bwMode="auto">
            <a:xfrm>
              <a:off x="4461" y="1797"/>
              <a:ext cx="767" cy="231"/>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b="1">
                  <a:solidFill>
                    <a:schemeClr val="accent2"/>
                  </a:solidFill>
                </a:rPr>
                <a:t>-  -</a:t>
              </a:r>
            </a:p>
          </p:txBody>
        </p:sp>
        <p:sp>
          <p:nvSpPr>
            <p:cNvPr id="129056" name="Rectangle 32"/>
            <p:cNvSpPr>
              <a:spLocks noChangeArrowheads="1"/>
            </p:cNvSpPr>
            <p:nvPr/>
          </p:nvSpPr>
          <p:spPr bwMode="auto">
            <a:xfrm>
              <a:off x="2157" y="2523"/>
              <a:ext cx="896" cy="231"/>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b="1">
                  <a:solidFill>
                    <a:schemeClr val="accent2"/>
                  </a:solidFill>
                  <a:latin typeface="Times New Roman" charset="0"/>
                </a:rPr>
                <a:t>+ + + +</a:t>
              </a:r>
            </a:p>
          </p:txBody>
        </p:sp>
        <p:sp>
          <p:nvSpPr>
            <p:cNvPr id="129057" name="Rectangle 33"/>
            <p:cNvSpPr>
              <a:spLocks noChangeArrowheads="1"/>
            </p:cNvSpPr>
            <p:nvPr/>
          </p:nvSpPr>
          <p:spPr bwMode="auto">
            <a:xfrm>
              <a:off x="2221" y="2795"/>
              <a:ext cx="768" cy="231"/>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b="1">
                  <a:solidFill>
                    <a:schemeClr val="tx2"/>
                  </a:solidFill>
                  <a:latin typeface="Times New Roman" charset="0"/>
                </a:rPr>
                <a:t> </a:t>
              </a:r>
              <a:r>
                <a:rPr lang="en-GB" b="1">
                  <a:solidFill>
                    <a:schemeClr val="accent2"/>
                  </a:solidFill>
                </a:rPr>
                <a:t>-  -</a:t>
              </a:r>
            </a:p>
          </p:txBody>
        </p:sp>
        <p:sp>
          <p:nvSpPr>
            <p:cNvPr id="129058" name="Rectangle 34"/>
            <p:cNvSpPr>
              <a:spLocks noChangeArrowheads="1"/>
            </p:cNvSpPr>
            <p:nvPr/>
          </p:nvSpPr>
          <p:spPr bwMode="auto">
            <a:xfrm>
              <a:off x="2029" y="2931"/>
              <a:ext cx="1087" cy="231"/>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b="1">
                  <a:solidFill>
                    <a:schemeClr val="accent2"/>
                  </a:solidFill>
                </a:rPr>
                <a:t>_________</a:t>
              </a:r>
            </a:p>
          </p:txBody>
        </p:sp>
        <p:sp>
          <p:nvSpPr>
            <p:cNvPr id="129059" name="Rectangle 35"/>
            <p:cNvSpPr>
              <a:spLocks noChangeArrowheads="1"/>
            </p:cNvSpPr>
            <p:nvPr/>
          </p:nvSpPr>
          <p:spPr bwMode="auto">
            <a:xfrm>
              <a:off x="2221" y="3158"/>
              <a:ext cx="768" cy="231"/>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b="1">
                  <a:solidFill>
                    <a:schemeClr val="accent2"/>
                  </a:solidFill>
                </a:rPr>
                <a:t>+ +</a:t>
              </a:r>
            </a:p>
          </p:txBody>
        </p:sp>
        <p:sp>
          <p:nvSpPr>
            <p:cNvPr id="129060" name="Rectangle 36"/>
            <p:cNvSpPr>
              <a:spLocks noChangeArrowheads="1"/>
            </p:cNvSpPr>
            <p:nvPr/>
          </p:nvSpPr>
          <p:spPr bwMode="auto">
            <a:xfrm>
              <a:off x="4461" y="2523"/>
              <a:ext cx="767" cy="231"/>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b="1">
                  <a:solidFill>
                    <a:schemeClr val="accent2"/>
                  </a:solidFill>
                </a:rPr>
                <a:t>+</a:t>
              </a:r>
            </a:p>
          </p:txBody>
        </p:sp>
        <p:sp>
          <p:nvSpPr>
            <p:cNvPr id="129061" name="Rectangle 37"/>
            <p:cNvSpPr>
              <a:spLocks noChangeArrowheads="1"/>
            </p:cNvSpPr>
            <p:nvPr/>
          </p:nvSpPr>
          <p:spPr bwMode="auto">
            <a:xfrm>
              <a:off x="4461" y="2795"/>
              <a:ext cx="767" cy="231"/>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b="1">
                  <a:solidFill>
                    <a:schemeClr val="accent2"/>
                  </a:solidFill>
                </a:rPr>
                <a:t>-</a:t>
              </a:r>
            </a:p>
          </p:txBody>
        </p:sp>
        <p:sp>
          <p:nvSpPr>
            <p:cNvPr id="129062" name="Rectangle 38"/>
            <p:cNvSpPr>
              <a:spLocks noChangeArrowheads="1"/>
            </p:cNvSpPr>
            <p:nvPr/>
          </p:nvSpPr>
          <p:spPr bwMode="auto">
            <a:xfrm>
              <a:off x="4269" y="2931"/>
              <a:ext cx="1087" cy="231"/>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b="1">
                  <a:solidFill>
                    <a:schemeClr val="accent2"/>
                  </a:solidFill>
                </a:rPr>
                <a:t>_________</a:t>
              </a:r>
            </a:p>
          </p:txBody>
        </p:sp>
        <p:sp>
          <p:nvSpPr>
            <p:cNvPr id="129063" name="Rectangle 39"/>
            <p:cNvSpPr>
              <a:spLocks noChangeArrowheads="1"/>
            </p:cNvSpPr>
            <p:nvPr/>
          </p:nvSpPr>
          <p:spPr bwMode="auto">
            <a:xfrm>
              <a:off x="4461" y="3158"/>
              <a:ext cx="767" cy="231"/>
            </a:xfrm>
            <a:prstGeom prst="rect">
              <a:avLst/>
            </a:prstGeom>
            <a:noFill/>
            <a:ln w="9525">
              <a:noFill/>
              <a:miter lim="800000"/>
              <a:headEnd/>
              <a:tailEnd/>
            </a:ln>
            <a:effectLst/>
          </p:spPr>
          <p:txBody>
            <a:bodyPr lIns="92075" tIns="46038" rIns="92075" bIns="46038">
              <a:spAutoFit/>
            </a:bodyPr>
            <a:lstStyle/>
            <a:p>
              <a:pPr algn="ctr" defTabSz="762000" eaLnBrk="0" hangingPunct="0">
                <a:spcBef>
                  <a:spcPct val="50000"/>
                </a:spcBef>
              </a:pPr>
              <a:r>
                <a:rPr lang="en-GB" b="1">
                  <a:solidFill>
                    <a:schemeClr val="accent2"/>
                  </a:solidFill>
                </a:rPr>
                <a:t>neutral</a:t>
              </a:r>
            </a:p>
          </p:txBody>
        </p:sp>
        <p:sp>
          <p:nvSpPr>
            <p:cNvPr id="129064" name="Rectangle 40"/>
            <p:cNvSpPr>
              <a:spLocks noChangeArrowheads="1"/>
            </p:cNvSpPr>
            <p:nvPr/>
          </p:nvSpPr>
          <p:spPr bwMode="auto">
            <a:xfrm>
              <a:off x="3008" y="845"/>
              <a:ext cx="2176" cy="288"/>
            </a:xfrm>
            <a:prstGeom prst="rect">
              <a:avLst/>
            </a:prstGeom>
            <a:noFill/>
            <a:ln w="9525">
              <a:noFill/>
              <a:miter lim="800000"/>
              <a:headEnd/>
              <a:tailEnd/>
            </a:ln>
            <a:effectLst/>
          </p:spPr>
          <p:txBody>
            <a:bodyPr lIns="92075" tIns="46038" rIns="92075" bIns="46038">
              <a:spAutoFit/>
            </a:bodyPr>
            <a:lstStyle/>
            <a:p>
              <a:pPr eaLnBrk="0" hangingPunct="0">
                <a:spcBef>
                  <a:spcPct val="50000"/>
                </a:spcBef>
              </a:pPr>
              <a:r>
                <a:rPr lang="en-GB" sz="2400" b="1">
                  <a:solidFill>
                    <a:srgbClr val="FF0000"/>
                  </a:solidFill>
                  <a:effectLst>
                    <a:outerShdw blurRad="38100" dist="38100" dir="2700000" algn="tl">
                      <a:srgbClr val="000000"/>
                    </a:outerShdw>
                  </a:effectLst>
                </a:rPr>
                <a:t>Problem Child</a:t>
              </a:r>
            </a:p>
          </p:txBody>
        </p:sp>
      </p:gr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Liability</a:t>
            </a:r>
            <a:r>
              <a:rPr lang="cs-CZ" dirty="0"/>
              <a:t> </a:t>
            </a:r>
          </a:p>
        </p:txBody>
      </p:sp>
      <p:sp>
        <p:nvSpPr>
          <p:cNvPr id="3" name="Zástupný symbol pro obsah 2"/>
          <p:cNvSpPr>
            <a:spLocks noGrp="1"/>
          </p:cNvSpPr>
          <p:nvPr>
            <p:ph idx="1"/>
          </p:nvPr>
        </p:nvSpPr>
        <p:spPr>
          <a:xfrm>
            <a:off x="457200" y="1600200"/>
            <a:ext cx="8229600" cy="4925144"/>
          </a:xfrm>
        </p:spPr>
        <p:txBody>
          <a:bodyPr>
            <a:normAutofit/>
          </a:bodyPr>
          <a:lstStyle/>
          <a:p>
            <a:r>
              <a:rPr lang="en-US" dirty="0"/>
              <a:t>Liability means responsibility. Entrepreneurs as owners of firms </a:t>
            </a:r>
            <a:r>
              <a:rPr lang="en-US" b="1" dirty="0"/>
              <a:t>are responsible </a:t>
            </a:r>
            <a:r>
              <a:rPr lang="en-US" dirty="0"/>
              <a:t>for the bills of the firm. How much responsibility depends on the legal form the business takes. </a:t>
            </a:r>
          </a:p>
          <a:p>
            <a:r>
              <a:rPr lang="en-US" b="1" dirty="0"/>
              <a:t>Limited liability </a:t>
            </a:r>
            <a:r>
              <a:rPr lang="en-US" dirty="0"/>
              <a:t>means the responsibility of the owner(s) is limited to the amount invested in the business. If financial obligations are larger than this, then the owner is not obligated to cover the obligation. For instance, personal assets could not be taken to meet the obligation. </a:t>
            </a:r>
          </a:p>
          <a:p>
            <a:r>
              <a:rPr lang="en-US" b="1" dirty="0"/>
              <a:t>Unlimited liability </a:t>
            </a:r>
            <a:r>
              <a:rPr lang="en-US" dirty="0"/>
              <a:t>means the responsibility of the owner(s) is unlimited. If financial obligations are more than the owner has invested in the company, then the owner could have to give up personal assets, like a car, in order to satisfy the financial obligation</a:t>
            </a:r>
            <a:r>
              <a:rPr lang="cs-CZ" dirty="0"/>
              <a:t>.</a:t>
            </a:r>
            <a:r>
              <a:rPr lang="en-US" dirty="0"/>
              <a:t> </a:t>
            </a:r>
            <a:endParaRPr lang="cs-CZ" dirty="0"/>
          </a:p>
        </p:txBody>
      </p:sp>
    </p:spTree>
    <p:extLst>
      <p:ext uri="{BB962C8B-B14F-4D97-AF65-F5344CB8AC3E}">
        <p14:creationId xmlns:p14="http://schemas.microsoft.com/office/powerpoint/2010/main" val="1182289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err="1"/>
              <a:t>Strategies</a:t>
            </a:r>
            <a:r>
              <a:rPr lang="cs-CZ" dirty="0"/>
              <a:t> </a:t>
            </a:r>
            <a:r>
              <a:rPr lang="cs-CZ" dirty="0" err="1"/>
              <a:t>for</a:t>
            </a:r>
            <a:r>
              <a:rPr lang="cs-CZ" dirty="0"/>
              <a:t> </a:t>
            </a:r>
            <a:r>
              <a:rPr lang="cs-CZ" dirty="0" err="1"/>
              <a:t>success</a:t>
            </a:r>
            <a:br>
              <a:rPr lang="cs-CZ" dirty="0"/>
            </a:br>
            <a:r>
              <a:rPr lang="en-US" dirty="0"/>
              <a:t>Life cycle of business,</a:t>
            </a: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GB" dirty="0"/>
              <a:t>A firm’s strategy is the path by which it seeks to provide its customers with value, given the competitive environment and within the constraints of the resources available to the firm.</a:t>
            </a:r>
            <a:endParaRPr lang="cs-CZ" dirty="0"/>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Each</a:t>
            </a:r>
            <a:r>
              <a:rPr lang="cs-CZ" dirty="0"/>
              <a:t> </a:t>
            </a:r>
            <a:r>
              <a:rPr lang="cs-CZ" dirty="0" err="1"/>
              <a:t>strategy</a:t>
            </a:r>
            <a:r>
              <a:rPr lang="cs-CZ" dirty="0"/>
              <a:t> </a:t>
            </a:r>
            <a:r>
              <a:rPr lang="cs-CZ" dirty="0" err="1"/>
              <a:t>need</a:t>
            </a:r>
            <a:r>
              <a:rPr lang="cs-CZ" dirty="0"/>
              <a:t> to </a:t>
            </a:r>
            <a:r>
              <a:rPr lang="cs-CZ" dirty="0" err="1"/>
              <a:t>answer</a:t>
            </a:r>
            <a:r>
              <a:rPr lang="cs-CZ" dirty="0"/>
              <a:t> </a:t>
            </a:r>
            <a:r>
              <a:rPr lang="cs-CZ" dirty="0" err="1"/>
              <a:t>core</a:t>
            </a:r>
            <a:r>
              <a:rPr lang="cs-CZ" dirty="0"/>
              <a:t> </a:t>
            </a:r>
            <a:r>
              <a:rPr lang="cs-CZ" dirty="0" err="1"/>
              <a:t>issues</a:t>
            </a:r>
            <a:r>
              <a:rPr lang="cs-CZ" dirty="0"/>
              <a:t>:</a:t>
            </a:r>
          </a:p>
        </p:txBody>
      </p:sp>
      <p:sp>
        <p:nvSpPr>
          <p:cNvPr id="3" name="Zástupný symbol pro obsah 2"/>
          <p:cNvSpPr>
            <a:spLocks noGrp="1"/>
          </p:cNvSpPr>
          <p:nvPr>
            <p:ph idx="1"/>
          </p:nvPr>
        </p:nvSpPr>
        <p:spPr/>
        <p:txBody>
          <a:bodyPr/>
          <a:lstStyle/>
          <a:p>
            <a:r>
              <a:rPr lang="en-GB" dirty="0"/>
              <a:t>Who are your customers?</a:t>
            </a:r>
            <a:endParaRPr lang="cs-CZ" dirty="0"/>
          </a:p>
          <a:p>
            <a:r>
              <a:rPr lang="en-GB" dirty="0"/>
              <a:t>How are you going to provide value to those customers?</a:t>
            </a:r>
            <a:endParaRPr lang="cs-CZ" dirty="0"/>
          </a:p>
          <a:p>
            <a:r>
              <a:rPr lang="en-GB" dirty="0"/>
              <a:t>Who are your current and future competitors?</a:t>
            </a:r>
            <a:endParaRPr lang="cs-CZ" dirty="0"/>
          </a:p>
          <a:p>
            <a:r>
              <a:rPr lang="en-GB" dirty="0"/>
              <a:t>What are your resources?</a:t>
            </a:r>
            <a:endParaRPr lang="cs-CZ" dirty="0"/>
          </a:p>
          <a:p>
            <a:r>
              <a:rPr lang="en-GB" dirty="0"/>
              <a:t>How are you going to use these resources?</a:t>
            </a:r>
            <a:endParaRPr lang="cs-CZ" dirty="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Porter´s </a:t>
            </a:r>
            <a:r>
              <a:rPr lang="cs-CZ" dirty="0" err="1"/>
              <a:t>generic</a:t>
            </a:r>
            <a:r>
              <a:rPr lang="cs-CZ" dirty="0"/>
              <a:t> </a:t>
            </a:r>
            <a:r>
              <a:rPr lang="cs-CZ" dirty="0" err="1"/>
              <a:t>strategies</a:t>
            </a:r>
            <a:endParaRPr lang="cs-CZ" dirty="0"/>
          </a:p>
        </p:txBody>
      </p:sp>
      <p:pic>
        <p:nvPicPr>
          <p:cNvPr id="4" name="Picture 103" descr="Description: http://images.flatworldknowledge.com/cadden/cadden-fig05_002.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1556792"/>
            <a:ext cx="5976664" cy="352839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nvPr>
        </p:nvGraphicFramePr>
        <p:xfrm>
          <a:off x="827584" y="-23141952"/>
          <a:ext cx="6264001" cy="9897300"/>
        </p:xfrm>
        <a:graphic>
          <a:graphicData uri="http://schemas.openxmlformats.org/drawingml/2006/table">
            <a:tbl>
              <a:tblPr/>
              <a:tblGrid>
                <a:gridCol w="905738">
                  <a:extLst>
                    <a:ext uri="{9D8B030D-6E8A-4147-A177-3AD203B41FA5}">
                      <a16:colId xmlns:a16="http://schemas.microsoft.com/office/drawing/2014/main" val="20000"/>
                    </a:ext>
                  </a:extLst>
                </a:gridCol>
                <a:gridCol w="3019131">
                  <a:extLst>
                    <a:ext uri="{9D8B030D-6E8A-4147-A177-3AD203B41FA5}">
                      <a16:colId xmlns:a16="http://schemas.microsoft.com/office/drawing/2014/main" val="20001"/>
                    </a:ext>
                  </a:extLst>
                </a:gridCol>
                <a:gridCol w="2339132">
                  <a:extLst>
                    <a:ext uri="{9D8B030D-6E8A-4147-A177-3AD203B41FA5}">
                      <a16:colId xmlns:a16="http://schemas.microsoft.com/office/drawing/2014/main" val="20002"/>
                    </a:ext>
                  </a:extLst>
                </a:gridCol>
              </a:tblGrid>
              <a:tr h="83669">
                <a:tc>
                  <a:txBody>
                    <a:bodyPr/>
                    <a:lstStyle/>
                    <a:p>
                      <a:pPr algn="ctr">
                        <a:spcBef>
                          <a:spcPts val="600"/>
                        </a:spcBef>
                        <a:spcAft>
                          <a:spcPts val="0"/>
                        </a:spcAft>
                      </a:pPr>
                      <a:r>
                        <a:rPr lang="cs-CZ" sz="300" b="1">
                          <a:solidFill>
                            <a:srgbClr val="F48800"/>
                          </a:solidFill>
                          <a:latin typeface="Times New Roman"/>
                          <a:ea typeface="Calibri"/>
                        </a:rPr>
                        <a:t>Generic Strategy</a:t>
                      </a:r>
                      <a:endParaRPr lang="cs-CZ" sz="300">
                        <a:latin typeface="Times New Roman"/>
                        <a:ea typeface="Calibri"/>
                      </a:endParaRPr>
                    </a:p>
                  </a:txBody>
                  <a:tcPr marL="19958" marR="19958" marT="19958" marB="19958">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cs-CZ" sz="300" b="1">
                          <a:solidFill>
                            <a:srgbClr val="F48800"/>
                          </a:solidFill>
                          <a:latin typeface="Times New Roman"/>
                          <a:ea typeface="Calibri"/>
                        </a:rPr>
                        <a:t>Required Activities</a:t>
                      </a:r>
                      <a:endParaRPr lang="cs-CZ" sz="300">
                        <a:latin typeface="Times New Roman"/>
                        <a:ea typeface="Calibri"/>
                      </a:endParaRPr>
                    </a:p>
                  </a:txBody>
                  <a:tcPr marL="19958" marR="19958" marT="19958" marB="19958">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cs-CZ" sz="300" b="1">
                          <a:solidFill>
                            <a:srgbClr val="F48800"/>
                          </a:solidFill>
                          <a:latin typeface="Times New Roman"/>
                          <a:ea typeface="Calibri"/>
                        </a:rPr>
                        <a:t>Issues</a:t>
                      </a:r>
                      <a:endParaRPr lang="cs-CZ" sz="300">
                        <a:latin typeface="Times New Roman"/>
                        <a:ea typeface="Calibri"/>
                      </a:endParaRPr>
                    </a:p>
                  </a:txBody>
                  <a:tcPr marL="19958" marR="19958" marT="19958" marB="19958">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379382">
                <a:tc>
                  <a:txBody>
                    <a:bodyPr/>
                    <a:lstStyle/>
                    <a:p>
                      <a:pPr algn="just">
                        <a:spcAft>
                          <a:spcPts val="0"/>
                        </a:spcAft>
                      </a:pPr>
                      <a:r>
                        <a:rPr lang="cs-CZ" sz="300">
                          <a:latin typeface="Times New Roman"/>
                          <a:ea typeface="Calibri"/>
                        </a:rPr>
                        <a:t>Cost leadership</a:t>
                      </a:r>
                    </a:p>
                  </a:txBody>
                  <a:tcPr marL="19958" marR="19958" marT="19958" marB="19958">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Economies of scale</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Reduce overhead costs</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Lower cost of supplies</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Capital investment in technology to reduce cost</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Labor cost reduction through supervision, outsourcing, and work design</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Low-cost distribution</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Reduce cost of manufacturing or providing service</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Tight financial control</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Operate in lower cost environments</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Production-based incentives</a:t>
                      </a:r>
                      <a:endParaRPr lang="cs-CZ" sz="300">
                        <a:latin typeface="Times New Roman"/>
                        <a:ea typeface="Calibri"/>
                      </a:endParaRPr>
                    </a:p>
                  </a:txBody>
                  <a:tcPr marL="19958" marR="19958" marT="19958" marB="19958">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Product or service becomes a commodity with no brand loyalty</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Changing technology cuts your cost advantage</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New entrants can produce at even lower costs (e.g., China)</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Focus on cost reduction means that you miss changing customer tastes</a:t>
                      </a:r>
                      <a:endParaRPr lang="cs-CZ" sz="300">
                        <a:latin typeface="Times New Roman"/>
                        <a:ea typeface="Calibri"/>
                      </a:endParaRPr>
                    </a:p>
                  </a:txBody>
                  <a:tcPr marL="19958" marR="19958" marT="19958" marB="19958">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89650">
                <a:tc>
                  <a:txBody>
                    <a:bodyPr/>
                    <a:lstStyle/>
                    <a:p>
                      <a:pPr algn="just">
                        <a:spcAft>
                          <a:spcPts val="0"/>
                        </a:spcAft>
                      </a:pPr>
                      <a:r>
                        <a:rPr lang="cs-CZ" sz="300">
                          <a:latin typeface="Times New Roman"/>
                          <a:ea typeface="Calibri"/>
                        </a:rPr>
                        <a:t>Differentiation</a:t>
                      </a:r>
                    </a:p>
                  </a:txBody>
                  <a:tcPr marL="19958" marR="19958" marT="19958" marB="19958">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Unique or highly improved products or services</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Brand image</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Creative approach to marketing</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Reputation for quality and product or service innovation</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Ability to attract creative personnel</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Effective coordination among R&amp;D, marketing, and operations</a:t>
                      </a:r>
                      <a:endParaRPr lang="cs-CZ" sz="300">
                        <a:latin typeface="Times New Roman"/>
                        <a:ea typeface="Calibri"/>
                      </a:endParaRPr>
                    </a:p>
                  </a:txBody>
                  <a:tcPr marL="19958" marR="19958" marT="19958" marB="19958">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Qualitative difference between you and low-cost producer may not be enough to sustain sales</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Differentiating factor may no longer be attractive to customers</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Imitation narrows perceived differences</a:t>
                      </a:r>
                      <a:endParaRPr lang="cs-CZ" sz="300">
                        <a:latin typeface="Times New Roman"/>
                        <a:ea typeface="Calibri"/>
                      </a:endParaRPr>
                    </a:p>
                  </a:txBody>
                  <a:tcPr marL="19958" marR="19958" marT="19958" marB="19958">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37083">
                <a:tc>
                  <a:txBody>
                    <a:bodyPr/>
                    <a:lstStyle/>
                    <a:p>
                      <a:pPr algn="just">
                        <a:spcAft>
                          <a:spcPts val="0"/>
                        </a:spcAft>
                      </a:pPr>
                      <a:r>
                        <a:rPr lang="cs-CZ" sz="300" dirty="0" err="1">
                          <a:latin typeface="Times New Roman"/>
                          <a:ea typeface="Calibri"/>
                        </a:rPr>
                        <a:t>Focus</a:t>
                      </a:r>
                      <a:r>
                        <a:rPr lang="cs-CZ" sz="300" dirty="0">
                          <a:latin typeface="Times New Roman"/>
                          <a:ea typeface="Calibri"/>
                        </a:rPr>
                        <a:t>—</a:t>
                      </a:r>
                      <a:r>
                        <a:rPr lang="cs-CZ" sz="300" dirty="0" err="1">
                          <a:latin typeface="Times New Roman"/>
                          <a:ea typeface="Calibri"/>
                        </a:rPr>
                        <a:t>low</a:t>
                      </a:r>
                      <a:r>
                        <a:rPr lang="cs-CZ" sz="300" dirty="0">
                          <a:latin typeface="Times New Roman"/>
                          <a:ea typeface="Calibri"/>
                        </a:rPr>
                        <a:t> </a:t>
                      </a:r>
                      <a:r>
                        <a:rPr lang="cs-CZ" sz="300" dirty="0" err="1">
                          <a:latin typeface="Times New Roman"/>
                          <a:ea typeface="Calibri"/>
                        </a:rPr>
                        <a:t>cost</a:t>
                      </a:r>
                      <a:endParaRPr lang="cs-CZ" sz="300" dirty="0">
                        <a:latin typeface="Times New Roman"/>
                        <a:ea typeface="Calibri"/>
                      </a:endParaRPr>
                    </a:p>
                  </a:txBody>
                  <a:tcPr marL="19958" marR="19958" marT="19958" marB="19958">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342900" lvl="0" indent="-342900" algn="l" fontAlgn="base">
                        <a:lnSpc>
                          <a:spcPts val="2195"/>
                        </a:lnSpc>
                        <a:spcBef>
                          <a:spcPts val="600"/>
                        </a:spcBef>
                        <a:spcAft>
                          <a:spcPts val="0"/>
                        </a:spcAft>
                        <a:buSzPts val="1000"/>
                        <a:buFont typeface="Symbol"/>
                        <a:buChar char=""/>
                        <a:tabLst>
                          <a:tab pos="457200" algn="l"/>
                        </a:tabLst>
                      </a:pPr>
                      <a:r>
                        <a:rPr lang="cs-CZ" sz="300" dirty="0" err="1">
                          <a:latin typeface="Georgia"/>
                          <a:ea typeface="Calibri"/>
                        </a:rPr>
                        <a:t>Reduce</a:t>
                      </a:r>
                      <a:r>
                        <a:rPr lang="cs-CZ" sz="300" dirty="0">
                          <a:latin typeface="Georgia"/>
                          <a:ea typeface="Calibri"/>
                        </a:rPr>
                        <a:t> </a:t>
                      </a:r>
                      <a:r>
                        <a:rPr lang="cs-CZ" sz="300" dirty="0" err="1">
                          <a:latin typeface="Georgia"/>
                          <a:ea typeface="Calibri"/>
                        </a:rPr>
                        <a:t>overhead</a:t>
                      </a:r>
                      <a:r>
                        <a:rPr lang="cs-CZ" sz="300" dirty="0">
                          <a:latin typeface="Georgia"/>
                          <a:ea typeface="Calibri"/>
                        </a:rPr>
                        <a:t> </a:t>
                      </a:r>
                      <a:r>
                        <a:rPr lang="cs-CZ" sz="300" dirty="0" err="1">
                          <a:latin typeface="Georgia"/>
                          <a:ea typeface="Calibri"/>
                        </a:rPr>
                        <a:t>costs</a:t>
                      </a:r>
                      <a:endParaRPr lang="cs-CZ" sz="300" dirty="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dirty="0" err="1">
                          <a:latin typeface="Georgia"/>
                          <a:ea typeface="Calibri"/>
                        </a:rPr>
                        <a:t>Lower</a:t>
                      </a:r>
                      <a:r>
                        <a:rPr lang="cs-CZ" sz="300" dirty="0">
                          <a:latin typeface="Georgia"/>
                          <a:ea typeface="Calibri"/>
                        </a:rPr>
                        <a:t> </a:t>
                      </a:r>
                      <a:r>
                        <a:rPr lang="cs-CZ" sz="300" dirty="0" err="1">
                          <a:latin typeface="Georgia"/>
                          <a:ea typeface="Calibri"/>
                        </a:rPr>
                        <a:t>cost</a:t>
                      </a:r>
                      <a:r>
                        <a:rPr lang="cs-CZ" sz="300" dirty="0">
                          <a:latin typeface="Georgia"/>
                          <a:ea typeface="Calibri"/>
                        </a:rPr>
                        <a:t> </a:t>
                      </a:r>
                      <a:r>
                        <a:rPr lang="cs-CZ" sz="300" dirty="0" err="1">
                          <a:latin typeface="Georgia"/>
                          <a:ea typeface="Calibri"/>
                        </a:rPr>
                        <a:t>of</a:t>
                      </a:r>
                      <a:r>
                        <a:rPr lang="cs-CZ" sz="300" dirty="0">
                          <a:latin typeface="Georgia"/>
                          <a:ea typeface="Calibri"/>
                        </a:rPr>
                        <a:t> </a:t>
                      </a:r>
                      <a:r>
                        <a:rPr lang="cs-CZ" sz="300" dirty="0" err="1">
                          <a:latin typeface="Georgia"/>
                          <a:ea typeface="Calibri"/>
                        </a:rPr>
                        <a:t>supplies</a:t>
                      </a:r>
                      <a:endParaRPr lang="cs-CZ" sz="300" dirty="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dirty="0" err="1">
                          <a:latin typeface="Georgia"/>
                          <a:ea typeface="Calibri"/>
                        </a:rPr>
                        <a:t>Labor</a:t>
                      </a:r>
                      <a:r>
                        <a:rPr lang="cs-CZ" sz="300" dirty="0">
                          <a:latin typeface="Georgia"/>
                          <a:ea typeface="Calibri"/>
                        </a:rPr>
                        <a:t> </a:t>
                      </a:r>
                      <a:r>
                        <a:rPr lang="cs-CZ" sz="300" dirty="0" err="1">
                          <a:latin typeface="Georgia"/>
                          <a:ea typeface="Calibri"/>
                        </a:rPr>
                        <a:t>cost</a:t>
                      </a:r>
                      <a:r>
                        <a:rPr lang="cs-CZ" sz="300" dirty="0">
                          <a:latin typeface="Georgia"/>
                          <a:ea typeface="Calibri"/>
                        </a:rPr>
                        <a:t> </a:t>
                      </a:r>
                      <a:r>
                        <a:rPr lang="cs-CZ" sz="300" dirty="0" err="1">
                          <a:latin typeface="Georgia"/>
                          <a:ea typeface="Calibri"/>
                        </a:rPr>
                        <a:t>reduction</a:t>
                      </a:r>
                      <a:r>
                        <a:rPr lang="cs-CZ" sz="300" dirty="0">
                          <a:latin typeface="Georgia"/>
                          <a:ea typeface="Calibri"/>
                        </a:rPr>
                        <a:t> </a:t>
                      </a:r>
                      <a:r>
                        <a:rPr lang="cs-CZ" sz="300" dirty="0" err="1">
                          <a:latin typeface="Georgia"/>
                          <a:ea typeface="Calibri"/>
                        </a:rPr>
                        <a:t>through</a:t>
                      </a:r>
                      <a:r>
                        <a:rPr lang="cs-CZ" sz="300" dirty="0">
                          <a:latin typeface="Georgia"/>
                          <a:ea typeface="Calibri"/>
                        </a:rPr>
                        <a:t> </a:t>
                      </a:r>
                      <a:r>
                        <a:rPr lang="cs-CZ" sz="300" dirty="0" err="1">
                          <a:latin typeface="Georgia"/>
                          <a:ea typeface="Calibri"/>
                        </a:rPr>
                        <a:t>supervision</a:t>
                      </a:r>
                      <a:r>
                        <a:rPr lang="cs-CZ" sz="300" dirty="0">
                          <a:latin typeface="Georgia"/>
                          <a:ea typeface="Calibri"/>
                        </a:rPr>
                        <a:t>, outsourcing, </a:t>
                      </a:r>
                      <a:r>
                        <a:rPr lang="cs-CZ" sz="300" dirty="0" err="1">
                          <a:latin typeface="Georgia"/>
                          <a:ea typeface="Calibri"/>
                        </a:rPr>
                        <a:t>and</a:t>
                      </a:r>
                      <a:r>
                        <a:rPr lang="cs-CZ" sz="300" dirty="0">
                          <a:latin typeface="Georgia"/>
                          <a:ea typeface="Calibri"/>
                        </a:rPr>
                        <a:t> </a:t>
                      </a:r>
                      <a:r>
                        <a:rPr lang="cs-CZ" sz="300" dirty="0" err="1">
                          <a:latin typeface="Georgia"/>
                          <a:ea typeface="Calibri"/>
                        </a:rPr>
                        <a:t>work</a:t>
                      </a:r>
                      <a:r>
                        <a:rPr lang="cs-CZ" sz="300" dirty="0">
                          <a:latin typeface="Georgia"/>
                          <a:ea typeface="Calibri"/>
                        </a:rPr>
                        <a:t> design</a:t>
                      </a:r>
                      <a:endParaRPr lang="cs-CZ" sz="300" dirty="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dirty="0" err="1">
                          <a:latin typeface="Georgia"/>
                          <a:ea typeface="Calibri"/>
                        </a:rPr>
                        <a:t>Low</a:t>
                      </a:r>
                      <a:r>
                        <a:rPr lang="cs-CZ" sz="300" dirty="0">
                          <a:latin typeface="Georgia"/>
                          <a:ea typeface="Calibri"/>
                        </a:rPr>
                        <a:t>-</a:t>
                      </a:r>
                      <a:r>
                        <a:rPr lang="cs-CZ" sz="300" dirty="0" err="1">
                          <a:latin typeface="Georgia"/>
                          <a:ea typeface="Calibri"/>
                        </a:rPr>
                        <a:t>cost</a:t>
                      </a:r>
                      <a:r>
                        <a:rPr lang="cs-CZ" sz="300" dirty="0">
                          <a:latin typeface="Georgia"/>
                          <a:ea typeface="Calibri"/>
                        </a:rPr>
                        <a:t> </a:t>
                      </a:r>
                      <a:r>
                        <a:rPr lang="cs-CZ" sz="300" dirty="0" err="1">
                          <a:latin typeface="Georgia"/>
                          <a:ea typeface="Calibri"/>
                        </a:rPr>
                        <a:t>distribution</a:t>
                      </a:r>
                      <a:endParaRPr lang="cs-CZ" sz="300" dirty="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dirty="0" err="1">
                          <a:latin typeface="Georgia"/>
                          <a:ea typeface="Calibri"/>
                        </a:rPr>
                        <a:t>Tight</a:t>
                      </a:r>
                      <a:r>
                        <a:rPr lang="cs-CZ" sz="300" dirty="0">
                          <a:latin typeface="Georgia"/>
                          <a:ea typeface="Calibri"/>
                        </a:rPr>
                        <a:t> </a:t>
                      </a:r>
                      <a:r>
                        <a:rPr lang="cs-CZ" sz="300" dirty="0" err="1">
                          <a:latin typeface="Georgia"/>
                          <a:ea typeface="Calibri"/>
                        </a:rPr>
                        <a:t>financial</a:t>
                      </a:r>
                      <a:r>
                        <a:rPr lang="cs-CZ" sz="300" dirty="0">
                          <a:latin typeface="Georgia"/>
                          <a:ea typeface="Calibri"/>
                        </a:rPr>
                        <a:t> </a:t>
                      </a:r>
                      <a:r>
                        <a:rPr lang="cs-CZ" sz="300" dirty="0" err="1">
                          <a:latin typeface="Georgia"/>
                          <a:ea typeface="Calibri"/>
                        </a:rPr>
                        <a:t>control</a:t>
                      </a:r>
                      <a:endParaRPr lang="cs-CZ" sz="300" dirty="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dirty="0" err="1">
                          <a:latin typeface="Georgia"/>
                          <a:ea typeface="Calibri"/>
                        </a:rPr>
                        <a:t>Operate</a:t>
                      </a:r>
                      <a:r>
                        <a:rPr lang="cs-CZ" sz="300" dirty="0">
                          <a:latin typeface="Georgia"/>
                          <a:ea typeface="Calibri"/>
                        </a:rPr>
                        <a:t> in </a:t>
                      </a:r>
                      <a:r>
                        <a:rPr lang="cs-CZ" sz="300" dirty="0" err="1">
                          <a:latin typeface="Georgia"/>
                          <a:ea typeface="Calibri"/>
                        </a:rPr>
                        <a:t>lower</a:t>
                      </a:r>
                      <a:r>
                        <a:rPr lang="cs-CZ" sz="300" dirty="0">
                          <a:latin typeface="Georgia"/>
                          <a:ea typeface="Calibri"/>
                        </a:rPr>
                        <a:t> </a:t>
                      </a:r>
                      <a:r>
                        <a:rPr lang="cs-CZ" sz="300" dirty="0" err="1">
                          <a:latin typeface="Georgia"/>
                          <a:ea typeface="Calibri"/>
                        </a:rPr>
                        <a:t>cost</a:t>
                      </a:r>
                      <a:r>
                        <a:rPr lang="cs-CZ" sz="300" dirty="0">
                          <a:latin typeface="Georgia"/>
                          <a:ea typeface="Calibri"/>
                        </a:rPr>
                        <a:t> </a:t>
                      </a:r>
                      <a:r>
                        <a:rPr lang="cs-CZ" sz="300" dirty="0" err="1">
                          <a:latin typeface="Georgia"/>
                          <a:ea typeface="Calibri"/>
                        </a:rPr>
                        <a:t>environments</a:t>
                      </a:r>
                      <a:endParaRPr lang="cs-CZ" sz="300" dirty="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dirty="0" err="1">
                          <a:latin typeface="Georgia"/>
                          <a:ea typeface="Calibri"/>
                        </a:rPr>
                        <a:t>Production</a:t>
                      </a:r>
                      <a:r>
                        <a:rPr lang="cs-CZ" sz="300" dirty="0">
                          <a:latin typeface="Georgia"/>
                          <a:ea typeface="Calibri"/>
                        </a:rPr>
                        <a:t>-</a:t>
                      </a:r>
                      <a:r>
                        <a:rPr lang="cs-CZ" sz="300" dirty="0" err="1">
                          <a:latin typeface="Georgia"/>
                          <a:ea typeface="Calibri"/>
                        </a:rPr>
                        <a:t>based</a:t>
                      </a:r>
                      <a:r>
                        <a:rPr lang="cs-CZ" sz="300" dirty="0">
                          <a:latin typeface="Georgia"/>
                          <a:ea typeface="Calibri"/>
                        </a:rPr>
                        <a:t> </a:t>
                      </a:r>
                      <a:r>
                        <a:rPr lang="cs-CZ" sz="300" dirty="0" err="1">
                          <a:latin typeface="Georgia"/>
                          <a:ea typeface="Calibri"/>
                        </a:rPr>
                        <a:t>incentives</a:t>
                      </a:r>
                      <a:endParaRPr lang="cs-CZ" sz="300" dirty="0">
                        <a:latin typeface="Times New Roman"/>
                        <a:ea typeface="Calibri"/>
                      </a:endParaRPr>
                    </a:p>
                  </a:txBody>
                  <a:tcPr marL="19958" marR="19958" marT="19958" marB="19958">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Cost advantage of focused firms is lost with respect to broader competitors</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Differentiation advantage with a focused market is lost</a:t>
                      </a:r>
                      <a:endParaRPr lang="cs-CZ" sz="30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a:latin typeface="Georgia"/>
                          <a:ea typeface="Calibri"/>
                        </a:rPr>
                        <a:t>Competitors find even smaller markets to focus on</a:t>
                      </a:r>
                      <a:endParaRPr lang="cs-CZ" sz="300">
                        <a:latin typeface="Times New Roman"/>
                        <a:ea typeface="Calibri"/>
                      </a:endParaRPr>
                    </a:p>
                  </a:txBody>
                  <a:tcPr marL="19958" marR="19958" marT="19958" marB="19958">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642217">
                <a:tc>
                  <a:txBody>
                    <a:bodyPr/>
                    <a:lstStyle/>
                    <a:p>
                      <a:pPr algn="just">
                        <a:spcAft>
                          <a:spcPts val="0"/>
                        </a:spcAft>
                      </a:pPr>
                      <a:r>
                        <a:rPr lang="cs-CZ" sz="300">
                          <a:latin typeface="Times New Roman"/>
                          <a:ea typeface="Calibri"/>
                        </a:rPr>
                        <a:t>Focus—differentiation</a:t>
                      </a:r>
                    </a:p>
                  </a:txBody>
                  <a:tcPr marL="19958" marR="19958" marT="19958" marB="19958">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342900" lvl="0" indent="-342900" algn="l" fontAlgn="base">
                        <a:lnSpc>
                          <a:spcPts val="2195"/>
                        </a:lnSpc>
                        <a:spcBef>
                          <a:spcPts val="600"/>
                        </a:spcBef>
                        <a:spcAft>
                          <a:spcPts val="0"/>
                        </a:spcAft>
                        <a:buSzPts val="1000"/>
                        <a:buFont typeface="Symbol"/>
                        <a:buChar char=""/>
                        <a:tabLst>
                          <a:tab pos="457200" algn="l"/>
                        </a:tabLst>
                      </a:pPr>
                      <a:r>
                        <a:rPr lang="cs-CZ" sz="300" dirty="0" err="1">
                          <a:latin typeface="Georgia"/>
                          <a:ea typeface="Calibri"/>
                        </a:rPr>
                        <a:t>Unique</a:t>
                      </a:r>
                      <a:r>
                        <a:rPr lang="cs-CZ" sz="300" dirty="0">
                          <a:latin typeface="Georgia"/>
                          <a:ea typeface="Calibri"/>
                        </a:rPr>
                        <a:t> </a:t>
                      </a:r>
                      <a:r>
                        <a:rPr lang="cs-CZ" sz="300" dirty="0" err="1">
                          <a:latin typeface="Georgia"/>
                          <a:ea typeface="Calibri"/>
                        </a:rPr>
                        <a:t>or</a:t>
                      </a:r>
                      <a:r>
                        <a:rPr lang="cs-CZ" sz="300" dirty="0">
                          <a:latin typeface="Georgia"/>
                          <a:ea typeface="Calibri"/>
                        </a:rPr>
                        <a:t> </a:t>
                      </a:r>
                      <a:r>
                        <a:rPr lang="cs-CZ" sz="300" dirty="0" err="1">
                          <a:latin typeface="Georgia"/>
                          <a:ea typeface="Calibri"/>
                        </a:rPr>
                        <a:t>highly</a:t>
                      </a:r>
                      <a:r>
                        <a:rPr lang="cs-CZ" sz="300" dirty="0">
                          <a:latin typeface="Georgia"/>
                          <a:ea typeface="Calibri"/>
                        </a:rPr>
                        <a:t> </a:t>
                      </a:r>
                      <a:r>
                        <a:rPr lang="cs-CZ" sz="300" dirty="0" err="1">
                          <a:latin typeface="Georgia"/>
                          <a:ea typeface="Calibri"/>
                        </a:rPr>
                        <a:t>improved</a:t>
                      </a:r>
                      <a:r>
                        <a:rPr lang="cs-CZ" sz="300" dirty="0">
                          <a:latin typeface="Georgia"/>
                          <a:ea typeface="Calibri"/>
                        </a:rPr>
                        <a:t> </a:t>
                      </a:r>
                      <a:r>
                        <a:rPr lang="cs-CZ" sz="300" dirty="0" err="1">
                          <a:latin typeface="Georgia"/>
                          <a:ea typeface="Calibri"/>
                        </a:rPr>
                        <a:t>products</a:t>
                      </a:r>
                      <a:r>
                        <a:rPr lang="cs-CZ" sz="300" dirty="0">
                          <a:latin typeface="Georgia"/>
                          <a:ea typeface="Calibri"/>
                        </a:rPr>
                        <a:t> </a:t>
                      </a:r>
                      <a:r>
                        <a:rPr lang="cs-CZ" sz="300" dirty="0" err="1">
                          <a:latin typeface="Georgia"/>
                          <a:ea typeface="Calibri"/>
                        </a:rPr>
                        <a:t>or</a:t>
                      </a:r>
                      <a:r>
                        <a:rPr lang="cs-CZ" sz="300" dirty="0">
                          <a:latin typeface="Georgia"/>
                          <a:ea typeface="Calibri"/>
                        </a:rPr>
                        <a:t> </a:t>
                      </a:r>
                      <a:r>
                        <a:rPr lang="cs-CZ" sz="300" dirty="0" err="1">
                          <a:latin typeface="Georgia"/>
                          <a:ea typeface="Calibri"/>
                        </a:rPr>
                        <a:t>services</a:t>
                      </a:r>
                      <a:endParaRPr lang="cs-CZ" sz="300" dirty="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dirty="0" err="1">
                          <a:latin typeface="Georgia"/>
                          <a:ea typeface="Calibri"/>
                        </a:rPr>
                        <a:t>Creative</a:t>
                      </a:r>
                      <a:r>
                        <a:rPr lang="cs-CZ" sz="300" dirty="0">
                          <a:latin typeface="Georgia"/>
                          <a:ea typeface="Calibri"/>
                        </a:rPr>
                        <a:t> </a:t>
                      </a:r>
                      <a:r>
                        <a:rPr lang="cs-CZ" sz="300" dirty="0" err="1">
                          <a:latin typeface="Georgia"/>
                          <a:ea typeface="Calibri"/>
                        </a:rPr>
                        <a:t>approach</a:t>
                      </a:r>
                      <a:r>
                        <a:rPr lang="cs-CZ" sz="300" dirty="0">
                          <a:latin typeface="Georgia"/>
                          <a:ea typeface="Calibri"/>
                        </a:rPr>
                        <a:t> to marketing</a:t>
                      </a:r>
                      <a:endParaRPr lang="cs-CZ" sz="300" dirty="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dirty="0" err="1">
                          <a:latin typeface="Georgia"/>
                          <a:ea typeface="Calibri"/>
                        </a:rPr>
                        <a:t>Reputation</a:t>
                      </a:r>
                      <a:r>
                        <a:rPr lang="cs-CZ" sz="300" dirty="0">
                          <a:latin typeface="Georgia"/>
                          <a:ea typeface="Calibri"/>
                        </a:rPr>
                        <a:t> </a:t>
                      </a:r>
                      <a:r>
                        <a:rPr lang="cs-CZ" sz="300" dirty="0" err="1">
                          <a:latin typeface="Georgia"/>
                          <a:ea typeface="Calibri"/>
                        </a:rPr>
                        <a:t>for</a:t>
                      </a:r>
                      <a:r>
                        <a:rPr lang="cs-CZ" sz="300" dirty="0">
                          <a:latin typeface="Georgia"/>
                          <a:ea typeface="Calibri"/>
                        </a:rPr>
                        <a:t> </a:t>
                      </a:r>
                      <a:r>
                        <a:rPr lang="cs-CZ" sz="300" dirty="0" err="1">
                          <a:latin typeface="Georgia"/>
                          <a:ea typeface="Calibri"/>
                        </a:rPr>
                        <a:t>quality</a:t>
                      </a:r>
                      <a:r>
                        <a:rPr lang="cs-CZ" sz="300" dirty="0">
                          <a:latin typeface="Georgia"/>
                          <a:ea typeface="Calibri"/>
                        </a:rPr>
                        <a:t> </a:t>
                      </a:r>
                      <a:r>
                        <a:rPr lang="cs-CZ" sz="300" dirty="0" err="1">
                          <a:latin typeface="Georgia"/>
                          <a:ea typeface="Calibri"/>
                        </a:rPr>
                        <a:t>and</a:t>
                      </a:r>
                      <a:r>
                        <a:rPr lang="cs-CZ" sz="300" dirty="0">
                          <a:latin typeface="Georgia"/>
                          <a:ea typeface="Calibri"/>
                        </a:rPr>
                        <a:t> </a:t>
                      </a:r>
                      <a:r>
                        <a:rPr lang="cs-CZ" sz="300" dirty="0" err="1">
                          <a:latin typeface="Georgia"/>
                          <a:ea typeface="Calibri"/>
                        </a:rPr>
                        <a:t>product</a:t>
                      </a:r>
                      <a:r>
                        <a:rPr lang="cs-CZ" sz="300" dirty="0">
                          <a:latin typeface="Georgia"/>
                          <a:ea typeface="Calibri"/>
                        </a:rPr>
                        <a:t>/</a:t>
                      </a:r>
                      <a:r>
                        <a:rPr lang="cs-CZ" sz="300" dirty="0" err="1">
                          <a:latin typeface="Georgia"/>
                          <a:ea typeface="Calibri"/>
                        </a:rPr>
                        <a:t>service</a:t>
                      </a:r>
                      <a:r>
                        <a:rPr lang="cs-CZ" sz="300" dirty="0">
                          <a:latin typeface="Georgia"/>
                          <a:ea typeface="Calibri"/>
                        </a:rPr>
                        <a:t> </a:t>
                      </a:r>
                      <a:r>
                        <a:rPr lang="cs-CZ" sz="300" dirty="0" err="1">
                          <a:latin typeface="Georgia"/>
                          <a:ea typeface="Calibri"/>
                        </a:rPr>
                        <a:t>innovation</a:t>
                      </a:r>
                      <a:endParaRPr lang="cs-CZ" sz="300" dirty="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dirty="0" err="1">
                          <a:latin typeface="Georgia"/>
                          <a:ea typeface="Calibri"/>
                        </a:rPr>
                        <a:t>Ability</a:t>
                      </a:r>
                      <a:r>
                        <a:rPr lang="cs-CZ" sz="300" dirty="0">
                          <a:latin typeface="Georgia"/>
                          <a:ea typeface="Calibri"/>
                        </a:rPr>
                        <a:t> to </a:t>
                      </a:r>
                      <a:r>
                        <a:rPr lang="cs-CZ" sz="300" dirty="0" err="1">
                          <a:latin typeface="Georgia"/>
                          <a:ea typeface="Calibri"/>
                        </a:rPr>
                        <a:t>attract</a:t>
                      </a:r>
                      <a:r>
                        <a:rPr lang="cs-CZ" sz="300" dirty="0">
                          <a:latin typeface="Georgia"/>
                          <a:ea typeface="Calibri"/>
                        </a:rPr>
                        <a:t> </a:t>
                      </a:r>
                      <a:r>
                        <a:rPr lang="cs-CZ" sz="300" dirty="0" err="1">
                          <a:latin typeface="Georgia"/>
                          <a:ea typeface="Calibri"/>
                        </a:rPr>
                        <a:t>creative</a:t>
                      </a:r>
                      <a:r>
                        <a:rPr lang="cs-CZ" sz="300" dirty="0">
                          <a:latin typeface="Georgia"/>
                          <a:ea typeface="Calibri"/>
                        </a:rPr>
                        <a:t> </a:t>
                      </a:r>
                      <a:r>
                        <a:rPr lang="cs-CZ" sz="300" dirty="0" err="1">
                          <a:latin typeface="Georgia"/>
                          <a:ea typeface="Calibri"/>
                        </a:rPr>
                        <a:t>personnel</a:t>
                      </a:r>
                      <a:endParaRPr lang="cs-CZ" sz="300" dirty="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dirty="0" err="1">
                          <a:latin typeface="Georgia"/>
                          <a:ea typeface="Calibri"/>
                        </a:rPr>
                        <a:t>Effective</a:t>
                      </a:r>
                      <a:r>
                        <a:rPr lang="cs-CZ" sz="300" dirty="0">
                          <a:latin typeface="Georgia"/>
                          <a:ea typeface="Calibri"/>
                        </a:rPr>
                        <a:t> </a:t>
                      </a:r>
                      <a:r>
                        <a:rPr lang="cs-CZ" sz="300" dirty="0" err="1">
                          <a:latin typeface="Georgia"/>
                          <a:ea typeface="Calibri"/>
                        </a:rPr>
                        <a:t>coordination</a:t>
                      </a:r>
                      <a:r>
                        <a:rPr lang="cs-CZ" sz="300" dirty="0">
                          <a:latin typeface="Georgia"/>
                          <a:ea typeface="Calibri"/>
                        </a:rPr>
                        <a:t> </a:t>
                      </a:r>
                      <a:r>
                        <a:rPr lang="cs-CZ" sz="300" dirty="0" err="1">
                          <a:latin typeface="Georgia"/>
                          <a:ea typeface="Calibri"/>
                        </a:rPr>
                        <a:t>among</a:t>
                      </a:r>
                      <a:r>
                        <a:rPr lang="cs-CZ" sz="300" dirty="0">
                          <a:latin typeface="Georgia"/>
                          <a:ea typeface="Calibri"/>
                        </a:rPr>
                        <a:t> R&amp;D, marketing, </a:t>
                      </a:r>
                      <a:r>
                        <a:rPr lang="cs-CZ" sz="300" dirty="0" err="1">
                          <a:latin typeface="Georgia"/>
                          <a:ea typeface="Calibri"/>
                        </a:rPr>
                        <a:t>and</a:t>
                      </a:r>
                      <a:r>
                        <a:rPr lang="cs-CZ" sz="300" dirty="0">
                          <a:latin typeface="Georgia"/>
                          <a:ea typeface="Calibri"/>
                        </a:rPr>
                        <a:t> </a:t>
                      </a:r>
                      <a:r>
                        <a:rPr lang="cs-CZ" sz="300" dirty="0" err="1">
                          <a:latin typeface="Georgia"/>
                          <a:ea typeface="Calibri"/>
                        </a:rPr>
                        <a:t>operations</a:t>
                      </a:r>
                      <a:endParaRPr lang="cs-CZ" sz="300" dirty="0">
                        <a:latin typeface="Times New Roman"/>
                        <a:ea typeface="Calibri"/>
                      </a:endParaRPr>
                    </a:p>
                  </a:txBody>
                  <a:tcPr marL="19958" marR="19958" marT="19958" marB="19958">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342900" lvl="0" indent="-342900" algn="l" fontAlgn="base">
                        <a:lnSpc>
                          <a:spcPts val="2195"/>
                        </a:lnSpc>
                        <a:spcBef>
                          <a:spcPts val="600"/>
                        </a:spcBef>
                        <a:spcAft>
                          <a:spcPts val="0"/>
                        </a:spcAft>
                        <a:buSzPts val="1000"/>
                        <a:buFont typeface="Symbol"/>
                        <a:buChar char=""/>
                        <a:tabLst>
                          <a:tab pos="457200" algn="l"/>
                        </a:tabLst>
                      </a:pPr>
                      <a:r>
                        <a:rPr lang="cs-CZ" sz="300" dirty="0" err="1">
                          <a:latin typeface="Georgia"/>
                          <a:ea typeface="Calibri"/>
                        </a:rPr>
                        <a:t>Cost</a:t>
                      </a:r>
                      <a:r>
                        <a:rPr lang="cs-CZ" sz="300" dirty="0">
                          <a:latin typeface="Georgia"/>
                          <a:ea typeface="Calibri"/>
                        </a:rPr>
                        <a:t> </a:t>
                      </a:r>
                      <a:r>
                        <a:rPr lang="cs-CZ" sz="300" dirty="0" err="1">
                          <a:latin typeface="Georgia"/>
                          <a:ea typeface="Calibri"/>
                        </a:rPr>
                        <a:t>advantage</a:t>
                      </a:r>
                      <a:r>
                        <a:rPr lang="cs-CZ" sz="300" dirty="0">
                          <a:latin typeface="Georgia"/>
                          <a:ea typeface="Calibri"/>
                        </a:rPr>
                        <a:t> </a:t>
                      </a:r>
                      <a:r>
                        <a:rPr lang="cs-CZ" sz="300" dirty="0" err="1">
                          <a:latin typeface="Georgia"/>
                          <a:ea typeface="Calibri"/>
                        </a:rPr>
                        <a:t>of</a:t>
                      </a:r>
                      <a:r>
                        <a:rPr lang="cs-CZ" sz="300" dirty="0">
                          <a:latin typeface="Georgia"/>
                          <a:ea typeface="Calibri"/>
                        </a:rPr>
                        <a:t> </a:t>
                      </a:r>
                      <a:r>
                        <a:rPr lang="cs-CZ" sz="300" dirty="0" err="1">
                          <a:latin typeface="Georgia"/>
                          <a:ea typeface="Calibri"/>
                        </a:rPr>
                        <a:t>focused</a:t>
                      </a:r>
                      <a:r>
                        <a:rPr lang="cs-CZ" sz="300" dirty="0">
                          <a:latin typeface="Georgia"/>
                          <a:ea typeface="Calibri"/>
                        </a:rPr>
                        <a:t> </a:t>
                      </a:r>
                      <a:r>
                        <a:rPr lang="cs-CZ" sz="300" dirty="0" err="1">
                          <a:latin typeface="Georgia"/>
                          <a:ea typeface="Calibri"/>
                        </a:rPr>
                        <a:t>firms</a:t>
                      </a:r>
                      <a:r>
                        <a:rPr lang="cs-CZ" sz="300" dirty="0">
                          <a:latin typeface="Georgia"/>
                          <a:ea typeface="Calibri"/>
                        </a:rPr>
                        <a:t> </a:t>
                      </a:r>
                      <a:r>
                        <a:rPr lang="cs-CZ" sz="300" dirty="0" err="1">
                          <a:latin typeface="Georgia"/>
                          <a:ea typeface="Calibri"/>
                        </a:rPr>
                        <a:t>is</a:t>
                      </a:r>
                      <a:r>
                        <a:rPr lang="cs-CZ" sz="300" dirty="0">
                          <a:latin typeface="Georgia"/>
                          <a:ea typeface="Calibri"/>
                        </a:rPr>
                        <a:t> </a:t>
                      </a:r>
                      <a:r>
                        <a:rPr lang="cs-CZ" sz="300" dirty="0" err="1">
                          <a:latin typeface="Georgia"/>
                          <a:ea typeface="Calibri"/>
                        </a:rPr>
                        <a:t>lost</a:t>
                      </a:r>
                      <a:r>
                        <a:rPr lang="cs-CZ" sz="300" dirty="0">
                          <a:latin typeface="Georgia"/>
                          <a:ea typeface="Calibri"/>
                        </a:rPr>
                        <a:t> </a:t>
                      </a:r>
                      <a:r>
                        <a:rPr lang="cs-CZ" sz="300" dirty="0" err="1">
                          <a:latin typeface="Georgia"/>
                          <a:ea typeface="Calibri"/>
                        </a:rPr>
                        <a:t>with</a:t>
                      </a:r>
                      <a:r>
                        <a:rPr lang="cs-CZ" sz="300" dirty="0">
                          <a:latin typeface="Georgia"/>
                          <a:ea typeface="Calibri"/>
                        </a:rPr>
                        <a:t> </a:t>
                      </a:r>
                      <a:r>
                        <a:rPr lang="cs-CZ" sz="300" dirty="0" err="1">
                          <a:latin typeface="Georgia"/>
                          <a:ea typeface="Calibri"/>
                        </a:rPr>
                        <a:t>respect</a:t>
                      </a:r>
                      <a:r>
                        <a:rPr lang="cs-CZ" sz="300" dirty="0">
                          <a:latin typeface="Georgia"/>
                          <a:ea typeface="Calibri"/>
                        </a:rPr>
                        <a:t> to </a:t>
                      </a:r>
                      <a:r>
                        <a:rPr lang="cs-CZ" sz="300" dirty="0" err="1">
                          <a:latin typeface="Georgia"/>
                          <a:ea typeface="Calibri"/>
                        </a:rPr>
                        <a:t>broader</a:t>
                      </a:r>
                      <a:r>
                        <a:rPr lang="cs-CZ" sz="300" dirty="0">
                          <a:latin typeface="Georgia"/>
                          <a:ea typeface="Calibri"/>
                        </a:rPr>
                        <a:t> </a:t>
                      </a:r>
                      <a:r>
                        <a:rPr lang="cs-CZ" sz="300" dirty="0" err="1">
                          <a:latin typeface="Georgia"/>
                          <a:ea typeface="Calibri"/>
                        </a:rPr>
                        <a:t>competitors</a:t>
                      </a:r>
                      <a:endParaRPr lang="cs-CZ" sz="300" dirty="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dirty="0" err="1">
                          <a:latin typeface="Georgia"/>
                          <a:ea typeface="Calibri"/>
                        </a:rPr>
                        <a:t>Differentiation</a:t>
                      </a:r>
                      <a:r>
                        <a:rPr lang="cs-CZ" sz="300" dirty="0">
                          <a:latin typeface="Georgia"/>
                          <a:ea typeface="Calibri"/>
                        </a:rPr>
                        <a:t> </a:t>
                      </a:r>
                      <a:r>
                        <a:rPr lang="cs-CZ" sz="300" dirty="0" err="1">
                          <a:latin typeface="Georgia"/>
                          <a:ea typeface="Calibri"/>
                        </a:rPr>
                        <a:t>advantage</a:t>
                      </a:r>
                      <a:r>
                        <a:rPr lang="cs-CZ" sz="300" dirty="0">
                          <a:latin typeface="Georgia"/>
                          <a:ea typeface="Calibri"/>
                        </a:rPr>
                        <a:t> </a:t>
                      </a:r>
                      <a:r>
                        <a:rPr lang="cs-CZ" sz="300" dirty="0" err="1">
                          <a:latin typeface="Georgia"/>
                          <a:ea typeface="Calibri"/>
                        </a:rPr>
                        <a:t>with</a:t>
                      </a:r>
                      <a:r>
                        <a:rPr lang="cs-CZ" sz="300" dirty="0">
                          <a:latin typeface="Georgia"/>
                          <a:ea typeface="Calibri"/>
                        </a:rPr>
                        <a:t> a </a:t>
                      </a:r>
                      <a:r>
                        <a:rPr lang="cs-CZ" sz="300" dirty="0" err="1">
                          <a:latin typeface="Georgia"/>
                          <a:ea typeface="Calibri"/>
                        </a:rPr>
                        <a:t>focused</a:t>
                      </a:r>
                      <a:r>
                        <a:rPr lang="cs-CZ" sz="300" dirty="0">
                          <a:latin typeface="Georgia"/>
                          <a:ea typeface="Calibri"/>
                        </a:rPr>
                        <a:t> market </a:t>
                      </a:r>
                      <a:r>
                        <a:rPr lang="cs-CZ" sz="300" dirty="0" err="1">
                          <a:latin typeface="Georgia"/>
                          <a:ea typeface="Calibri"/>
                        </a:rPr>
                        <a:t>is</a:t>
                      </a:r>
                      <a:r>
                        <a:rPr lang="cs-CZ" sz="300" dirty="0">
                          <a:latin typeface="Georgia"/>
                          <a:ea typeface="Calibri"/>
                        </a:rPr>
                        <a:t> </a:t>
                      </a:r>
                      <a:r>
                        <a:rPr lang="cs-CZ" sz="300" dirty="0" err="1">
                          <a:latin typeface="Georgia"/>
                          <a:ea typeface="Calibri"/>
                        </a:rPr>
                        <a:t>lost</a:t>
                      </a:r>
                      <a:endParaRPr lang="cs-CZ" sz="300" dirty="0">
                        <a:latin typeface="Times New Roman"/>
                        <a:ea typeface="Calibri"/>
                      </a:endParaRPr>
                    </a:p>
                    <a:p>
                      <a:pPr marL="342900" lvl="0" indent="-342900" algn="l" fontAlgn="base">
                        <a:lnSpc>
                          <a:spcPts val="2195"/>
                        </a:lnSpc>
                        <a:spcBef>
                          <a:spcPts val="600"/>
                        </a:spcBef>
                        <a:spcAft>
                          <a:spcPts val="0"/>
                        </a:spcAft>
                        <a:buSzPts val="1000"/>
                        <a:buFont typeface="Symbol"/>
                        <a:buChar char=""/>
                        <a:tabLst>
                          <a:tab pos="457200" algn="l"/>
                        </a:tabLst>
                      </a:pPr>
                      <a:r>
                        <a:rPr lang="cs-CZ" sz="300" dirty="0" err="1">
                          <a:latin typeface="Georgia"/>
                          <a:ea typeface="Calibri"/>
                        </a:rPr>
                        <a:t>Competitors</a:t>
                      </a:r>
                      <a:r>
                        <a:rPr lang="cs-CZ" sz="300" dirty="0">
                          <a:latin typeface="Georgia"/>
                          <a:ea typeface="Calibri"/>
                        </a:rPr>
                        <a:t> </a:t>
                      </a:r>
                      <a:r>
                        <a:rPr lang="cs-CZ" sz="300" dirty="0" err="1">
                          <a:latin typeface="Georgia"/>
                          <a:ea typeface="Calibri"/>
                        </a:rPr>
                        <a:t>find</a:t>
                      </a:r>
                      <a:r>
                        <a:rPr lang="cs-CZ" sz="300" dirty="0">
                          <a:latin typeface="Georgia"/>
                          <a:ea typeface="Calibri"/>
                        </a:rPr>
                        <a:t> </a:t>
                      </a:r>
                      <a:r>
                        <a:rPr lang="cs-CZ" sz="300" dirty="0" err="1">
                          <a:latin typeface="Georgia"/>
                          <a:ea typeface="Calibri"/>
                        </a:rPr>
                        <a:t>even</a:t>
                      </a:r>
                      <a:r>
                        <a:rPr lang="cs-CZ" sz="300" dirty="0">
                          <a:latin typeface="Georgia"/>
                          <a:ea typeface="Calibri"/>
                        </a:rPr>
                        <a:t> </a:t>
                      </a:r>
                      <a:r>
                        <a:rPr lang="cs-CZ" sz="300" dirty="0" err="1">
                          <a:latin typeface="Georgia"/>
                          <a:ea typeface="Calibri"/>
                        </a:rPr>
                        <a:t>smaller</a:t>
                      </a:r>
                      <a:r>
                        <a:rPr lang="cs-CZ" sz="300" dirty="0">
                          <a:latin typeface="Georgia"/>
                          <a:ea typeface="Calibri"/>
                        </a:rPr>
                        <a:t> </a:t>
                      </a:r>
                      <a:r>
                        <a:rPr lang="cs-CZ" sz="300" dirty="0" err="1">
                          <a:latin typeface="Georgia"/>
                          <a:ea typeface="Calibri"/>
                        </a:rPr>
                        <a:t>markets</a:t>
                      </a:r>
                      <a:r>
                        <a:rPr lang="cs-CZ" sz="300" dirty="0">
                          <a:latin typeface="Georgia"/>
                          <a:ea typeface="Calibri"/>
                        </a:rPr>
                        <a:t> to </a:t>
                      </a:r>
                      <a:r>
                        <a:rPr lang="cs-CZ" sz="300" dirty="0" err="1">
                          <a:latin typeface="Georgia"/>
                          <a:ea typeface="Calibri"/>
                        </a:rPr>
                        <a:t>focus</a:t>
                      </a:r>
                      <a:r>
                        <a:rPr lang="cs-CZ" sz="300" dirty="0">
                          <a:latin typeface="Georgia"/>
                          <a:ea typeface="Calibri"/>
                        </a:rPr>
                        <a:t> on</a:t>
                      </a:r>
                      <a:endParaRPr lang="cs-CZ" sz="300" dirty="0">
                        <a:latin typeface="Times New Roman"/>
                        <a:ea typeface="Calibri"/>
                      </a:endParaRPr>
                    </a:p>
                  </a:txBody>
                  <a:tcPr marL="19958" marR="19958" marT="19958" marB="19958">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5" name="Tabulka 4"/>
          <p:cNvGraphicFramePr>
            <a:graphicFrameLocks noGrp="1"/>
          </p:cNvGraphicFramePr>
          <p:nvPr/>
        </p:nvGraphicFramePr>
        <p:xfrm>
          <a:off x="179511" y="0"/>
          <a:ext cx="8712969" cy="6652772"/>
        </p:xfrm>
        <a:graphic>
          <a:graphicData uri="http://schemas.openxmlformats.org/drawingml/2006/table">
            <a:tbl>
              <a:tblPr/>
              <a:tblGrid>
                <a:gridCol w="1491409">
                  <a:extLst>
                    <a:ext uri="{9D8B030D-6E8A-4147-A177-3AD203B41FA5}">
                      <a16:colId xmlns:a16="http://schemas.microsoft.com/office/drawing/2014/main" val="20000"/>
                    </a:ext>
                  </a:extLst>
                </a:gridCol>
                <a:gridCol w="4317237">
                  <a:extLst>
                    <a:ext uri="{9D8B030D-6E8A-4147-A177-3AD203B41FA5}">
                      <a16:colId xmlns:a16="http://schemas.microsoft.com/office/drawing/2014/main" val="20001"/>
                    </a:ext>
                  </a:extLst>
                </a:gridCol>
                <a:gridCol w="2904323">
                  <a:extLst>
                    <a:ext uri="{9D8B030D-6E8A-4147-A177-3AD203B41FA5}">
                      <a16:colId xmlns:a16="http://schemas.microsoft.com/office/drawing/2014/main" val="20002"/>
                    </a:ext>
                  </a:extLst>
                </a:gridCol>
              </a:tblGrid>
              <a:tr h="279063">
                <a:tc>
                  <a:txBody>
                    <a:bodyPr/>
                    <a:lstStyle/>
                    <a:p>
                      <a:pPr algn="ctr">
                        <a:spcBef>
                          <a:spcPts val="600"/>
                        </a:spcBef>
                        <a:spcAft>
                          <a:spcPts val="0"/>
                        </a:spcAft>
                      </a:pPr>
                      <a:r>
                        <a:rPr lang="cs-CZ" sz="1200" b="1" dirty="0" err="1">
                          <a:solidFill>
                            <a:srgbClr val="F48800"/>
                          </a:solidFill>
                          <a:latin typeface="Times New Roman"/>
                          <a:ea typeface="Calibri"/>
                        </a:rPr>
                        <a:t>Generic</a:t>
                      </a:r>
                      <a:r>
                        <a:rPr lang="cs-CZ" sz="1200" b="1" dirty="0">
                          <a:solidFill>
                            <a:srgbClr val="F48800"/>
                          </a:solidFill>
                          <a:latin typeface="Times New Roman"/>
                          <a:ea typeface="Calibri"/>
                        </a:rPr>
                        <a:t> </a:t>
                      </a:r>
                      <a:r>
                        <a:rPr lang="cs-CZ" sz="1200" b="1" dirty="0" err="1">
                          <a:solidFill>
                            <a:srgbClr val="F48800"/>
                          </a:solidFill>
                          <a:latin typeface="Times New Roman"/>
                          <a:ea typeface="Calibri"/>
                        </a:rPr>
                        <a:t>Strategy</a:t>
                      </a:r>
                      <a:endParaRPr lang="cs-CZ" sz="1200" dirty="0">
                        <a:latin typeface="Times New Roman"/>
                        <a:ea typeface="Calibri"/>
                      </a:endParaRPr>
                    </a:p>
                  </a:txBody>
                  <a:tcPr marL="39493" marR="39493" marT="39493" marB="39493"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cs-CZ" sz="1200" b="1" dirty="0" err="1">
                          <a:solidFill>
                            <a:srgbClr val="F48800"/>
                          </a:solidFill>
                          <a:latin typeface="Times New Roman"/>
                          <a:ea typeface="Calibri"/>
                        </a:rPr>
                        <a:t>Required</a:t>
                      </a:r>
                      <a:r>
                        <a:rPr lang="cs-CZ" sz="1200" b="1" dirty="0">
                          <a:solidFill>
                            <a:srgbClr val="F48800"/>
                          </a:solidFill>
                          <a:latin typeface="Times New Roman"/>
                          <a:ea typeface="Calibri"/>
                        </a:rPr>
                        <a:t> </a:t>
                      </a:r>
                      <a:r>
                        <a:rPr lang="cs-CZ" sz="1200" b="1" dirty="0" err="1">
                          <a:solidFill>
                            <a:srgbClr val="F48800"/>
                          </a:solidFill>
                          <a:latin typeface="Times New Roman"/>
                          <a:ea typeface="Calibri"/>
                        </a:rPr>
                        <a:t>Activities</a:t>
                      </a:r>
                      <a:endParaRPr lang="cs-CZ" sz="1200" dirty="0">
                        <a:latin typeface="Times New Roman"/>
                        <a:ea typeface="Calibri"/>
                      </a:endParaRPr>
                    </a:p>
                  </a:txBody>
                  <a:tcPr marL="39493" marR="39493" marT="39493" marB="39493"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cs-CZ" sz="1200" b="1" dirty="0" err="1">
                          <a:solidFill>
                            <a:srgbClr val="F48800"/>
                          </a:solidFill>
                          <a:latin typeface="Times New Roman"/>
                          <a:ea typeface="Calibri"/>
                        </a:rPr>
                        <a:t>Issues</a:t>
                      </a:r>
                      <a:endParaRPr lang="cs-CZ" sz="1200" dirty="0">
                        <a:latin typeface="Times New Roman"/>
                        <a:ea typeface="Calibri"/>
                      </a:endParaRPr>
                    </a:p>
                  </a:txBody>
                  <a:tcPr marL="39493" marR="39493" marT="39493" marB="39493"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79834">
                <a:tc>
                  <a:txBody>
                    <a:bodyPr/>
                    <a:lstStyle/>
                    <a:p>
                      <a:pPr algn="just">
                        <a:spcAft>
                          <a:spcPts val="0"/>
                        </a:spcAft>
                      </a:pPr>
                      <a:r>
                        <a:rPr lang="cs-CZ" sz="1200" dirty="0" err="1">
                          <a:latin typeface="Times New Roman"/>
                          <a:ea typeface="Calibri"/>
                        </a:rPr>
                        <a:t>Cost</a:t>
                      </a:r>
                      <a:r>
                        <a:rPr lang="cs-CZ" sz="1200" dirty="0">
                          <a:latin typeface="Times New Roman"/>
                          <a:ea typeface="Calibri"/>
                        </a:rPr>
                        <a:t> </a:t>
                      </a:r>
                      <a:r>
                        <a:rPr lang="cs-CZ" sz="1200" dirty="0" err="1">
                          <a:latin typeface="Times New Roman"/>
                          <a:ea typeface="Calibri"/>
                        </a:rPr>
                        <a:t>leadership</a:t>
                      </a:r>
                      <a:endParaRPr lang="cs-CZ" sz="1200" dirty="0">
                        <a:latin typeface="Times New Roman"/>
                        <a:ea typeface="Calibri"/>
                      </a:endParaRPr>
                    </a:p>
                  </a:txBody>
                  <a:tcPr marL="39493" marR="39493" marT="39493" marB="39493"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Economies</a:t>
                      </a:r>
                      <a:r>
                        <a:rPr lang="cs-CZ" sz="1200" dirty="0">
                          <a:latin typeface="Georgia"/>
                          <a:ea typeface="Calibri"/>
                        </a:rPr>
                        <a:t> </a:t>
                      </a:r>
                      <a:r>
                        <a:rPr lang="cs-CZ" sz="1200" dirty="0" err="1">
                          <a:latin typeface="Georgia"/>
                          <a:ea typeface="Calibri"/>
                        </a:rPr>
                        <a:t>of</a:t>
                      </a:r>
                      <a:r>
                        <a:rPr lang="cs-CZ" sz="1200" dirty="0">
                          <a:latin typeface="Georgia"/>
                          <a:ea typeface="Calibri"/>
                        </a:rPr>
                        <a:t> </a:t>
                      </a:r>
                      <a:r>
                        <a:rPr lang="cs-CZ" sz="1200" dirty="0" err="1">
                          <a:latin typeface="Georgia"/>
                          <a:ea typeface="Calibri"/>
                        </a:rPr>
                        <a:t>scale</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Reduce</a:t>
                      </a:r>
                      <a:r>
                        <a:rPr lang="cs-CZ" sz="1200" dirty="0">
                          <a:latin typeface="Georgia"/>
                          <a:ea typeface="Calibri"/>
                        </a:rPr>
                        <a:t> </a:t>
                      </a:r>
                      <a:r>
                        <a:rPr lang="cs-CZ" sz="1200" dirty="0" err="1">
                          <a:latin typeface="Georgia"/>
                          <a:ea typeface="Calibri"/>
                        </a:rPr>
                        <a:t>overhead</a:t>
                      </a:r>
                      <a:r>
                        <a:rPr lang="cs-CZ" sz="1200" dirty="0">
                          <a:latin typeface="Georgia"/>
                          <a:ea typeface="Calibri"/>
                        </a:rPr>
                        <a:t> </a:t>
                      </a:r>
                      <a:r>
                        <a:rPr lang="cs-CZ" sz="1200" dirty="0" err="1">
                          <a:latin typeface="Georgia"/>
                          <a:ea typeface="Calibri"/>
                        </a:rPr>
                        <a:t>costs</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Lower</a:t>
                      </a:r>
                      <a:r>
                        <a:rPr lang="cs-CZ" sz="1200" dirty="0">
                          <a:latin typeface="Georgia"/>
                          <a:ea typeface="Calibri"/>
                        </a:rPr>
                        <a:t> </a:t>
                      </a:r>
                      <a:r>
                        <a:rPr lang="cs-CZ" sz="1200" dirty="0" err="1">
                          <a:latin typeface="Georgia"/>
                          <a:ea typeface="Calibri"/>
                        </a:rPr>
                        <a:t>cost</a:t>
                      </a:r>
                      <a:r>
                        <a:rPr lang="cs-CZ" sz="1200" dirty="0">
                          <a:latin typeface="Georgia"/>
                          <a:ea typeface="Calibri"/>
                        </a:rPr>
                        <a:t> </a:t>
                      </a:r>
                      <a:r>
                        <a:rPr lang="cs-CZ" sz="1200" dirty="0" err="1">
                          <a:latin typeface="Georgia"/>
                          <a:ea typeface="Calibri"/>
                        </a:rPr>
                        <a:t>of</a:t>
                      </a:r>
                      <a:r>
                        <a:rPr lang="cs-CZ" sz="1200" dirty="0">
                          <a:latin typeface="Georgia"/>
                          <a:ea typeface="Calibri"/>
                        </a:rPr>
                        <a:t> </a:t>
                      </a:r>
                      <a:r>
                        <a:rPr lang="cs-CZ" sz="1200" dirty="0" err="1">
                          <a:latin typeface="Georgia"/>
                          <a:ea typeface="Calibri"/>
                        </a:rPr>
                        <a:t>supplies</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Capital</a:t>
                      </a:r>
                      <a:r>
                        <a:rPr lang="cs-CZ" sz="1200" dirty="0">
                          <a:latin typeface="Georgia"/>
                          <a:ea typeface="Calibri"/>
                        </a:rPr>
                        <a:t> </a:t>
                      </a:r>
                      <a:r>
                        <a:rPr lang="cs-CZ" sz="1200" dirty="0" err="1">
                          <a:latin typeface="Georgia"/>
                          <a:ea typeface="Calibri"/>
                        </a:rPr>
                        <a:t>investment</a:t>
                      </a:r>
                      <a:r>
                        <a:rPr lang="cs-CZ" sz="1200" dirty="0">
                          <a:latin typeface="Georgia"/>
                          <a:ea typeface="Calibri"/>
                        </a:rPr>
                        <a:t> in technology to </a:t>
                      </a:r>
                      <a:r>
                        <a:rPr lang="cs-CZ" sz="1200" dirty="0" err="1">
                          <a:latin typeface="Georgia"/>
                          <a:ea typeface="Calibri"/>
                        </a:rPr>
                        <a:t>reduce</a:t>
                      </a:r>
                      <a:r>
                        <a:rPr lang="cs-CZ" sz="1200" dirty="0">
                          <a:latin typeface="Georgia"/>
                          <a:ea typeface="Calibri"/>
                        </a:rPr>
                        <a:t> </a:t>
                      </a:r>
                      <a:r>
                        <a:rPr lang="cs-CZ" sz="1200" dirty="0" err="1">
                          <a:latin typeface="Georgia"/>
                          <a:ea typeface="Calibri"/>
                        </a:rPr>
                        <a:t>cost</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Labor</a:t>
                      </a:r>
                      <a:r>
                        <a:rPr lang="cs-CZ" sz="1200" dirty="0">
                          <a:latin typeface="Georgia"/>
                          <a:ea typeface="Calibri"/>
                        </a:rPr>
                        <a:t> </a:t>
                      </a:r>
                      <a:r>
                        <a:rPr lang="cs-CZ" sz="1200" dirty="0" err="1">
                          <a:latin typeface="Georgia"/>
                          <a:ea typeface="Calibri"/>
                        </a:rPr>
                        <a:t>cost</a:t>
                      </a:r>
                      <a:r>
                        <a:rPr lang="cs-CZ" sz="1200" dirty="0">
                          <a:latin typeface="Georgia"/>
                          <a:ea typeface="Calibri"/>
                        </a:rPr>
                        <a:t> </a:t>
                      </a:r>
                      <a:r>
                        <a:rPr lang="cs-CZ" sz="1200" dirty="0" err="1">
                          <a:latin typeface="Georgia"/>
                          <a:ea typeface="Calibri"/>
                        </a:rPr>
                        <a:t>reduction</a:t>
                      </a:r>
                      <a:r>
                        <a:rPr lang="cs-CZ" sz="1200" dirty="0">
                          <a:latin typeface="Georgia"/>
                          <a:ea typeface="Calibri"/>
                        </a:rPr>
                        <a:t> </a:t>
                      </a:r>
                      <a:r>
                        <a:rPr lang="cs-CZ" sz="1200" dirty="0" err="1">
                          <a:latin typeface="Georgia"/>
                          <a:ea typeface="Calibri"/>
                        </a:rPr>
                        <a:t>through</a:t>
                      </a:r>
                      <a:r>
                        <a:rPr lang="cs-CZ" sz="1200" dirty="0">
                          <a:latin typeface="Georgia"/>
                          <a:ea typeface="Calibri"/>
                        </a:rPr>
                        <a:t> </a:t>
                      </a:r>
                      <a:r>
                        <a:rPr lang="cs-CZ" sz="1200" dirty="0" err="1">
                          <a:latin typeface="Georgia"/>
                          <a:ea typeface="Calibri"/>
                        </a:rPr>
                        <a:t>supervision</a:t>
                      </a:r>
                      <a:r>
                        <a:rPr lang="cs-CZ" sz="1200" dirty="0">
                          <a:latin typeface="Georgia"/>
                          <a:ea typeface="Calibri"/>
                        </a:rPr>
                        <a:t>, outsourcing, </a:t>
                      </a:r>
                      <a:r>
                        <a:rPr lang="cs-CZ" sz="1200" dirty="0" err="1">
                          <a:latin typeface="Georgia"/>
                          <a:ea typeface="Calibri"/>
                        </a:rPr>
                        <a:t>and</a:t>
                      </a:r>
                      <a:r>
                        <a:rPr lang="cs-CZ" sz="1200" dirty="0">
                          <a:latin typeface="Georgia"/>
                          <a:ea typeface="Calibri"/>
                        </a:rPr>
                        <a:t> </a:t>
                      </a:r>
                      <a:r>
                        <a:rPr lang="cs-CZ" sz="1200" dirty="0" err="1">
                          <a:latin typeface="Georgia"/>
                          <a:ea typeface="Calibri"/>
                        </a:rPr>
                        <a:t>work</a:t>
                      </a:r>
                      <a:r>
                        <a:rPr lang="cs-CZ" sz="1200" dirty="0">
                          <a:latin typeface="Georgia"/>
                          <a:ea typeface="Calibri"/>
                        </a:rPr>
                        <a:t> design</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Low</a:t>
                      </a:r>
                      <a:r>
                        <a:rPr lang="cs-CZ" sz="1200" dirty="0">
                          <a:latin typeface="Georgia"/>
                          <a:ea typeface="Calibri"/>
                        </a:rPr>
                        <a:t>-</a:t>
                      </a:r>
                      <a:r>
                        <a:rPr lang="cs-CZ" sz="1200" dirty="0" err="1">
                          <a:latin typeface="Georgia"/>
                          <a:ea typeface="Calibri"/>
                        </a:rPr>
                        <a:t>cost</a:t>
                      </a:r>
                      <a:r>
                        <a:rPr lang="cs-CZ" sz="1200" dirty="0">
                          <a:latin typeface="Georgia"/>
                          <a:ea typeface="Calibri"/>
                        </a:rPr>
                        <a:t> </a:t>
                      </a:r>
                      <a:r>
                        <a:rPr lang="cs-CZ" sz="1200" dirty="0" err="1">
                          <a:latin typeface="Georgia"/>
                          <a:ea typeface="Calibri"/>
                        </a:rPr>
                        <a:t>distribution</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Reduce</a:t>
                      </a:r>
                      <a:r>
                        <a:rPr lang="cs-CZ" sz="1200" dirty="0">
                          <a:latin typeface="Georgia"/>
                          <a:ea typeface="Calibri"/>
                        </a:rPr>
                        <a:t> </a:t>
                      </a:r>
                      <a:r>
                        <a:rPr lang="cs-CZ" sz="1200" dirty="0" err="1">
                          <a:latin typeface="Georgia"/>
                          <a:ea typeface="Calibri"/>
                        </a:rPr>
                        <a:t>cost</a:t>
                      </a:r>
                      <a:r>
                        <a:rPr lang="cs-CZ" sz="1200" dirty="0">
                          <a:latin typeface="Georgia"/>
                          <a:ea typeface="Calibri"/>
                        </a:rPr>
                        <a:t> </a:t>
                      </a:r>
                      <a:r>
                        <a:rPr lang="cs-CZ" sz="1200" dirty="0" err="1">
                          <a:latin typeface="Georgia"/>
                          <a:ea typeface="Calibri"/>
                        </a:rPr>
                        <a:t>of</a:t>
                      </a:r>
                      <a:r>
                        <a:rPr lang="cs-CZ" sz="1200" dirty="0">
                          <a:latin typeface="Georgia"/>
                          <a:ea typeface="Calibri"/>
                        </a:rPr>
                        <a:t> </a:t>
                      </a:r>
                      <a:r>
                        <a:rPr lang="cs-CZ" sz="1200" dirty="0" err="1">
                          <a:latin typeface="Georgia"/>
                          <a:ea typeface="Calibri"/>
                        </a:rPr>
                        <a:t>manufacturing</a:t>
                      </a:r>
                      <a:r>
                        <a:rPr lang="cs-CZ" sz="1200" dirty="0">
                          <a:latin typeface="Georgia"/>
                          <a:ea typeface="Calibri"/>
                        </a:rPr>
                        <a:t> </a:t>
                      </a:r>
                      <a:r>
                        <a:rPr lang="cs-CZ" sz="1200" dirty="0" err="1">
                          <a:latin typeface="Georgia"/>
                          <a:ea typeface="Calibri"/>
                        </a:rPr>
                        <a:t>or</a:t>
                      </a:r>
                      <a:r>
                        <a:rPr lang="cs-CZ" sz="1200" dirty="0">
                          <a:latin typeface="Georgia"/>
                          <a:ea typeface="Calibri"/>
                        </a:rPr>
                        <a:t> </a:t>
                      </a:r>
                      <a:r>
                        <a:rPr lang="cs-CZ" sz="1200" dirty="0" err="1">
                          <a:latin typeface="Georgia"/>
                          <a:ea typeface="Calibri"/>
                        </a:rPr>
                        <a:t>providing</a:t>
                      </a:r>
                      <a:r>
                        <a:rPr lang="cs-CZ" sz="1200" dirty="0">
                          <a:latin typeface="Georgia"/>
                          <a:ea typeface="Calibri"/>
                        </a:rPr>
                        <a:t> </a:t>
                      </a:r>
                      <a:r>
                        <a:rPr lang="cs-CZ" sz="1200" dirty="0" err="1">
                          <a:latin typeface="Georgia"/>
                          <a:ea typeface="Calibri"/>
                        </a:rPr>
                        <a:t>service</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Tight</a:t>
                      </a:r>
                      <a:r>
                        <a:rPr lang="cs-CZ" sz="1200" dirty="0">
                          <a:latin typeface="Georgia"/>
                          <a:ea typeface="Calibri"/>
                        </a:rPr>
                        <a:t> </a:t>
                      </a:r>
                      <a:r>
                        <a:rPr lang="cs-CZ" sz="1200" dirty="0" err="1">
                          <a:latin typeface="Georgia"/>
                          <a:ea typeface="Calibri"/>
                        </a:rPr>
                        <a:t>financial</a:t>
                      </a:r>
                      <a:r>
                        <a:rPr lang="cs-CZ" sz="1200" dirty="0">
                          <a:latin typeface="Georgia"/>
                          <a:ea typeface="Calibri"/>
                        </a:rPr>
                        <a:t> </a:t>
                      </a:r>
                      <a:r>
                        <a:rPr lang="cs-CZ" sz="1200" dirty="0" err="1">
                          <a:latin typeface="Georgia"/>
                          <a:ea typeface="Calibri"/>
                        </a:rPr>
                        <a:t>control</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Operate</a:t>
                      </a:r>
                      <a:r>
                        <a:rPr lang="cs-CZ" sz="1200" dirty="0">
                          <a:latin typeface="Georgia"/>
                          <a:ea typeface="Calibri"/>
                        </a:rPr>
                        <a:t> in </a:t>
                      </a:r>
                      <a:r>
                        <a:rPr lang="cs-CZ" sz="1200" dirty="0" err="1">
                          <a:latin typeface="Georgia"/>
                          <a:ea typeface="Calibri"/>
                        </a:rPr>
                        <a:t>lower</a:t>
                      </a:r>
                      <a:r>
                        <a:rPr lang="cs-CZ" sz="1200" dirty="0">
                          <a:latin typeface="Georgia"/>
                          <a:ea typeface="Calibri"/>
                        </a:rPr>
                        <a:t> </a:t>
                      </a:r>
                      <a:r>
                        <a:rPr lang="cs-CZ" sz="1200" dirty="0" err="1">
                          <a:latin typeface="Georgia"/>
                          <a:ea typeface="Calibri"/>
                        </a:rPr>
                        <a:t>cost</a:t>
                      </a:r>
                      <a:r>
                        <a:rPr lang="cs-CZ" sz="1200" dirty="0">
                          <a:latin typeface="Georgia"/>
                          <a:ea typeface="Calibri"/>
                        </a:rPr>
                        <a:t> </a:t>
                      </a:r>
                      <a:r>
                        <a:rPr lang="cs-CZ" sz="1200" dirty="0" err="1">
                          <a:latin typeface="Georgia"/>
                          <a:ea typeface="Calibri"/>
                        </a:rPr>
                        <a:t>environments</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Production</a:t>
                      </a:r>
                      <a:r>
                        <a:rPr lang="cs-CZ" sz="1200" dirty="0">
                          <a:latin typeface="Georgia"/>
                          <a:ea typeface="Calibri"/>
                        </a:rPr>
                        <a:t>-</a:t>
                      </a:r>
                      <a:r>
                        <a:rPr lang="cs-CZ" sz="1200" dirty="0" err="1">
                          <a:latin typeface="Georgia"/>
                          <a:ea typeface="Calibri"/>
                        </a:rPr>
                        <a:t>based</a:t>
                      </a:r>
                      <a:r>
                        <a:rPr lang="cs-CZ" sz="1200" dirty="0">
                          <a:latin typeface="Georgia"/>
                          <a:ea typeface="Calibri"/>
                        </a:rPr>
                        <a:t> </a:t>
                      </a:r>
                      <a:r>
                        <a:rPr lang="cs-CZ" sz="1200" dirty="0" err="1">
                          <a:latin typeface="Georgia"/>
                          <a:ea typeface="Calibri"/>
                        </a:rPr>
                        <a:t>incentives</a:t>
                      </a:r>
                      <a:endParaRPr lang="cs-CZ" sz="1200" dirty="0">
                        <a:latin typeface="Times New Roman"/>
                        <a:ea typeface="Calibri"/>
                      </a:endParaRPr>
                    </a:p>
                  </a:txBody>
                  <a:tcPr marL="39493" marR="39493" marT="39493" marB="39493"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Product</a:t>
                      </a:r>
                      <a:r>
                        <a:rPr lang="cs-CZ" sz="1200" dirty="0">
                          <a:latin typeface="Georgia"/>
                          <a:ea typeface="Calibri"/>
                        </a:rPr>
                        <a:t> </a:t>
                      </a:r>
                      <a:r>
                        <a:rPr lang="cs-CZ" sz="1200" dirty="0" err="1">
                          <a:latin typeface="Georgia"/>
                          <a:ea typeface="Calibri"/>
                        </a:rPr>
                        <a:t>or</a:t>
                      </a:r>
                      <a:r>
                        <a:rPr lang="cs-CZ" sz="1200" dirty="0">
                          <a:latin typeface="Georgia"/>
                          <a:ea typeface="Calibri"/>
                        </a:rPr>
                        <a:t> </a:t>
                      </a:r>
                      <a:r>
                        <a:rPr lang="cs-CZ" sz="1200" dirty="0" err="1">
                          <a:latin typeface="Georgia"/>
                          <a:ea typeface="Calibri"/>
                        </a:rPr>
                        <a:t>service</a:t>
                      </a:r>
                      <a:r>
                        <a:rPr lang="cs-CZ" sz="1200" dirty="0">
                          <a:latin typeface="Georgia"/>
                          <a:ea typeface="Calibri"/>
                        </a:rPr>
                        <a:t> </a:t>
                      </a:r>
                      <a:r>
                        <a:rPr lang="cs-CZ" sz="1200" dirty="0" err="1">
                          <a:latin typeface="Georgia"/>
                          <a:ea typeface="Calibri"/>
                        </a:rPr>
                        <a:t>becomes</a:t>
                      </a:r>
                      <a:r>
                        <a:rPr lang="cs-CZ" sz="1200" dirty="0">
                          <a:latin typeface="Georgia"/>
                          <a:ea typeface="Calibri"/>
                        </a:rPr>
                        <a:t> a </a:t>
                      </a:r>
                      <a:r>
                        <a:rPr lang="cs-CZ" sz="1200" dirty="0" err="1">
                          <a:latin typeface="Georgia"/>
                          <a:ea typeface="Calibri"/>
                        </a:rPr>
                        <a:t>commodity</a:t>
                      </a:r>
                      <a:r>
                        <a:rPr lang="cs-CZ" sz="1200" dirty="0">
                          <a:latin typeface="Georgia"/>
                          <a:ea typeface="Calibri"/>
                        </a:rPr>
                        <a:t> </a:t>
                      </a:r>
                      <a:r>
                        <a:rPr lang="cs-CZ" sz="1200" dirty="0" err="1">
                          <a:latin typeface="Georgia"/>
                          <a:ea typeface="Calibri"/>
                        </a:rPr>
                        <a:t>with</a:t>
                      </a:r>
                      <a:r>
                        <a:rPr lang="cs-CZ" sz="1200" dirty="0">
                          <a:latin typeface="Georgia"/>
                          <a:ea typeface="Calibri"/>
                        </a:rPr>
                        <a:t> no </a:t>
                      </a:r>
                      <a:r>
                        <a:rPr lang="cs-CZ" sz="1200" dirty="0" err="1">
                          <a:latin typeface="Georgia"/>
                          <a:ea typeface="Calibri"/>
                        </a:rPr>
                        <a:t>brand</a:t>
                      </a:r>
                      <a:r>
                        <a:rPr lang="cs-CZ" sz="1200" dirty="0">
                          <a:latin typeface="Georgia"/>
                          <a:ea typeface="Calibri"/>
                        </a:rPr>
                        <a:t> </a:t>
                      </a:r>
                      <a:r>
                        <a:rPr lang="cs-CZ" sz="1200" dirty="0" err="1">
                          <a:latin typeface="Georgia"/>
                          <a:ea typeface="Calibri"/>
                        </a:rPr>
                        <a:t>loyalty</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Changing</a:t>
                      </a:r>
                      <a:r>
                        <a:rPr lang="cs-CZ" sz="1200" dirty="0">
                          <a:latin typeface="Georgia"/>
                          <a:ea typeface="Calibri"/>
                        </a:rPr>
                        <a:t> technology </a:t>
                      </a:r>
                      <a:r>
                        <a:rPr lang="cs-CZ" sz="1200" dirty="0" err="1">
                          <a:latin typeface="Georgia"/>
                          <a:ea typeface="Calibri"/>
                        </a:rPr>
                        <a:t>cuts</a:t>
                      </a:r>
                      <a:r>
                        <a:rPr lang="cs-CZ" sz="1200" dirty="0">
                          <a:latin typeface="Georgia"/>
                          <a:ea typeface="Calibri"/>
                        </a:rPr>
                        <a:t> </a:t>
                      </a:r>
                      <a:r>
                        <a:rPr lang="cs-CZ" sz="1200" dirty="0" err="1">
                          <a:latin typeface="Georgia"/>
                          <a:ea typeface="Calibri"/>
                        </a:rPr>
                        <a:t>your</a:t>
                      </a:r>
                      <a:r>
                        <a:rPr lang="cs-CZ" sz="1200" dirty="0">
                          <a:latin typeface="Georgia"/>
                          <a:ea typeface="Calibri"/>
                        </a:rPr>
                        <a:t> </a:t>
                      </a:r>
                      <a:r>
                        <a:rPr lang="cs-CZ" sz="1200" dirty="0" err="1">
                          <a:latin typeface="Georgia"/>
                          <a:ea typeface="Calibri"/>
                        </a:rPr>
                        <a:t>cost</a:t>
                      </a:r>
                      <a:r>
                        <a:rPr lang="cs-CZ" sz="1200" dirty="0">
                          <a:latin typeface="Georgia"/>
                          <a:ea typeface="Calibri"/>
                        </a:rPr>
                        <a:t> </a:t>
                      </a:r>
                      <a:r>
                        <a:rPr lang="cs-CZ" sz="1200" dirty="0" err="1">
                          <a:latin typeface="Georgia"/>
                          <a:ea typeface="Calibri"/>
                        </a:rPr>
                        <a:t>advantage</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a:latin typeface="Georgia"/>
                          <a:ea typeface="Calibri"/>
                        </a:rPr>
                        <a:t>New </a:t>
                      </a:r>
                      <a:r>
                        <a:rPr lang="cs-CZ" sz="1200" dirty="0" err="1">
                          <a:latin typeface="Georgia"/>
                          <a:ea typeface="Calibri"/>
                        </a:rPr>
                        <a:t>entrants</a:t>
                      </a:r>
                      <a:r>
                        <a:rPr lang="cs-CZ" sz="1200" dirty="0">
                          <a:latin typeface="Georgia"/>
                          <a:ea typeface="Calibri"/>
                        </a:rPr>
                        <a:t> </a:t>
                      </a:r>
                      <a:r>
                        <a:rPr lang="cs-CZ" sz="1200" dirty="0" err="1">
                          <a:latin typeface="Georgia"/>
                          <a:ea typeface="Calibri"/>
                        </a:rPr>
                        <a:t>can</a:t>
                      </a:r>
                      <a:r>
                        <a:rPr lang="cs-CZ" sz="1200" dirty="0">
                          <a:latin typeface="Georgia"/>
                          <a:ea typeface="Calibri"/>
                        </a:rPr>
                        <a:t> </a:t>
                      </a:r>
                      <a:r>
                        <a:rPr lang="cs-CZ" sz="1200" dirty="0" err="1">
                          <a:latin typeface="Georgia"/>
                          <a:ea typeface="Calibri"/>
                        </a:rPr>
                        <a:t>produce</a:t>
                      </a:r>
                      <a:r>
                        <a:rPr lang="cs-CZ" sz="1200" dirty="0">
                          <a:latin typeface="Georgia"/>
                          <a:ea typeface="Calibri"/>
                        </a:rPr>
                        <a:t> </a:t>
                      </a:r>
                      <a:r>
                        <a:rPr lang="cs-CZ" sz="1200" dirty="0" err="1">
                          <a:latin typeface="Georgia"/>
                          <a:ea typeface="Calibri"/>
                        </a:rPr>
                        <a:t>at</a:t>
                      </a:r>
                      <a:r>
                        <a:rPr lang="cs-CZ" sz="1200" dirty="0">
                          <a:latin typeface="Georgia"/>
                          <a:ea typeface="Calibri"/>
                        </a:rPr>
                        <a:t> </a:t>
                      </a:r>
                      <a:r>
                        <a:rPr lang="cs-CZ" sz="1200" dirty="0" err="1">
                          <a:latin typeface="Georgia"/>
                          <a:ea typeface="Calibri"/>
                        </a:rPr>
                        <a:t>even</a:t>
                      </a:r>
                      <a:r>
                        <a:rPr lang="cs-CZ" sz="1200" dirty="0">
                          <a:latin typeface="Georgia"/>
                          <a:ea typeface="Calibri"/>
                        </a:rPr>
                        <a:t> </a:t>
                      </a:r>
                      <a:r>
                        <a:rPr lang="cs-CZ" sz="1200" dirty="0" err="1">
                          <a:latin typeface="Georgia"/>
                          <a:ea typeface="Calibri"/>
                        </a:rPr>
                        <a:t>lower</a:t>
                      </a:r>
                      <a:r>
                        <a:rPr lang="cs-CZ" sz="1200" dirty="0">
                          <a:latin typeface="Georgia"/>
                          <a:ea typeface="Calibri"/>
                        </a:rPr>
                        <a:t> </a:t>
                      </a:r>
                      <a:r>
                        <a:rPr lang="cs-CZ" sz="1200" dirty="0" err="1">
                          <a:latin typeface="Georgia"/>
                          <a:ea typeface="Calibri"/>
                        </a:rPr>
                        <a:t>costs</a:t>
                      </a:r>
                      <a:r>
                        <a:rPr lang="cs-CZ" sz="1200" dirty="0">
                          <a:latin typeface="Georgia"/>
                          <a:ea typeface="Calibri"/>
                        </a:rPr>
                        <a:t> (</a:t>
                      </a:r>
                      <a:r>
                        <a:rPr lang="cs-CZ" sz="1200" dirty="0" err="1">
                          <a:latin typeface="Georgia"/>
                          <a:ea typeface="Calibri"/>
                        </a:rPr>
                        <a:t>e.g</a:t>
                      </a:r>
                      <a:r>
                        <a:rPr lang="cs-CZ" sz="1200" dirty="0">
                          <a:latin typeface="Georgia"/>
                          <a:ea typeface="Calibri"/>
                        </a:rPr>
                        <a:t>., China)</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Focus</a:t>
                      </a:r>
                      <a:r>
                        <a:rPr lang="cs-CZ" sz="1200" dirty="0">
                          <a:latin typeface="Georgia"/>
                          <a:ea typeface="Calibri"/>
                        </a:rPr>
                        <a:t> on </a:t>
                      </a:r>
                      <a:r>
                        <a:rPr lang="cs-CZ" sz="1200" dirty="0" err="1">
                          <a:latin typeface="Georgia"/>
                          <a:ea typeface="Calibri"/>
                        </a:rPr>
                        <a:t>cost</a:t>
                      </a:r>
                      <a:r>
                        <a:rPr lang="cs-CZ" sz="1200" dirty="0">
                          <a:latin typeface="Georgia"/>
                          <a:ea typeface="Calibri"/>
                        </a:rPr>
                        <a:t> </a:t>
                      </a:r>
                      <a:r>
                        <a:rPr lang="cs-CZ" sz="1200" dirty="0" err="1">
                          <a:latin typeface="Georgia"/>
                          <a:ea typeface="Calibri"/>
                        </a:rPr>
                        <a:t>reduction</a:t>
                      </a:r>
                      <a:r>
                        <a:rPr lang="cs-CZ" sz="1200" dirty="0">
                          <a:latin typeface="Georgia"/>
                          <a:ea typeface="Calibri"/>
                        </a:rPr>
                        <a:t> </a:t>
                      </a:r>
                      <a:r>
                        <a:rPr lang="cs-CZ" sz="1200" dirty="0" err="1">
                          <a:latin typeface="Georgia"/>
                          <a:ea typeface="Calibri"/>
                        </a:rPr>
                        <a:t>means</a:t>
                      </a:r>
                      <a:r>
                        <a:rPr lang="cs-CZ" sz="1200" dirty="0">
                          <a:latin typeface="Georgia"/>
                          <a:ea typeface="Calibri"/>
                        </a:rPr>
                        <a:t> </a:t>
                      </a:r>
                      <a:r>
                        <a:rPr lang="cs-CZ" sz="1200" dirty="0" err="1">
                          <a:latin typeface="Georgia"/>
                          <a:ea typeface="Calibri"/>
                        </a:rPr>
                        <a:t>that</a:t>
                      </a:r>
                      <a:r>
                        <a:rPr lang="cs-CZ" sz="1200" dirty="0">
                          <a:latin typeface="Georgia"/>
                          <a:ea typeface="Calibri"/>
                        </a:rPr>
                        <a:t> </a:t>
                      </a:r>
                      <a:r>
                        <a:rPr lang="cs-CZ" sz="1200" dirty="0" err="1">
                          <a:latin typeface="Georgia"/>
                          <a:ea typeface="Calibri"/>
                        </a:rPr>
                        <a:t>you</a:t>
                      </a:r>
                      <a:r>
                        <a:rPr lang="cs-CZ" sz="1200" dirty="0">
                          <a:latin typeface="Georgia"/>
                          <a:ea typeface="Calibri"/>
                        </a:rPr>
                        <a:t> miss </a:t>
                      </a:r>
                      <a:r>
                        <a:rPr lang="cs-CZ" sz="1200" dirty="0" err="1">
                          <a:latin typeface="Georgia"/>
                          <a:ea typeface="Calibri"/>
                        </a:rPr>
                        <a:t>changing</a:t>
                      </a:r>
                      <a:r>
                        <a:rPr lang="cs-CZ" sz="1200" dirty="0">
                          <a:latin typeface="Georgia"/>
                          <a:ea typeface="Calibri"/>
                        </a:rPr>
                        <a:t> </a:t>
                      </a:r>
                      <a:r>
                        <a:rPr lang="cs-CZ" sz="1200" dirty="0" err="1">
                          <a:latin typeface="Georgia"/>
                          <a:ea typeface="Calibri"/>
                        </a:rPr>
                        <a:t>customer</a:t>
                      </a:r>
                      <a:r>
                        <a:rPr lang="cs-CZ" sz="1200" dirty="0">
                          <a:latin typeface="Georgia"/>
                          <a:ea typeface="Calibri"/>
                        </a:rPr>
                        <a:t> </a:t>
                      </a:r>
                      <a:r>
                        <a:rPr lang="cs-CZ" sz="1200" dirty="0" err="1">
                          <a:latin typeface="Georgia"/>
                          <a:ea typeface="Calibri"/>
                        </a:rPr>
                        <a:t>tastes</a:t>
                      </a:r>
                      <a:endParaRPr lang="cs-CZ" sz="1200" dirty="0">
                        <a:latin typeface="Times New Roman"/>
                        <a:ea typeface="Calibri"/>
                      </a:endParaRPr>
                    </a:p>
                  </a:txBody>
                  <a:tcPr marL="39493" marR="39493" marT="39493" marB="39493"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62505">
                <a:tc>
                  <a:txBody>
                    <a:bodyPr/>
                    <a:lstStyle/>
                    <a:p>
                      <a:pPr algn="just">
                        <a:spcAft>
                          <a:spcPts val="0"/>
                        </a:spcAft>
                      </a:pPr>
                      <a:r>
                        <a:rPr lang="cs-CZ" sz="1200">
                          <a:latin typeface="Times New Roman"/>
                          <a:ea typeface="Calibri"/>
                        </a:rPr>
                        <a:t>Differentiation</a:t>
                      </a:r>
                    </a:p>
                  </a:txBody>
                  <a:tcPr marL="39493" marR="39493" marT="39493" marB="39493"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Unique</a:t>
                      </a:r>
                      <a:r>
                        <a:rPr lang="cs-CZ" sz="1200" dirty="0">
                          <a:latin typeface="Georgia"/>
                          <a:ea typeface="Calibri"/>
                        </a:rPr>
                        <a:t> </a:t>
                      </a:r>
                      <a:r>
                        <a:rPr lang="cs-CZ" sz="1200" dirty="0" err="1">
                          <a:latin typeface="Georgia"/>
                          <a:ea typeface="Calibri"/>
                        </a:rPr>
                        <a:t>or</a:t>
                      </a:r>
                      <a:r>
                        <a:rPr lang="cs-CZ" sz="1200" dirty="0">
                          <a:latin typeface="Georgia"/>
                          <a:ea typeface="Calibri"/>
                        </a:rPr>
                        <a:t> </a:t>
                      </a:r>
                      <a:r>
                        <a:rPr lang="cs-CZ" sz="1200" dirty="0" err="1">
                          <a:latin typeface="Georgia"/>
                          <a:ea typeface="Calibri"/>
                        </a:rPr>
                        <a:t>highly</a:t>
                      </a:r>
                      <a:r>
                        <a:rPr lang="cs-CZ" sz="1200" dirty="0">
                          <a:latin typeface="Georgia"/>
                          <a:ea typeface="Calibri"/>
                        </a:rPr>
                        <a:t> </a:t>
                      </a:r>
                      <a:r>
                        <a:rPr lang="cs-CZ" sz="1200" dirty="0" err="1">
                          <a:latin typeface="Georgia"/>
                          <a:ea typeface="Calibri"/>
                        </a:rPr>
                        <a:t>improved</a:t>
                      </a:r>
                      <a:r>
                        <a:rPr lang="cs-CZ" sz="1200" dirty="0">
                          <a:latin typeface="Georgia"/>
                          <a:ea typeface="Calibri"/>
                        </a:rPr>
                        <a:t> </a:t>
                      </a:r>
                      <a:r>
                        <a:rPr lang="cs-CZ" sz="1200" dirty="0" err="1">
                          <a:latin typeface="Georgia"/>
                          <a:ea typeface="Calibri"/>
                        </a:rPr>
                        <a:t>products</a:t>
                      </a:r>
                      <a:r>
                        <a:rPr lang="cs-CZ" sz="1200" dirty="0">
                          <a:latin typeface="Georgia"/>
                          <a:ea typeface="Calibri"/>
                        </a:rPr>
                        <a:t> </a:t>
                      </a:r>
                      <a:r>
                        <a:rPr lang="cs-CZ" sz="1200" dirty="0" err="1">
                          <a:latin typeface="Georgia"/>
                          <a:ea typeface="Calibri"/>
                        </a:rPr>
                        <a:t>or</a:t>
                      </a:r>
                      <a:r>
                        <a:rPr lang="cs-CZ" sz="1200" dirty="0">
                          <a:latin typeface="Georgia"/>
                          <a:ea typeface="Calibri"/>
                        </a:rPr>
                        <a:t> </a:t>
                      </a:r>
                      <a:r>
                        <a:rPr lang="cs-CZ" sz="1200" dirty="0" err="1">
                          <a:latin typeface="Georgia"/>
                          <a:ea typeface="Calibri"/>
                        </a:rPr>
                        <a:t>services</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Brand</a:t>
                      </a:r>
                      <a:r>
                        <a:rPr lang="cs-CZ" sz="1200" dirty="0">
                          <a:latin typeface="Georgia"/>
                          <a:ea typeface="Calibri"/>
                        </a:rPr>
                        <a:t> image</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Creative</a:t>
                      </a:r>
                      <a:r>
                        <a:rPr lang="cs-CZ" sz="1200" dirty="0">
                          <a:latin typeface="Georgia"/>
                          <a:ea typeface="Calibri"/>
                        </a:rPr>
                        <a:t> </a:t>
                      </a:r>
                      <a:r>
                        <a:rPr lang="cs-CZ" sz="1200" dirty="0" err="1">
                          <a:latin typeface="Georgia"/>
                          <a:ea typeface="Calibri"/>
                        </a:rPr>
                        <a:t>approach</a:t>
                      </a:r>
                      <a:r>
                        <a:rPr lang="cs-CZ" sz="1200" dirty="0">
                          <a:latin typeface="Georgia"/>
                          <a:ea typeface="Calibri"/>
                        </a:rPr>
                        <a:t> to marketing</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Reputation</a:t>
                      </a:r>
                      <a:r>
                        <a:rPr lang="cs-CZ" sz="1200" dirty="0">
                          <a:latin typeface="Georgia"/>
                          <a:ea typeface="Calibri"/>
                        </a:rPr>
                        <a:t> </a:t>
                      </a:r>
                      <a:r>
                        <a:rPr lang="cs-CZ" sz="1200" dirty="0" err="1">
                          <a:latin typeface="Georgia"/>
                          <a:ea typeface="Calibri"/>
                        </a:rPr>
                        <a:t>for</a:t>
                      </a:r>
                      <a:r>
                        <a:rPr lang="cs-CZ" sz="1200" dirty="0">
                          <a:latin typeface="Georgia"/>
                          <a:ea typeface="Calibri"/>
                        </a:rPr>
                        <a:t> </a:t>
                      </a:r>
                      <a:r>
                        <a:rPr lang="cs-CZ" sz="1200" dirty="0" err="1">
                          <a:latin typeface="Georgia"/>
                          <a:ea typeface="Calibri"/>
                        </a:rPr>
                        <a:t>quality</a:t>
                      </a:r>
                      <a:r>
                        <a:rPr lang="cs-CZ" sz="1200" dirty="0">
                          <a:latin typeface="Georgia"/>
                          <a:ea typeface="Calibri"/>
                        </a:rPr>
                        <a:t> </a:t>
                      </a:r>
                      <a:r>
                        <a:rPr lang="cs-CZ" sz="1200" dirty="0" err="1">
                          <a:latin typeface="Georgia"/>
                          <a:ea typeface="Calibri"/>
                        </a:rPr>
                        <a:t>and</a:t>
                      </a:r>
                      <a:r>
                        <a:rPr lang="cs-CZ" sz="1200" dirty="0">
                          <a:latin typeface="Georgia"/>
                          <a:ea typeface="Calibri"/>
                        </a:rPr>
                        <a:t> </a:t>
                      </a:r>
                      <a:r>
                        <a:rPr lang="cs-CZ" sz="1200" dirty="0" err="1">
                          <a:latin typeface="Georgia"/>
                          <a:ea typeface="Calibri"/>
                        </a:rPr>
                        <a:t>product</a:t>
                      </a:r>
                      <a:r>
                        <a:rPr lang="cs-CZ" sz="1200" dirty="0">
                          <a:latin typeface="Georgia"/>
                          <a:ea typeface="Calibri"/>
                        </a:rPr>
                        <a:t> </a:t>
                      </a:r>
                      <a:r>
                        <a:rPr lang="cs-CZ" sz="1200" dirty="0" err="1">
                          <a:latin typeface="Georgia"/>
                          <a:ea typeface="Calibri"/>
                        </a:rPr>
                        <a:t>or</a:t>
                      </a:r>
                      <a:r>
                        <a:rPr lang="cs-CZ" sz="1200" dirty="0">
                          <a:latin typeface="Georgia"/>
                          <a:ea typeface="Calibri"/>
                        </a:rPr>
                        <a:t> </a:t>
                      </a:r>
                      <a:r>
                        <a:rPr lang="cs-CZ" sz="1200" dirty="0" err="1">
                          <a:latin typeface="Georgia"/>
                          <a:ea typeface="Calibri"/>
                        </a:rPr>
                        <a:t>service</a:t>
                      </a:r>
                      <a:r>
                        <a:rPr lang="cs-CZ" sz="1200" dirty="0">
                          <a:latin typeface="Georgia"/>
                          <a:ea typeface="Calibri"/>
                        </a:rPr>
                        <a:t> </a:t>
                      </a:r>
                      <a:r>
                        <a:rPr lang="cs-CZ" sz="1200" dirty="0" err="1">
                          <a:latin typeface="Georgia"/>
                          <a:ea typeface="Calibri"/>
                        </a:rPr>
                        <a:t>innovation</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Ability</a:t>
                      </a:r>
                      <a:r>
                        <a:rPr lang="cs-CZ" sz="1200" dirty="0">
                          <a:latin typeface="Georgia"/>
                          <a:ea typeface="Calibri"/>
                        </a:rPr>
                        <a:t> to </a:t>
                      </a:r>
                      <a:r>
                        <a:rPr lang="cs-CZ" sz="1200" dirty="0" err="1">
                          <a:latin typeface="Georgia"/>
                          <a:ea typeface="Calibri"/>
                        </a:rPr>
                        <a:t>attract</a:t>
                      </a:r>
                      <a:r>
                        <a:rPr lang="cs-CZ" sz="1200" dirty="0">
                          <a:latin typeface="Georgia"/>
                          <a:ea typeface="Calibri"/>
                        </a:rPr>
                        <a:t> </a:t>
                      </a:r>
                      <a:r>
                        <a:rPr lang="cs-CZ" sz="1200" dirty="0" err="1">
                          <a:latin typeface="Georgia"/>
                          <a:ea typeface="Calibri"/>
                        </a:rPr>
                        <a:t>creative</a:t>
                      </a:r>
                      <a:r>
                        <a:rPr lang="cs-CZ" sz="1200" dirty="0">
                          <a:latin typeface="Georgia"/>
                          <a:ea typeface="Calibri"/>
                        </a:rPr>
                        <a:t> </a:t>
                      </a:r>
                      <a:r>
                        <a:rPr lang="cs-CZ" sz="1200" dirty="0" err="1">
                          <a:latin typeface="Georgia"/>
                          <a:ea typeface="Calibri"/>
                        </a:rPr>
                        <a:t>personnel</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Effective</a:t>
                      </a:r>
                      <a:r>
                        <a:rPr lang="cs-CZ" sz="1200" dirty="0">
                          <a:latin typeface="Georgia"/>
                          <a:ea typeface="Calibri"/>
                        </a:rPr>
                        <a:t> </a:t>
                      </a:r>
                      <a:r>
                        <a:rPr lang="cs-CZ" sz="1200" dirty="0" err="1">
                          <a:latin typeface="Georgia"/>
                          <a:ea typeface="Calibri"/>
                        </a:rPr>
                        <a:t>coordination</a:t>
                      </a:r>
                      <a:r>
                        <a:rPr lang="cs-CZ" sz="1200" dirty="0">
                          <a:latin typeface="Georgia"/>
                          <a:ea typeface="Calibri"/>
                        </a:rPr>
                        <a:t> </a:t>
                      </a:r>
                      <a:r>
                        <a:rPr lang="cs-CZ" sz="1200" dirty="0" err="1">
                          <a:latin typeface="Georgia"/>
                          <a:ea typeface="Calibri"/>
                        </a:rPr>
                        <a:t>among</a:t>
                      </a:r>
                      <a:r>
                        <a:rPr lang="cs-CZ" sz="1200" dirty="0">
                          <a:latin typeface="Georgia"/>
                          <a:ea typeface="Calibri"/>
                        </a:rPr>
                        <a:t> R&amp;D, marketing, </a:t>
                      </a:r>
                      <a:r>
                        <a:rPr lang="cs-CZ" sz="1200" dirty="0" err="1">
                          <a:latin typeface="Georgia"/>
                          <a:ea typeface="Calibri"/>
                        </a:rPr>
                        <a:t>and</a:t>
                      </a:r>
                      <a:r>
                        <a:rPr lang="cs-CZ" sz="1200" dirty="0">
                          <a:latin typeface="Georgia"/>
                          <a:ea typeface="Calibri"/>
                        </a:rPr>
                        <a:t> </a:t>
                      </a:r>
                      <a:r>
                        <a:rPr lang="cs-CZ" sz="1200" dirty="0" err="1">
                          <a:latin typeface="Georgia"/>
                          <a:ea typeface="Calibri"/>
                        </a:rPr>
                        <a:t>operations</a:t>
                      </a:r>
                      <a:endParaRPr lang="cs-CZ" sz="1200" dirty="0">
                        <a:latin typeface="Times New Roman"/>
                        <a:ea typeface="Calibri"/>
                      </a:endParaRPr>
                    </a:p>
                  </a:txBody>
                  <a:tcPr marL="39493" marR="39493" marT="39493" marB="39493"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Qualitative</a:t>
                      </a:r>
                      <a:r>
                        <a:rPr lang="cs-CZ" sz="1200" dirty="0">
                          <a:latin typeface="Georgia"/>
                          <a:ea typeface="Calibri"/>
                        </a:rPr>
                        <a:t> </a:t>
                      </a:r>
                      <a:r>
                        <a:rPr lang="cs-CZ" sz="1200" dirty="0" err="1">
                          <a:latin typeface="Georgia"/>
                          <a:ea typeface="Calibri"/>
                        </a:rPr>
                        <a:t>difference</a:t>
                      </a:r>
                      <a:r>
                        <a:rPr lang="cs-CZ" sz="1200" dirty="0">
                          <a:latin typeface="Georgia"/>
                          <a:ea typeface="Calibri"/>
                        </a:rPr>
                        <a:t> </a:t>
                      </a:r>
                      <a:r>
                        <a:rPr lang="cs-CZ" sz="1200" dirty="0" err="1">
                          <a:latin typeface="Georgia"/>
                          <a:ea typeface="Calibri"/>
                        </a:rPr>
                        <a:t>between</a:t>
                      </a:r>
                      <a:r>
                        <a:rPr lang="cs-CZ" sz="1200" dirty="0">
                          <a:latin typeface="Georgia"/>
                          <a:ea typeface="Calibri"/>
                        </a:rPr>
                        <a:t> </a:t>
                      </a:r>
                      <a:r>
                        <a:rPr lang="cs-CZ" sz="1200" dirty="0" err="1">
                          <a:latin typeface="Georgia"/>
                          <a:ea typeface="Calibri"/>
                        </a:rPr>
                        <a:t>you</a:t>
                      </a:r>
                      <a:r>
                        <a:rPr lang="cs-CZ" sz="1200" dirty="0">
                          <a:latin typeface="Georgia"/>
                          <a:ea typeface="Calibri"/>
                        </a:rPr>
                        <a:t> </a:t>
                      </a:r>
                      <a:r>
                        <a:rPr lang="cs-CZ" sz="1200" dirty="0" err="1">
                          <a:latin typeface="Georgia"/>
                          <a:ea typeface="Calibri"/>
                        </a:rPr>
                        <a:t>and</a:t>
                      </a:r>
                      <a:r>
                        <a:rPr lang="cs-CZ" sz="1200" dirty="0">
                          <a:latin typeface="Georgia"/>
                          <a:ea typeface="Calibri"/>
                        </a:rPr>
                        <a:t> </a:t>
                      </a:r>
                      <a:r>
                        <a:rPr lang="cs-CZ" sz="1200" dirty="0" err="1">
                          <a:latin typeface="Georgia"/>
                          <a:ea typeface="Calibri"/>
                        </a:rPr>
                        <a:t>low</a:t>
                      </a:r>
                      <a:r>
                        <a:rPr lang="cs-CZ" sz="1200" dirty="0">
                          <a:latin typeface="Georgia"/>
                          <a:ea typeface="Calibri"/>
                        </a:rPr>
                        <a:t>-</a:t>
                      </a:r>
                      <a:r>
                        <a:rPr lang="cs-CZ" sz="1200" dirty="0" err="1">
                          <a:latin typeface="Georgia"/>
                          <a:ea typeface="Calibri"/>
                        </a:rPr>
                        <a:t>cost</a:t>
                      </a:r>
                      <a:r>
                        <a:rPr lang="cs-CZ" sz="1200" dirty="0">
                          <a:latin typeface="Georgia"/>
                          <a:ea typeface="Calibri"/>
                        </a:rPr>
                        <a:t> </a:t>
                      </a:r>
                      <a:r>
                        <a:rPr lang="cs-CZ" sz="1200" dirty="0" err="1">
                          <a:latin typeface="Georgia"/>
                          <a:ea typeface="Calibri"/>
                        </a:rPr>
                        <a:t>producer</a:t>
                      </a:r>
                      <a:r>
                        <a:rPr lang="cs-CZ" sz="1200" dirty="0">
                          <a:latin typeface="Georgia"/>
                          <a:ea typeface="Calibri"/>
                        </a:rPr>
                        <a:t> </a:t>
                      </a:r>
                      <a:r>
                        <a:rPr lang="cs-CZ" sz="1200" dirty="0" err="1">
                          <a:latin typeface="Georgia"/>
                          <a:ea typeface="Calibri"/>
                        </a:rPr>
                        <a:t>may</a:t>
                      </a:r>
                      <a:r>
                        <a:rPr lang="cs-CZ" sz="1200" dirty="0">
                          <a:latin typeface="Georgia"/>
                          <a:ea typeface="Calibri"/>
                        </a:rPr>
                        <a:t> not </a:t>
                      </a:r>
                      <a:r>
                        <a:rPr lang="cs-CZ" sz="1200" dirty="0" err="1">
                          <a:latin typeface="Georgia"/>
                          <a:ea typeface="Calibri"/>
                        </a:rPr>
                        <a:t>be</a:t>
                      </a:r>
                      <a:r>
                        <a:rPr lang="cs-CZ" sz="1200" dirty="0">
                          <a:latin typeface="Georgia"/>
                          <a:ea typeface="Calibri"/>
                        </a:rPr>
                        <a:t> </a:t>
                      </a:r>
                      <a:r>
                        <a:rPr lang="cs-CZ" sz="1200" dirty="0" err="1">
                          <a:latin typeface="Georgia"/>
                          <a:ea typeface="Calibri"/>
                        </a:rPr>
                        <a:t>enough</a:t>
                      </a:r>
                      <a:r>
                        <a:rPr lang="cs-CZ" sz="1200" dirty="0">
                          <a:latin typeface="Georgia"/>
                          <a:ea typeface="Calibri"/>
                        </a:rPr>
                        <a:t> to </a:t>
                      </a:r>
                      <a:r>
                        <a:rPr lang="cs-CZ" sz="1200" dirty="0" err="1">
                          <a:latin typeface="Georgia"/>
                          <a:ea typeface="Calibri"/>
                        </a:rPr>
                        <a:t>sustain</a:t>
                      </a:r>
                      <a:r>
                        <a:rPr lang="cs-CZ" sz="1200" dirty="0">
                          <a:latin typeface="Georgia"/>
                          <a:ea typeface="Calibri"/>
                        </a:rPr>
                        <a:t> </a:t>
                      </a:r>
                      <a:r>
                        <a:rPr lang="cs-CZ" sz="1200" dirty="0" err="1">
                          <a:latin typeface="Georgia"/>
                          <a:ea typeface="Calibri"/>
                        </a:rPr>
                        <a:t>sales</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Differentiating</a:t>
                      </a:r>
                      <a:r>
                        <a:rPr lang="cs-CZ" sz="1200" dirty="0">
                          <a:latin typeface="Georgia"/>
                          <a:ea typeface="Calibri"/>
                        </a:rPr>
                        <a:t> </a:t>
                      </a:r>
                      <a:r>
                        <a:rPr lang="cs-CZ" sz="1200" dirty="0" err="1">
                          <a:latin typeface="Georgia"/>
                          <a:ea typeface="Calibri"/>
                        </a:rPr>
                        <a:t>factor</a:t>
                      </a:r>
                      <a:r>
                        <a:rPr lang="cs-CZ" sz="1200" dirty="0">
                          <a:latin typeface="Georgia"/>
                          <a:ea typeface="Calibri"/>
                        </a:rPr>
                        <a:t> </a:t>
                      </a:r>
                      <a:r>
                        <a:rPr lang="cs-CZ" sz="1200" dirty="0" err="1">
                          <a:latin typeface="Georgia"/>
                          <a:ea typeface="Calibri"/>
                        </a:rPr>
                        <a:t>may</a:t>
                      </a:r>
                      <a:r>
                        <a:rPr lang="cs-CZ" sz="1200" dirty="0">
                          <a:latin typeface="Georgia"/>
                          <a:ea typeface="Calibri"/>
                        </a:rPr>
                        <a:t> no </a:t>
                      </a:r>
                      <a:r>
                        <a:rPr lang="cs-CZ" sz="1200" dirty="0" err="1">
                          <a:latin typeface="Georgia"/>
                          <a:ea typeface="Calibri"/>
                        </a:rPr>
                        <a:t>longer</a:t>
                      </a:r>
                      <a:r>
                        <a:rPr lang="cs-CZ" sz="1200" dirty="0">
                          <a:latin typeface="Georgia"/>
                          <a:ea typeface="Calibri"/>
                        </a:rPr>
                        <a:t> </a:t>
                      </a:r>
                      <a:r>
                        <a:rPr lang="cs-CZ" sz="1200" dirty="0" err="1">
                          <a:latin typeface="Georgia"/>
                          <a:ea typeface="Calibri"/>
                        </a:rPr>
                        <a:t>be</a:t>
                      </a:r>
                      <a:r>
                        <a:rPr lang="cs-CZ" sz="1200" dirty="0">
                          <a:latin typeface="Georgia"/>
                          <a:ea typeface="Calibri"/>
                        </a:rPr>
                        <a:t> </a:t>
                      </a:r>
                      <a:r>
                        <a:rPr lang="cs-CZ" sz="1200" dirty="0" err="1">
                          <a:latin typeface="Georgia"/>
                          <a:ea typeface="Calibri"/>
                        </a:rPr>
                        <a:t>attractive</a:t>
                      </a:r>
                      <a:r>
                        <a:rPr lang="cs-CZ" sz="1200" dirty="0">
                          <a:latin typeface="Georgia"/>
                          <a:ea typeface="Calibri"/>
                        </a:rPr>
                        <a:t> to </a:t>
                      </a:r>
                      <a:r>
                        <a:rPr lang="cs-CZ" sz="1200" dirty="0" err="1">
                          <a:latin typeface="Georgia"/>
                          <a:ea typeface="Calibri"/>
                        </a:rPr>
                        <a:t>customers</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Imitation</a:t>
                      </a:r>
                      <a:r>
                        <a:rPr lang="cs-CZ" sz="1200" dirty="0">
                          <a:latin typeface="Georgia"/>
                          <a:ea typeface="Calibri"/>
                        </a:rPr>
                        <a:t> </a:t>
                      </a:r>
                      <a:r>
                        <a:rPr lang="cs-CZ" sz="1200" dirty="0" err="1">
                          <a:latin typeface="Georgia"/>
                          <a:ea typeface="Calibri"/>
                        </a:rPr>
                        <a:t>narrows</a:t>
                      </a:r>
                      <a:r>
                        <a:rPr lang="cs-CZ" sz="1200" dirty="0">
                          <a:latin typeface="Georgia"/>
                          <a:ea typeface="Calibri"/>
                        </a:rPr>
                        <a:t> </a:t>
                      </a:r>
                      <a:r>
                        <a:rPr lang="cs-CZ" sz="1200" dirty="0" err="1">
                          <a:latin typeface="Georgia"/>
                          <a:ea typeface="Calibri"/>
                        </a:rPr>
                        <a:t>perceived</a:t>
                      </a:r>
                      <a:r>
                        <a:rPr lang="cs-CZ" sz="1200" dirty="0">
                          <a:latin typeface="Georgia"/>
                          <a:ea typeface="Calibri"/>
                        </a:rPr>
                        <a:t> </a:t>
                      </a:r>
                      <a:r>
                        <a:rPr lang="cs-CZ" sz="1200" dirty="0" err="1">
                          <a:latin typeface="Georgia"/>
                          <a:ea typeface="Calibri"/>
                        </a:rPr>
                        <a:t>differences</a:t>
                      </a:r>
                      <a:endParaRPr lang="cs-CZ" sz="1200" dirty="0">
                        <a:latin typeface="Times New Roman"/>
                        <a:ea typeface="Calibri"/>
                      </a:endParaRPr>
                    </a:p>
                  </a:txBody>
                  <a:tcPr marL="39493" marR="39493" marT="39493" marB="39493"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34039">
                <a:tc>
                  <a:txBody>
                    <a:bodyPr/>
                    <a:lstStyle/>
                    <a:p>
                      <a:pPr algn="just">
                        <a:spcAft>
                          <a:spcPts val="0"/>
                        </a:spcAft>
                      </a:pPr>
                      <a:r>
                        <a:rPr lang="cs-CZ" sz="1200">
                          <a:latin typeface="Times New Roman"/>
                          <a:ea typeface="Calibri"/>
                        </a:rPr>
                        <a:t>Focus—low cost</a:t>
                      </a:r>
                    </a:p>
                  </a:txBody>
                  <a:tcPr marL="39493" marR="39493" marT="39493" marB="39493"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Reduce</a:t>
                      </a:r>
                      <a:r>
                        <a:rPr lang="cs-CZ" sz="1200" dirty="0">
                          <a:latin typeface="Georgia"/>
                          <a:ea typeface="Calibri"/>
                        </a:rPr>
                        <a:t> </a:t>
                      </a:r>
                      <a:r>
                        <a:rPr lang="cs-CZ" sz="1200" dirty="0" err="1">
                          <a:latin typeface="Georgia"/>
                          <a:ea typeface="Calibri"/>
                        </a:rPr>
                        <a:t>overhead</a:t>
                      </a:r>
                      <a:r>
                        <a:rPr lang="cs-CZ" sz="1200" dirty="0">
                          <a:latin typeface="Georgia"/>
                          <a:ea typeface="Calibri"/>
                        </a:rPr>
                        <a:t> </a:t>
                      </a:r>
                      <a:r>
                        <a:rPr lang="cs-CZ" sz="1200" dirty="0" err="1">
                          <a:latin typeface="Georgia"/>
                          <a:ea typeface="Calibri"/>
                        </a:rPr>
                        <a:t>costs</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Lower</a:t>
                      </a:r>
                      <a:r>
                        <a:rPr lang="cs-CZ" sz="1200" dirty="0">
                          <a:latin typeface="Georgia"/>
                          <a:ea typeface="Calibri"/>
                        </a:rPr>
                        <a:t> </a:t>
                      </a:r>
                      <a:r>
                        <a:rPr lang="cs-CZ" sz="1200" dirty="0" err="1">
                          <a:latin typeface="Georgia"/>
                          <a:ea typeface="Calibri"/>
                        </a:rPr>
                        <a:t>cost</a:t>
                      </a:r>
                      <a:r>
                        <a:rPr lang="cs-CZ" sz="1200" dirty="0">
                          <a:latin typeface="Georgia"/>
                          <a:ea typeface="Calibri"/>
                        </a:rPr>
                        <a:t> </a:t>
                      </a:r>
                      <a:r>
                        <a:rPr lang="cs-CZ" sz="1200" dirty="0" err="1">
                          <a:latin typeface="Georgia"/>
                          <a:ea typeface="Calibri"/>
                        </a:rPr>
                        <a:t>of</a:t>
                      </a:r>
                      <a:r>
                        <a:rPr lang="cs-CZ" sz="1200" dirty="0">
                          <a:latin typeface="Georgia"/>
                          <a:ea typeface="Calibri"/>
                        </a:rPr>
                        <a:t> </a:t>
                      </a:r>
                      <a:r>
                        <a:rPr lang="cs-CZ" sz="1200" dirty="0" err="1">
                          <a:latin typeface="Georgia"/>
                          <a:ea typeface="Calibri"/>
                        </a:rPr>
                        <a:t>supplies</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Labor</a:t>
                      </a:r>
                      <a:r>
                        <a:rPr lang="cs-CZ" sz="1200" dirty="0">
                          <a:latin typeface="Georgia"/>
                          <a:ea typeface="Calibri"/>
                        </a:rPr>
                        <a:t> </a:t>
                      </a:r>
                      <a:r>
                        <a:rPr lang="cs-CZ" sz="1200" dirty="0" err="1">
                          <a:latin typeface="Georgia"/>
                          <a:ea typeface="Calibri"/>
                        </a:rPr>
                        <a:t>cost</a:t>
                      </a:r>
                      <a:r>
                        <a:rPr lang="cs-CZ" sz="1200" dirty="0">
                          <a:latin typeface="Georgia"/>
                          <a:ea typeface="Calibri"/>
                        </a:rPr>
                        <a:t> </a:t>
                      </a:r>
                      <a:r>
                        <a:rPr lang="cs-CZ" sz="1200" dirty="0" err="1">
                          <a:latin typeface="Georgia"/>
                          <a:ea typeface="Calibri"/>
                        </a:rPr>
                        <a:t>reduction</a:t>
                      </a:r>
                      <a:r>
                        <a:rPr lang="cs-CZ" sz="1200" dirty="0">
                          <a:latin typeface="Georgia"/>
                          <a:ea typeface="Calibri"/>
                        </a:rPr>
                        <a:t> </a:t>
                      </a:r>
                      <a:r>
                        <a:rPr lang="cs-CZ" sz="1200" dirty="0" err="1">
                          <a:latin typeface="Georgia"/>
                          <a:ea typeface="Calibri"/>
                        </a:rPr>
                        <a:t>through</a:t>
                      </a:r>
                      <a:r>
                        <a:rPr lang="cs-CZ" sz="1200" dirty="0">
                          <a:latin typeface="Georgia"/>
                          <a:ea typeface="Calibri"/>
                        </a:rPr>
                        <a:t> </a:t>
                      </a:r>
                      <a:r>
                        <a:rPr lang="cs-CZ" sz="1200" dirty="0" err="1">
                          <a:latin typeface="Georgia"/>
                          <a:ea typeface="Calibri"/>
                        </a:rPr>
                        <a:t>supervision</a:t>
                      </a:r>
                      <a:r>
                        <a:rPr lang="cs-CZ" sz="1200" dirty="0">
                          <a:latin typeface="Georgia"/>
                          <a:ea typeface="Calibri"/>
                        </a:rPr>
                        <a:t>, outsourcing, </a:t>
                      </a:r>
                      <a:r>
                        <a:rPr lang="cs-CZ" sz="1200" dirty="0" err="1">
                          <a:latin typeface="Georgia"/>
                          <a:ea typeface="Calibri"/>
                        </a:rPr>
                        <a:t>and</a:t>
                      </a:r>
                      <a:r>
                        <a:rPr lang="cs-CZ" sz="1200" dirty="0">
                          <a:latin typeface="Georgia"/>
                          <a:ea typeface="Calibri"/>
                        </a:rPr>
                        <a:t> </a:t>
                      </a:r>
                      <a:r>
                        <a:rPr lang="cs-CZ" sz="1200" dirty="0" err="1">
                          <a:latin typeface="Georgia"/>
                          <a:ea typeface="Calibri"/>
                        </a:rPr>
                        <a:t>work</a:t>
                      </a:r>
                      <a:r>
                        <a:rPr lang="cs-CZ" sz="1200" dirty="0">
                          <a:latin typeface="Georgia"/>
                          <a:ea typeface="Calibri"/>
                        </a:rPr>
                        <a:t> design</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Low</a:t>
                      </a:r>
                      <a:r>
                        <a:rPr lang="cs-CZ" sz="1200" dirty="0">
                          <a:latin typeface="Georgia"/>
                          <a:ea typeface="Calibri"/>
                        </a:rPr>
                        <a:t>-</a:t>
                      </a:r>
                      <a:r>
                        <a:rPr lang="cs-CZ" sz="1200" dirty="0" err="1">
                          <a:latin typeface="Georgia"/>
                          <a:ea typeface="Calibri"/>
                        </a:rPr>
                        <a:t>cost</a:t>
                      </a:r>
                      <a:r>
                        <a:rPr lang="cs-CZ" sz="1200" dirty="0">
                          <a:latin typeface="Georgia"/>
                          <a:ea typeface="Calibri"/>
                        </a:rPr>
                        <a:t> </a:t>
                      </a:r>
                      <a:r>
                        <a:rPr lang="cs-CZ" sz="1200" dirty="0" err="1">
                          <a:latin typeface="Georgia"/>
                          <a:ea typeface="Calibri"/>
                        </a:rPr>
                        <a:t>distribution</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Tight</a:t>
                      </a:r>
                      <a:r>
                        <a:rPr lang="cs-CZ" sz="1200" dirty="0">
                          <a:latin typeface="Georgia"/>
                          <a:ea typeface="Calibri"/>
                        </a:rPr>
                        <a:t> </a:t>
                      </a:r>
                      <a:r>
                        <a:rPr lang="cs-CZ" sz="1200" dirty="0" err="1">
                          <a:latin typeface="Georgia"/>
                          <a:ea typeface="Calibri"/>
                        </a:rPr>
                        <a:t>financial</a:t>
                      </a:r>
                      <a:r>
                        <a:rPr lang="cs-CZ" sz="1200" dirty="0">
                          <a:latin typeface="Georgia"/>
                          <a:ea typeface="Calibri"/>
                        </a:rPr>
                        <a:t> </a:t>
                      </a:r>
                      <a:r>
                        <a:rPr lang="cs-CZ" sz="1200" dirty="0" err="1">
                          <a:latin typeface="Georgia"/>
                          <a:ea typeface="Calibri"/>
                        </a:rPr>
                        <a:t>control</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Operate</a:t>
                      </a:r>
                      <a:r>
                        <a:rPr lang="cs-CZ" sz="1200" dirty="0">
                          <a:latin typeface="Georgia"/>
                          <a:ea typeface="Calibri"/>
                        </a:rPr>
                        <a:t> in </a:t>
                      </a:r>
                      <a:r>
                        <a:rPr lang="cs-CZ" sz="1200" dirty="0" err="1">
                          <a:latin typeface="Georgia"/>
                          <a:ea typeface="Calibri"/>
                        </a:rPr>
                        <a:t>lower</a:t>
                      </a:r>
                      <a:r>
                        <a:rPr lang="cs-CZ" sz="1200" dirty="0">
                          <a:latin typeface="Georgia"/>
                          <a:ea typeface="Calibri"/>
                        </a:rPr>
                        <a:t> </a:t>
                      </a:r>
                      <a:r>
                        <a:rPr lang="cs-CZ" sz="1200" dirty="0" err="1">
                          <a:latin typeface="Georgia"/>
                          <a:ea typeface="Calibri"/>
                        </a:rPr>
                        <a:t>cost</a:t>
                      </a:r>
                      <a:r>
                        <a:rPr lang="cs-CZ" sz="1200" dirty="0">
                          <a:latin typeface="Georgia"/>
                          <a:ea typeface="Calibri"/>
                        </a:rPr>
                        <a:t> </a:t>
                      </a:r>
                      <a:r>
                        <a:rPr lang="cs-CZ" sz="1200" dirty="0" err="1">
                          <a:latin typeface="Georgia"/>
                          <a:ea typeface="Calibri"/>
                        </a:rPr>
                        <a:t>environments</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Production</a:t>
                      </a:r>
                      <a:r>
                        <a:rPr lang="cs-CZ" sz="1200" dirty="0">
                          <a:latin typeface="Georgia"/>
                          <a:ea typeface="Calibri"/>
                        </a:rPr>
                        <a:t>-</a:t>
                      </a:r>
                      <a:r>
                        <a:rPr lang="cs-CZ" sz="1200" dirty="0" err="1">
                          <a:latin typeface="Georgia"/>
                          <a:ea typeface="Calibri"/>
                        </a:rPr>
                        <a:t>based</a:t>
                      </a:r>
                      <a:r>
                        <a:rPr lang="cs-CZ" sz="1200" dirty="0">
                          <a:latin typeface="Georgia"/>
                          <a:ea typeface="Calibri"/>
                        </a:rPr>
                        <a:t> </a:t>
                      </a:r>
                      <a:r>
                        <a:rPr lang="cs-CZ" sz="1200" dirty="0" err="1">
                          <a:latin typeface="Georgia"/>
                          <a:ea typeface="Calibri"/>
                        </a:rPr>
                        <a:t>incentives</a:t>
                      </a:r>
                      <a:endParaRPr lang="cs-CZ" sz="1200" dirty="0">
                        <a:latin typeface="Times New Roman"/>
                        <a:ea typeface="Calibri"/>
                      </a:endParaRPr>
                    </a:p>
                  </a:txBody>
                  <a:tcPr marL="39493" marR="39493" marT="39493" marB="39493"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Cost</a:t>
                      </a:r>
                      <a:r>
                        <a:rPr lang="cs-CZ" sz="1200" dirty="0">
                          <a:latin typeface="Georgia"/>
                          <a:ea typeface="Calibri"/>
                        </a:rPr>
                        <a:t> </a:t>
                      </a:r>
                      <a:r>
                        <a:rPr lang="cs-CZ" sz="1200" dirty="0" err="1">
                          <a:latin typeface="Georgia"/>
                          <a:ea typeface="Calibri"/>
                        </a:rPr>
                        <a:t>advantage</a:t>
                      </a:r>
                      <a:r>
                        <a:rPr lang="cs-CZ" sz="1200" dirty="0">
                          <a:latin typeface="Georgia"/>
                          <a:ea typeface="Calibri"/>
                        </a:rPr>
                        <a:t> </a:t>
                      </a:r>
                      <a:r>
                        <a:rPr lang="cs-CZ" sz="1200" dirty="0" err="1">
                          <a:latin typeface="Georgia"/>
                          <a:ea typeface="Calibri"/>
                        </a:rPr>
                        <a:t>of</a:t>
                      </a:r>
                      <a:r>
                        <a:rPr lang="cs-CZ" sz="1200" dirty="0">
                          <a:latin typeface="Georgia"/>
                          <a:ea typeface="Calibri"/>
                        </a:rPr>
                        <a:t> </a:t>
                      </a:r>
                      <a:r>
                        <a:rPr lang="cs-CZ" sz="1200" dirty="0" err="1">
                          <a:latin typeface="Georgia"/>
                          <a:ea typeface="Calibri"/>
                        </a:rPr>
                        <a:t>focused</a:t>
                      </a:r>
                      <a:r>
                        <a:rPr lang="cs-CZ" sz="1200" dirty="0">
                          <a:latin typeface="Georgia"/>
                          <a:ea typeface="Calibri"/>
                        </a:rPr>
                        <a:t> </a:t>
                      </a:r>
                      <a:r>
                        <a:rPr lang="cs-CZ" sz="1200" dirty="0" err="1">
                          <a:latin typeface="Georgia"/>
                          <a:ea typeface="Calibri"/>
                        </a:rPr>
                        <a:t>firms</a:t>
                      </a:r>
                      <a:r>
                        <a:rPr lang="cs-CZ" sz="1200" dirty="0">
                          <a:latin typeface="Georgia"/>
                          <a:ea typeface="Calibri"/>
                        </a:rPr>
                        <a:t> </a:t>
                      </a:r>
                      <a:r>
                        <a:rPr lang="cs-CZ" sz="1200" dirty="0" err="1">
                          <a:latin typeface="Georgia"/>
                          <a:ea typeface="Calibri"/>
                        </a:rPr>
                        <a:t>is</a:t>
                      </a:r>
                      <a:r>
                        <a:rPr lang="cs-CZ" sz="1200" dirty="0">
                          <a:latin typeface="Georgia"/>
                          <a:ea typeface="Calibri"/>
                        </a:rPr>
                        <a:t> </a:t>
                      </a:r>
                      <a:r>
                        <a:rPr lang="cs-CZ" sz="1200" dirty="0" err="1">
                          <a:latin typeface="Georgia"/>
                          <a:ea typeface="Calibri"/>
                        </a:rPr>
                        <a:t>lost</a:t>
                      </a:r>
                      <a:r>
                        <a:rPr lang="cs-CZ" sz="1200" dirty="0">
                          <a:latin typeface="Georgia"/>
                          <a:ea typeface="Calibri"/>
                        </a:rPr>
                        <a:t> </a:t>
                      </a:r>
                      <a:r>
                        <a:rPr lang="cs-CZ" sz="1200" dirty="0" err="1">
                          <a:latin typeface="Georgia"/>
                          <a:ea typeface="Calibri"/>
                        </a:rPr>
                        <a:t>with</a:t>
                      </a:r>
                      <a:r>
                        <a:rPr lang="cs-CZ" sz="1200" dirty="0">
                          <a:latin typeface="Georgia"/>
                          <a:ea typeface="Calibri"/>
                        </a:rPr>
                        <a:t> </a:t>
                      </a:r>
                      <a:r>
                        <a:rPr lang="cs-CZ" sz="1200" dirty="0" err="1">
                          <a:latin typeface="Georgia"/>
                          <a:ea typeface="Calibri"/>
                        </a:rPr>
                        <a:t>respect</a:t>
                      </a:r>
                      <a:r>
                        <a:rPr lang="cs-CZ" sz="1200" dirty="0">
                          <a:latin typeface="Georgia"/>
                          <a:ea typeface="Calibri"/>
                        </a:rPr>
                        <a:t> to </a:t>
                      </a:r>
                      <a:r>
                        <a:rPr lang="cs-CZ" sz="1200" dirty="0" err="1">
                          <a:latin typeface="Georgia"/>
                          <a:ea typeface="Calibri"/>
                        </a:rPr>
                        <a:t>broader</a:t>
                      </a:r>
                      <a:r>
                        <a:rPr lang="cs-CZ" sz="1200" dirty="0">
                          <a:latin typeface="Georgia"/>
                          <a:ea typeface="Calibri"/>
                        </a:rPr>
                        <a:t> </a:t>
                      </a:r>
                      <a:r>
                        <a:rPr lang="cs-CZ" sz="1200" dirty="0" err="1">
                          <a:latin typeface="Georgia"/>
                          <a:ea typeface="Calibri"/>
                        </a:rPr>
                        <a:t>competitors</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Differentiation</a:t>
                      </a:r>
                      <a:r>
                        <a:rPr lang="cs-CZ" sz="1200" dirty="0">
                          <a:latin typeface="Georgia"/>
                          <a:ea typeface="Calibri"/>
                        </a:rPr>
                        <a:t> </a:t>
                      </a:r>
                      <a:r>
                        <a:rPr lang="cs-CZ" sz="1200" dirty="0" err="1">
                          <a:latin typeface="Georgia"/>
                          <a:ea typeface="Calibri"/>
                        </a:rPr>
                        <a:t>advantage</a:t>
                      </a:r>
                      <a:r>
                        <a:rPr lang="cs-CZ" sz="1200" dirty="0">
                          <a:latin typeface="Georgia"/>
                          <a:ea typeface="Calibri"/>
                        </a:rPr>
                        <a:t> </a:t>
                      </a:r>
                      <a:r>
                        <a:rPr lang="cs-CZ" sz="1200" dirty="0" err="1">
                          <a:latin typeface="Georgia"/>
                          <a:ea typeface="Calibri"/>
                        </a:rPr>
                        <a:t>with</a:t>
                      </a:r>
                      <a:r>
                        <a:rPr lang="cs-CZ" sz="1200" dirty="0">
                          <a:latin typeface="Georgia"/>
                          <a:ea typeface="Calibri"/>
                        </a:rPr>
                        <a:t> a </a:t>
                      </a:r>
                      <a:r>
                        <a:rPr lang="cs-CZ" sz="1200" dirty="0" err="1">
                          <a:latin typeface="Georgia"/>
                          <a:ea typeface="Calibri"/>
                        </a:rPr>
                        <a:t>focused</a:t>
                      </a:r>
                      <a:r>
                        <a:rPr lang="cs-CZ" sz="1200" dirty="0">
                          <a:latin typeface="Georgia"/>
                          <a:ea typeface="Calibri"/>
                        </a:rPr>
                        <a:t> market </a:t>
                      </a:r>
                      <a:r>
                        <a:rPr lang="cs-CZ" sz="1200" dirty="0" err="1">
                          <a:latin typeface="Georgia"/>
                          <a:ea typeface="Calibri"/>
                        </a:rPr>
                        <a:t>is</a:t>
                      </a:r>
                      <a:r>
                        <a:rPr lang="cs-CZ" sz="1200" dirty="0">
                          <a:latin typeface="Georgia"/>
                          <a:ea typeface="Calibri"/>
                        </a:rPr>
                        <a:t> </a:t>
                      </a:r>
                      <a:r>
                        <a:rPr lang="cs-CZ" sz="1200" dirty="0" err="1">
                          <a:latin typeface="Georgia"/>
                          <a:ea typeface="Calibri"/>
                        </a:rPr>
                        <a:t>lost</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Competitors</a:t>
                      </a:r>
                      <a:r>
                        <a:rPr lang="cs-CZ" sz="1200" dirty="0">
                          <a:latin typeface="Georgia"/>
                          <a:ea typeface="Calibri"/>
                        </a:rPr>
                        <a:t> </a:t>
                      </a:r>
                      <a:r>
                        <a:rPr lang="cs-CZ" sz="1200" dirty="0" err="1">
                          <a:latin typeface="Georgia"/>
                          <a:ea typeface="Calibri"/>
                        </a:rPr>
                        <a:t>find</a:t>
                      </a:r>
                      <a:r>
                        <a:rPr lang="cs-CZ" sz="1200" dirty="0">
                          <a:latin typeface="Georgia"/>
                          <a:ea typeface="Calibri"/>
                        </a:rPr>
                        <a:t> </a:t>
                      </a:r>
                      <a:r>
                        <a:rPr lang="cs-CZ" sz="1200" dirty="0" err="1">
                          <a:latin typeface="Georgia"/>
                          <a:ea typeface="Calibri"/>
                        </a:rPr>
                        <a:t>even</a:t>
                      </a:r>
                      <a:r>
                        <a:rPr lang="cs-CZ" sz="1200" dirty="0">
                          <a:latin typeface="Georgia"/>
                          <a:ea typeface="Calibri"/>
                        </a:rPr>
                        <a:t> </a:t>
                      </a:r>
                      <a:r>
                        <a:rPr lang="cs-CZ" sz="1200" dirty="0" err="1">
                          <a:latin typeface="Georgia"/>
                          <a:ea typeface="Calibri"/>
                        </a:rPr>
                        <a:t>smaller</a:t>
                      </a:r>
                      <a:r>
                        <a:rPr lang="cs-CZ" sz="1200" dirty="0">
                          <a:latin typeface="Georgia"/>
                          <a:ea typeface="Calibri"/>
                        </a:rPr>
                        <a:t> </a:t>
                      </a:r>
                      <a:r>
                        <a:rPr lang="cs-CZ" sz="1200" dirty="0" err="1">
                          <a:latin typeface="Georgia"/>
                          <a:ea typeface="Calibri"/>
                        </a:rPr>
                        <a:t>markets</a:t>
                      </a:r>
                      <a:r>
                        <a:rPr lang="cs-CZ" sz="1200" dirty="0">
                          <a:latin typeface="Georgia"/>
                          <a:ea typeface="Calibri"/>
                        </a:rPr>
                        <a:t> to </a:t>
                      </a:r>
                      <a:r>
                        <a:rPr lang="cs-CZ" sz="1200" dirty="0" err="1">
                          <a:latin typeface="Georgia"/>
                          <a:ea typeface="Calibri"/>
                        </a:rPr>
                        <a:t>focus</a:t>
                      </a:r>
                      <a:r>
                        <a:rPr lang="cs-CZ" sz="1200" dirty="0">
                          <a:latin typeface="Georgia"/>
                          <a:ea typeface="Calibri"/>
                        </a:rPr>
                        <a:t> on</a:t>
                      </a:r>
                      <a:endParaRPr lang="cs-CZ" sz="1200" dirty="0">
                        <a:latin typeface="Times New Roman"/>
                        <a:ea typeface="Calibri"/>
                      </a:endParaRPr>
                    </a:p>
                  </a:txBody>
                  <a:tcPr marL="39493" marR="39493" marT="39493" marB="39493"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81871">
                <a:tc>
                  <a:txBody>
                    <a:bodyPr/>
                    <a:lstStyle/>
                    <a:p>
                      <a:pPr algn="just">
                        <a:spcAft>
                          <a:spcPts val="0"/>
                        </a:spcAft>
                      </a:pPr>
                      <a:r>
                        <a:rPr lang="cs-CZ" sz="1200">
                          <a:latin typeface="Times New Roman"/>
                          <a:ea typeface="Calibri"/>
                        </a:rPr>
                        <a:t>Focus—differentiation</a:t>
                      </a:r>
                    </a:p>
                  </a:txBody>
                  <a:tcPr marL="39493" marR="39493" marT="39493" marB="39493"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Unique</a:t>
                      </a:r>
                      <a:r>
                        <a:rPr lang="cs-CZ" sz="1200" dirty="0">
                          <a:latin typeface="Georgia"/>
                          <a:ea typeface="Calibri"/>
                        </a:rPr>
                        <a:t> </a:t>
                      </a:r>
                      <a:r>
                        <a:rPr lang="cs-CZ" sz="1200" dirty="0" err="1">
                          <a:latin typeface="Georgia"/>
                          <a:ea typeface="Calibri"/>
                        </a:rPr>
                        <a:t>or</a:t>
                      </a:r>
                      <a:r>
                        <a:rPr lang="cs-CZ" sz="1200" dirty="0">
                          <a:latin typeface="Georgia"/>
                          <a:ea typeface="Calibri"/>
                        </a:rPr>
                        <a:t> </a:t>
                      </a:r>
                      <a:r>
                        <a:rPr lang="cs-CZ" sz="1200" dirty="0" err="1">
                          <a:latin typeface="Georgia"/>
                          <a:ea typeface="Calibri"/>
                        </a:rPr>
                        <a:t>highly</a:t>
                      </a:r>
                      <a:r>
                        <a:rPr lang="cs-CZ" sz="1200" dirty="0">
                          <a:latin typeface="Georgia"/>
                          <a:ea typeface="Calibri"/>
                        </a:rPr>
                        <a:t> </a:t>
                      </a:r>
                      <a:r>
                        <a:rPr lang="cs-CZ" sz="1200" dirty="0" err="1">
                          <a:latin typeface="Georgia"/>
                          <a:ea typeface="Calibri"/>
                        </a:rPr>
                        <a:t>improved</a:t>
                      </a:r>
                      <a:r>
                        <a:rPr lang="cs-CZ" sz="1200" dirty="0">
                          <a:latin typeface="Georgia"/>
                          <a:ea typeface="Calibri"/>
                        </a:rPr>
                        <a:t> </a:t>
                      </a:r>
                      <a:r>
                        <a:rPr lang="cs-CZ" sz="1200" dirty="0" err="1">
                          <a:latin typeface="Georgia"/>
                          <a:ea typeface="Calibri"/>
                        </a:rPr>
                        <a:t>products</a:t>
                      </a:r>
                      <a:r>
                        <a:rPr lang="cs-CZ" sz="1200" dirty="0">
                          <a:latin typeface="Georgia"/>
                          <a:ea typeface="Calibri"/>
                        </a:rPr>
                        <a:t> </a:t>
                      </a:r>
                      <a:r>
                        <a:rPr lang="cs-CZ" sz="1200" dirty="0" err="1">
                          <a:latin typeface="Georgia"/>
                          <a:ea typeface="Calibri"/>
                        </a:rPr>
                        <a:t>or</a:t>
                      </a:r>
                      <a:r>
                        <a:rPr lang="cs-CZ" sz="1200" dirty="0">
                          <a:latin typeface="Georgia"/>
                          <a:ea typeface="Calibri"/>
                        </a:rPr>
                        <a:t> </a:t>
                      </a:r>
                      <a:r>
                        <a:rPr lang="cs-CZ" sz="1200" dirty="0" err="1">
                          <a:latin typeface="Georgia"/>
                          <a:ea typeface="Calibri"/>
                        </a:rPr>
                        <a:t>services</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Creative</a:t>
                      </a:r>
                      <a:r>
                        <a:rPr lang="cs-CZ" sz="1200" dirty="0">
                          <a:latin typeface="Georgia"/>
                          <a:ea typeface="Calibri"/>
                        </a:rPr>
                        <a:t> </a:t>
                      </a:r>
                      <a:r>
                        <a:rPr lang="cs-CZ" sz="1200" dirty="0" err="1">
                          <a:latin typeface="Georgia"/>
                          <a:ea typeface="Calibri"/>
                        </a:rPr>
                        <a:t>approach</a:t>
                      </a:r>
                      <a:r>
                        <a:rPr lang="cs-CZ" sz="1200" dirty="0">
                          <a:latin typeface="Georgia"/>
                          <a:ea typeface="Calibri"/>
                        </a:rPr>
                        <a:t> to marketing</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Reputation</a:t>
                      </a:r>
                      <a:r>
                        <a:rPr lang="cs-CZ" sz="1200" dirty="0">
                          <a:latin typeface="Georgia"/>
                          <a:ea typeface="Calibri"/>
                        </a:rPr>
                        <a:t> </a:t>
                      </a:r>
                      <a:r>
                        <a:rPr lang="cs-CZ" sz="1200" dirty="0" err="1">
                          <a:latin typeface="Georgia"/>
                          <a:ea typeface="Calibri"/>
                        </a:rPr>
                        <a:t>for</a:t>
                      </a:r>
                      <a:r>
                        <a:rPr lang="cs-CZ" sz="1200" dirty="0">
                          <a:latin typeface="Georgia"/>
                          <a:ea typeface="Calibri"/>
                        </a:rPr>
                        <a:t> </a:t>
                      </a:r>
                      <a:r>
                        <a:rPr lang="cs-CZ" sz="1200" dirty="0" err="1">
                          <a:latin typeface="Georgia"/>
                          <a:ea typeface="Calibri"/>
                        </a:rPr>
                        <a:t>quality</a:t>
                      </a:r>
                      <a:r>
                        <a:rPr lang="cs-CZ" sz="1200" dirty="0">
                          <a:latin typeface="Georgia"/>
                          <a:ea typeface="Calibri"/>
                        </a:rPr>
                        <a:t> </a:t>
                      </a:r>
                      <a:r>
                        <a:rPr lang="cs-CZ" sz="1200" dirty="0" err="1">
                          <a:latin typeface="Georgia"/>
                          <a:ea typeface="Calibri"/>
                        </a:rPr>
                        <a:t>and</a:t>
                      </a:r>
                      <a:r>
                        <a:rPr lang="cs-CZ" sz="1200" dirty="0">
                          <a:latin typeface="Georgia"/>
                          <a:ea typeface="Calibri"/>
                        </a:rPr>
                        <a:t> </a:t>
                      </a:r>
                      <a:r>
                        <a:rPr lang="cs-CZ" sz="1200" dirty="0" err="1">
                          <a:latin typeface="Georgia"/>
                          <a:ea typeface="Calibri"/>
                        </a:rPr>
                        <a:t>product</a:t>
                      </a:r>
                      <a:r>
                        <a:rPr lang="cs-CZ" sz="1200" dirty="0">
                          <a:latin typeface="Georgia"/>
                          <a:ea typeface="Calibri"/>
                        </a:rPr>
                        <a:t>/</a:t>
                      </a:r>
                      <a:r>
                        <a:rPr lang="cs-CZ" sz="1200" dirty="0" err="1">
                          <a:latin typeface="Georgia"/>
                          <a:ea typeface="Calibri"/>
                        </a:rPr>
                        <a:t>service</a:t>
                      </a:r>
                      <a:r>
                        <a:rPr lang="cs-CZ" sz="1200" dirty="0">
                          <a:latin typeface="Georgia"/>
                          <a:ea typeface="Calibri"/>
                        </a:rPr>
                        <a:t> </a:t>
                      </a:r>
                      <a:r>
                        <a:rPr lang="cs-CZ" sz="1200" dirty="0" err="1">
                          <a:latin typeface="Georgia"/>
                          <a:ea typeface="Calibri"/>
                        </a:rPr>
                        <a:t>innovation</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Ability</a:t>
                      </a:r>
                      <a:r>
                        <a:rPr lang="cs-CZ" sz="1200" dirty="0">
                          <a:latin typeface="Georgia"/>
                          <a:ea typeface="Calibri"/>
                        </a:rPr>
                        <a:t> to </a:t>
                      </a:r>
                      <a:r>
                        <a:rPr lang="cs-CZ" sz="1200" dirty="0" err="1">
                          <a:latin typeface="Georgia"/>
                          <a:ea typeface="Calibri"/>
                        </a:rPr>
                        <a:t>attract</a:t>
                      </a:r>
                      <a:r>
                        <a:rPr lang="cs-CZ" sz="1200" dirty="0">
                          <a:latin typeface="Georgia"/>
                          <a:ea typeface="Calibri"/>
                        </a:rPr>
                        <a:t> </a:t>
                      </a:r>
                      <a:r>
                        <a:rPr lang="cs-CZ" sz="1200" dirty="0" err="1">
                          <a:latin typeface="Georgia"/>
                          <a:ea typeface="Calibri"/>
                        </a:rPr>
                        <a:t>creative</a:t>
                      </a:r>
                      <a:r>
                        <a:rPr lang="cs-CZ" sz="1200" dirty="0">
                          <a:latin typeface="Georgia"/>
                          <a:ea typeface="Calibri"/>
                        </a:rPr>
                        <a:t> </a:t>
                      </a:r>
                      <a:r>
                        <a:rPr lang="cs-CZ" sz="1200" dirty="0" err="1">
                          <a:latin typeface="Georgia"/>
                          <a:ea typeface="Calibri"/>
                        </a:rPr>
                        <a:t>personnel</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Effective</a:t>
                      </a:r>
                      <a:r>
                        <a:rPr lang="cs-CZ" sz="1200" dirty="0">
                          <a:latin typeface="Georgia"/>
                          <a:ea typeface="Calibri"/>
                        </a:rPr>
                        <a:t> </a:t>
                      </a:r>
                      <a:r>
                        <a:rPr lang="cs-CZ" sz="1200" dirty="0" err="1">
                          <a:latin typeface="Georgia"/>
                          <a:ea typeface="Calibri"/>
                        </a:rPr>
                        <a:t>coordination</a:t>
                      </a:r>
                      <a:r>
                        <a:rPr lang="cs-CZ" sz="1200" dirty="0">
                          <a:latin typeface="Georgia"/>
                          <a:ea typeface="Calibri"/>
                        </a:rPr>
                        <a:t> </a:t>
                      </a:r>
                      <a:r>
                        <a:rPr lang="cs-CZ" sz="1200" dirty="0" err="1">
                          <a:latin typeface="Georgia"/>
                          <a:ea typeface="Calibri"/>
                        </a:rPr>
                        <a:t>among</a:t>
                      </a:r>
                      <a:r>
                        <a:rPr lang="cs-CZ" sz="1200" dirty="0">
                          <a:latin typeface="Georgia"/>
                          <a:ea typeface="Calibri"/>
                        </a:rPr>
                        <a:t> R&amp;D, marketing, </a:t>
                      </a:r>
                      <a:r>
                        <a:rPr lang="cs-CZ" sz="1200" dirty="0" err="1">
                          <a:latin typeface="Georgia"/>
                          <a:ea typeface="Calibri"/>
                        </a:rPr>
                        <a:t>and</a:t>
                      </a:r>
                      <a:r>
                        <a:rPr lang="cs-CZ" sz="1200" dirty="0">
                          <a:latin typeface="Georgia"/>
                          <a:ea typeface="Calibri"/>
                        </a:rPr>
                        <a:t> </a:t>
                      </a:r>
                      <a:r>
                        <a:rPr lang="cs-CZ" sz="1200" dirty="0" err="1">
                          <a:latin typeface="Georgia"/>
                          <a:ea typeface="Calibri"/>
                        </a:rPr>
                        <a:t>operations</a:t>
                      </a:r>
                      <a:endParaRPr lang="cs-CZ" sz="1200" dirty="0">
                        <a:latin typeface="Times New Roman"/>
                        <a:ea typeface="Calibri"/>
                      </a:endParaRPr>
                    </a:p>
                  </a:txBody>
                  <a:tcPr marL="39493" marR="39493" marT="39493" marB="39493"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Cost</a:t>
                      </a:r>
                      <a:r>
                        <a:rPr lang="cs-CZ" sz="1200" dirty="0">
                          <a:latin typeface="Georgia"/>
                          <a:ea typeface="Calibri"/>
                        </a:rPr>
                        <a:t> </a:t>
                      </a:r>
                      <a:r>
                        <a:rPr lang="cs-CZ" sz="1200" dirty="0" err="1">
                          <a:latin typeface="Georgia"/>
                          <a:ea typeface="Calibri"/>
                        </a:rPr>
                        <a:t>advantage</a:t>
                      </a:r>
                      <a:r>
                        <a:rPr lang="cs-CZ" sz="1200" dirty="0">
                          <a:latin typeface="Georgia"/>
                          <a:ea typeface="Calibri"/>
                        </a:rPr>
                        <a:t> </a:t>
                      </a:r>
                      <a:r>
                        <a:rPr lang="cs-CZ" sz="1200" dirty="0" err="1">
                          <a:latin typeface="Georgia"/>
                          <a:ea typeface="Calibri"/>
                        </a:rPr>
                        <a:t>of</a:t>
                      </a:r>
                      <a:r>
                        <a:rPr lang="cs-CZ" sz="1200" dirty="0">
                          <a:latin typeface="Georgia"/>
                          <a:ea typeface="Calibri"/>
                        </a:rPr>
                        <a:t> </a:t>
                      </a:r>
                      <a:r>
                        <a:rPr lang="cs-CZ" sz="1200" dirty="0" err="1">
                          <a:latin typeface="Georgia"/>
                          <a:ea typeface="Calibri"/>
                        </a:rPr>
                        <a:t>focused</a:t>
                      </a:r>
                      <a:r>
                        <a:rPr lang="cs-CZ" sz="1200" dirty="0">
                          <a:latin typeface="Georgia"/>
                          <a:ea typeface="Calibri"/>
                        </a:rPr>
                        <a:t> </a:t>
                      </a:r>
                      <a:r>
                        <a:rPr lang="cs-CZ" sz="1200" dirty="0" err="1">
                          <a:latin typeface="Georgia"/>
                          <a:ea typeface="Calibri"/>
                        </a:rPr>
                        <a:t>firms</a:t>
                      </a:r>
                      <a:r>
                        <a:rPr lang="cs-CZ" sz="1200" dirty="0">
                          <a:latin typeface="Georgia"/>
                          <a:ea typeface="Calibri"/>
                        </a:rPr>
                        <a:t> </a:t>
                      </a:r>
                      <a:r>
                        <a:rPr lang="cs-CZ" sz="1200" dirty="0" err="1">
                          <a:latin typeface="Georgia"/>
                          <a:ea typeface="Calibri"/>
                        </a:rPr>
                        <a:t>is</a:t>
                      </a:r>
                      <a:r>
                        <a:rPr lang="cs-CZ" sz="1200" dirty="0">
                          <a:latin typeface="Georgia"/>
                          <a:ea typeface="Calibri"/>
                        </a:rPr>
                        <a:t> </a:t>
                      </a:r>
                      <a:r>
                        <a:rPr lang="cs-CZ" sz="1200" dirty="0" err="1">
                          <a:latin typeface="Georgia"/>
                          <a:ea typeface="Calibri"/>
                        </a:rPr>
                        <a:t>lost</a:t>
                      </a:r>
                      <a:r>
                        <a:rPr lang="cs-CZ" sz="1200" dirty="0">
                          <a:latin typeface="Georgia"/>
                          <a:ea typeface="Calibri"/>
                        </a:rPr>
                        <a:t> </a:t>
                      </a:r>
                      <a:r>
                        <a:rPr lang="cs-CZ" sz="1200" dirty="0" err="1">
                          <a:latin typeface="Georgia"/>
                          <a:ea typeface="Calibri"/>
                        </a:rPr>
                        <a:t>with</a:t>
                      </a:r>
                      <a:r>
                        <a:rPr lang="cs-CZ" sz="1200" dirty="0">
                          <a:latin typeface="Georgia"/>
                          <a:ea typeface="Calibri"/>
                        </a:rPr>
                        <a:t> </a:t>
                      </a:r>
                      <a:r>
                        <a:rPr lang="cs-CZ" sz="1200" dirty="0" err="1">
                          <a:latin typeface="Georgia"/>
                          <a:ea typeface="Calibri"/>
                        </a:rPr>
                        <a:t>respect</a:t>
                      </a:r>
                      <a:r>
                        <a:rPr lang="cs-CZ" sz="1200" dirty="0">
                          <a:latin typeface="Georgia"/>
                          <a:ea typeface="Calibri"/>
                        </a:rPr>
                        <a:t> to </a:t>
                      </a:r>
                      <a:r>
                        <a:rPr lang="cs-CZ" sz="1200" dirty="0" err="1">
                          <a:latin typeface="Georgia"/>
                          <a:ea typeface="Calibri"/>
                        </a:rPr>
                        <a:t>broader</a:t>
                      </a:r>
                      <a:r>
                        <a:rPr lang="cs-CZ" sz="1200" dirty="0">
                          <a:latin typeface="Georgia"/>
                          <a:ea typeface="Calibri"/>
                        </a:rPr>
                        <a:t> </a:t>
                      </a:r>
                      <a:r>
                        <a:rPr lang="cs-CZ" sz="1200" dirty="0" err="1">
                          <a:latin typeface="Georgia"/>
                          <a:ea typeface="Calibri"/>
                        </a:rPr>
                        <a:t>competitors</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Differentiation</a:t>
                      </a:r>
                      <a:r>
                        <a:rPr lang="cs-CZ" sz="1200" dirty="0">
                          <a:latin typeface="Georgia"/>
                          <a:ea typeface="Calibri"/>
                        </a:rPr>
                        <a:t> </a:t>
                      </a:r>
                      <a:r>
                        <a:rPr lang="cs-CZ" sz="1200" dirty="0" err="1">
                          <a:latin typeface="Georgia"/>
                          <a:ea typeface="Calibri"/>
                        </a:rPr>
                        <a:t>advantage</a:t>
                      </a:r>
                      <a:r>
                        <a:rPr lang="cs-CZ" sz="1200" dirty="0">
                          <a:latin typeface="Georgia"/>
                          <a:ea typeface="Calibri"/>
                        </a:rPr>
                        <a:t> </a:t>
                      </a:r>
                      <a:r>
                        <a:rPr lang="cs-CZ" sz="1200" dirty="0" err="1">
                          <a:latin typeface="Georgia"/>
                          <a:ea typeface="Calibri"/>
                        </a:rPr>
                        <a:t>with</a:t>
                      </a:r>
                      <a:r>
                        <a:rPr lang="cs-CZ" sz="1200" dirty="0">
                          <a:latin typeface="Georgia"/>
                          <a:ea typeface="Calibri"/>
                        </a:rPr>
                        <a:t> a </a:t>
                      </a:r>
                      <a:r>
                        <a:rPr lang="cs-CZ" sz="1200" dirty="0" err="1">
                          <a:latin typeface="Georgia"/>
                          <a:ea typeface="Calibri"/>
                        </a:rPr>
                        <a:t>focused</a:t>
                      </a:r>
                      <a:r>
                        <a:rPr lang="cs-CZ" sz="1200" dirty="0">
                          <a:latin typeface="Georgia"/>
                          <a:ea typeface="Calibri"/>
                        </a:rPr>
                        <a:t> market </a:t>
                      </a:r>
                      <a:r>
                        <a:rPr lang="cs-CZ" sz="1200" dirty="0" err="1">
                          <a:latin typeface="Georgia"/>
                          <a:ea typeface="Calibri"/>
                        </a:rPr>
                        <a:t>is</a:t>
                      </a:r>
                      <a:r>
                        <a:rPr lang="cs-CZ" sz="1200" dirty="0">
                          <a:latin typeface="Georgia"/>
                          <a:ea typeface="Calibri"/>
                        </a:rPr>
                        <a:t> </a:t>
                      </a:r>
                      <a:r>
                        <a:rPr lang="cs-CZ" sz="1200" dirty="0" err="1">
                          <a:latin typeface="Georgia"/>
                          <a:ea typeface="Calibri"/>
                        </a:rPr>
                        <a:t>lost</a:t>
                      </a:r>
                      <a:endParaRPr lang="cs-CZ" sz="1200" dirty="0">
                        <a:latin typeface="Times New Roman"/>
                        <a:ea typeface="Calibri"/>
                      </a:endParaRPr>
                    </a:p>
                    <a:p>
                      <a:pPr marL="108000" lvl="0" indent="-144000" algn="l" fontAlgn="base">
                        <a:spcBef>
                          <a:spcPts val="0"/>
                        </a:spcBef>
                        <a:spcAft>
                          <a:spcPts val="0"/>
                        </a:spcAft>
                        <a:buSzPts val="1000"/>
                        <a:buFont typeface="Symbol"/>
                        <a:buChar char=""/>
                        <a:tabLst>
                          <a:tab pos="457200" algn="l"/>
                        </a:tabLst>
                      </a:pPr>
                      <a:r>
                        <a:rPr lang="cs-CZ" sz="1200" dirty="0" err="1">
                          <a:latin typeface="Georgia"/>
                          <a:ea typeface="Calibri"/>
                        </a:rPr>
                        <a:t>Competitors</a:t>
                      </a:r>
                      <a:r>
                        <a:rPr lang="cs-CZ" sz="1200" dirty="0">
                          <a:latin typeface="Georgia"/>
                          <a:ea typeface="Calibri"/>
                        </a:rPr>
                        <a:t> </a:t>
                      </a:r>
                      <a:r>
                        <a:rPr lang="cs-CZ" sz="1200" dirty="0" err="1">
                          <a:latin typeface="Georgia"/>
                          <a:ea typeface="Calibri"/>
                        </a:rPr>
                        <a:t>find</a:t>
                      </a:r>
                      <a:r>
                        <a:rPr lang="cs-CZ" sz="1200" dirty="0">
                          <a:latin typeface="Georgia"/>
                          <a:ea typeface="Calibri"/>
                        </a:rPr>
                        <a:t> </a:t>
                      </a:r>
                      <a:r>
                        <a:rPr lang="cs-CZ" sz="1200" dirty="0" err="1">
                          <a:latin typeface="Georgia"/>
                          <a:ea typeface="Calibri"/>
                        </a:rPr>
                        <a:t>even</a:t>
                      </a:r>
                      <a:r>
                        <a:rPr lang="cs-CZ" sz="1200" dirty="0">
                          <a:latin typeface="Georgia"/>
                          <a:ea typeface="Calibri"/>
                        </a:rPr>
                        <a:t> </a:t>
                      </a:r>
                      <a:r>
                        <a:rPr lang="cs-CZ" sz="1200" dirty="0" err="1">
                          <a:latin typeface="Georgia"/>
                          <a:ea typeface="Calibri"/>
                        </a:rPr>
                        <a:t>smaller</a:t>
                      </a:r>
                      <a:r>
                        <a:rPr lang="cs-CZ" sz="1200" dirty="0">
                          <a:latin typeface="Georgia"/>
                          <a:ea typeface="Calibri"/>
                        </a:rPr>
                        <a:t> </a:t>
                      </a:r>
                      <a:r>
                        <a:rPr lang="cs-CZ" sz="1200" dirty="0" err="1">
                          <a:latin typeface="Georgia"/>
                          <a:ea typeface="Calibri"/>
                        </a:rPr>
                        <a:t>markets</a:t>
                      </a:r>
                      <a:r>
                        <a:rPr lang="cs-CZ" sz="1200" dirty="0">
                          <a:latin typeface="Georgia"/>
                          <a:ea typeface="Calibri"/>
                        </a:rPr>
                        <a:t> to </a:t>
                      </a:r>
                      <a:r>
                        <a:rPr lang="cs-CZ" sz="1200" dirty="0" err="1">
                          <a:latin typeface="Georgia"/>
                          <a:ea typeface="Calibri"/>
                        </a:rPr>
                        <a:t>focus</a:t>
                      </a:r>
                      <a:r>
                        <a:rPr lang="cs-CZ" sz="1200" dirty="0">
                          <a:latin typeface="Georgia"/>
                          <a:ea typeface="Calibri"/>
                        </a:rPr>
                        <a:t> on</a:t>
                      </a:r>
                      <a:endParaRPr lang="cs-CZ" sz="1200" dirty="0">
                        <a:latin typeface="Times New Roman"/>
                        <a:ea typeface="Calibri"/>
                      </a:endParaRPr>
                    </a:p>
                  </a:txBody>
                  <a:tcPr marL="39493" marR="39493" marT="39493" marB="39493"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I. Business </a:t>
            </a:r>
            <a:r>
              <a:rPr lang="cs-CZ" dirty="0" err="1"/>
              <a:t>cycle</a:t>
            </a:r>
            <a:endParaRPr lang="cs-CZ" dirty="0"/>
          </a:p>
        </p:txBody>
      </p:sp>
      <p:sp>
        <p:nvSpPr>
          <p:cNvPr id="5" name="Podnadpis 4"/>
          <p:cNvSpPr>
            <a:spLocks noGrp="1"/>
          </p:cNvSpPr>
          <p:nvPr>
            <p:ph type="subTitle" idx="1"/>
          </p:nvPr>
        </p:nvSpPr>
        <p:spPr/>
        <p:txBody>
          <a:bodyPr/>
          <a:lstStyle/>
          <a:p>
            <a:endParaRPr lang="cs-CZ"/>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154</TotalTime>
  <Words>1532</Words>
  <Application>Microsoft Office PowerPoint</Application>
  <PresentationFormat>Předvádění na obrazovce (4:3)</PresentationFormat>
  <Paragraphs>379</Paragraphs>
  <Slides>27</Slides>
  <Notes>10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27</vt:i4>
      </vt:variant>
    </vt:vector>
  </HeadingPairs>
  <TitlesOfParts>
    <vt:vector size="35" baseType="lpstr">
      <vt:lpstr>Calibri</vt:lpstr>
      <vt:lpstr>Georgia</vt:lpstr>
      <vt:lpstr>Symbol</vt:lpstr>
      <vt:lpstr>Times New Roman</vt:lpstr>
      <vt:lpstr>Tw Cen MT</vt:lpstr>
      <vt:lpstr>Tw Cen MT Condensed</vt:lpstr>
      <vt:lpstr>Wingdings 3</vt:lpstr>
      <vt:lpstr>Integrál</vt:lpstr>
      <vt:lpstr>Legal forms of Business</vt:lpstr>
      <vt:lpstr>Types of Businesses </vt:lpstr>
      <vt:lpstr>Liability </vt:lpstr>
      <vt:lpstr>Strategies for success Life cycle of business,</vt:lpstr>
      <vt:lpstr>Prezentace aplikace PowerPoint</vt:lpstr>
      <vt:lpstr>Each strategy need to answer core issues:</vt:lpstr>
      <vt:lpstr>Porter´s generic strategies</vt:lpstr>
      <vt:lpstr>Prezentace aplikace PowerPoint</vt:lpstr>
      <vt:lpstr>I. Business cycle</vt:lpstr>
      <vt:lpstr>Prezentace aplikace PowerPoint</vt:lpstr>
      <vt:lpstr>Prezentace aplikace PowerPoint</vt:lpstr>
      <vt:lpstr>II. Marketing and product cycle</vt:lpstr>
      <vt:lpstr>Prezentace aplikace PowerPoint</vt:lpstr>
      <vt:lpstr>Prezentace aplikace PowerPoint</vt:lpstr>
      <vt:lpstr>Introduction Phase: Elements of Marketing Strategy</vt:lpstr>
      <vt:lpstr>Growth Phase: Elements of Marketing Strategy</vt:lpstr>
      <vt:lpstr>Maturity Phase: Elements of Marketing Strategy</vt:lpstr>
      <vt:lpstr>Decline Phase: Elements of Marketing Strategy</vt:lpstr>
      <vt:lpstr>Life Cycle and Competitive Position</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cycle of business, Entrepreneurship Environment, Market</dc:title>
  <dc:creator>Jarka</dc:creator>
  <cp:lastModifiedBy>Jarka</cp:lastModifiedBy>
  <cp:revision>19</cp:revision>
  <dcterms:created xsi:type="dcterms:W3CDTF">2011-03-07T19:32:13Z</dcterms:created>
  <dcterms:modified xsi:type="dcterms:W3CDTF">2016-03-19T20:01:19Z</dcterms:modified>
</cp:coreProperties>
</file>