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2" r:id="rId1"/>
  </p:sldMasterIdLst>
  <p:notesMasterIdLst>
    <p:notesMasterId r:id="rId13"/>
  </p:notesMasterIdLst>
  <p:handoutMasterIdLst>
    <p:handoutMasterId r:id="rId14"/>
  </p:handoutMasterIdLst>
  <p:sldIdLst>
    <p:sldId id="334" r:id="rId2"/>
    <p:sldId id="320" r:id="rId3"/>
    <p:sldId id="331" r:id="rId4"/>
    <p:sldId id="332" r:id="rId5"/>
    <p:sldId id="321" r:id="rId6"/>
    <p:sldId id="322" r:id="rId7"/>
    <p:sldId id="330" r:id="rId8"/>
    <p:sldId id="336" r:id="rId9"/>
    <p:sldId id="337" r:id="rId10"/>
    <p:sldId id="338" r:id="rId11"/>
    <p:sldId id="339" r:id="rId12"/>
  </p:sldIdLst>
  <p:sldSz cx="9144000" cy="6858000" type="screen4x3"/>
  <p:notesSz cx="6669088" cy="992822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0" autoAdjust="0"/>
    <p:restoredTop sz="94660"/>
  </p:normalViewPr>
  <p:slideViewPr>
    <p:cSldViewPr>
      <p:cViewPr varScale="1">
        <p:scale>
          <a:sx n="106" d="100"/>
          <a:sy n="106" d="100"/>
        </p:scale>
        <p:origin x="114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1ED86EF4-95C9-4CE8-9460-3BD181031A48}" type="datetimeFigureOut">
              <a:rPr lang="cs-CZ"/>
              <a:pPr>
                <a:defRPr/>
              </a:pPr>
              <a:t>06.10.2023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2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7607" y="9430092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37987BD5-9DDE-4EFA-969C-29A50A90D6A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632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8250" y="1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AC39CD-3433-46E3-A045-A401C3CBB54E}" type="datetimeFigureOut">
              <a:rPr lang="cs-CZ" smtClean="0"/>
              <a:t>06.10.2023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1241425"/>
            <a:ext cx="4465638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750" y="4778376"/>
            <a:ext cx="5335588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1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8250" y="9429751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2F5195-6C65-46D5-A2C9-E44E0E5CA3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81116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/>
            <a:ahLst/>
            <a:cxnLst>
              <a:cxn ang="0">
                <a:pos x="2822" y="0"/>
              </a:cxn>
              <a:cxn ang="0">
                <a:pos x="0" y="975"/>
              </a:cxn>
              <a:cxn ang="0">
                <a:pos x="2169" y="3619"/>
              </a:cxn>
              <a:cxn ang="0">
                <a:pos x="3985" y="1125"/>
              </a:cxn>
              <a:cxn ang="0">
                <a:pos x="2822" y="0"/>
              </a:cxn>
              <a:cxn ang="0">
                <a:pos x="2822" y="0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8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grpSp>
          <p:nvGrpSpPr>
            <p:cNvPr id="9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1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2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3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4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</p:grpSp>
      </p:grp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7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8" name="Freeform 21"/>
            <p:cNvSpPr>
              <a:spLocks/>
            </p:cNvSpPr>
            <p:nvPr userDrawn="1"/>
          </p:nvSpPr>
          <p:spPr bwMode="auto">
            <a:xfrm rot="7320404">
              <a:off x="5000" y="2913"/>
              <a:ext cx="416" cy="265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grpSp>
          <p:nvGrpSpPr>
            <p:cNvPr id="19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9" cy="667"/>
              <a:chOff x="4986" y="2752"/>
              <a:chExt cx="469" cy="667"/>
            </a:xfrm>
          </p:grpSpPr>
          <p:sp>
            <p:nvSpPr>
              <p:cNvPr id="20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1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2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3" name="Freeform 26"/>
              <p:cNvSpPr>
                <a:spLocks/>
              </p:cNvSpPr>
              <p:nvPr userDrawn="1"/>
            </p:nvSpPr>
            <p:spPr bwMode="auto">
              <a:xfrm rot="7320404">
                <a:off x="5364" y="2873"/>
                <a:ext cx="63" cy="118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4" name="Freeform 27"/>
              <p:cNvSpPr>
                <a:spLocks/>
              </p:cNvSpPr>
              <p:nvPr userDrawn="1"/>
            </p:nvSpPr>
            <p:spPr bwMode="auto">
              <a:xfrm rot="7320404">
                <a:off x="5137" y="3000"/>
                <a:ext cx="193" cy="10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</p:grpSp>
      </p:grpSp>
      <p:sp>
        <p:nvSpPr>
          <p:cNvPr id="25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16" y="256"/>
              </a:cxn>
              <a:cxn ang="0">
                <a:pos x="1560" y="144"/>
              </a:cxn>
              <a:cxn ang="0">
                <a:pos x="1856" y="376"/>
              </a:cxn>
              <a:cxn ang="0">
                <a:pos x="2344" y="152"/>
              </a:cxn>
              <a:cxn ang="0">
                <a:pos x="3536" y="456"/>
              </a:cxn>
              <a:cxn ang="0">
                <a:pos x="4288" y="136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6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280" y="144"/>
              </a:cxn>
              <a:cxn ang="0">
                <a:pos x="448" y="16"/>
              </a:cxn>
              <a:cxn ang="0">
                <a:pos x="560" y="240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2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DFC2CF-5CC2-4914-A996-DE0AAAF7F0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2E3BF0-6C5F-4581-8E01-4E5CC122573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F87722-794B-4E26-894B-555061C5E48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F92BAD-71C5-416B-A2B8-C652A2AF955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F8F5E2-AE8B-41D9-A74A-5DA40D9E1D3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DE5B35-7064-439C-81FD-0B0DFD86448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0A91B8-C52C-4B35-95CE-5CB83025A7D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CF4BEE-0718-4229-8ADE-B432EEAEB3A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74CA54-FCCD-45C5-9FF7-2263353B56C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C4D0F5-B5B2-4381-B243-AC05293A41D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99829D-C0EB-455B-A664-D19D3A8B10C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/>
            <a:ahLst/>
            <a:cxnLst>
              <a:cxn ang="0">
                <a:pos x="2903" y="433"/>
              </a:cxn>
              <a:cxn ang="0">
                <a:pos x="2565" y="80"/>
              </a:cxn>
              <a:cxn ang="0">
                <a:pos x="2241" y="0"/>
              </a:cxn>
              <a:cxn ang="0">
                <a:pos x="110" y="2811"/>
              </a:cxn>
              <a:cxn ang="0">
                <a:pos x="110" y="3228"/>
              </a:cxn>
              <a:cxn ang="0">
                <a:pos x="0" y="3631"/>
              </a:cxn>
              <a:cxn ang="0">
                <a:pos x="72" y="3686"/>
              </a:cxn>
              <a:cxn ang="0">
                <a:pos x="441" y="3355"/>
              </a:cxn>
              <a:cxn ang="0">
                <a:pos x="740" y="3228"/>
              </a:cxn>
              <a:cxn ang="0">
                <a:pos x="2903" y="433"/>
              </a:cxn>
              <a:cxn ang="0">
                <a:pos x="2903" y="433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7373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7373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373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373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82395E7-D3E5-4F94-9F1D-530F7CEF237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3736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/>
            <a:ahLst/>
            <a:cxnLst>
              <a:cxn ang="0">
                <a:pos x="2293" y="0"/>
              </a:cxn>
              <a:cxn ang="0">
                <a:pos x="130" y="2835"/>
              </a:cxn>
              <a:cxn ang="0">
                <a:pos x="131" y="3201"/>
              </a:cxn>
              <a:cxn ang="0">
                <a:pos x="0" y="3633"/>
              </a:cxn>
              <a:cxn ang="0">
                <a:pos x="50" y="3703"/>
              </a:cxn>
              <a:cxn ang="0">
                <a:pos x="422" y="3352"/>
              </a:cxn>
              <a:cxn ang="0">
                <a:pos x="763" y="3220"/>
              </a:cxn>
              <a:cxn ang="0">
                <a:pos x="2911" y="428"/>
              </a:cxn>
              <a:cxn ang="0">
                <a:pos x="2589" y="96"/>
              </a:cxn>
              <a:cxn ang="0">
                <a:pos x="2293" y="0"/>
              </a:cxn>
              <a:cxn ang="0">
                <a:pos x="2293" y="0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3737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/>
            <a:ahLst/>
            <a:cxnLst>
              <a:cxn ang="0">
                <a:pos x="0" y="2485"/>
              </a:cxn>
              <a:cxn ang="0">
                <a:pos x="432" y="2553"/>
              </a:cxn>
              <a:cxn ang="0">
                <a:pos x="736" y="2777"/>
              </a:cxn>
              <a:cxn ang="0">
                <a:pos x="2561" y="399"/>
              </a:cxn>
              <a:cxn ang="0">
                <a:pos x="2118" y="82"/>
              </a:cxn>
              <a:cxn ang="0">
                <a:pos x="1898" y="0"/>
              </a:cxn>
              <a:cxn ang="0">
                <a:pos x="0" y="2485"/>
              </a:cxn>
              <a:cxn ang="0">
                <a:pos x="0" y="248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/>
          </a:p>
        </p:txBody>
      </p:sp>
      <p:grpSp>
        <p:nvGrpSpPr>
          <p:cNvPr id="1034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73739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/>
              <a:ahLst/>
              <a:cxnLst>
                <a:cxn ang="0">
                  <a:pos x="1587" y="1260"/>
                </a:cxn>
                <a:cxn ang="0">
                  <a:pos x="1420" y="1106"/>
                </a:cxn>
                <a:cxn ang="0">
                  <a:pos x="1331" y="477"/>
                </a:cxn>
                <a:cxn ang="0">
                  <a:pos x="2139" y="330"/>
                </a:cxn>
                <a:cxn ang="0">
                  <a:pos x="2177" y="203"/>
                </a:cxn>
                <a:cxn ang="0">
                  <a:pos x="2099" y="100"/>
                </a:cxn>
                <a:cxn ang="0">
                  <a:pos x="1276" y="211"/>
                </a:cxn>
                <a:cxn ang="0">
                  <a:pos x="1219" y="32"/>
                </a:cxn>
                <a:cxn ang="0">
                  <a:pos x="1085" y="0"/>
                </a:cxn>
                <a:cxn ang="0">
                  <a:pos x="958" y="28"/>
                </a:cxn>
                <a:cxn ang="0">
                  <a:pos x="888" y="106"/>
                </a:cxn>
                <a:cxn ang="0">
                  <a:pos x="937" y="285"/>
                </a:cxn>
                <a:cxn ang="0">
                  <a:pos x="660" y="441"/>
                </a:cxn>
                <a:cxn ang="0">
                  <a:pos x="983" y="473"/>
                </a:cxn>
                <a:cxn ang="0">
                  <a:pos x="1112" y="889"/>
                </a:cxn>
                <a:cxn ang="0">
                  <a:pos x="141" y="469"/>
                </a:cxn>
                <a:cxn ang="0">
                  <a:pos x="46" y="509"/>
                </a:cxn>
                <a:cxn ang="0">
                  <a:pos x="0" y="636"/>
                </a:cxn>
                <a:cxn ang="0">
                  <a:pos x="55" y="779"/>
                </a:cxn>
                <a:cxn ang="0">
                  <a:pos x="1139" y="1288"/>
                </a:cxn>
                <a:cxn ang="0">
                  <a:pos x="1378" y="1256"/>
                </a:cxn>
                <a:cxn ang="0">
                  <a:pos x="1570" y="1298"/>
                </a:cxn>
                <a:cxn ang="0">
                  <a:pos x="1587" y="1260"/>
                </a:cxn>
                <a:cxn ang="0">
                  <a:pos x="1587" y="1260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40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20" y="0"/>
                </a:cxn>
                <a:cxn ang="0">
                  <a:pos x="143" y="233"/>
                </a:cxn>
                <a:cxn ang="0">
                  <a:pos x="8" y="258"/>
                </a:cxn>
                <a:cxn ang="0">
                  <a:pos x="0" y="7"/>
                </a:cxn>
                <a:cxn ang="0">
                  <a:pos x="0" y="7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41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42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43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60" y="0"/>
                </a:cxn>
                <a:cxn ang="0">
                  <a:pos x="251" y="36"/>
                </a:cxn>
                <a:cxn ang="0">
                  <a:pos x="272" y="139"/>
                </a:cxn>
                <a:cxn ang="0">
                  <a:pos x="164" y="146"/>
                </a:cxn>
                <a:cxn ang="0">
                  <a:pos x="32" y="241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44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/>
              <a:ahLst/>
              <a:cxnLst>
                <a:cxn ang="0">
                  <a:pos x="152" y="4"/>
                </a:cxn>
                <a:cxn ang="0">
                  <a:pos x="152" y="224"/>
                </a:cxn>
                <a:cxn ang="0">
                  <a:pos x="0" y="8"/>
                </a:cxn>
                <a:cxn ang="0">
                  <a:pos x="72" y="0"/>
                </a:cxn>
                <a:cxn ang="0">
                  <a:pos x="152" y="4"/>
                </a:cxn>
                <a:cxn ang="0">
                  <a:pos x="152" y="4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45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87" y="0"/>
                </a:cxn>
                <a:cxn ang="0">
                  <a:pos x="232" y="6"/>
                </a:cxn>
                <a:cxn ang="0">
                  <a:pos x="386" y="764"/>
                </a:cxn>
                <a:cxn ang="0">
                  <a:pos x="279" y="720"/>
                </a:cxn>
                <a:cxn ang="0">
                  <a:pos x="152" y="677"/>
                </a:cxn>
                <a:cxn ang="0">
                  <a:pos x="0" y="80"/>
                </a:cxn>
                <a:cxn ang="0">
                  <a:pos x="0" y="80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46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/>
              <a:ahLst/>
              <a:cxnLst>
                <a:cxn ang="0">
                  <a:pos x="692" y="0"/>
                </a:cxn>
                <a:cxn ang="0">
                  <a:pos x="0" y="106"/>
                </a:cxn>
                <a:cxn ang="0">
                  <a:pos x="28" y="348"/>
                </a:cxn>
                <a:cxn ang="0">
                  <a:pos x="715" y="237"/>
                </a:cxn>
                <a:cxn ang="0">
                  <a:pos x="728" y="43"/>
                </a:cxn>
                <a:cxn ang="0">
                  <a:pos x="692" y="0"/>
                </a:cxn>
                <a:cxn ang="0">
                  <a:pos x="692" y="0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47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/>
              <a:ahLst/>
              <a:cxnLst>
                <a:cxn ang="0">
                  <a:pos x="272" y="0"/>
                </a:cxn>
                <a:cxn ang="0">
                  <a:pos x="0" y="78"/>
                </a:cxn>
                <a:cxn ang="0">
                  <a:pos x="312" y="135"/>
                </a:cxn>
                <a:cxn ang="0">
                  <a:pos x="272" y="0"/>
                </a:cxn>
                <a:cxn ang="0">
                  <a:pos x="272" y="0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grpSp>
          <p:nvGrpSpPr>
            <p:cNvPr id="1060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061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73750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/>
                  <a:ahLst/>
                  <a:cxnLst>
                    <a:cxn ang="0">
                      <a:pos x="0" y="107"/>
                    </a:cxn>
                    <a:cxn ang="0">
                      <a:pos x="114" y="10"/>
                    </a:cxn>
                    <a:cxn ang="0">
                      <a:pos x="213" y="0"/>
                    </a:cxn>
                    <a:cxn ang="0">
                      <a:pos x="292" y="27"/>
                    </a:cxn>
                    <a:cxn ang="0">
                      <a:pos x="313" y="91"/>
                    </a:cxn>
                    <a:cxn ang="0">
                      <a:pos x="167" y="67"/>
                    </a:cxn>
                    <a:cxn ang="0">
                      <a:pos x="74" y="101"/>
                    </a:cxn>
                    <a:cxn ang="0">
                      <a:pos x="13" y="175"/>
                    </a:cxn>
                    <a:cxn ang="0">
                      <a:pos x="0" y="107"/>
                    </a:cxn>
                    <a:cxn ang="0">
                      <a:pos x="0" y="107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51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/>
                  <a:ahLst/>
                  <a:cxnLst>
                    <a:cxn ang="0">
                      <a:pos x="0" y="40"/>
                    </a:cxn>
                    <a:cxn ang="0">
                      <a:pos x="160" y="266"/>
                    </a:cxn>
                    <a:cxn ang="0">
                      <a:pos x="230" y="251"/>
                    </a:cxn>
                    <a:cxn ang="0">
                      <a:pos x="223" y="17"/>
                    </a:cxn>
                    <a:cxn ang="0">
                      <a:pos x="166" y="0"/>
                    </a:cxn>
                    <a:cxn ang="0">
                      <a:pos x="179" y="197"/>
                    </a:cxn>
                    <a:cxn ang="0">
                      <a:pos x="71" y="4"/>
                    </a:cxn>
                    <a:cxn ang="0">
                      <a:pos x="0" y="40"/>
                    </a:cxn>
                    <a:cxn ang="0">
                      <a:pos x="0" y="40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52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36" y="93"/>
                    </a:cxn>
                    <a:cxn ang="0">
                      <a:pos x="44" y="154"/>
                    </a:cxn>
                    <a:cxn ang="0">
                      <a:pos x="27" y="234"/>
                    </a:cxn>
                    <a:cxn ang="0">
                      <a:pos x="80" y="220"/>
                    </a:cxn>
                    <a:cxn ang="0">
                      <a:pos x="87" y="116"/>
                    </a:cxn>
                    <a:cxn ang="0">
                      <a:pos x="46" y="0"/>
                    </a:cxn>
                    <a:cxn ang="0">
                      <a:pos x="0" y="19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</p:grpSp>
          <p:sp>
            <p:nvSpPr>
              <p:cNvPr id="73753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3754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3755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91" y="25"/>
                  </a:cxn>
                  <a:cxn ang="0">
                    <a:pos x="80" y="192"/>
                  </a:cxn>
                  <a:cxn ang="0">
                    <a:pos x="106" y="327"/>
                  </a:cxn>
                  <a:cxn ang="0">
                    <a:pos x="213" y="451"/>
                  </a:cxn>
                  <a:cxn ang="0">
                    <a:pos x="97" y="478"/>
                  </a:cxn>
                  <a:cxn ang="0">
                    <a:pos x="30" y="344"/>
                  </a:cxn>
                  <a:cxn ang="0">
                    <a:pos x="0" y="57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grpSp>
            <p:nvGrpSpPr>
              <p:cNvPr id="1065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73757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/>
                  <a:ahLst/>
                  <a:cxnLst>
                    <a:cxn ang="0">
                      <a:pos x="110" y="0"/>
                    </a:cxn>
                    <a:cxn ang="0">
                      <a:pos x="40" y="66"/>
                    </a:cxn>
                    <a:cxn ang="0">
                      <a:pos x="0" y="173"/>
                    </a:cxn>
                    <a:cxn ang="0">
                      <a:pos x="80" y="160"/>
                    </a:cxn>
                    <a:cxn ang="0">
                      <a:pos x="103" y="84"/>
                    </a:cxn>
                    <a:cxn ang="0">
                      <a:pos x="150" y="27"/>
                    </a:cxn>
                    <a:cxn ang="0">
                      <a:pos x="110" y="0"/>
                    </a:cxn>
                    <a:cxn ang="0">
                      <a:pos x="110" y="0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58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/>
                  <a:ahLst/>
                  <a:cxnLst>
                    <a:cxn ang="0">
                      <a:pos x="156" y="0"/>
                    </a:cxn>
                    <a:cxn ang="0">
                      <a:pos x="63" y="52"/>
                    </a:cxn>
                    <a:cxn ang="0">
                      <a:pos x="0" y="208"/>
                    </a:cxn>
                    <a:cxn ang="0">
                      <a:pos x="67" y="358"/>
                    </a:cxn>
                    <a:cxn ang="0">
                      <a:pos x="1182" y="867"/>
                    </a:cxn>
                    <a:cxn ang="0">
                      <a:pos x="1422" y="835"/>
                    </a:cxn>
                    <a:cxn ang="0">
                      <a:pos x="1616" y="880"/>
                    </a:cxn>
                    <a:cxn ang="0">
                      <a:pos x="1684" y="808"/>
                    </a:cxn>
                    <a:cxn ang="0">
                      <a:pos x="1502" y="664"/>
                    </a:cxn>
                    <a:cxn ang="0">
                      <a:pos x="1428" y="512"/>
                    </a:cxn>
                    <a:cxn ang="0">
                      <a:pos x="1369" y="527"/>
                    </a:cxn>
                    <a:cxn ang="0">
                      <a:pos x="1439" y="664"/>
                    </a:cxn>
                    <a:cxn ang="0">
                      <a:pos x="1578" y="810"/>
                    </a:cxn>
                    <a:cxn ang="0">
                      <a:pos x="1413" y="787"/>
                    </a:cxn>
                    <a:cxn ang="0">
                      <a:pos x="1219" y="814"/>
                    </a:cxn>
                    <a:cxn ang="0">
                      <a:pos x="1255" y="650"/>
                    </a:cxn>
                    <a:cxn ang="0">
                      <a:pos x="1338" y="538"/>
                    </a:cxn>
                    <a:cxn ang="0">
                      <a:pos x="1241" y="552"/>
                    </a:cxn>
                    <a:cxn ang="0">
                      <a:pos x="1165" y="658"/>
                    </a:cxn>
                    <a:cxn ang="0">
                      <a:pos x="1139" y="791"/>
                    </a:cxn>
                    <a:cxn ang="0">
                      <a:pos x="107" y="310"/>
                    </a:cxn>
                    <a:cxn ang="0">
                      <a:pos x="80" y="215"/>
                    </a:cxn>
                    <a:cxn ang="0">
                      <a:pos x="103" y="95"/>
                    </a:cxn>
                    <a:cxn ang="0">
                      <a:pos x="217" y="0"/>
                    </a:cxn>
                    <a:cxn ang="0">
                      <a:pos x="156" y="0"/>
                    </a:cxn>
                    <a:cxn ang="0">
                      <a:pos x="156" y="0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59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/>
                  <a:ahLst/>
                  <a:cxnLst>
                    <a:cxn ang="0">
                      <a:pos x="116" y="0"/>
                    </a:cxn>
                    <a:cxn ang="0">
                      <a:pos x="19" y="106"/>
                    </a:cxn>
                    <a:cxn ang="0">
                      <a:pos x="0" y="230"/>
                    </a:cxn>
                    <a:cxn ang="0">
                      <a:pos x="33" y="314"/>
                    </a:cxn>
                    <a:cxn ang="0">
                      <a:pos x="94" y="335"/>
                    </a:cxn>
                    <a:cxn ang="0">
                      <a:pos x="76" y="154"/>
                    </a:cxn>
                    <a:cxn ang="0">
                      <a:pos x="160" y="17"/>
                    </a:cxn>
                    <a:cxn ang="0">
                      <a:pos x="116" y="0"/>
                    </a:cxn>
                    <a:cxn ang="0">
                      <a:pos x="116" y="0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60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/>
                  <a:ahLst/>
                  <a:cxnLst>
                    <a:cxn ang="0">
                      <a:pos x="218" y="896"/>
                    </a:cxn>
                    <a:cxn ang="0">
                      <a:pos x="0" y="124"/>
                    </a:cxn>
                    <a:cxn ang="0">
                      <a:pos x="81" y="38"/>
                    </a:cxn>
                    <a:cxn ang="0">
                      <a:pos x="258" y="0"/>
                    </a:cxn>
                    <a:cxn ang="0">
                      <a:pos x="399" y="57"/>
                    </a:cxn>
                    <a:cxn ang="0">
                      <a:pos x="642" y="1188"/>
                    </a:cxn>
                    <a:cxn ang="0">
                      <a:pos x="555" y="1091"/>
                    </a:cxn>
                    <a:cxn ang="0">
                      <a:pos x="355" y="97"/>
                    </a:cxn>
                    <a:cxn ang="0">
                      <a:pos x="226" y="61"/>
                    </a:cxn>
                    <a:cxn ang="0">
                      <a:pos x="119" y="74"/>
                    </a:cxn>
                    <a:cxn ang="0">
                      <a:pos x="76" y="141"/>
                    </a:cxn>
                    <a:cxn ang="0">
                      <a:pos x="306" y="924"/>
                    </a:cxn>
                    <a:cxn ang="0">
                      <a:pos x="218" y="896"/>
                    </a:cxn>
                    <a:cxn ang="0">
                      <a:pos x="218" y="896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61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/>
                  <a:ahLst/>
                  <a:cxnLst>
                    <a:cxn ang="0">
                      <a:pos x="0" y="27"/>
                    </a:cxn>
                    <a:cxn ang="0">
                      <a:pos x="76" y="194"/>
                    </a:cxn>
                    <a:cxn ang="0">
                      <a:pos x="113" y="318"/>
                    </a:cxn>
                    <a:cxn ang="0">
                      <a:pos x="116" y="504"/>
                    </a:cxn>
                    <a:cxn ang="0">
                      <a:pos x="192" y="504"/>
                    </a:cxn>
                    <a:cxn ang="0">
                      <a:pos x="187" y="360"/>
                    </a:cxn>
                    <a:cxn ang="0">
                      <a:pos x="162" y="208"/>
                    </a:cxn>
                    <a:cxn ang="0">
                      <a:pos x="99" y="59"/>
                    </a:cxn>
                    <a:cxn ang="0">
                      <a:pos x="63" y="0"/>
                    </a:cxn>
                    <a:cxn ang="0">
                      <a:pos x="0" y="27"/>
                    </a:cxn>
                    <a:cxn ang="0">
                      <a:pos x="0" y="27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62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/>
                  <a:ahLst/>
                  <a:cxnLst>
                    <a:cxn ang="0">
                      <a:pos x="297" y="0"/>
                    </a:cxn>
                    <a:cxn ang="0">
                      <a:pos x="257" y="17"/>
                    </a:cxn>
                    <a:cxn ang="0">
                      <a:pos x="253" y="66"/>
                    </a:cxn>
                    <a:cxn ang="0">
                      <a:pos x="0" y="169"/>
                    </a:cxn>
                    <a:cxn ang="0">
                      <a:pos x="0" y="222"/>
                    </a:cxn>
                    <a:cxn ang="0">
                      <a:pos x="284" y="226"/>
                    </a:cxn>
                    <a:cxn ang="0">
                      <a:pos x="320" y="269"/>
                    </a:cxn>
                    <a:cxn ang="0">
                      <a:pos x="390" y="266"/>
                    </a:cxn>
                    <a:cxn ang="0">
                      <a:pos x="383" y="190"/>
                    </a:cxn>
                    <a:cxn ang="0">
                      <a:pos x="116" y="176"/>
                    </a:cxn>
                    <a:cxn ang="0">
                      <a:pos x="333" y="89"/>
                    </a:cxn>
                    <a:cxn ang="0">
                      <a:pos x="297" y="0"/>
                    </a:cxn>
                    <a:cxn ang="0">
                      <a:pos x="297" y="0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63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/>
                  <a:ahLst/>
                  <a:cxnLst>
                    <a:cxn ang="0">
                      <a:pos x="0" y="131"/>
                    </a:cxn>
                    <a:cxn ang="0">
                      <a:pos x="863" y="0"/>
                    </a:cxn>
                    <a:cxn ang="0">
                      <a:pos x="926" y="78"/>
                    </a:cxn>
                    <a:cxn ang="0">
                      <a:pos x="941" y="181"/>
                    </a:cxn>
                    <a:cxn ang="0">
                      <a:pos x="903" y="282"/>
                    </a:cxn>
                    <a:cxn ang="0">
                      <a:pos x="57" y="424"/>
                    </a:cxn>
                    <a:cxn ang="0">
                      <a:pos x="53" y="384"/>
                    </a:cxn>
                    <a:cxn ang="0">
                      <a:pos x="863" y="242"/>
                    </a:cxn>
                    <a:cxn ang="0">
                      <a:pos x="893" y="145"/>
                    </a:cxn>
                    <a:cxn ang="0">
                      <a:pos x="840" y="57"/>
                    </a:cxn>
                    <a:cxn ang="0">
                      <a:pos x="0" y="185"/>
                    </a:cxn>
                    <a:cxn ang="0">
                      <a:pos x="0" y="131"/>
                    </a:cxn>
                    <a:cxn ang="0">
                      <a:pos x="0" y="131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64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/>
                  <a:ahLst/>
                  <a:cxnLst>
                    <a:cxn ang="0">
                      <a:pos x="0" y="126"/>
                    </a:cxn>
                    <a:cxn ang="0">
                      <a:pos x="66" y="173"/>
                    </a:cxn>
                    <a:cxn ang="0">
                      <a:pos x="222" y="166"/>
                    </a:cxn>
                    <a:cxn ang="0">
                      <a:pos x="418" y="116"/>
                    </a:cxn>
                    <a:cxn ang="0">
                      <a:pos x="488" y="42"/>
                    </a:cxn>
                    <a:cxn ang="0">
                      <a:pos x="443" y="2"/>
                    </a:cxn>
                    <a:cxn ang="0">
                      <a:pos x="253" y="0"/>
                    </a:cxn>
                    <a:cxn ang="0">
                      <a:pos x="110" y="12"/>
                    </a:cxn>
                    <a:cxn ang="0">
                      <a:pos x="15" y="76"/>
                    </a:cxn>
                    <a:cxn ang="0">
                      <a:pos x="112" y="95"/>
                    </a:cxn>
                    <a:cxn ang="0">
                      <a:pos x="275" y="53"/>
                    </a:cxn>
                    <a:cxn ang="0">
                      <a:pos x="416" y="53"/>
                    </a:cxn>
                    <a:cxn ang="0">
                      <a:pos x="268" y="110"/>
                    </a:cxn>
                    <a:cxn ang="0">
                      <a:pos x="142" y="126"/>
                    </a:cxn>
                    <a:cxn ang="0">
                      <a:pos x="0" y="126"/>
                    </a:cxn>
                    <a:cxn ang="0">
                      <a:pos x="0" y="126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</p:grpSp>
        </p:grpSp>
      </p:grpSp>
      <p:grpSp>
        <p:nvGrpSpPr>
          <p:cNvPr id="1035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73766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67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</p:grpSp>
      <p:grpSp>
        <p:nvGrpSpPr>
          <p:cNvPr id="1036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1037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73770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/>
                <a:ahLst/>
                <a:cxnLst>
                  <a:cxn ang="0">
                    <a:pos x="123" y="9"/>
                  </a:cxn>
                  <a:cxn ang="0">
                    <a:pos x="131" y="342"/>
                  </a:cxn>
                  <a:cxn ang="0">
                    <a:pos x="0" y="806"/>
                  </a:cxn>
                  <a:cxn ang="0">
                    <a:pos x="79" y="789"/>
                  </a:cxn>
                  <a:cxn ang="0">
                    <a:pos x="218" y="376"/>
                  </a:cxn>
                  <a:cxn ang="0">
                    <a:pos x="245" y="0"/>
                  </a:cxn>
                  <a:cxn ang="0">
                    <a:pos x="123" y="9"/>
                  </a:cxn>
                  <a:cxn ang="0">
                    <a:pos x="123" y="9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grpSp>
            <p:nvGrpSpPr>
              <p:cNvPr id="1040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73772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98" y="184"/>
                    </a:cxn>
                    <a:cxn ang="0">
                      <a:pos x="500" y="349"/>
                    </a:cxn>
                    <a:cxn ang="0">
                      <a:pos x="604" y="140"/>
                    </a:cxn>
                    <a:cxn ang="0">
                      <a:pos x="359" y="9"/>
                    </a:cxn>
                    <a:cxn ang="0">
                      <a:pos x="464" y="184"/>
                    </a:cxn>
                    <a:cxn ang="0">
                      <a:pos x="131" y="17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73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55" y="325"/>
                  <a:ext cx="269" cy="438"/>
                </a:xfrm>
                <a:custGeom>
                  <a:avLst/>
                  <a:gdLst/>
                  <a:ahLst/>
                  <a:cxnLst>
                    <a:cxn ang="0">
                      <a:pos x="741" y="129"/>
                    </a:cxn>
                    <a:cxn ang="0">
                      <a:pos x="485" y="352"/>
                    </a:cxn>
                    <a:cxn ang="0">
                      <a:pos x="163" y="762"/>
                    </a:cxn>
                    <a:cxn ang="0">
                      <a:pos x="0" y="1101"/>
                    </a:cxn>
                    <a:cxn ang="0">
                      <a:pos x="59" y="1230"/>
                    </a:cxn>
                    <a:cxn ang="0">
                      <a:pos x="262" y="1201"/>
                    </a:cxn>
                    <a:cxn ang="0">
                      <a:pos x="578" y="914"/>
                    </a:cxn>
                    <a:cxn ang="0">
                      <a:pos x="876" y="534"/>
                    </a:cxn>
                    <a:cxn ang="0">
                      <a:pos x="1034" y="270"/>
                    </a:cxn>
                    <a:cxn ang="0">
                      <a:pos x="1064" y="84"/>
                    </a:cxn>
                    <a:cxn ang="0">
                      <a:pos x="977" y="0"/>
                    </a:cxn>
                    <a:cxn ang="0">
                      <a:pos x="836" y="65"/>
                    </a:cxn>
                    <a:cxn ang="0">
                      <a:pos x="969" y="107"/>
                    </a:cxn>
                    <a:cxn ang="0">
                      <a:pos x="876" y="352"/>
                    </a:cxn>
                    <a:cxn ang="0">
                      <a:pos x="690" y="656"/>
                    </a:cxn>
                    <a:cxn ang="0">
                      <a:pos x="350" y="1008"/>
                    </a:cxn>
                    <a:cxn ang="0">
                      <a:pos x="116" y="1114"/>
                    </a:cxn>
                    <a:cxn ang="0">
                      <a:pos x="135" y="943"/>
                    </a:cxn>
                    <a:cxn ang="0">
                      <a:pos x="437" y="504"/>
                    </a:cxn>
                    <a:cxn ang="0">
                      <a:pos x="831" y="118"/>
                    </a:cxn>
                    <a:cxn ang="0">
                      <a:pos x="741" y="129"/>
                    </a:cxn>
                    <a:cxn ang="0">
                      <a:pos x="741" y="129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74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65" y="175"/>
                  <a:ext cx="505" cy="898"/>
                </a:xfrm>
                <a:custGeom>
                  <a:avLst/>
                  <a:gdLst/>
                  <a:ahLst/>
                  <a:cxnLst>
                    <a:cxn ang="0">
                      <a:pos x="1941" y="0"/>
                    </a:cxn>
                    <a:cxn ang="0">
                      <a:pos x="0" y="2521"/>
                    </a:cxn>
                    <a:cxn ang="0">
                      <a:pos x="192" y="2450"/>
                    </a:cxn>
                    <a:cxn ang="0">
                      <a:pos x="2002" y="61"/>
                    </a:cxn>
                    <a:cxn ang="0">
                      <a:pos x="1941" y="0"/>
                    </a:cxn>
                    <a:cxn ang="0">
                      <a:pos x="1941" y="0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75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/>
                  <a:ahLst/>
                  <a:cxnLst>
                    <a:cxn ang="0">
                      <a:pos x="95" y="2844"/>
                    </a:cxn>
                    <a:cxn ang="0">
                      <a:pos x="394" y="2834"/>
                    </a:cxn>
                    <a:cxn ang="0">
                      <a:pos x="821" y="3009"/>
                    </a:cxn>
                    <a:cxn ang="0">
                      <a:pos x="681" y="2817"/>
                    </a:cxn>
                    <a:cxn ang="0">
                      <a:pos x="367" y="2703"/>
                    </a:cxn>
                    <a:cxn ang="0">
                      <a:pos x="637" y="2720"/>
                    </a:cxn>
                    <a:cxn ang="0">
                      <a:pos x="979" y="2870"/>
                    </a:cxn>
                    <a:cxn ang="0">
                      <a:pos x="2859" y="420"/>
                    </a:cxn>
                    <a:cxn ang="0">
                      <a:pos x="2578" y="148"/>
                    </a:cxn>
                    <a:cxn ang="0">
                      <a:pos x="2308" y="0"/>
                    </a:cxn>
                    <a:cxn ang="0">
                      <a:pos x="2692" y="78"/>
                    </a:cxn>
                    <a:cxn ang="0">
                      <a:pos x="3007" y="428"/>
                    </a:cxn>
                    <a:cxn ang="0">
                      <a:pos x="831" y="3273"/>
                    </a:cxn>
                    <a:cxn ang="0">
                      <a:pos x="481" y="3412"/>
                    </a:cxn>
                    <a:cxn ang="0">
                      <a:pos x="105" y="3771"/>
                    </a:cxn>
                    <a:cxn ang="0">
                      <a:pos x="0" y="3667"/>
                    </a:cxn>
                    <a:cxn ang="0">
                      <a:pos x="131" y="3631"/>
                    </a:cxn>
                    <a:cxn ang="0">
                      <a:pos x="376" y="3385"/>
                    </a:cxn>
                    <a:cxn ang="0">
                      <a:pos x="165" y="3273"/>
                    </a:cxn>
                    <a:cxn ang="0">
                      <a:pos x="165" y="3176"/>
                    </a:cxn>
                    <a:cxn ang="0">
                      <a:pos x="411" y="3298"/>
                    </a:cxn>
                    <a:cxn ang="0">
                      <a:pos x="411" y="3186"/>
                    </a:cxn>
                    <a:cxn ang="0">
                      <a:pos x="603" y="3220"/>
                    </a:cxn>
                    <a:cxn ang="0">
                      <a:pos x="428" y="3079"/>
                    </a:cxn>
                    <a:cxn ang="0">
                      <a:pos x="629" y="3062"/>
                    </a:cxn>
                    <a:cxn ang="0">
                      <a:pos x="95" y="2844"/>
                    </a:cxn>
                    <a:cxn ang="0">
                      <a:pos x="95" y="2844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76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304" y="890"/>
                  <a:ext cx="169" cy="122"/>
                </a:xfrm>
                <a:custGeom>
                  <a:avLst/>
                  <a:gdLst/>
                  <a:ahLst/>
                  <a:cxnLst>
                    <a:cxn ang="0">
                      <a:pos x="0" y="80"/>
                    </a:cxn>
                    <a:cxn ang="0">
                      <a:pos x="255" y="106"/>
                    </a:cxn>
                    <a:cxn ang="0">
                      <a:pos x="639" y="342"/>
                    </a:cxn>
                    <a:cxn ang="0">
                      <a:pos x="673" y="289"/>
                    </a:cxn>
                    <a:cxn ang="0">
                      <a:pos x="447" y="114"/>
                    </a:cxn>
                    <a:cxn ang="0">
                      <a:pos x="26" y="0"/>
                    </a:cxn>
                    <a:cxn ang="0">
                      <a:pos x="0" y="80"/>
                    </a:cxn>
                    <a:cxn ang="0">
                      <a:pos x="0" y="80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77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799"/>
                  <a:ext cx="181" cy="144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40" y="148"/>
                    </a:cxn>
                    <a:cxn ang="0">
                      <a:pos x="638" y="403"/>
                    </a:cxn>
                    <a:cxn ang="0">
                      <a:pos x="716" y="296"/>
                    </a:cxn>
                    <a:cxn ang="0">
                      <a:pos x="420" y="114"/>
                    </a:cxn>
                    <a:cxn ang="0">
                      <a:pos x="70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78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16" y="139"/>
                    </a:cxn>
                    <a:cxn ang="0">
                      <a:pos x="649" y="411"/>
                    </a:cxn>
                    <a:cxn ang="0">
                      <a:pos x="717" y="314"/>
                    </a:cxn>
                    <a:cxn ang="0">
                      <a:pos x="394" y="87"/>
                    </a:cxn>
                    <a:cxn ang="0">
                      <a:pos x="54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79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54" y="135"/>
                  <a:ext cx="179" cy="138"/>
                </a:xfrm>
                <a:custGeom>
                  <a:avLst/>
                  <a:gdLst/>
                  <a:ahLst/>
                  <a:cxnLst>
                    <a:cxn ang="0">
                      <a:pos x="0" y="88"/>
                    </a:cxn>
                    <a:cxn ang="0">
                      <a:pos x="272" y="131"/>
                    </a:cxn>
                    <a:cxn ang="0">
                      <a:pos x="665" y="386"/>
                    </a:cxn>
                    <a:cxn ang="0">
                      <a:pos x="709" y="308"/>
                    </a:cxn>
                    <a:cxn ang="0">
                      <a:pos x="306" y="53"/>
                    </a:cxn>
                    <a:cxn ang="0">
                      <a:pos x="43" y="0"/>
                    </a:cxn>
                    <a:cxn ang="0">
                      <a:pos x="0" y="88"/>
                    </a:cxn>
                    <a:cxn ang="0">
                      <a:pos x="0" y="88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</p:grpSp>
        </p:grpSp>
        <p:sp>
          <p:nvSpPr>
            <p:cNvPr id="73780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77" r:id="rId2"/>
    <p:sldLayoutId id="2147483778" r:id="rId3"/>
    <p:sldLayoutId id="2147483779" r:id="rId4"/>
    <p:sldLayoutId id="2147483780" r:id="rId5"/>
    <p:sldLayoutId id="2147483781" r:id="rId6"/>
    <p:sldLayoutId id="2147483782" r:id="rId7"/>
    <p:sldLayoutId id="2147483783" r:id="rId8"/>
    <p:sldLayoutId id="2147483784" r:id="rId9"/>
    <p:sldLayoutId id="2147483785" r:id="rId10"/>
    <p:sldLayoutId id="2147483786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3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37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37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737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737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737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1" grpId="0"/>
      <p:bldP spid="73732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37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73732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37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73732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37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73732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37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73732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37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73732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is.slu.cz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642938" y="214313"/>
            <a:ext cx="7457454" cy="1600200"/>
          </a:xfrm>
        </p:spPr>
        <p:txBody>
          <a:bodyPr/>
          <a:lstStyle/>
          <a:p>
            <a:r>
              <a:rPr lang="cs-CZ" b="1" dirty="0" smtClean="0"/>
              <a:t>Řízení a ekonomika nevýrobní sféry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dirty="0" smtClean="0"/>
              <a:t>Ing. Žaneta </a:t>
            </a:r>
            <a:r>
              <a:rPr lang="cs-CZ" dirty="0" err="1" smtClean="0"/>
              <a:t>Rylková</a:t>
            </a:r>
            <a:r>
              <a:rPr lang="cs-CZ" dirty="0" smtClean="0"/>
              <a:t>, Ph.D.</a:t>
            </a:r>
          </a:p>
          <a:p>
            <a:endParaRPr lang="cs-CZ" dirty="0"/>
          </a:p>
          <a:p>
            <a:pPr marL="457200" lvl="1" indent="0" algn="ctr">
              <a:buNone/>
            </a:pPr>
            <a:r>
              <a:rPr lang="cs-CZ" sz="2400" dirty="0" smtClean="0"/>
              <a:t>Konzultační hodiny: B303</a:t>
            </a:r>
          </a:p>
          <a:p>
            <a:pPr marL="457200" lvl="1" indent="0" algn="ctr">
              <a:buNone/>
            </a:pPr>
            <a:r>
              <a:rPr lang="cs-CZ" sz="1800" smtClean="0"/>
              <a:t>Úterý: 10:00 – 11:00</a:t>
            </a:r>
            <a:endParaRPr lang="cs-CZ" sz="1800" dirty="0" smtClean="0"/>
          </a:p>
          <a:p>
            <a:pPr marL="457200" lvl="1" indent="0" algn="ctr">
              <a:buNone/>
            </a:pPr>
            <a:endParaRPr lang="cs-CZ" sz="1800" dirty="0"/>
          </a:p>
          <a:p>
            <a:pPr marL="457200" lvl="1" indent="0" algn="ctr">
              <a:buNone/>
            </a:pPr>
            <a:endParaRPr lang="cs-CZ" sz="1800" dirty="0" smtClean="0"/>
          </a:p>
          <a:p>
            <a:pPr marL="457200" lvl="1" indent="0" algn="ctr">
              <a:buNone/>
            </a:pPr>
            <a:r>
              <a:rPr lang="cs-CZ" sz="1800" dirty="0" smtClean="0"/>
              <a:t>rylkova@opf.slu.cz</a:t>
            </a:r>
          </a:p>
          <a:p>
            <a:pPr marL="457200" lvl="1" indent="0" algn="ctr">
              <a:buNone/>
            </a:pPr>
            <a:endParaRPr lang="cs-CZ" sz="1800" dirty="0" smtClean="0"/>
          </a:p>
          <a:p>
            <a:pPr marL="914400" lvl="2" indent="0">
              <a:buNone/>
            </a:pPr>
            <a:endParaRPr lang="cs-CZ" sz="1800" dirty="0" smtClean="0"/>
          </a:p>
        </p:txBody>
      </p:sp>
    </p:spTree>
    <p:extLst>
      <p:ext uri="{BB962C8B-B14F-4D97-AF65-F5344CB8AC3E}">
        <p14:creationId xmlns:p14="http://schemas.microsoft.com/office/powerpoint/2010/main" val="2157766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Struktura témat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412776"/>
            <a:ext cx="7696200" cy="4392488"/>
          </a:xfrm>
        </p:spPr>
        <p:txBody>
          <a:bodyPr/>
          <a:lstStyle/>
          <a:p>
            <a:pPr>
              <a:buNone/>
            </a:pPr>
            <a:endParaRPr lang="cs-CZ" dirty="0" smtClean="0"/>
          </a:p>
          <a:p>
            <a:r>
              <a:rPr lang="cs-CZ" dirty="0" smtClean="0"/>
              <a:t>Zdravotnictví</a:t>
            </a:r>
          </a:p>
          <a:p>
            <a:r>
              <a:rPr lang="cs-CZ" dirty="0" smtClean="0"/>
              <a:t>Neziskový sektor a neziskové organizace</a:t>
            </a:r>
          </a:p>
        </p:txBody>
      </p:sp>
    </p:spTree>
    <p:extLst>
      <p:ext uri="{BB962C8B-B14F-4D97-AF65-F5344CB8AC3E}">
        <p14:creationId xmlns:p14="http://schemas.microsoft.com/office/powerpoint/2010/main" val="153298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972344"/>
          </a:xfrm>
        </p:spPr>
        <p:txBody>
          <a:bodyPr/>
          <a:lstStyle/>
          <a:p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908720"/>
            <a:ext cx="7696200" cy="4896544"/>
          </a:xfrm>
        </p:spPr>
        <p:txBody>
          <a:bodyPr/>
          <a:lstStyle/>
          <a:p>
            <a:pPr>
              <a:buNone/>
            </a:pPr>
            <a:endParaRPr lang="cs-CZ" dirty="0" smtClean="0"/>
          </a:p>
          <a:p>
            <a:r>
              <a:rPr lang="cs-CZ" sz="2800" b="1" dirty="0"/>
              <a:t>Další informace k výuce budou poskytovány průběžně v informačním systému OPF.</a:t>
            </a:r>
          </a:p>
          <a:p>
            <a:pPr>
              <a:spcBef>
                <a:spcPts val="800"/>
              </a:spcBef>
              <a:buClr>
                <a:srgbClr val="660000"/>
              </a:buClr>
              <a:buSzPct val="70000"/>
              <a:defRPr/>
            </a:pPr>
            <a:r>
              <a:rPr lang="cs-CZ" altLang="cs-CZ" sz="2800" dirty="0">
                <a:solidFill>
                  <a:srgbClr val="000000"/>
                </a:solidFill>
              </a:rPr>
              <a:t>Podklady ke </a:t>
            </a:r>
            <a:r>
              <a:rPr lang="cs-CZ" altLang="cs-CZ" sz="2800" dirty="0" smtClean="0">
                <a:solidFill>
                  <a:srgbClr val="000000"/>
                </a:solidFill>
              </a:rPr>
              <a:t>studiu (</a:t>
            </a:r>
            <a:r>
              <a:rPr lang="cs-CZ" altLang="cs-CZ" sz="2800" dirty="0">
                <a:solidFill>
                  <a:srgbClr val="000000"/>
                </a:solidFill>
              </a:rPr>
              <a:t>prezentace, skripta v informačním systému OPF)</a:t>
            </a:r>
          </a:p>
          <a:p>
            <a:pPr>
              <a:spcBef>
                <a:spcPts val="800"/>
              </a:spcBef>
              <a:buClr>
                <a:srgbClr val="660000"/>
              </a:buClr>
              <a:buSzPct val="70000"/>
              <a:defRPr/>
            </a:pPr>
            <a:r>
              <a:rPr lang="cs-CZ" altLang="cs-CZ" sz="2800" dirty="0">
                <a:solidFill>
                  <a:srgbClr val="000000"/>
                </a:solidFill>
              </a:rPr>
              <a:t>Informační systém: </a:t>
            </a:r>
            <a:r>
              <a:rPr lang="cs-CZ" sz="2800" b="1" dirty="0">
                <a:hlinkClick r:id="rId2"/>
              </a:rPr>
              <a:t>https://is.slu.cz/</a:t>
            </a:r>
            <a:endParaRPr lang="cs-CZ" sz="2800" b="1" dirty="0"/>
          </a:p>
          <a:p>
            <a:pPr marL="0" indent="0">
              <a:spcBef>
                <a:spcPts val="800"/>
              </a:spcBef>
              <a:buClr>
                <a:srgbClr val="660000"/>
              </a:buClr>
              <a:buSzPct val="70000"/>
              <a:buNone/>
              <a:defRPr/>
            </a:pPr>
            <a:r>
              <a:rPr lang="cs-CZ" sz="2800" b="1" i="1" dirty="0" smtClean="0"/>
              <a:t>Studijní </a:t>
            </a:r>
            <a:r>
              <a:rPr lang="cs-CZ" sz="2800" b="1" i="1" dirty="0"/>
              <a:t>materiály – Interaktivní osnova</a:t>
            </a:r>
          </a:p>
        </p:txBody>
      </p:sp>
    </p:spTree>
    <p:extLst>
      <p:ext uri="{BB962C8B-B14F-4D97-AF65-F5344CB8AC3E}">
        <p14:creationId xmlns:p14="http://schemas.microsoft.com/office/powerpoint/2010/main" val="531943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642938" y="214313"/>
            <a:ext cx="6870700" cy="1600200"/>
          </a:xfrm>
        </p:spPr>
        <p:txBody>
          <a:bodyPr/>
          <a:lstStyle/>
          <a:p>
            <a:r>
              <a:rPr lang="cs-CZ" b="1" smtClean="0"/>
              <a:t>Podmínky pro absolvování předmětu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Seminární práce</a:t>
            </a:r>
          </a:p>
          <a:p>
            <a:r>
              <a:rPr lang="cs-CZ" dirty="0" smtClean="0"/>
              <a:t>Zkouškový test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828800"/>
            <a:ext cx="7918648" cy="3657600"/>
          </a:xfrm>
        </p:spPr>
        <p:txBody>
          <a:bodyPr/>
          <a:lstStyle/>
          <a:p>
            <a:r>
              <a:rPr lang="cs-CZ" dirty="0" smtClean="0"/>
              <a:t>Zkouškový test: 45 bodů</a:t>
            </a:r>
          </a:p>
          <a:p>
            <a:r>
              <a:rPr lang="cs-CZ" dirty="0" smtClean="0"/>
              <a:t>Seminární práce: 25 bodů</a:t>
            </a:r>
          </a:p>
        </p:txBody>
      </p:sp>
    </p:spTree>
    <p:extLst>
      <p:ext uri="{BB962C8B-B14F-4D97-AF65-F5344CB8AC3E}">
        <p14:creationId xmlns:p14="http://schemas.microsoft.com/office/powerpoint/2010/main" val="1603011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70 – 65 bodů: A</a:t>
            </a:r>
          </a:p>
          <a:p>
            <a:r>
              <a:rPr lang="cs-CZ" dirty="0" smtClean="0"/>
              <a:t>64 – 59 bodů: B</a:t>
            </a:r>
          </a:p>
          <a:p>
            <a:r>
              <a:rPr lang="cs-CZ" dirty="0" smtClean="0"/>
              <a:t>58 – 53 bodů: C</a:t>
            </a:r>
          </a:p>
          <a:p>
            <a:r>
              <a:rPr lang="cs-CZ" dirty="0" smtClean="0"/>
              <a:t>52 – 48 bodů: D</a:t>
            </a:r>
          </a:p>
          <a:p>
            <a:r>
              <a:rPr lang="cs-CZ" dirty="0" smtClean="0"/>
              <a:t>47 – 42 bodů: E</a:t>
            </a:r>
          </a:p>
        </p:txBody>
      </p:sp>
    </p:spTree>
    <p:extLst>
      <p:ext uri="{BB962C8B-B14F-4D97-AF65-F5344CB8AC3E}">
        <p14:creationId xmlns:p14="http://schemas.microsoft.com/office/powerpoint/2010/main" val="2924722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Literatura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Dle akreditačního materiálu</a:t>
            </a:r>
          </a:p>
          <a:p>
            <a:pPr marL="0" indent="0">
              <a:buNone/>
            </a:pPr>
            <a:r>
              <a:rPr lang="cs-CZ" dirty="0" smtClean="0"/>
              <a:t>   </a:t>
            </a:r>
            <a:r>
              <a:rPr lang="cs-CZ" sz="1600" dirty="0" err="1" smtClean="0"/>
              <a:t>Rylková</a:t>
            </a:r>
            <a:r>
              <a:rPr lang="cs-CZ" sz="1600" dirty="0" smtClean="0"/>
              <a:t>, Ž. (2012). Řízení a ekonomika nevýrobní sféry</a:t>
            </a:r>
          </a:p>
          <a:p>
            <a:endParaRPr lang="cs-CZ" dirty="0" smtClean="0"/>
          </a:p>
          <a:p>
            <a:r>
              <a:rPr lang="cs-CZ" dirty="0" smtClean="0"/>
              <a:t>Přednášky;</a:t>
            </a:r>
          </a:p>
          <a:p>
            <a:endParaRPr lang="cs-CZ" dirty="0" smtClean="0"/>
          </a:p>
          <a:p>
            <a:r>
              <a:rPr lang="cs-CZ" dirty="0" smtClean="0"/>
              <a:t>Informace z tutoriálů.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919163"/>
          </a:xfrm>
        </p:spPr>
        <p:txBody>
          <a:bodyPr/>
          <a:lstStyle/>
          <a:p>
            <a:r>
              <a:rPr lang="cs-CZ" sz="4000" b="1" dirty="0" smtClean="0"/>
              <a:t>Seminární práce (25 bodů)</a:t>
            </a: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>
          <a:xfrm>
            <a:off x="685800" y="1071563"/>
            <a:ext cx="7696200" cy="5214937"/>
          </a:xfrm>
        </p:spPr>
        <p:txBody>
          <a:bodyPr/>
          <a:lstStyle/>
          <a:p>
            <a:r>
              <a:rPr lang="cs-CZ" sz="2400" dirty="0" smtClean="0"/>
              <a:t>Najít organizaci, která patří do neziskové sféry (příspěvková organizace, spolek…).	</a:t>
            </a:r>
          </a:p>
          <a:p>
            <a:r>
              <a:rPr lang="cs-CZ" sz="2400" dirty="0" smtClean="0"/>
              <a:t>Popsat právní úpravu zvolené organizace, vznik a působení na trhu, společenský význam, historický vývoj, poslání, strategii, koncepci.</a:t>
            </a:r>
          </a:p>
          <a:p>
            <a:r>
              <a:rPr lang="cs-CZ" sz="2400" dirty="0" smtClean="0"/>
              <a:t>Projekty, spolupráce s jinými organizacemi – co je cílem spolupráce.</a:t>
            </a:r>
          </a:p>
          <a:p>
            <a:r>
              <a:rPr lang="cs-CZ" sz="2400" dirty="0" smtClean="0"/>
              <a:t>Charakterizovat způsoby financování zvolené organizace. Dobrovolnictví.</a:t>
            </a:r>
          </a:p>
          <a:p>
            <a:r>
              <a:rPr lang="cs-CZ" sz="2400" dirty="0"/>
              <a:t>M</a:t>
            </a:r>
            <a:r>
              <a:rPr lang="cs-CZ" sz="2400" dirty="0" smtClean="0"/>
              <a:t>ožnosti dalšího rozvoje (navázání spolupráce) ve vztahu k současné ekonomické situací, doporučení pro organizaci.</a:t>
            </a:r>
          </a:p>
          <a:p>
            <a:endParaRPr lang="cs-CZ" sz="1200" i="1" dirty="0" smtClean="0"/>
          </a:p>
          <a:p>
            <a:pPr marL="0" indent="0">
              <a:buNone/>
            </a:pPr>
            <a:r>
              <a:rPr lang="cs-CZ" sz="1600" i="1" dirty="0" smtClean="0"/>
              <a:t>Odevzdání do </a:t>
            </a:r>
            <a:r>
              <a:rPr lang="cs-CZ" sz="1600" i="1" dirty="0" err="1" smtClean="0"/>
              <a:t>Odevzdávárny</a:t>
            </a:r>
            <a:r>
              <a:rPr lang="cs-CZ" sz="1600" i="1" dirty="0" smtClean="0"/>
              <a:t> nejpozději do 20. 12. 2023.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116360"/>
          </a:xfrm>
        </p:spPr>
        <p:txBody>
          <a:bodyPr/>
          <a:lstStyle/>
          <a:p>
            <a:r>
              <a:rPr lang="cs-CZ" b="1" dirty="0" smtClean="0"/>
              <a:t>Seminární práce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340768"/>
            <a:ext cx="7696200" cy="4145632"/>
          </a:xfrm>
        </p:spPr>
        <p:txBody>
          <a:bodyPr/>
          <a:lstStyle/>
          <a:p>
            <a:r>
              <a:rPr lang="cs-CZ" sz="2800" dirty="0" smtClean="0"/>
              <a:t>Vytvoření </a:t>
            </a:r>
            <a:r>
              <a:rPr lang="cs-CZ" sz="2800" dirty="0" err="1" smtClean="0"/>
              <a:t>Power</a:t>
            </a:r>
            <a:r>
              <a:rPr lang="cs-CZ" sz="2800" dirty="0" smtClean="0"/>
              <a:t>-Point prezentace s min. 10 a max. 16 snímky.</a:t>
            </a:r>
          </a:p>
          <a:p>
            <a:r>
              <a:rPr lang="cs-CZ" sz="2800" dirty="0" smtClean="0"/>
              <a:t>Prezentace zahrne informace k organizaci uvedené na předchozím snímku.</a:t>
            </a:r>
          </a:p>
          <a:p>
            <a:endParaRPr lang="cs-CZ" sz="2800" dirty="0" smtClean="0"/>
          </a:p>
          <a:p>
            <a:r>
              <a:rPr lang="cs-CZ" sz="2800" dirty="0" smtClean="0"/>
              <a:t>Hodnocení:</a:t>
            </a:r>
          </a:p>
          <a:p>
            <a:pPr lvl="1"/>
            <a:r>
              <a:rPr lang="cs-CZ" sz="2400" dirty="0"/>
              <a:t>20 bodů za naplnění požadavků pro seminární </a:t>
            </a:r>
            <a:r>
              <a:rPr lang="cs-CZ" sz="2400" dirty="0" smtClean="0"/>
              <a:t>práci (viz předchozí snímek)</a:t>
            </a:r>
            <a:endParaRPr lang="cs-CZ" sz="2400" dirty="0"/>
          </a:p>
          <a:p>
            <a:pPr lvl="1"/>
            <a:r>
              <a:rPr lang="cs-CZ" sz="2400" dirty="0"/>
              <a:t>5 bodů za odevzdání </a:t>
            </a:r>
            <a:r>
              <a:rPr lang="cs-CZ" sz="2400" dirty="0" err="1"/>
              <a:t>Power</a:t>
            </a:r>
            <a:r>
              <a:rPr lang="cs-CZ" sz="2400" dirty="0"/>
              <a:t>-Point do </a:t>
            </a:r>
            <a:r>
              <a:rPr lang="cs-CZ" sz="2400" dirty="0" err="1"/>
              <a:t>Odevzdávárny</a:t>
            </a:r>
            <a:r>
              <a:rPr lang="cs-CZ" sz="2400" dirty="0"/>
              <a:t> do 20. 12. </a:t>
            </a:r>
            <a:r>
              <a:rPr lang="cs-CZ" sz="2400" dirty="0" smtClean="0"/>
              <a:t>2023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Struktura témat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Podmínky absolvování</a:t>
            </a:r>
          </a:p>
          <a:p>
            <a:r>
              <a:rPr lang="cs-CZ" dirty="0" smtClean="0"/>
              <a:t>Struktura národního hospodářství</a:t>
            </a:r>
          </a:p>
          <a:p>
            <a:r>
              <a:rPr lang="cs-CZ" dirty="0" smtClean="0"/>
              <a:t>Veřejný neziskový sektor</a:t>
            </a:r>
          </a:p>
          <a:p>
            <a:r>
              <a:rPr lang="cs-CZ" dirty="0" smtClean="0"/>
              <a:t>Podnikatelský sektor ve struktuře národního hospodářství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5158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Struktura témat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828800"/>
            <a:ext cx="7990656" cy="3657600"/>
          </a:xfrm>
        </p:spPr>
        <p:txBody>
          <a:bodyPr/>
          <a:lstStyle/>
          <a:p>
            <a:r>
              <a:rPr lang="cs-CZ" dirty="0" smtClean="0"/>
              <a:t>Vybrané oblasti nevýrobní sféry</a:t>
            </a:r>
          </a:p>
          <a:p>
            <a:r>
              <a:rPr lang="cs-CZ" dirty="0" smtClean="0"/>
              <a:t>Kultura</a:t>
            </a:r>
          </a:p>
          <a:p>
            <a:r>
              <a:rPr lang="cs-CZ" dirty="0" smtClean="0"/>
              <a:t>Sport</a:t>
            </a:r>
          </a:p>
          <a:p>
            <a:r>
              <a:rPr lang="cs-CZ" dirty="0" smtClean="0"/>
              <a:t>Školství</a:t>
            </a:r>
            <a:endParaRPr lang="cs-CZ" dirty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642087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stelové tužky">
  <a:themeElements>
    <a:clrScheme name="Pastelové tužky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Pastelové tužky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astelové tužky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stelové tužky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stelové tužky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stelové tužky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stelové tužky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stelové tužky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stelové tužky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stelové tužky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1755</TotalTime>
  <Words>237</Words>
  <Application>Microsoft Office PowerPoint</Application>
  <PresentationFormat>Předvádění na obrazovce (4:3)</PresentationFormat>
  <Paragraphs>62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4" baseType="lpstr">
      <vt:lpstr>Calibri</vt:lpstr>
      <vt:lpstr>Comic Sans MS</vt:lpstr>
      <vt:lpstr>Pastelové tužky</vt:lpstr>
      <vt:lpstr>Řízení a ekonomika nevýrobní sféry</vt:lpstr>
      <vt:lpstr>Podmínky pro absolvování předmětu</vt:lpstr>
      <vt:lpstr>Hodnocení</vt:lpstr>
      <vt:lpstr>Hodnocení</vt:lpstr>
      <vt:lpstr>Literatura</vt:lpstr>
      <vt:lpstr>Seminární práce (25 bodů)</vt:lpstr>
      <vt:lpstr>Seminární práce</vt:lpstr>
      <vt:lpstr>Struktura témat</vt:lpstr>
      <vt:lpstr>Struktura témat</vt:lpstr>
      <vt:lpstr>Struktura témat</vt:lpstr>
      <vt:lpstr>Prezentace aplikace PowerPoint</vt:lpstr>
    </vt:vector>
  </TitlesOfParts>
  <Company>OPS SU Karviná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Historický vývoj ochrany spotřebitele</dc:title>
  <dc:creator>Admin</dc:creator>
  <cp:lastModifiedBy>Rylkova</cp:lastModifiedBy>
  <cp:revision>235</cp:revision>
  <cp:lastPrinted>2023-10-06T05:16:29Z</cp:lastPrinted>
  <dcterms:created xsi:type="dcterms:W3CDTF">2006-02-22T11:03:38Z</dcterms:created>
  <dcterms:modified xsi:type="dcterms:W3CDTF">2023-10-06T09:52:25Z</dcterms:modified>
</cp:coreProperties>
</file>