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57" autoAdjust="0"/>
  </p:normalViewPr>
  <p:slideViewPr>
    <p:cSldViewPr>
      <p:cViewPr varScale="1">
        <p:scale>
          <a:sx n="110" d="100"/>
          <a:sy n="110" d="100"/>
        </p:scale>
        <p:origin x="-65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4505F-89EE-483C-923F-85633E517F9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305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56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00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000" b="1" dirty="0">
                <a:solidFill>
                  <a:schemeClr val="bg1"/>
                </a:solidFill>
              </a:rPr>
              <a:t>Sociální služby a jejich charakteristika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576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Jaké jsou sociální služby?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Na co se musí pamatovat?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Tutoriál 1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6841"/>
            <a:ext cx="5670630" cy="508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038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cs-CZ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25785" t="16778" r="18697" b="9395"/>
          <a:stretch>
            <a:fillRect/>
          </a:stretch>
        </p:blipFill>
        <p:spPr bwMode="auto">
          <a:xfrm>
            <a:off x="1601670" y="195486"/>
            <a:ext cx="6264696" cy="46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27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43001" y="87474"/>
          <a:ext cx="6669359" cy="5116368"/>
        </p:xfrm>
        <a:graphic>
          <a:graphicData uri="http://schemas.openxmlformats.org/drawingml/2006/table">
            <a:tbl>
              <a:tblPr/>
              <a:tblGrid>
                <a:gridCol w="617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9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1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latin typeface="Arial"/>
                          <a:ea typeface="Calibri"/>
                          <a:cs typeface="Arial"/>
                        </a:rPr>
                        <a:t>Služby sociální péče</a:t>
                      </a:r>
                      <a:endParaRPr lang="cs-CZ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latin typeface="Arial"/>
                          <a:ea typeface="Calibri"/>
                          <a:cs typeface="Arial"/>
                        </a:rPr>
                        <a:t>Sociální prevence</a:t>
                      </a:r>
                      <a:endParaRPr lang="cs-CZ" sz="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6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latin typeface="Arial"/>
                          <a:ea typeface="Calibri"/>
                          <a:cs typeface="Arial"/>
                        </a:rPr>
                        <a:t>Děti </a:t>
                      </a:r>
                      <a:endParaRPr lang="cs-CZ" sz="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latin typeface="Arial"/>
                          <a:ea typeface="Calibri"/>
                          <a:cs typeface="Arial"/>
                        </a:rPr>
                        <a:t>a mládež</a:t>
                      </a:r>
                      <a:endParaRPr lang="cs-CZ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Osobní asistence 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r>
                        <a:rPr lang="cs-CZ" sz="8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Odlehčovací služby</a:t>
                      </a:r>
                      <a:r>
                        <a:rPr lang="cs-CZ" sz="8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Průvodcovské a předčitatelské služby</a:t>
                      </a:r>
                      <a:r>
                        <a:rPr lang="cs-CZ" sz="8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Týdenní stacionáře 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r>
                        <a:rPr lang="cs-CZ" sz="8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Raná péče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Sociálně aktivizační služby pro rodiny s dětmi 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Nízkoprahová zařízení pro děti a mládež 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Telefonická krizová pomoc 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0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latin typeface="Arial"/>
                          <a:ea typeface="Calibri"/>
                          <a:cs typeface="Arial"/>
                        </a:rPr>
                        <a:t>Dospělá populace</a:t>
                      </a:r>
                      <a:endParaRPr lang="cs-CZ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Osobní asistence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Tísňová péče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Průvodcovské a předčitatelské služby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Podpora samostatného bydlení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Odlehčovací služby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Centra denních služeb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Týdenní stacionáře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Domovy pro seniory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Domovy se zvláštním režimem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Chráněné bydlení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 dirty="0">
                          <a:latin typeface="Arial"/>
                          <a:ea typeface="Times New Roman"/>
                        </a:rPr>
                        <a:t>Sociální služby poskytované ve zdravotnickém zařízení ústavní péče</a:t>
                      </a:r>
                      <a:endParaRPr lang="cs-CZ" sz="800" b="1" dirty="0">
                        <a:latin typeface="Calibri"/>
                        <a:ea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Raná péče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Azylové domy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Domy na půl cesty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Kontaktní centra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Krizová pomoc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Intervenční centra 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Nízkoprahová denní centra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Noclehárny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Sociálně aktivizační služby pro rodiny s dětmi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Sociálně terapeutické dílny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Služby následné péče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Terapeutické komunity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800" b="0">
                          <a:latin typeface="Arial"/>
                          <a:ea typeface="Times New Roman"/>
                        </a:rPr>
                        <a:t>Sociální rehabilitace</a:t>
                      </a:r>
                      <a:endParaRPr lang="cs-CZ" sz="800" b="1">
                        <a:latin typeface="Calibri"/>
                        <a:ea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1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latin typeface="Arial"/>
                          <a:ea typeface="Calibri"/>
                          <a:cs typeface="Arial"/>
                        </a:rPr>
                        <a:t>Senioři</a:t>
                      </a:r>
                      <a:endParaRPr lang="cs-CZ" sz="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Osobní asistence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Tísňová péče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Průvodcovské a předčitatelské služby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Podpora samostatného bydlení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Odlehčovací služby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Centra denních služeb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Týdenní stacionáře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Domovy pro seniory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Domovy se zvláštním režimem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Chráněné bydlení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Sociální služby poskytované ve zdravotnických zařízeních ústavní péče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Telefonická krizová pomoc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Azylové domy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Kontaktní centra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Krizová pomoc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Intervenční centra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 err="1">
                          <a:latin typeface="Arial"/>
                          <a:ea typeface="Times New Roman"/>
                        </a:rPr>
                        <a:t>Nízkoprahová</a:t>
                      </a:r>
                      <a:r>
                        <a:rPr lang="cs-CZ" sz="700" b="0" dirty="0">
                          <a:latin typeface="Arial"/>
                          <a:ea typeface="Times New Roman"/>
                        </a:rPr>
                        <a:t> denní centra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Noclehárny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Služby následné péče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Sociálně aktivizační služby pro seniory a osoby se zdravotním postižením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Sociálně terapeutické dílny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Terapeutické komunity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700" b="0" dirty="0">
                          <a:latin typeface="Arial"/>
                          <a:ea typeface="Times New Roman"/>
                        </a:rPr>
                        <a:t>Sociální rehabilitace</a:t>
                      </a:r>
                      <a:endParaRPr lang="cs-CZ" sz="700" b="1" dirty="0">
                        <a:latin typeface="Calibri"/>
                        <a:ea typeface="Times New Roman"/>
                      </a:endParaRPr>
                    </a:p>
                  </a:txBody>
                  <a:tcPr marL="16318" marR="16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22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17438" r="25000" b="11688"/>
          <a:stretch>
            <a:fillRect/>
          </a:stretch>
        </p:blipFill>
        <p:spPr bwMode="auto">
          <a:xfrm>
            <a:off x="1500166" y="142858"/>
            <a:ext cx="583264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7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50" dirty="0"/>
              <a:t>Podle způsobu, jakým jsou sociální služby poskytovány, se člení následujících základních</a:t>
            </a:r>
            <a:br>
              <a:rPr lang="cs-CZ" sz="2250" dirty="0"/>
            </a:br>
            <a:r>
              <a:rPr lang="cs-CZ" sz="2250" dirty="0"/>
              <a:t>skupin:</a:t>
            </a:r>
            <a:br>
              <a:rPr lang="cs-CZ" sz="2250" dirty="0"/>
            </a:br>
            <a:endParaRPr lang="cs-CZ" sz="225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sociální </a:t>
            </a:r>
            <a:r>
              <a:rPr lang="cs-CZ" dirty="0"/>
              <a:t>služby ambulantní. </a:t>
            </a:r>
            <a:endParaRPr lang="cs-CZ" dirty="0" smtClean="0"/>
          </a:p>
          <a:p>
            <a:r>
              <a:rPr lang="cs-CZ" dirty="0" smtClean="0"/>
              <a:t>sociální </a:t>
            </a:r>
            <a:r>
              <a:rPr lang="cs-CZ" dirty="0"/>
              <a:t>služby terénní. </a:t>
            </a:r>
            <a:endParaRPr lang="cs-CZ" dirty="0" smtClean="0"/>
          </a:p>
          <a:p>
            <a:r>
              <a:rPr lang="cs-CZ" dirty="0" smtClean="0"/>
              <a:t>sociální </a:t>
            </a:r>
            <a:r>
              <a:rPr lang="cs-CZ" dirty="0"/>
              <a:t>služby pobytové. </a:t>
            </a:r>
          </a:p>
        </p:txBody>
      </p:sp>
    </p:spTree>
    <p:extLst>
      <p:ext uri="{BB962C8B-B14F-4D97-AF65-F5344CB8AC3E}">
        <p14:creationId xmlns:p14="http://schemas.microsoft.com/office/powerpoint/2010/main" xmlns="" val="34871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důležité při tvorbě služby?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56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Cílová skupina</a:t>
            </a:r>
          </a:p>
          <a:p>
            <a:r>
              <a:rPr lang="cs-CZ" dirty="0"/>
              <a:t>Cíl, kterého chci pomocí služby dosáhnout, v čem chci pomoci</a:t>
            </a:r>
          </a:p>
        </p:txBody>
      </p:sp>
      <p:pic>
        <p:nvPicPr>
          <p:cNvPr id="1026" name="Picture 2" descr="DSCN1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12"/>
            <a:ext cx="3292134" cy="2424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85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Individualizace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přemýšlení pracovníků sociální služby o jejich klientech a o tom, jak by jim mohli být užiteční</a:t>
            </a:r>
          </a:p>
          <a:p>
            <a:r>
              <a:rPr lang="cs-CZ" dirty="0"/>
              <a:t>Individuální cíle a pokroky a jejich měření</a:t>
            </a:r>
          </a:p>
        </p:txBody>
      </p:sp>
    </p:spTree>
    <p:extLst>
      <p:ext uri="{BB962C8B-B14F-4D97-AF65-F5344CB8AC3E}">
        <p14:creationId xmlns:p14="http://schemas.microsoft.com/office/powerpoint/2010/main" xmlns="" val="39804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Poskytovatelé a základní podmínky k poskytování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571618"/>
            <a:ext cx="7886700" cy="3263504"/>
          </a:xfrm>
        </p:spPr>
        <p:txBody>
          <a:bodyPr/>
          <a:lstStyle/>
          <a:p>
            <a:r>
              <a:rPr lang="cs-CZ" dirty="0"/>
              <a:t>Sociální služby lze poskytovat jen na základě oprávnění k poskytování sociálních služeb. Toto oprávnění vzniká rozhodnutím o registraci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Dodržování standardů sociálních služeb</a:t>
            </a:r>
          </a:p>
          <a:p>
            <a:r>
              <a:rPr lang="cs-CZ" dirty="0" smtClean="0"/>
              <a:t>Být součástí komunitního plánu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077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o službách…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304"/>
            <a:ext cx="8572560" cy="3275419"/>
          </a:xfrm>
        </p:spPr>
        <p:txBody>
          <a:bodyPr/>
          <a:lstStyle/>
          <a:p>
            <a:r>
              <a:rPr lang="cs-CZ" sz="2900" dirty="0" smtClean="0"/>
              <a:t>Nehmotnost – nevyzkouším, neohmatám, neprohlédnu </a:t>
            </a:r>
            <a:endParaRPr lang="cs-CZ" sz="2900" dirty="0"/>
          </a:p>
          <a:p>
            <a:r>
              <a:rPr lang="cs-CZ" sz="2900" dirty="0" smtClean="0"/>
              <a:t>Neoddělitelnost – poskytování probíhá se spotřebou</a:t>
            </a:r>
            <a:endParaRPr lang="cs-CZ" sz="2900" dirty="0"/>
          </a:p>
          <a:p>
            <a:r>
              <a:rPr lang="cs-CZ" sz="2900" dirty="0" smtClean="0"/>
              <a:t>Proměnlivost – poskytovatel určuje kvalitu</a:t>
            </a:r>
            <a:endParaRPr lang="cs-CZ" sz="2900" dirty="0"/>
          </a:p>
          <a:p>
            <a:r>
              <a:rPr lang="cs-CZ" sz="2900" dirty="0"/>
              <a:t>Pomíjivost </a:t>
            </a:r>
            <a:r>
              <a:rPr lang="cs-CZ" sz="2900" dirty="0" smtClean="0"/>
              <a:t>– nelze skladovat</a:t>
            </a:r>
            <a:endParaRPr lang="cs-CZ" sz="2900" dirty="0"/>
          </a:p>
          <a:p>
            <a:r>
              <a:rPr lang="cs-CZ" sz="2900" dirty="0"/>
              <a:t>Absence vlastnictví</a:t>
            </a:r>
          </a:p>
        </p:txBody>
      </p:sp>
    </p:spTree>
    <p:extLst>
      <p:ext uri="{BB962C8B-B14F-4D97-AF65-F5344CB8AC3E}">
        <p14:creationId xmlns:p14="http://schemas.microsoft.com/office/powerpoint/2010/main" xmlns="" val="35899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5900" y="357505"/>
            <a:ext cx="6172200" cy="423711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dirty="0" smtClean="0"/>
              <a:t>„</a:t>
            </a:r>
            <a:r>
              <a:rPr lang="cs-CZ" i="1" dirty="0"/>
              <a:t>Sociální služba je činnost (soubor činností) jejímž cílem </a:t>
            </a:r>
            <a:r>
              <a:rPr lang="cs-CZ" i="1" dirty="0">
                <a:solidFill>
                  <a:srgbClr val="FF0000"/>
                </a:solidFill>
              </a:rPr>
              <a:t>je pomoci člověku řešit jeho nepříznivou sociální situaci</a:t>
            </a:r>
            <a:r>
              <a:rPr lang="cs-CZ" i="1" dirty="0"/>
              <a:t>. Nepříznivou sociální situací se rozumí oslabení nebo ztráta schopnosti řešit vzniklou situaci tak, aby toto řešení </a:t>
            </a:r>
            <a:r>
              <a:rPr lang="cs-CZ" i="1" dirty="0">
                <a:solidFill>
                  <a:srgbClr val="FF0000"/>
                </a:solidFill>
              </a:rPr>
              <a:t>podporovalo sociální začlenění </a:t>
            </a:r>
            <a:r>
              <a:rPr lang="cs-CZ" i="1" dirty="0" smtClean="0">
                <a:solidFill>
                  <a:srgbClr val="FF0000"/>
                </a:solidFill>
              </a:rPr>
              <a:t>a </a:t>
            </a:r>
            <a:r>
              <a:rPr lang="cs-CZ" i="1" dirty="0">
                <a:solidFill>
                  <a:srgbClr val="FF0000"/>
                </a:solidFill>
              </a:rPr>
              <a:t>ochranu </a:t>
            </a:r>
            <a:r>
              <a:rPr lang="cs-CZ" i="1" dirty="0" smtClean="0">
                <a:solidFill>
                  <a:srgbClr val="FF0000"/>
                </a:solidFill>
              </a:rPr>
              <a:t>před sociálním vyloučením</a:t>
            </a:r>
            <a:r>
              <a:rPr lang="cs-CZ" i="1" dirty="0" smtClean="0"/>
              <a:t>. </a:t>
            </a:r>
            <a:r>
              <a:rPr lang="cs-CZ" i="1" dirty="0" err="1" smtClean="0"/>
              <a:t>Molek</a:t>
            </a:r>
            <a:r>
              <a:rPr lang="cs-CZ" i="1" dirty="0"/>
              <a:t>, 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7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Charakteristika sociálních služeb dle zákona č. 108/2006 Sb., o sociálních službách 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 smtClean="0"/>
              <a:t>://ppropo.mpsv.cz/zakon_108_2006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780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Sociální službou se dle výše jmenovaného zákona rozumí činnost nebo soubor činností, jimiž se zajišťuje </a:t>
            </a:r>
            <a:r>
              <a:rPr lang="cs-CZ" dirty="0">
                <a:solidFill>
                  <a:srgbClr val="FF0000"/>
                </a:solidFill>
              </a:rPr>
              <a:t>pomoc osobám v nepříznivé sociální situaci.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POZOR:</a:t>
            </a:r>
          </a:p>
          <a:p>
            <a:r>
              <a:rPr lang="cs-CZ" i="1" dirty="0"/>
              <a:t>musí zachovávat lidskou důstojnost, </a:t>
            </a:r>
          </a:p>
          <a:p>
            <a:r>
              <a:rPr lang="cs-CZ" i="1" dirty="0"/>
              <a:t>musí působit na osoby aktivně a motivovat je k činnostem, které neprodlužují nebo nezhoršují jejich nepříznivou sociální situaci, </a:t>
            </a:r>
          </a:p>
          <a:p>
            <a:r>
              <a:rPr lang="cs-CZ" i="1" dirty="0"/>
              <a:t>a musí zabraňovat jejich sociálnímu vyloučení</a:t>
            </a:r>
          </a:p>
        </p:txBody>
      </p:sp>
    </p:spTree>
    <p:extLst>
      <p:ext uri="{BB962C8B-B14F-4D97-AF65-F5344CB8AC3E}">
        <p14:creationId xmlns:p14="http://schemas.microsoft.com/office/powerpoint/2010/main" xmlns="" val="41824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sociální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podpora rozvoje nebo alespoň zachování stávající soběstačnosti uživatele, </a:t>
            </a:r>
          </a:p>
          <a:p>
            <a:r>
              <a:rPr lang="cs-CZ" dirty="0" smtClean="0"/>
              <a:t>jeho návrat </a:t>
            </a:r>
            <a:r>
              <a:rPr lang="cs-CZ" dirty="0"/>
              <a:t>do vlastního domácího prostředí, obnovení nebo zachování původního životního stylu,</a:t>
            </a:r>
          </a:p>
          <a:p>
            <a:r>
              <a:rPr lang="cs-CZ" dirty="0" smtClean="0"/>
              <a:t>rozvíjení </a:t>
            </a:r>
            <a:r>
              <a:rPr lang="cs-CZ" dirty="0"/>
              <a:t>schopnosti uživatelů služeb a umožnit jim, pokud toho mohou </a:t>
            </a:r>
            <a:r>
              <a:rPr lang="cs-CZ" dirty="0" smtClean="0"/>
              <a:t>být schopni</a:t>
            </a:r>
            <a:r>
              <a:rPr lang="cs-CZ" dirty="0"/>
              <a:t>, vést samostatný život,</a:t>
            </a:r>
          </a:p>
          <a:p>
            <a:r>
              <a:rPr lang="cs-CZ" dirty="0" smtClean="0"/>
              <a:t>snížit </a:t>
            </a:r>
            <a:r>
              <a:rPr lang="cs-CZ" dirty="0"/>
              <a:t>sociální a zdravotní rizika související se způsobem života </a:t>
            </a:r>
            <a:r>
              <a:rPr lang="cs-CZ" dirty="0" smtClean="0"/>
              <a:t>uživatelů.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333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činnosti při poskytování sociálních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643056"/>
            <a:ext cx="7886700" cy="3049190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cs-CZ" dirty="0"/>
              <a:t>pomoc při zvládání běžných úkonů péče o vlastní osobu;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poskytnutí ubytování, popřípadě přenocování;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pomoc při zajištění chodu domácnosti;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výchovné, vzdělávací a aktivizační činnosti;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sociální poradenství;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zprostředkování kontaktu se společenským prostředím;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pomoc při prosazování práv a zájmů </a:t>
            </a:r>
          </a:p>
        </p:txBody>
      </p:sp>
    </p:spTree>
    <p:extLst>
      <p:ext uri="{BB962C8B-B14F-4D97-AF65-F5344CB8AC3E}">
        <p14:creationId xmlns:p14="http://schemas.microsoft.com/office/powerpoint/2010/main" xmlns="" val="25376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Podle druhu se sociální služby člení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sociální </a:t>
            </a:r>
            <a:r>
              <a:rPr lang="cs-CZ" dirty="0"/>
              <a:t>poradenství – člení se na základní a odborné sociální poradenství,</a:t>
            </a:r>
          </a:p>
          <a:p>
            <a:r>
              <a:rPr lang="cs-CZ" dirty="0" smtClean="0"/>
              <a:t>služby </a:t>
            </a:r>
            <a:r>
              <a:rPr lang="cs-CZ" dirty="0"/>
              <a:t>sociální péče – zákon upravuje celkem 14 druhů služeb, které nabízejí pomoc </a:t>
            </a:r>
            <a:r>
              <a:rPr lang="cs-CZ" dirty="0" smtClean="0"/>
              <a:t>při zvládání </a:t>
            </a:r>
            <a:r>
              <a:rPr lang="cs-CZ" dirty="0"/>
              <a:t>úkonů péče o vlastní osobu a v soběstačnosti – k zajištění těchto služeb lze použít příspěvek na péči,</a:t>
            </a:r>
          </a:p>
          <a:p>
            <a:r>
              <a:rPr lang="cs-CZ" dirty="0" smtClean="0"/>
              <a:t>služby </a:t>
            </a:r>
            <a:r>
              <a:rPr lang="cs-CZ" dirty="0"/>
              <a:t>sociální prevence – zákon upravuje celkem 17 druhů služeb, které se </a:t>
            </a:r>
            <a:r>
              <a:rPr lang="cs-CZ" dirty="0" smtClean="0"/>
              <a:t>zaměřují na </a:t>
            </a:r>
            <a:r>
              <a:rPr lang="cs-CZ" dirty="0"/>
              <a:t>jevy, které mohou vést k sociálnímu vyloučení osob a nejsou způsobeny </a:t>
            </a:r>
            <a:r>
              <a:rPr lang="cs-CZ" dirty="0" smtClean="0"/>
              <a:t>neschopností pečovat </a:t>
            </a:r>
            <a:r>
              <a:rPr lang="cs-CZ" dirty="0"/>
              <a:t>o sebe z důvodu věku nebo zdravotního stavu.</a:t>
            </a:r>
          </a:p>
        </p:txBody>
      </p:sp>
    </p:spTree>
    <p:extLst>
      <p:ext uri="{BB962C8B-B14F-4D97-AF65-F5344CB8AC3E}">
        <p14:creationId xmlns:p14="http://schemas.microsoft.com/office/powerpoint/2010/main" xmlns="" val="29852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670" y="351907"/>
            <a:ext cx="5724636" cy="42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3377654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658</Words>
  <Application>Microsoft Office PowerPoint</Application>
  <PresentationFormat>Předvádění na obrazovce (16:9)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SLU</vt:lpstr>
      <vt:lpstr>Snímek 1</vt:lpstr>
      <vt:lpstr>Obecně o službách…</vt:lpstr>
      <vt:lpstr>Snímek 3</vt:lpstr>
      <vt:lpstr>Charakteristika sociálních služeb dle zákona č. 108/2006 Sb., o sociálních službách </vt:lpstr>
      <vt:lpstr>Definice sociální služby</vt:lpstr>
      <vt:lpstr>Cíl sociální služby</vt:lpstr>
      <vt:lpstr>Základní činnosti při poskytování sociálních služeb</vt:lpstr>
      <vt:lpstr>Podle druhu se sociální služby člení:</vt:lpstr>
      <vt:lpstr>Snímek 9</vt:lpstr>
      <vt:lpstr>Snímek 10</vt:lpstr>
      <vt:lpstr>Snímek 11</vt:lpstr>
      <vt:lpstr>Snímek 12</vt:lpstr>
      <vt:lpstr>Snímek 13</vt:lpstr>
      <vt:lpstr>Podle způsobu, jakým jsou sociální služby poskytovány, se člení následujících základních skupin: </vt:lpstr>
      <vt:lpstr>Co je důležité při tvorbě služby?</vt:lpstr>
      <vt:lpstr>Snímek 16</vt:lpstr>
      <vt:lpstr>Individualizace služeb</vt:lpstr>
      <vt:lpstr>Poskytovatelé a základní podmínky k poskytování služeb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petra.krejci@centrum.cz</cp:lastModifiedBy>
  <cp:revision>72</cp:revision>
  <cp:lastPrinted>2018-03-27T09:30:31Z</cp:lastPrinted>
  <dcterms:created xsi:type="dcterms:W3CDTF">2016-07-06T15:42:34Z</dcterms:created>
  <dcterms:modified xsi:type="dcterms:W3CDTF">2022-09-19T14:55:57Z</dcterms:modified>
</cp:coreProperties>
</file>