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2"/>
  </p:notesMasterIdLst>
  <p:sldIdLst>
    <p:sldId id="258" r:id="rId2"/>
    <p:sldId id="263" r:id="rId3"/>
    <p:sldId id="338" r:id="rId4"/>
    <p:sldId id="315" r:id="rId5"/>
    <p:sldId id="336" r:id="rId6"/>
    <p:sldId id="337" r:id="rId7"/>
    <p:sldId id="335" r:id="rId8"/>
    <p:sldId id="334" r:id="rId9"/>
    <p:sldId id="333" r:id="rId10"/>
    <p:sldId id="339" r:id="rId11"/>
    <p:sldId id="332" r:id="rId12"/>
    <p:sldId id="331" r:id="rId13"/>
    <p:sldId id="330" r:id="rId14"/>
    <p:sldId id="329" r:id="rId15"/>
    <p:sldId id="340" r:id="rId16"/>
    <p:sldId id="328" r:id="rId17"/>
    <p:sldId id="327" r:id="rId18"/>
    <p:sldId id="326" r:id="rId19"/>
    <p:sldId id="325" r:id="rId20"/>
    <p:sldId id="324" r:id="rId21"/>
    <p:sldId id="341" r:id="rId22"/>
    <p:sldId id="323" r:id="rId23"/>
    <p:sldId id="322" r:id="rId24"/>
    <p:sldId id="321" r:id="rId25"/>
    <p:sldId id="342" r:id="rId26"/>
    <p:sldId id="320" r:id="rId27"/>
    <p:sldId id="319" r:id="rId28"/>
    <p:sldId id="318" r:id="rId29"/>
    <p:sldId id="317" r:id="rId30"/>
    <p:sldId id="287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2" autoAdjust="0"/>
  </p:normalViewPr>
  <p:slideViewPr>
    <p:cSldViewPr snapToGrid="0">
      <p:cViewPr varScale="1">
        <p:scale>
          <a:sx n="93" d="100"/>
          <a:sy n="93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algn="l"/>
            <a:endParaRPr lang="cs-CZ" sz="3000" b="1" dirty="0"/>
          </a:p>
          <a:p>
            <a:pPr lvl="0"/>
            <a:endParaRPr lang="cs-CZ" sz="3000" b="1" cap="all" dirty="0"/>
          </a:p>
          <a:p>
            <a:pPr lvl="0"/>
            <a:endParaRPr lang="cs-CZ" sz="3000" b="1" cap="all" dirty="0"/>
          </a:p>
          <a:p>
            <a:pPr lvl="0"/>
            <a:r>
              <a:rPr lang="cs-CZ" sz="3000" b="1" cap="all" dirty="0"/>
              <a:t>Nauka o podniku</a:t>
            </a:r>
          </a:p>
          <a:p>
            <a:pPr lvl="0"/>
            <a:r>
              <a:rPr lang="cs-CZ" sz="3000" b="1" cap="all" dirty="0"/>
              <a:t>-</a:t>
            </a:r>
          </a:p>
          <a:p>
            <a:pPr lvl="0"/>
            <a:r>
              <a:rPr lang="cs-CZ" sz="2600" b="1" cap="all" dirty="0"/>
              <a:t>Nákladová funkce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931524"/>
            <a:ext cx="3604568" cy="145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 seznámit se s nákladovou funkcí a metodami jejího sestavování</a:t>
            </a:r>
          </a:p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 </a:t>
            </a:r>
            <a:endParaRPr lang="en-GB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Přednášející </a:t>
            </a:r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69211"/>
              </p:ext>
            </p:extLst>
          </p:nvPr>
        </p:nvGraphicFramePr>
        <p:xfrm>
          <a:off x="500584" y="1197918"/>
          <a:ext cx="7542131" cy="23190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2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Nákladová položka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Výše nákladů [Kč]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Spotřeba materiálu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66 000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Mzda cukrářek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45 000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Mzda pracovníka správy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20 000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Energie technologická (pohon výrobních zařízení)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15 000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Netechnologická energie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1 000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Odpisy dlouhodobého hmotného majetku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20 000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167 000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04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77441"/>
              </p:ext>
            </p:extLst>
          </p:nvPr>
        </p:nvGraphicFramePr>
        <p:xfrm>
          <a:off x="634073" y="976707"/>
          <a:ext cx="6994826" cy="2540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3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Nákladová položka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Výše nákladů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[Kč]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Variabilní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náklady [Kč]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Fixní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náklady [Kč]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Spotřeba materiálu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66 000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6 000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Mzda cukrářek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30 000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Mzda pracovníka správy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20 000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20 000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Energie technologická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(pohon výrobních zařízení)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	15 000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Netechnologická energie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	1 000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Odpisy dlouhodobého hmotného majetku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20 000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20 000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	167 000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90 000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	77 000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34073" y="607375"/>
            <a:ext cx="160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Řešení: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208076" y="3778770"/>
                <a:ext cx="5152677" cy="940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F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77 000 </a:t>
                </a:r>
                <a:r>
                  <a:rPr lang="cs-C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Kč 	</a:t>
                </a:r>
                <a:r>
                  <a:rPr lang="cs-CZ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90 000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10 000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Kč/ks</a:t>
                </a:r>
                <a:endParaRPr lang="cs-CZ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cs-CZ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=77 000+9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cs-CZ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76" y="3778770"/>
                <a:ext cx="5152677" cy="940257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32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27281" y="527392"/>
                <a:ext cx="7215084" cy="3905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05000"/>
                  </a:lnSpc>
                </a:pPr>
                <a:r>
                  <a:rPr lang="cs-CZ" sz="2200" b="1" dirty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Grafická metoda – bodový diagram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var a funkční předpis nákladové funkce lze odvodit z bodového diagramu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na osu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nanášíme objem výroby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na osu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vynášíme náklady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každá dvojice hodnot je znázorněná bodem </a:t>
                </a:r>
                <a14:m>
                  <m:oMath xmlns:m="http://schemas.openxmlformats.org/officeDocument/2006/math"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cs-CZ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snaha proložit body přímkou tak, aby se dané body k této přímce co nejvíce přimykaly:</a:t>
                </a:r>
              </a:p>
              <a:p>
                <a:pPr marL="800100" lvl="1" indent="-342900" algn="just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průsečík této přímky s osou </a:t>
                </a:r>
                <a14:m>
                  <m:oMath xmlns:m="http://schemas.openxmlformats.org/officeDocument/2006/math"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určuje výši fixních nákladů</a:t>
                </a:r>
              </a:p>
              <a:p>
                <a:pPr marL="800100" lvl="1" indent="-342900" algn="just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sklon proložené přímky pak určuje jednotkové variabilní náklady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tato metoda </a:t>
                </a: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pomáhá odhalit extrémní hodnoty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81" y="527392"/>
                <a:ext cx="7215084" cy="3905685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250" r="-845" b="-1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07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898AA97-BDFE-48BA-8373-91A9A0EE2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2" t="31943" r="37087" b="41347"/>
          <a:stretch/>
        </p:blipFill>
        <p:spPr>
          <a:xfrm>
            <a:off x="1021550" y="1274400"/>
            <a:ext cx="6120850" cy="27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0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3863" y="350462"/>
            <a:ext cx="7295176" cy="307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5010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altLang="cs-CZ" sz="2200" b="1" dirty="0" bmk="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etoda dvou období</a:t>
            </a:r>
            <a:endParaRPr lang="cs-CZ" altLang="cs-CZ" sz="22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racuje pouze s údaji o dvou obdobích - s maximálním objemem výroby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MAX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 minimálním objemem výroby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MIN </a:t>
            </a:r>
            <a:r>
              <a:rPr kumimoji="0" lang="cs-CZ" altLang="cs-CZ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a jim odpovídajícími náklady </a:t>
            </a:r>
            <a:r>
              <a:rPr lang="cs-CZ" altLang="cs-CZ" sz="20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QMIN</a:t>
            </a:r>
            <a:r>
              <a:rPr lang="cs-CZ" alt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altLang="cs-CZ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altLang="cs-CZ" sz="2000" i="1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QMAX</a:t>
            </a:r>
            <a:r>
              <a:rPr lang="cs-CZ" alt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2000" dirty="0">
              <a:latin typeface="+mj-lt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údaje dosadíme do obecného tvaru nákladové funkce a následně vyřešíme vzniklou soustavu dvou lineárních rovnic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nemělo by jít o období jakkoli mimořádná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77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0537" y="861783"/>
            <a:ext cx="7275153" cy="136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pozitivum: jednoduchost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negativum: závislost pouze na údajích ze dvou období – riziko velkého zkreslení</a:t>
            </a:r>
          </a:p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před aplikací této metody je vhodné využít grafickou metodu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8" y="1051561"/>
            <a:ext cx="5920412" cy="31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4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93792" y="468414"/>
            <a:ext cx="7355247" cy="136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Příklad: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následující tabulce jsou uvedeny údaje o objemech výroby a celkových nákladech v jednotlivých měsících loňského roku firmy Zákusky pro každého, s.r.o. Metodou dvou období určete nákladovou funkci.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94206"/>
              </p:ext>
            </p:extLst>
          </p:nvPr>
        </p:nvGraphicFramePr>
        <p:xfrm>
          <a:off x="1624885" y="1880559"/>
          <a:ext cx="5290497" cy="2931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Objem výroby [ks]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Náklady [Kč]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Leden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10 500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Únor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9 500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Březen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Duben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10 600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Květen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10 400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163 000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Červen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9 200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Červenec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8 500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Srpen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9 600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Září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167 000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Říjen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10 800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Listopad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162 000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Prosinec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10 900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161 000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87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délník 1"/>
              <p:cNvSpPr/>
              <p:nvPr/>
            </p:nvSpPr>
            <p:spPr>
              <a:xfrm>
                <a:off x="393793" y="618924"/>
                <a:ext cx="7261804" cy="3919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cs-CZ" b="1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Řešení:</a:t>
                </a:r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=8500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=135 000 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Kč</a:t>
                </a: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𝑀𝐴𝑋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110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𝑀𝐴𝑋</m:t>
                            </m:r>
                          </m:sub>
                        </m:sSub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=162 000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Kč</a:t>
                </a:r>
              </a:p>
              <a:p>
                <a:pPr algn="just">
                  <a:lnSpc>
                    <a:spcPct val="105000"/>
                  </a:lnSpc>
                </a:pPr>
                <a:endParaRPr lang="cs-CZ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135 000=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∙8 500+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u="sng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i="1" u="sng">
                          <a:latin typeface="Cambria Math" panose="02040503050406030204" pitchFamily="18" charset="0"/>
                        </a:rPr>
                        <m:t>162 000=</m:t>
                      </m:r>
                      <m:sSub>
                        <m:sSubPr>
                          <m:ctrlPr>
                            <a:rPr lang="cs-CZ" i="1" u="sng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u="sng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i="1" u="sng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i="1" u="sng">
                          <a:latin typeface="Cambria Math" panose="02040503050406030204" pitchFamily="18" charset="0"/>
                        </a:rPr>
                        <m:t>∙11 000+</m:t>
                      </m:r>
                      <m:r>
                        <a:rPr lang="cs-CZ" i="1" u="sng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u="sng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27 000=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∙2500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=10,8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=135 000−10,8∙8 500=43 200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 10,8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 + 43 200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cs-CZ" dirty="0"/>
              </a:p>
              <a:p>
                <a:pPr algn="just">
                  <a:lnSpc>
                    <a:spcPct val="105000"/>
                  </a:lnSpc>
                </a:pPr>
                <a:endParaRPr lang="cs-CZ" u="sng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93" y="618924"/>
                <a:ext cx="7261804" cy="3919919"/>
              </a:xfrm>
              <a:prstGeom prst="rect">
                <a:avLst/>
              </a:prstGeom>
              <a:blipFill>
                <a:blip r:embed="rId3"/>
                <a:stretch>
                  <a:fillRect l="-756" t="-10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15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80444" y="559661"/>
                <a:ext cx="7401968" cy="350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05000"/>
                  </a:lnSpc>
                </a:pPr>
                <a:r>
                  <a:rPr lang="cs-CZ" sz="2200" b="1" dirty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Metoda dvou bodů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Nutná znalost údajů alespoň za čtyři, lépe však za více období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Postup:</a:t>
                </a:r>
              </a:p>
              <a:p>
                <a:pPr lvl="1" algn="just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údaje o objemech výroby seřadíme vzestupně</a:t>
                </a:r>
              </a:p>
              <a:p>
                <a:pPr lvl="1" algn="just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soubor údajů o objemech výroby rozdělíme na dvě poloviny</a:t>
                </a:r>
              </a:p>
              <a:p>
                <a:pPr lvl="1" algn="just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pro každou polovinu vypočítáme průměrný objem výroby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průměrné náklady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průměrné hodnoty dosadíme do nákladové funkce a vyřešíme  vzniklou soustavu dvou rovnic o dvou neznámých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ýpočetně náročnější, ale přesnější 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4" y="559661"/>
                <a:ext cx="7401968" cy="3508140"/>
              </a:xfrm>
              <a:prstGeom prst="rect">
                <a:avLst/>
              </a:prstGeom>
              <a:blipFill>
                <a:blip r:embed="rId3"/>
                <a:stretch>
                  <a:fillRect l="-1070" t="-1391" r="-823" b="-1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44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/>
          </a:p>
          <a:p>
            <a:pPr lvl="0"/>
            <a:r>
              <a:rPr lang="cs-CZ" sz="3100" b="1" dirty="0"/>
              <a:t>Nauka o podniku</a:t>
            </a:r>
          </a:p>
          <a:p>
            <a:pPr lvl="0"/>
            <a:r>
              <a:rPr lang="cs-CZ" sz="3100" b="1" dirty="0"/>
              <a:t>-</a:t>
            </a:r>
          </a:p>
          <a:p>
            <a:pPr lvl="0"/>
            <a:r>
              <a:rPr lang="cs-CZ" sz="3100" b="1" dirty="0"/>
              <a:t>Nákladová funkce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34028" y="1475003"/>
            <a:ext cx="3604568" cy="2549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Nákladová funkce v dlouhém a krátkém časovém období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Grafická metoda</a:t>
            </a:r>
          </a:p>
          <a:p>
            <a:pPr marL="0" lv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Klasifikační analýza založená na expertním posouzení</a:t>
            </a:r>
          </a:p>
          <a:p>
            <a:pPr marL="0" lv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Metoda dvou období</a:t>
            </a:r>
          </a:p>
          <a:p>
            <a:pPr marL="0" lv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Metoda dvou bodů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Využití nákladové funkce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3" t="33831" r="7669" b="19472"/>
          <a:stretch/>
        </p:blipFill>
        <p:spPr bwMode="auto">
          <a:xfrm>
            <a:off x="1034540" y="867679"/>
            <a:ext cx="6040380" cy="3277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93792" y="468414"/>
            <a:ext cx="7355247" cy="136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Příklad: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následující tabulce jsou uvedeny údaje o objemech výroby a celkových nákladech v jednotlivých měsících loňského roku firmy Zákusky pro každého, s.r.o. Určete nákladovou funkci.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05789"/>
              </p:ext>
            </p:extLst>
          </p:nvPr>
        </p:nvGraphicFramePr>
        <p:xfrm>
          <a:off x="1561823" y="1778727"/>
          <a:ext cx="5290497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Objem výroby [ks]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Náklady [Kč]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Leden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10 500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Únor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9 500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Březen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Duben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10 600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Květen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10 400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163 000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Červen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9 200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Červenec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8 500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Srpen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9 600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Září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167 000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Říjen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10 800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Listopad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162 000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Prosinec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10 900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161 000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08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15376"/>
              </p:ext>
            </p:extLst>
          </p:nvPr>
        </p:nvGraphicFramePr>
        <p:xfrm>
          <a:off x="1374937" y="1807874"/>
          <a:ext cx="5212747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Objem výroby[ks]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Náklady[Kč]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Červenec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8 500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135 000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Březen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9 000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145 000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Červen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9 200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148 000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Únor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9 500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148 000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Srpen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9 600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145 000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Září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10 000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167 000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Květen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10 400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163 000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Leden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10 500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165 000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Duben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10 600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151 000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Říjen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10 800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158 000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Prosinec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10 900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161 000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Listopad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11 000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162 000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4678" y="389841"/>
            <a:ext cx="69198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</a:tabLst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Řešení: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</a:tabLs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Hodnoty ve sloupci „Objem výroby“ seřadíme vzestupně a z obou polovin tabulky vypočítáme průměrný objem výroby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průměrné náklady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63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760940" y="727471"/>
                <a:ext cx="5609549" cy="3027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8 500+9 000+…+10 000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=9 300</m:t>
                      </m:r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104 000+10 500+…+11 000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=10 700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135 000+145 000+…+167 000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=148 000</m:t>
                      </m:r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163 000+165 000+…+162 000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=160 000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40" y="727471"/>
                <a:ext cx="5609549" cy="30272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12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041239" y="992839"/>
                <a:ext cx="4108817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148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 000=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∙9 300+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160 000=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∙10 700+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−−−−−−−−−−−−−−−−−−−−−−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39" y="992839"/>
                <a:ext cx="4108817" cy="8302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804271" y="1966755"/>
                <a:ext cx="5970297" cy="385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 8,57</m:t>
                    </m:r>
                  </m:oMath>
                </a14:m>
                <a:r>
                  <a:rPr lang="cs-CZ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Kč/ks a </a:t>
                </a:r>
                <a14:m>
                  <m:oMath xmlns:m="http://schemas.openxmlformats.org/officeDocument/2006/math">
                    <m:r>
                      <a:rPr lang="cs-CZ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 68 285,71</m:t>
                    </m:r>
                  </m:oMath>
                </a14:m>
                <a:r>
                  <a:rPr lang="cs-CZ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Kč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71" y="1966755"/>
                <a:ext cx="5970297" cy="385042"/>
              </a:xfrm>
              <a:prstGeom prst="rect">
                <a:avLst/>
              </a:prstGeom>
              <a:blipFill>
                <a:blip r:embed="rId4"/>
                <a:stretch>
                  <a:fillRect t="-4762" b="-253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56830" y="2553945"/>
                <a:ext cx="3198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= 8,57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+ 68 285,71[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30" y="2553945"/>
                <a:ext cx="319850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24590" r="-13143" b="-190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06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40514" y="628601"/>
            <a:ext cx="7321874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5000"/>
              </a:lnSpc>
            </a:pPr>
            <a:r>
              <a:rPr lang="cs-CZ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Využití nákladových funkcí v podnikové praxi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 se mění výše nákladů v závislosti na objemu výroby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jaká část nákladů je závislá na objemu výroby a která ne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východisko kvalifikovanějšího rozhodnutí v celé řadě oblastí: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stanovit výši nákladů odpovídající různým objemům výroby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kvalifikovaně určit výsledek hospodaření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stanovit, jaký objem produkce zajišťuje požadovaný zisk</a:t>
            </a:r>
          </a:p>
        </p:txBody>
      </p:sp>
    </p:spTree>
    <p:extLst>
      <p:ext uri="{BB962C8B-B14F-4D97-AF65-F5344CB8AC3E}">
        <p14:creationId xmlns:p14="http://schemas.microsoft.com/office/powerpoint/2010/main" val="182688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50754" y="795406"/>
            <a:ext cx="7321874" cy="239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predikovat, jaký objem produkce je nutno minimálně realizovat na trhu, aby výroba nebyla ztrátová</a:t>
            </a:r>
          </a:p>
          <a:p>
            <a:pPr marL="800100" lvl="1" indent="-34290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určit, jaká musí být minimální prodejní cena, aby výroba nebyla ztrátová, resp. aby bylo dosaženo požadovaného zisku</a:t>
            </a:r>
          </a:p>
          <a:p>
            <a:pPr marL="800100" lvl="1" indent="-34290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určit maximální jednotkové variabilní náklady, aby nedocházelo ke ztrátě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stanovit kritické využití výrobní kapacity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vybrat investičně výhodné řešení</a:t>
            </a:r>
          </a:p>
        </p:txBody>
      </p:sp>
    </p:spTree>
    <p:extLst>
      <p:ext uri="{BB962C8B-B14F-4D97-AF65-F5344CB8AC3E}">
        <p14:creationId xmlns:p14="http://schemas.microsoft.com/office/powerpoint/2010/main" val="318270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73770" y="457143"/>
            <a:ext cx="7228431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Příklad: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Milovníci divadelních představení divadla pro děti Kočička si mohou zakoupit slevový sešit, který obsahuje 10 kupónů na slevu 50 % z ceny vstupenky pro 2 děti. Cena tohoto sešitu je 1 000 Kč. Vstupné na jedno představení pro jedno dítě do oblíbené řady v divadle je ve výši 150 Kč. 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lphaLcParenR"/>
              <a:tabLst>
                <a:tab pos="228600" algn="l"/>
                <a:tab pos="449580" algn="l"/>
              </a:tabLst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Jaké náklady jsou spojeny s návštěvou tří představení s/bez využití slevových kupónů, půjdou-li do divadla dvě děti?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lphaLcParenR"/>
              <a:tabLst>
                <a:tab pos="228600" algn="l"/>
                <a:tab pos="449580" algn="l"/>
              </a:tabLst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Kolikrát musí dvojice dětí navštívit divadlo, aby se nákup slevového sešitu vyplatil?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lphaLcParenR"/>
              <a:tabLst>
                <a:tab pos="228600" algn="l"/>
                <a:tab pos="449580" algn="l"/>
              </a:tabLst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Jaké náklady jsou spojeny s využitím všech kupónů?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lphaLcParenR"/>
              <a:tabLst>
                <a:tab pos="228600" algn="l"/>
                <a:tab pos="449580" algn="l"/>
              </a:tabLst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Kolik ušetří rodiče dvou dětí při maximálním počtu představení oproti návštěvě stejného počtu představení, ale bez možnosti slev?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13699" y="628601"/>
                <a:ext cx="7468712" cy="2354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cs-CZ" sz="2000" b="1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Řešení:</a:t>
                </a:r>
              </a:p>
              <a:p>
                <a:pPr algn="just">
                  <a:lnSpc>
                    <a:spcPct val="105000"/>
                  </a:lnSpc>
                </a:pPr>
                <a:endParaRPr lang="cs-CZ" sz="2000" b="1" i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 2∙150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000" dirty="0"/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 = 1000 + 150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000" dirty="0"/>
              </a:p>
              <a:p>
                <a:pPr algn="just">
                  <a:lnSpc>
                    <a:spcPct val="105000"/>
                  </a:lnSpc>
                </a:pPr>
                <a:endParaRPr lang="cs-CZ" sz="2000" dirty="0"/>
              </a:p>
              <a:p>
                <a:pPr algn="just">
                  <a:lnSpc>
                    <a:spcPct val="105000"/>
                  </a:lnSpc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000" i="1">
                        <a:latin typeface="Cambria Math" panose="02040503050406030204" pitchFamily="18" charset="0"/>
                      </a:rPr>
                      <m:t>= 2∙150∙3=900</m:t>
                    </m:r>
                  </m:oMath>
                </a14:m>
                <a:r>
                  <a:rPr lang="cs-CZ" sz="2000" dirty="0"/>
                  <a:t> Kč</a:t>
                </a: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000" i="1">
                        <a:latin typeface="Cambria Math" panose="02040503050406030204" pitchFamily="18" charset="0"/>
                      </a:rPr>
                      <m:t>= 1 000+150∙3=1 450</m:t>
                    </m:r>
                  </m:oMath>
                </a14:m>
                <a:r>
                  <a:rPr lang="cs-CZ" sz="2000" dirty="0"/>
                  <a:t> Kč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9" y="628601"/>
                <a:ext cx="7468712" cy="2354491"/>
              </a:xfrm>
              <a:prstGeom prst="rect">
                <a:avLst/>
              </a:prstGeom>
              <a:blipFill rotWithShape="0">
                <a:blip r:embed="rId3"/>
                <a:stretch>
                  <a:fillRect l="-816" t="-1554" b="-2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58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54096" y="927749"/>
                <a:ext cx="7175037" cy="318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cs-CZ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     2∙150∙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=1 000+150∙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1 000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=6,67</m:t>
                      </m:r>
                    </m:oMath>
                  </m:oMathPara>
                </a14:m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r>
                  <a:rPr lang="cs-CZ" dirty="0"/>
                  <a:t>do 6 návštěv divadla za sezonu se vyplatí slevový sešit nekupovat, od 7 návštěv dvojic dětí je sešit výhodnější</a:t>
                </a:r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cs-CZ" dirty="0"/>
              </a:p>
              <a:p>
                <a:r>
                  <a:rPr lang="cs-CZ" dirty="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=1000 + 150 ∙10  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cs-CZ" dirty="0"/>
                  <a:t> Kč</a:t>
                </a:r>
              </a:p>
              <a:p>
                <a:endParaRPr lang="cs-CZ" dirty="0"/>
              </a:p>
              <a:p>
                <a:r>
                  <a:rPr lang="cs-CZ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=1000 + 150 ∙10 − 2 ∙ 150∙ 10 = −500</m:t>
                    </m:r>
                  </m:oMath>
                </a14:m>
                <a:r>
                  <a:rPr lang="cs-CZ" dirty="0"/>
                  <a:t> Kč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6" y="927749"/>
                <a:ext cx="7175037" cy="3187219"/>
              </a:xfrm>
              <a:prstGeom prst="rect">
                <a:avLst/>
              </a:prstGeom>
              <a:blipFill rotWithShape="0">
                <a:blip r:embed="rId3"/>
                <a:stretch>
                  <a:fillRect l="-680" t="-1147" r="-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12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93792" y="628601"/>
                <a:ext cx="7295177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cs-CZ" altLang="cs-CZ" sz="2600" b="1" cap="all" dirty="0">
                    <a:solidFill>
                      <a:srgbClr val="307871"/>
                    </a:solidFill>
                    <a:latin typeface="+mj-lt"/>
                  </a:rPr>
                  <a:t>Nákladová funkce</a:t>
                </a:r>
              </a:p>
              <a:p>
                <a:pPr marL="285750" indent="-285750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vyjadřuje závislost výše nákladů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cs-CZ" sz="20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na objemu výroby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objem výroby - nezávislá proměnná (vysvětlující, exogenní)</a:t>
                </a:r>
              </a:p>
              <a:p>
                <a:pPr marL="742950" lvl="1" indent="-285750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náklady - závislá proměnná (vysvětlovaná, endogenní)</a:t>
                </a:r>
              </a:p>
              <a:p>
                <a:pPr lvl="1">
                  <a:lnSpc>
                    <a:spcPct val="105000"/>
                  </a:lnSpc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algn="ctr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endParaRPr lang="cs-CZ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typy nákladových funkcí:</a:t>
                </a:r>
              </a:p>
              <a:p>
                <a:pPr marL="742950" lvl="1" indent="-285750" algn="just">
                  <a:lnSpc>
                    <a:spcPct val="105000"/>
                  </a:lnSpc>
                  <a:buFont typeface="Courier New" panose="02070309020205020404" pitchFamily="49" charset="0"/>
                  <a:buChar char="o"/>
                  <a:tabLst>
                    <a:tab pos="228600" algn="l"/>
                    <a:tab pos="449580" algn="l"/>
                  </a:tabLst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krátkodobé nákladové funkce </a:t>
                </a:r>
              </a:p>
              <a:p>
                <a:pPr marL="742950" lvl="1" indent="-285750" algn="just">
                  <a:lnSpc>
                    <a:spcPct val="105000"/>
                  </a:lnSpc>
                  <a:buFont typeface="Courier New" panose="02070309020205020404" pitchFamily="49" charset="0"/>
                  <a:buChar char="o"/>
                  <a:tabLst>
                    <a:tab pos="228600" algn="l"/>
                    <a:tab pos="449580" algn="l"/>
                  </a:tabLst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dlouhodobé nákladové funkce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92" y="628601"/>
                <a:ext cx="7295177" cy="3323987"/>
              </a:xfrm>
              <a:prstGeom prst="rect">
                <a:avLst/>
              </a:prstGeom>
              <a:blipFill rotWithShape="0">
                <a:blip r:embed="rId3"/>
                <a:stretch>
                  <a:fillRect l="-753" t="-2018" b="-1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294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850349" y="432392"/>
            <a:ext cx="23439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3615" y="1233523"/>
            <a:ext cx="7515401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Umíte: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Vysvětlit rozdíl mezi krátkodobou a dlouhodobou nákladovou funkcí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Stanovit krátkodobou nákladovou funkci těmito metodami: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Grafická metoda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Klasifikační analýza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Metoda dvou bodů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Metoda dvou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Vysvětlit potřebu stanovovat nákladovou funkci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3792" y="628601"/>
            <a:ext cx="7295177" cy="1417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5000"/>
              </a:lnSpc>
              <a:tabLst>
                <a:tab pos="228600" algn="l"/>
                <a:tab pos="449580" algn="l"/>
              </a:tabLst>
            </a:pPr>
            <a:r>
              <a:rPr lang="cs-CZ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2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rátkodobé nákladové funkce</a:t>
            </a:r>
            <a:r>
              <a:rPr lang="cs-CZ" sz="22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1" indent="-285750" algn="just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228600" algn="l"/>
                <a:tab pos="449580" algn="l"/>
              </a:tabLst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některé výrobní faktory lze považovat za neměnné</a:t>
            </a:r>
          </a:p>
          <a:p>
            <a:pPr marL="285750" lvl="1" indent="-285750" algn="just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228600" algn="l"/>
                <a:tab pos="449580" algn="l"/>
              </a:tabLst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objem výroby je limitován výrobní kapacitou neměnných výrobních faktorů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7" t="23528" r="10716" b="38980"/>
          <a:stretch/>
        </p:blipFill>
        <p:spPr bwMode="auto">
          <a:xfrm>
            <a:off x="1603044" y="2096706"/>
            <a:ext cx="4876671" cy="2742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836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27281" y="1051561"/>
            <a:ext cx="744678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= 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 = 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+ </a:t>
            </a:r>
            <a:r>
              <a:rPr lang="cs-CZ" sz="2400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</a:p>
          <a:p>
            <a:pPr algn="just">
              <a:spcAft>
                <a:spcPts val="0"/>
              </a:spcAft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kde </a:t>
            </a:r>
          </a:p>
          <a:p>
            <a:pPr indent="450215" algn="just">
              <a:spcAft>
                <a:spcPts val="0"/>
              </a:spcAft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…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celkové fixní náklady [Kč]</a:t>
            </a:r>
          </a:p>
          <a:p>
            <a:pPr indent="450215" algn="just">
              <a:spcAft>
                <a:spcPts val="0"/>
              </a:spcAft>
            </a:pPr>
            <a:r>
              <a:rPr lang="cs-CZ" sz="2000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sz="20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…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jednotkové variabilní náklady [Kč/ks, Kč/kg, Kč/l, …]</a:t>
            </a:r>
          </a:p>
          <a:p>
            <a:pPr indent="450215" algn="just">
              <a:spcAft>
                <a:spcPts val="600"/>
              </a:spcAft>
            </a:pPr>
            <a:r>
              <a:rPr lang="cs-CZ" sz="20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…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objem produkce [ks, kg, l, …]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0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80561" y="628601"/>
            <a:ext cx="72885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Dlouhodobé nákladové funkce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vyjadřují průběh nákladů v delším období – lze měnit téměř všechny výrobní činitele (např. vybudujeme novou výrobní linku, postavíme novou výrobní halu)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racujeme pouze s variabilními náklady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889" y="2437970"/>
            <a:ext cx="4898608" cy="2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20491" y="551087"/>
            <a:ext cx="7401968" cy="367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cs-CZ" sz="2600" b="1" cap="all" dirty="0">
                <a:solidFill>
                  <a:srgbClr val="307871"/>
                </a:solidFill>
                <a:latin typeface="+mj-lt"/>
              </a:rPr>
              <a:t>Metody stanovení krátkodobé nákladové funkce</a:t>
            </a:r>
          </a:p>
          <a:p>
            <a:pPr algn="just">
              <a:lnSpc>
                <a:spcPct val="105000"/>
              </a:lnSpc>
            </a:pP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odhad parametrů na základě dostupných údajů z podnikové evidence</a:t>
            </a:r>
          </a:p>
          <a:p>
            <a:pPr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metody: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klasifikační analýza založená na expertním posouzení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grafická metoda – bodový diagram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metoda dvou období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metoda dvou bodů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regresní analýza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2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13816" y="655076"/>
            <a:ext cx="73018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cs-CZ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Klasifikační analýza založená na expertním posouzení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rozdělení jednotlivých nákladových položek do skupiny fixních nebo variabilních nákladů na základě znalostí poměrů v konkrétním podniku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meziodvětvové rozdíly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rozdíly mezi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rozdělení nákladů na fixní a variabilní vždy provádí expert na danou oblast</a:t>
            </a:r>
          </a:p>
        </p:txBody>
      </p:sp>
    </p:spTree>
    <p:extLst>
      <p:ext uri="{BB962C8B-B14F-4D97-AF65-F5344CB8AC3E}">
        <p14:creationId xmlns:p14="http://schemas.microsoft.com/office/powerpoint/2010/main" val="254222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7969" y="527392"/>
            <a:ext cx="73152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 měsíci září letošního roku vyrobila firma Zákusky pro každého, s. r. o. 10 000 ks zákusků a vykázala tuto strukturu nákladů, viz tabulka. Z celkového objemu spotřebovaného materiálu činily náklady na kancelářský materiál 1 000 Kč, náklady na náhradní díly a běžné kuchyňské náčiní činily 5 000 Kč. Tarifní složka mzdy cukrářek činila 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30 000 Kč, zbylá část jejich mzdy (pohyblivá složka mezd) byla závislá na počtu vyrobených zákusků. Stanovte nákladovou funkci.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0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1564</Words>
  <Application>Microsoft Office PowerPoint</Application>
  <PresentationFormat>Předvádění na obrazovce (16:9)</PresentationFormat>
  <Paragraphs>317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Courier New</vt:lpstr>
      <vt:lpstr>StarSymbol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367</cp:revision>
  <dcterms:created xsi:type="dcterms:W3CDTF">2016-07-06T15:42:34Z</dcterms:created>
  <dcterms:modified xsi:type="dcterms:W3CDTF">2022-10-31T14:42:26Z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