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8" r:id="rId2"/>
    <p:sldId id="263" r:id="rId3"/>
    <p:sldId id="315" r:id="rId4"/>
    <p:sldId id="337" r:id="rId5"/>
    <p:sldId id="338" r:id="rId6"/>
    <p:sldId id="336" r:id="rId7"/>
    <p:sldId id="335" r:id="rId8"/>
    <p:sldId id="334" r:id="rId9"/>
    <p:sldId id="339" r:id="rId10"/>
    <p:sldId id="333" r:id="rId11"/>
    <p:sldId id="332" r:id="rId12"/>
    <p:sldId id="331" r:id="rId13"/>
    <p:sldId id="330" r:id="rId14"/>
    <p:sldId id="329" r:id="rId15"/>
    <p:sldId id="328" r:id="rId16"/>
    <p:sldId id="327" r:id="rId17"/>
    <p:sldId id="326" r:id="rId18"/>
    <p:sldId id="325" r:id="rId19"/>
    <p:sldId id="324" r:id="rId20"/>
    <p:sldId id="323" r:id="rId21"/>
    <p:sldId id="322" r:id="rId22"/>
    <p:sldId id="321" r:id="rId23"/>
    <p:sldId id="320" r:id="rId24"/>
    <p:sldId id="319" r:id="rId25"/>
    <p:sldId id="318" r:id="rId26"/>
    <p:sldId id="317" r:id="rId27"/>
    <p:sldId id="316" r:id="rId28"/>
    <p:sldId id="287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1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Výsledek hospodaření a bod zvratu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výsledkem hospodaření a s bodem zvratu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71BFC9EB-9697-44D5-8B7C-CBEDAA48149D}"/>
                  </a:ext>
                </a:extLst>
              </p:cNvPr>
              <p:cNvSpPr/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cs-CZ" sz="2200" dirty="0" smtClean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dosažení požadovaného výsledku hospodaření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𝑉𝐻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1BFC9EB-9697-44D5-8B7C-CBEDAA481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  <a:blipFill rotWithShape="0">
                <a:blip r:embed="rId3"/>
                <a:stretch>
                  <a:fillRect l="-946" t="-818" r="-1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</a:t>
                </a:r>
                <a:r>
                  <a:rPr lang="cs-CZ" sz="2200" dirty="0" smtClean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Podnik vyrábí 20 tis. ks součástek. V hodnoceném období je jediným variabilním nákladem materiál v ceně 20 Kč/ks. 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Jaká je dlouhodobá dolní hranice ceny (limitní cena)?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zisk ve výši 400 tis. Kč, bude-li firma prodávat své výrobky za 50 Kč?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  <a:blipFill rotWithShape="0">
                <a:blip r:embed="rId3"/>
                <a:stretch>
                  <a:fillRect l="-1086" t="-800" r="-1086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F1B0DBC1-B55B-4EFA-84CC-C7B49C401E9A}"/>
                  </a:ext>
                </a:extLst>
              </p:cNvPr>
              <p:cNvSpPr/>
              <p:nvPr/>
            </p:nvSpPr>
            <p:spPr>
              <a:xfrm>
                <a:off x="453600" y="527753"/>
                <a:ext cx="7207200" cy="34411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a) pro limitní cenu platí, že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proto 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200 000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20 000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+20=30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 daný objem výroby bude nulového výsledku hospodaření dosaženo v případě, že firma bude své výrobky prodávat za 30 Kč kus.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527753"/>
                <a:ext cx="7207200" cy="3441135"/>
              </a:xfrm>
              <a:prstGeom prst="rect">
                <a:avLst/>
              </a:prstGeom>
              <a:blipFill>
                <a:blip r:embed="rId3"/>
                <a:stretch>
                  <a:fillRect l="-1099" t="-709" r="-1014" b="-28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549A181B-70B3-4F5C-A819-8CDFC3DE4EA4}"/>
                  </a:ext>
                </a:extLst>
              </p:cNvPr>
              <p:cNvSpPr/>
              <p:nvPr/>
            </p:nvSpPr>
            <p:spPr>
              <a:xfrm>
                <a:off x="439200" y="534953"/>
                <a:ext cx="7358400" cy="2802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b) Vyjdeme ze vztahu pro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200 000+400 000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50−20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600 000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=20 000</m:t>
                      </m:r>
                    </m:oMath>
                  </m:oMathPara>
                </a14:m>
                <a:endParaRPr lang="cs-CZ" sz="22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Při objemu výroby (a současně prodeje) ve výši 20 000 ks bude mít daná firma zisk ve výši 400 tis. Kč.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0" y="534953"/>
                <a:ext cx="7358400" cy="2802883"/>
              </a:xfrm>
              <a:prstGeom prst="rect">
                <a:avLst/>
              </a:prstGeom>
              <a:blipFill>
                <a:blip r:embed="rId3"/>
                <a:stretch>
                  <a:fillRect l="-1077" t="-870" r="-1077" b="-34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ED6B20AB-791B-457B-B478-3BE38A78A629}"/>
                  </a:ext>
                </a:extLst>
              </p:cNvPr>
              <p:cNvSpPr/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lvl="1" algn="ctr">
                  <a:lnSpc>
                    <a:spcPct val="115000"/>
                  </a:lnSpc>
                </a:pPr>
                <a:r>
                  <a:rPr lang="cs-CZ" sz="2600" b="1" dirty="0">
                    <a:solidFill>
                      <a:srgbClr val="FF0000"/>
                    </a:solidFill>
                    <a:latin typeface="+mj-lt"/>
                  </a:rPr>
                  <a:t>Diagram bodu zvratu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graf, který vyjadřuje vzájemný vztah tržeb a nákladů v závislosti na objemu produkce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cs-CZ" sz="22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tržby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variabilní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fixní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  <a:blipFill>
                <a:blip r:embed="rId3"/>
                <a:stretch>
                  <a:fillRect l="-997" t="-1163" r="-997" b="-1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="" xmlns:a16="http://schemas.microsoft.com/office/drawing/2014/main" id="{AD63C52B-1BE6-423C-B0EC-989B95E3F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005833"/>
              </p:ext>
            </p:extLst>
          </p:nvPr>
        </p:nvGraphicFramePr>
        <p:xfrm>
          <a:off x="684376" y="205641"/>
          <a:ext cx="6567100" cy="453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5515447" imgH="3805962" progId="Word.Document.12">
                  <p:embed/>
                </p:oleObj>
              </mc:Choice>
              <mc:Fallback>
                <p:oleObj name="Document" r:id="rId4" imgW="5515447" imgH="380596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6" y="205641"/>
                        <a:ext cx="6567100" cy="4531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40CC851-ABF2-4A5F-8584-2DE056C2B0A6}"/>
              </a:ext>
            </a:extLst>
          </p:cNvPr>
          <p:cNvSpPr/>
          <p:nvPr/>
        </p:nvSpPr>
        <p:spPr>
          <a:xfrm>
            <a:off x="489600" y="628601"/>
            <a:ext cx="7149600" cy="3457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Základní ukazatele ekonomického hodnocení efektivnosti podnikatelské činnosti</a:t>
            </a: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hodnocení transformace množství a struktury zdrojů na požadovaný hodnotový výstup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formu aktivity platí určitý relevantní ukazatel hodnotového výstupu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BBC64998-572B-44F7-B3B5-A6D91DEAA3C3}"/>
              </a:ext>
            </a:extLst>
          </p:cNvPr>
          <p:cNvSpPr/>
          <p:nvPr/>
        </p:nvSpPr>
        <p:spPr>
          <a:xfrm>
            <a:off x="583200" y="527392"/>
            <a:ext cx="7077600" cy="3533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4000"/>
              </a:lnSpc>
            </a:pPr>
            <a:r>
              <a:rPr lang="cs-CZ" sz="2200" b="1" dirty="0">
                <a:latin typeface="+mj-lt"/>
              </a:rPr>
              <a:t>Kritéria ekonomické racionality uskutečňování konkrétních aktivit</a:t>
            </a:r>
          </a:p>
          <a:p>
            <a:pPr lvl="0" algn="ctr">
              <a:lnSpc>
                <a:spcPct val="114000"/>
              </a:lnSpc>
            </a:pPr>
            <a:endParaRPr lang="cs-CZ" sz="2200" b="1" dirty="0">
              <a:latin typeface="+mj-lt"/>
            </a:endParaRP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hospodárnost</a:t>
            </a:r>
            <a:r>
              <a:rPr lang="cs-CZ" sz="2200" dirty="0">
                <a:latin typeface="+mj-lt"/>
              </a:rPr>
              <a:t> – ve formě úspornosti a výtěžnosti</a:t>
            </a: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ekonomická účinnost</a:t>
            </a:r>
            <a:r>
              <a:rPr lang="cs-CZ" sz="2200" dirty="0">
                <a:latin typeface="+mj-lt"/>
              </a:rPr>
              <a:t> vynaložených nákladů – poměr výnosů a vynaložených nákladů </a:t>
            </a: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efektivnost transformace</a:t>
            </a:r>
            <a:r>
              <a:rPr lang="cs-CZ" sz="2200" dirty="0">
                <a:latin typeface="+mj-lt"/>
              </a:rPr>
              <a:t> – posuzování dosažených efektů ve vztahu k zadaným úkolům a cílům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6DEFFDFE-8596-4A57-82D5-A268FF90385C}"/>
                  </a:ext>
                </a:extLst>
              </p:cNvPr>
              <p:cNvSpPr/>
              <p:nvPr/>
            </p:nvSpPr>
            <p:spPr>
              <a:xfrm>
                <a:off x="554400" y="513478"/>
                <a:ext cx="7228800" cy="43788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jako funkce  objemu produktů </a:t>
                </a: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zahrneme všechny složky nákladů, které se podílely na vzniku objemu produktů, které podnik ve sledovaném období realizoval</a:t>
                </a: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jsou funkcí objemu výrobků či služeb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cs-CZ" sz="10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  <a:spcBef>
                    <a:spcPts val="600"/>
                  </a:spcBef>
                </a:pPr>
                <a:r>
                  <a:rPr lang="cs-CZ" sz="2200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200" dirty="0">
                    <a:latin typeface="+mj-lt"/>
                  </a:rPr>
                  <a:t> [Kč</a:t>
                </a:r>
                <a:r>
                  <a:rPr lang="en-US" sz="2200" dirty="0">
                    <a:latin typeface="+mj-lt"/>
                  </a:rPr>
                  <a:t>]</a:t>
                </a:r>
                <a:endParaRPr lang="cs-CZ" sz="2200" dirty="0">
                  <a:latin typeface="+mj-lt"/>
                </a:endParaRPr>
              </a:p>
              <a:p>
                <a:pPr indent="180340" algn="just">
                  <a:lnSpc>
                    <a:spcPct val="115000"/>
                  </a:lnSpc>
                  <a:spcBef>
                    <a:spcPts val="600"/>
                  </a:spcBef>
                </a:pPr>
                <a:endParaRPr lang="cs-CZ" sz="10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při růstu objemu produkce musejí růst i celkové náklady, opak je vyloučen!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DEFFDFE-8596-4A57-82D5-A268FF9038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00" y="513478"/>
                <a:ext cx="7228800" cy="4378827"/>
              </a:xfrm>
              <a:prstGeom prst="rect">
                <a:avLst/>
              </a:prstGeom>
              <a:blipFill>
                <a:blip r:embed="rId3"/>
                <a:stretch>
                  <a:fillRect l="-1096" t="-556" r="-1096" b="-1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7F85C8A7-3112-45E0-884D-780DC84E683E}"/>
                  </a:ext>
                </a:extLst>
              </p:cNvPr>
              <p:cNvSpPr/>
              <p:nvPr/>
            </p:nvSpPr>
            <p:spPr>
              <a:xfrm>
                <a:off x="648000" y="628601"/>
                <a:ext cx="7142400" cy="356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Průměrné náklady 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podíl celkových nákladů na jednotku produkce za sledované </a:t>
                </a:r>
                <a:r>
                  <a:rPr lang="cs-CZ" sz="2200" dirty="0" smtClean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období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[Kč/j]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uplatnění tohoto ukazatele je možné pouze v případě homogenní </a:t>
                </a:r>
                <a:r>
                  <a:rPr lang="cs-CZ" sz="2200" dirty="0" smtClean="0">
                    <a:latin typeface="+mj-lt"/>
                  </a:rPr>
                  <a:t>produkce</a:t>
                </a:r>
                <a:endParaRPr lang="cs-CZ" sz="2200" dirty="0">
                  <a:latin typeface="+mj-lt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F85C8A7-3112-45E0-884D-780DC84E6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628601"/>
                <a:ext cx="7142400" cy="3563220"/>
              </a:xfrm>
              <a:prstGeom prst="rect">
                <a:avLst/>
              </a:prstGeom>
              <a:blipFill rotWithShape="0">
                <a:blip r:embed="rId3"/>
                <a:stretch>
                  <a:fillRect l="-939" t="-684" r="-1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Výsledek hospodaření a bod zvratu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Výnosy a náklady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VH – ztráta, zisk, bod zvratu, limitní cena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Základní ukazatele ekonomického hodnocení efektivnosti podnikatelské činnosti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2FFAD493-F6CB-4176-B20E-7ACA24ADD363}"/>
                  </a:ext>
                </a:extLst>
              </p:cNvPr>
              <p:cNvSpPr/>
              <p:nvPr/>
            </p:nvSpPr>
            <p:spPr>
              <a:xfrm>
                <a:off x="410400" y="628601"/>
                <a:ext cx="7250400" cy="4102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Přírůstkové náklady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jako hraniční náklady, které se vztahují na změnu v celkových nákladech při změně v poskytované produkci o jednotku produkce: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období 1 - změněná produkce a náklady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období 0 -  původní produkce a náklady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r>
                  <a:rPr lang="en-US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[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Kč/j</a:t>
                </a:r>
                <a:r>
                  <a:rPr lang="en-US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k analýze krátkodobých rozhodnutí o objemu produkce a maximalizaci zisku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FFAD493-F6CB-4176-B20E-7ACA24ADD3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628601"/>
                <a:ext cx="7250400" cy="4102854"/>
              </a:xfrm>
              <a:prstGeom prst="rect">
                <a:avLst/>
              </a:prstGeom>
              <a:blipFill>
                <a:blip r:embed="rId3"/>
                <a:stretch>
                  <a:fillRect l="-924" t="-594" r="-1008" b="-22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CC35D214-A828-40D6-A167-D0280194895A}"/>
                  </a:ext>
                </a:extLst>
              </p:cNvPr>
              <p:cNvSpPr/>
              <p:nvPr/>
            </p:nvSpPr>
            <p:spPr>
              <a:xfrm>
                <a:off x="460800" y="628601"/>
                <a:ext cx="7149600" cy="278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Hrubé rozpětí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rozdíl mezi výnosy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přímými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𝑃𝑁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podpora růstu hrubého rozpětí - slouží k „úhradě“ nepřímých nákladů a tím k tvorbě zisku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C35D214-A828-40D6-A167-D02801948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" y="628601"/>
                <a:ext cx="7149600" cy="2784545"/>
              </a:xfrm>
              <a:prstGeom prst="rect">
                <a:avLst/>
              </a:prstGeom>
              <a:blipFill>
                <a:blip r:embed="rId3"/>
                <a:stretch>
                  <a:fillRect l="-1024" t="-875" r="-1195" b="-3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20F0E1BB-21BF-4DA0-8300-8FA69AC7B975}"/>
                  </a:ext>
                </a:extLst>
              </p:cNvPr>
              <p:cNvSpPr/>
              <p:nvPr/>
            </p:nvSpPr>
            <p:spPr>
              <a:xfrm>
                <a:off x="511200" y="498953"/>
                <a:ext cx="7106400" cy="3173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Rentabilita (výnosnost) nákladů 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lze jej vyjádřit v procentech nebo v absolutní hodnotě jako podíl zisku ke zvoleným nákladům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korun zisku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nám přinese jedna vynaložená koruna nákladů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0F0E1BB-21BF-4DA0-8300-8FA69AC7B9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0" y="498953"/>
                <a:ext cx="7106400" cy="3173882"/>
              </a:xfrm>
              <a:prstGeom prst="rect">
                <a:avLst/>
              </a:prstGeom>
              <a:blipFill>
                <a:blip r:embed="rId3"/>
                <a:stretch>
                  <a:fillRect l="-1029" t="-769" r="-1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032DFC88-6F50-4145-BCA5-756BABB598B4}"/>
                  </a:ext>
                </a:extLst>
              </p:cNvPr>
              <p:cNvSpPr/>
              <p:nvPr/>
            </p:nvSpPr>
            <p:spPr>
              <a:xfrm>
                <a:off x="619200" y="527392"/>
                <a:ext cx="7077600" cy="356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Rentabilita (výnosnost) výnosů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lze jej vyjádřit v procentech nebo v absolutní hodnotě jako podíl zisku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 výnosům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zisku nám přinese jedna koruna výnosů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sz="2200" dirty="0">
                    <a:latin typeface="+mj-lt"/>
                  </a:rPr>
                  <a:t>[</a:t>
                </a:r>
                <a:r>
                  <a:rPr lang="cs-CZ" sz="2200" dirty="0">
                    <a:latin typeface="+mj-lt"/>
                  </a:rPr>
                  <a:t>Kč]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dlouhodobým trendem je, aby rentabilita byla co nejvyšší a v čase rostla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32DFC88-6F50-4145-BCA5-756BABB598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00" y="527392"/>
                <a:ext cx="7077600" cy="3563220"/>
              </a:xfrm>
              <a:prstGeom prst="rect">
                <a:avLst/>
              </a:prstGeom>
              <a:blipFill>
                <a:blip r:embed="rId3"/>
                <a:stretch>
                  <a:fillRect l="-1034" t="-685" r="-1120" b="-25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30CAEB2E-7F2C-4CF0-B7B9-3C3AA6BA1287}"/>
                  </a:ext>
                </a:extLst>
              </p:cNvPr>
              <p:cNvSpPr/>
              <p:nvPr/>
            </p:nvSpPr>
            <p:spPr>
              <a:xfrm>
                <a:off x="756000" y="527392"/>
                <a:ext cx="6984000" cy="278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Koeficient hrubého rozpětí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procent z 1 Kč tržeb tvoří hrubé rozpětí (mezní výnos, marže)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𝐻𝑅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[%]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0CAEB2E-7F2C-4CF0-B7B9-3C3AA6BA12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00" y="527392"/>
                <a:ext cx="6984000" cy="2784545"/>
              </a:xfrm>
              <a:prstGeom prst="rect">
                <a:avLst/>
              </a:prstGeom>
              <a:blipFill>
                <a:blip r:embed="rId3"/>
                <a:stretch>
                  <a:fillRect l="-960" t="-877" r="-11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FEB8EE1F-5D94-4D76-B5A7-5F203DBE7F22}"/>
                  </a:ext>
                </a:extLst>
              </p:cNvPr>
              <p:cNvSpPr/>
              <p:nvPr/>
            </p:nvSpPr>
            <p:spPr>
              <a:xfrm>
                <a:off x="756000" y="527392"/>
                <a:ext cx="6984000" cy="3186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Nákladová účinnost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korun výnosů připadá na jednu korunu nákladů (celkových nebo vybraných)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je přínosné, aby tento ukazatel dlouhodobě rostl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Ú=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sz="2200" dirty="0">
                    <a:latin typeface="+mj-lt"/>
                  </a:rPr>
                  <a:t>[</a:t>
                </a:r>
                <a:r>
                  <a:rPr lang="cs-CZ" sz="2200" dirty="0">
                    <a:latin typeface="+mj-lt"/>
                  </a:rPr>
                  <a:t>Kč]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měla by být vyšší jak 1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EB8EE1F-5D94-4D76-B5A7-5F203DBE7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00" y="527392"/>
                <a:ext cx="6984000" cy="3186578"/>
              </a:xfrm>
              <a:prstGeom prst="rect">
                <a:avLst/>
              </a:prstGeom>
              <a:blipFill>
                <a:blip r:embed="rId3"/>
                <a:stretch>
                  <a:fillRect l="-960" t="-766" r="-1134" b="-30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D397B739-4DC0-492B-8B7F-AEB861C19257}"/>
                  </a:ext>
                </a:extLst>
              </p:cNvPr>
              <p:cNvSpPr/>
              <p:nvPr/>
            </p:nvSpPr>
            <p:spPr>
              <a:xfrm>
                <a:off x="367200" y="527392"/>
                <a:ext cx="7254220" cy="3173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Nákladovost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opačný ukazatel k nákladové účinnosti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doporučená hodnota nižší než 1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někdy nazývána haléřovým ukazatelem nákladů nebo nákladovou náročností výnosů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D397B739-4DC0-492B-8B7F-AEB861C192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00" y="527392"/>
                <a:ext cx="7254220" cy="3173882"/>
              </a:xfrm>
              <a:prstGeom prst="rect">
                <a:avLst/>
              </a:prstGeom>
              <a:blipFill>
                <a:blip r:embed="rId3"/>
                <a:stretch>
                  <a:fillRect l="-924" t="-769" r="-1092" b="-3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E24E774C-349D-42BF-BC91-EE03184CD4C3}"/>
                  </a:ext>
                </a:extLst>
              </p:cNvPr>
              <p:cNvSpPr/>
              <p:nvPr/>
            </p:nvSpPr>
            <p:spPr>
              <a:xfrm>
                <a:off x="532800" y="527392"/>
                <a:ext cx="7207200" cy="413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Procentní změna nákladů na korunu výnosů</a:t>
                </a:r>
              </a:p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ukazuje úsporu (-) nebo překročení (+) nákladovosti oproti předchozímu období v procentech</a:t>
                </a:r>
              </a:p>
              <a:p>
                <a:pPr indent="180340" algn="just">
                  <a:lnSpc>
                    <a:spcPct val="114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4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𝑃𝑍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200" dirty="0">
                    <a:latin typeface="+mj-lt"/>
                  </a:rPr>
                  <a:t>[%</a:t>
                </a:r>
                <a:r>
                  <a:rPr lang="en-US" sz="2200" dirty="0">
                    <a:latin typeface="+mj-lt"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cs-CZ" sz="2200" dirty="0">
                    <a:latin typeface="+mj-lt"/>
                  </a:rPr>
                  <a:t>kde</a:t>
                </a: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 	… nákladovost v minulém roce,</a:t>
                </a: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plánovaná nebo očekávaná nákladovost v běžném roce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24E774C-349D-42BF-BC91-EE03184CD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0" y="527392"/>
                <a:ext cx="7207200" cy="4136773"/>
              </a:xfrm>
              <a:prstGeom prst="rect">
                <a:avLst/>
              </a:prstGeom>
              <a:blipFill>
                <a:blip r:embed="rId3"/>
                <a:stretch>
                  <a:fillRect l="-1099" t="-590" r="-1014" b="-2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644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výsledek hospodaření ve všech jeho podobách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Definovat bod zvratu a jeho význam v ekonomice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Využít bod zvratu k výpočtu limitních hodnot jednotlivých veličin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diagram bodu zvratu a použít jej k ekonomickým úvahám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Definovat základní </a:t>
            </a: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ukazatele pro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hodnocení ekonomické efektivnosti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583200" y="527392"/>
                <a:ext cx="7012800" cy="4447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8034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Výsledek hospodaření</a:t>
                </a: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Arial" panose="020B0604020202020204" pitchFamily="34" charset="0"/>
                  </a:rPr>
                  <a:t>hodnocení hospodářské činnosti podnikatelských subjektů je založeno na srovnání výnosů (v podobě tržeb) a celkových nákladů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Arial" panose="020B0604020202020204" pitchFamily="34" charset="0"/>
                  </a:rPr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cs-CZ" i="1" dirty="0"/>
                  <a:t> </a:t>
                </a:r>
                <a:r>
                  <a:rPr lang="cs-CZ" dirty="0"/>
                  <a:t>	</a:t>
                </a:r>
                <a:r>
                  <a:rPr lang="cs-CZ" sz="2200" dirty="0"/>
                  <a:t>… výsledek hospodaření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i="1" dirty="0"/>
                  <a:t> </a:t>
                </a:r>
                <a:r>
                  <a:rPr lang="cs-CZ" sz="2200" dirty="0"/>
                  <a:t>	… celkové výnosy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	… celkové náklady</a:t>
                </a:r>
                <a:endParaRPr 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00" y="527392"/>
                <a:ext cx="7012800" cy="4447371"/>
              </a:xfrm>
              <a:prstGeom prst="rect">
                <a:avLst/>
              </a:prstGeom>
              <a:blipFill>
                <a:blip r:embed="rId3"/>
                <a:stretch>
                  <a:fillRect l="-1130" t="-960" r="-1130" b="-19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396000" y="628601"/>
                <a:ext cx="8157600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+mj-lt"/>
                  </a:rPr>
                  <a:t>Respektive: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 smtClean="0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/>
              </a:p>
              <a:p>
                <a:r>
                  <a:rPr lang="cs-CZ" sz="2200" dirty="0"/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cs-CZ" sz="2200" dirty="0"/>
                  <a:t>	… celkové tržby							</a:t>
                </a:r>
              </a:p>
              <a:p>
                <a:r>
                  <a:rPr lang="cs-CZ" sz="2200" dirty="0"/>
                  <a:t>Je-li: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cs-CZ" sz="2200" dirty="0"/>
                  <a:t>  ….. </a:t>
                </a:r>
                <a:r>
                  <a:rPr lang="cs-CZ" sz="2200" b="1" dirty="0"/>
                  <a:t>Zisk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cs-CZ" sz="2200" dirty="0"/>
                  <a:t> ….. </a:t>
                </a:r>
                <a:r>
                  <a:rPr lang="cs-CZ" sz="2200" b="1" dirty="0" smtClean="0"/>
                  <a:t>Ztráta</a:t>
                </a:r>
                <a:endParaRPr lang="cs-CZ" sz="2200" dirty="0"/>
              </a:p>
              <a:p>
                <a:endParaRPr lang="cs-CZ" sz="22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628601"/>
                <a:ext cx="8157600" cy="3139321"/>
              </a:xfrm>
              <a:prstGeom prst="rect">
                <a:avLst/>
              </a:prstGeom>
              <a:blipFill rotWithShape="0">
                <a:blip r:embed="rId3"/>
                <a:stretch>
                  <a:fillRect l="-972" t="-11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60800" y="628601"/>
                <a:ext cx="726480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 smtClean="0">
                    <a:latin typeface="+mj-lt"/>
                    <a:ea typeface="Calibri" panose="020F0502020204030204" pitchFamily="34" charset="0"/>
                  </a:rPr>
                  <a:t>Dosadíme-li</a:t>
                </a:r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cs-CZ" sz="22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a   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	do 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VH</a:t>
                </a:r>
              </a:p>
              <a:p>
                <a:r>
                  <a:rPr lang="cs-CZ" sz="2200" dirty="0"/>
                  <a:t>potom</a:t>
                </a:r>
              </a:p>
              <a:p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V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sz="2200" dirty="0" smtClean="0"/>
              </a:p>
              <a:p>
                <a:r>
                  <a:rPr lang="cs-CZ" sz="2200" dirty="0"/>
                  <a:t>	</a:t>
                </a:r>
                <a:r>
                  <a:rPr lang="cs-CZ" sz="2200" dirty="0" smtClean="0"/>
                  <a:t>	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sz="2200" dirty="0"/>
              </a:p>
              <a:p>
                <a:endParaRPr lang="cs-CZ" sz="2200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" y="628601"/>
                <a:ext cx="726480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1092" t="-12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0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60800" y="628601"/>
                <a:ext cx="7264800" cy="307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cs-CZ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/>
                  <a:t>rovnice je výchozím tvarem funkční závislosti výsledku hospodaření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cs-CZ" sz="2200" dirty="0"/>
                  <a:t> na objemu produkce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i="1" dirty="0"/>
                  <a:t> </a:t>
                </a:r>
                <a:r>
                  <a:rPr lang="cs-CZ" sz="2200" dirty="0"/>
                  <a:t>pro celou řadu manažerských rozhodovacích procesů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/>
                  <a:t>Pozor! Předpoklad konstantnosti za příslušné časové období pro: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cs-CZ" sz="2200" dirty="0"/>
                  <a:t>cena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cs-CZ" sz="22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cs-CZ" sz="2200" dirty="0"/>
                  <a:t>jednotkové variabilní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cs-CZ" sz="22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cs-CZ" sz="2200" dirty="0"/>
                  <a:t>celkové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" y="628601"/>
                <a:ext cx="7264800" cy="3077766"/>
              </a:xfrm>
              <a:prstGeom prst="rect">
                <a:avLst/>
              </a:prstGeom>
              <a:blipFill>
                <a:blip r:embed="rId3"/>
                <a:stretch>
                  <a:fillRect l="-1008" b="-33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47200" y="628601"/>
                <a:ext cx="7192800" cy="3891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600" b="1" cap="all" dirty="0" smtClean="0">
                    <a:solidFill>
                      <a:srgbClr val="307871"/>
                    </a:solidFill>
                    <a:latin typeface="+mj-lt"/>
                  </a:rPr>
                  <a:t>Bod zvratu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objem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𝐵𝑍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, při kterém je výše tržeb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ve stejné výši jako 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0= 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/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628601"/>
                <a:ext cx="7192800" cy="3891771"/>
              </a:xfrm>
              <a:prstGeom prst="rect">
                <a:avLst/>
              </a:prstGeom>
              <a:blipFill rotWithShape="0">
                <a:blip r:embed="rId3"/>
                <a:stretch>
                  <a:fillRect l="-1017" t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984454F3-1ACD-4118-B72A-6696E1C677FB}"/>
              </a:ext>
            </a:extLst>
          </p:cNvPr>
          <p:cNvSpPr/>
          <p:nvPr/>
        </p:nvSpPr>
        <p:spPr>
          <a:xfrm>
            <a:off x="496800" y="628601"/>
            <a:ext cx="720000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nalezený vztah lze použít k výpočtu tzv. „limitních“ veličin: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fixních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jednotkových variabilních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cena</a:t>
            </a:r>
          </a:p>
          <a:p>
            <a:pPr>
              <a:lnSpc>
                <a:spcPct val="114000"/>
              </a:lnSpc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="" xmlns:a16="http://schemas.microsoft.com/office/drawing/2014/main" id="{984454F3-1ACD-4118-B72A-6696E1C677FB}"/>
                  </a:ext>
                </a:extLst>
              </p:cNvPr>
              <p:cNvSpPr/>
              <p:nvPr/>
            </p:nvSpPr>
            <p:spPr>
              <a:xfrm>
                <a:off x="540000" y="563753"/>
                <a:ext cx="7200000" cy="3206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limitní ceny:</a:t>
                </a: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𝑙𝑖𝑚</m:t>
                              </m:r>
                            </m:sub>
                          </m:s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563753"/>
                <a:ext cx="7200000" cy="3206327"/>
              </a:xfrm>
              <a:prstGeom prst="rect">
                <a:avLst/>
              </a:prstGeom>
              <a:blipFill>
                <a:blip r:embed="rId3"/>
                <a:stretch>
                  <a:fillRect l="-1016" t="-5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781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587</Words>
  <Application>Microsoft Office PowerPoint</Application>
  <PresentationFormat>Předvádění na obrazovce (16:9)</PresentationFormat>
  <Paragraphs>179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8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Office Theme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351</cp:revision>
  <dcterms:created xsi:type="dcterms:W3CDTF">2016-07-06T15:42:34Z</dcterms:created>
  <dcterms:modified xsi:type="dcterms:W3CDTF">2021-11-01T10:51:42Z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