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8" r:id="rId2"/>
    <p:sldId id="263" r:id="rId3"/>
    <p:sldId id="315" r:id="rId4"/>
    <p:sldId id="338" r:id="rId5"/>
    <p:sldId id="337" r:id="rId6"/>
    <p:sldId id="336" r:id="rId7"/>
    <p:sldId id="335" r:id="rId8"/>
    <p:sldId id="334" r:id="rId9"/>
    <p:sldId id="332" r:id="rId10"/>
    <p:sldId id="331" r:id="rId11"/>
    <p:sldId id="330" r:id="rId12"/>
    <p:sldId id="329" r:id="rId13"/>
    <p:sldId id="328" r:id="rId14"/>
    <p:sldId id="327" r:id="rId15"/>
    <p:sldId id="326" r:id="rId16"/>
    <p:sldId id="325" r:id="rId17"/>
    <p:sldId id="324" r:id="rId18"/>
    <p:sldId id="323" r:id="rId19"/>
    <p:sldId id="317" r:id="rId20"/>
    <p:sldId id="316" r:id="rId21"/>
    <p:sldId id="322" r:id="rId22"/>
    <p:sldId id="321" r:id="rId23"/>
    <p:sldId id="320" r:id="rId24"/>
    <p:sldId id="319" r:id="rId25"/>
    <p:sldId id="318" r:id="rId26"/>
    <p:sldId id="287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árka Čemerková" initials="ŠČ" lastIdx="0" clrIdx="0">
    <p:extLst>
      <p:ext uri="{19B8F6BF-5375-455C-9EA6-DF929625EA0E}">
        <p15:presenceInfo xmlns:p15="http://schemas.microsoft.com/office/powerpoint/2012/main" userId="S-1-5-21-1934215353-1503137679-3599522489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2902" autoAdjust="0"/>
  </p:normalViewPr>
  <p:slideViewPr>
    <p:cSldViewPr snapToGrid="0">
      <p:cViewPr varScale="1">
        <p:scale>
          <a:sx n="106" d="100"/>
          <a:sy n="106" d="100"/>
        </p:scale>
        <p:origin x="7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Kalkulace </a:t>
            </a:r>
            <a:r>
              <a:rPr lang="cs-CZ" sz="2600" b="1" cap="all" dirty="0" err="1"/>
              <a:t>ii</a:t>
            </a:r>
            <a:endParaRPr lang="cs-CZ" sz="26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vybranými technikami kalkulací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A68A25-717C-445E-B0D8-688FE0E0D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58441"/>
              </p:ext>
            </p:extLst>
          </p:nvPr>
        </p:nvGraphicFramePr>
        <p:xfrm>
          <a:off x="352800" y="1449387"/>
          <a:ext cx="7775998" cy="1764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116">
                  <a:extLst>
                    <a:ext uri="{9D8B030D-6E8A-4147-A177-3AD203B41FA5}">
                      <a16:colId xmlns:a16="http://schemas.microsoft.com/office/drawing/2014/main" val="2588418401"/>
                    </a:ext>
                  </a:extLst>
                </a:gridCol>
                <a:gridCol w="1811874">
                  <a:extLst>
                    <a:ext uri="{9D8B030D-6E8A-4147-A177-3AD203B41FA5}">
                      <a16:colId xmlns:a16="http://schemas.microsoft.com/office/drawing/2014/main" val="3194626499"/>
                    </a:ext>
                  </a:extLst>
                </a:gridCol>
                <a:gridCol w="2317556">
                  <a:extLst>
                    <a:ext uri="{9D8B030D-6E8A-4147-A177-3AD203B41FA5}">
                      <a16:colId xmlns:a16="http://schemas.microsoft.com/office/drawing/2014/main" val="3000754341"/>
                    </a:ext>
                  </a:extLst>
                </a:gridCol>
                <a:gridCol w="618867">
                  <a:extLst>
                    <a:ext uri="{9D8B030D-6E8A-4147-A177-3AD203B41FA5}">
                      <a16:colId xmlns:a16="http://schemas.microsoft.com/office/drawing/2014/main" val="1470376145"/>
                    </a:ext>
                  </a:extLst>
                </a:gridCol>
                <a:gridCol w="841585">
                  <a:extLst>
                    <a:ext uri="{9D8B030D-6E8A-4147-A177-3AD203B41FA5}">
                      <a16:colId xmlns:a16="http://schemas.microsoft.com/office/drawing/2014/main" val="2793738880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9157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059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9324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1/2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361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0771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BAB9840-D032-455E-AB1F-15B2E4864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01" y="690658"/>
            <a:ext cx="7163999" cy="376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Přepočet výroby </a:t>
            </a:r>
            <a:r>
              <a:rPr kumimoji="0" lang="cs-CZ" altLang="cs-CZ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Q´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u="sng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lang="cs-CZ" alt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Kdyby podnik vyráběl pouze výrobek „A“, vyrobil by 10 500 ks.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/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Stanovení sazby celkových nákladů na jednotku přepočtené výroby:</a:t>
                </a:r>
              </a:p>
              <a:p>
                <a:pPr marL="457200"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541000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10500</m:t>
                        </m:r>
                      </m:den>
                    </m:f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=51,52 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Kč/ks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výrobní režie na kalkulační jednici a na sortimentní druh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  <a:blipFill>
                <a:blip r:embed="rId3"/>
                <a:stretch>
                  <a:fillRect l="-934" t="-1124" r="-1019" b="-50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474701C-1168-4464-9A64-E38ECB79F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28490"/>
              </p:ext>
            </p:extLst>
          </p:nvPr>
        </p:nvGraphicFramePr>
        <p:xfrm>
          <a:off x="370377" y="2930927"/>
          <a:ext cx="8161623" cy="1568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420">
                  <a:extLst>
                    <a:ext uri="{9D8B030D-6E8A-4147-A177-3AD203B41FA5}">
                      <a16:colId xmlns:a16="http://schemas.microsoft.com/office/drawing/2014/main" val="310184576"/>
                    </a:ext>
                  </a:extLst>
                </a:gridCol>
                <a:gridCol w="938177">
                  <a:extLst>
                    <a:ext uri="{9D8B030D-6E8A-4147-A177-3AD203B41FA5}">
                      <a16:colId xmlns:a16="http://schemas.microsoft.com/office/drawing/2014/main" val="2035480122"/>
                    </a:ext>
                  </a:extLst>
                </a:gridCol>
                <a:gridCol w="1101491">
                  <a:extLst>
                    <a:ext uri="{9D8B030D-6E8A-4147-A177-3AD203B41FA5}">
                      <a16:colId xmlns:a16="http://schemas.microsoft.com/office/drawing/2014/main" val="4191251870"/>
                    </a:ext>
                  </a:extLst>
                </a:gridCol>
                <a:gridCol w="659727">
                  <a:extLst>
                    <a:ext uri="{9D8B030D-6E8A-4147-A177-3AD203B41FA5}">
                      <a16:colId xmlns:a16="http://schemas.microsoft.com/office/drawing/2014/main" val="870209029"/>
                    </a:ext>
                  </a:extLst>
                </a:gridCol>
                <a:gridCol w="898124">
                  <a:extLst>
                    <a:ext uri="{9D8B030D-6E8A-4147-A177-3AD203B41FA5}">
                      <a16:colId xmlns:a16="http://schemas.microsoft.com/office/drawing/2014/main" val="1833311050"/>
                    </a:ext>
                  </a:extLst>
                </a:gridCol>
                <a:gridCol w="1413838">
                  <a:extLst>
                    <a:ext uri="{9D8B030D-6E8A-4147-A177-3AD203B41FA5}">
                      <a16:colId xmlns:a16="http://schemas.microsoft.com/office/drawing/2014/main" val="1256968627"/>
                    </a:ext>
                  </a:extLst>
                </a:gridCol>
                <a:gridCol w="1257846">
                  <a:extLst>
                    <a:ext uri="{9D8B030D-6E8A-4147-A177-3AD203B41FA5}">
                      <a16:colId xmlns:a16="http://schemas.microsoft.com/office/drawing/2014/main" val="2494360061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N/sort. pol. [Kč]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N/jednici 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2382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154 560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51,52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0679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257 600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64,40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969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128 800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25,76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4345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540 960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31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DE40036-5953-476A-98B5-9F294EBD28B9}"/>
              </a:ext>
            </a:extLst>
          </p:cNvPr>
          <p:cNvSpPr/>
          <p:nvPr/>
        </p:nvSpPr>
        <p:spPr>
          <a:xfrm>
            <a:off x="412112" y="527392"/>
            <a:ext cx="74122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přirážková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rozvrhování režijních nákladů při produkci různorodých výrobků s různou technologií a různým množstvím nepřímých nákladů v jednotlivých položkách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režijní sazba	</a:t>
            </a:r>
          </a:p>
          <a:p>
            <a:pPr indent="450215" algn="just">
              <a:spcAft>
                <a:spcPts val="0"/>
              </a:spcAf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celkové nepřímé společné náklady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KZ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celkový objem rozvrhové základny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DB3947B2-4C33-4CDC-8F75-16F8146C63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878521"/>
              </p:ext>
            </p:extLst>
          </p:nvPr>
        </p:nvGraphicFramePr>
        <p:xfrm>
          <a:off x="2801322" y="2334150"/>
          <a:ext cx="1579392" cy="81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Rovnice" r:id="rId5" imgW="710891" imgH="444307" progId="Equation.3">
                  <p:embed/>
                </p:oleObj>
              </mc:Choice>
              <mc:Fallback>
                <p:oleObj name="Rovnice" r:id="rId5" imgW="710891" imgH="444307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22" y="2334150"/>
                        <a:ext cx="1579392" cy="812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2AB95A9-727F-4D09-BE7E-BBFF7B6F8267}"/>
              </a:ext>
            </a:extLst>
          </p:cNvPr>
          <p:cNvSpPr/>
          <p:nvPr/>
        </p:nvSpPr>
        <p:spPr>
          <a:xfrm>
            <a:off x="396000" y="527392"/>
            <a:ext cx="722281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rozvrhovou základnu si stanoví organizace sama, tak, aby byla k rozvrhovaným režijním nákladům přímo úměrná – často přímá mzda nebo součet přímých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vybraná rozvrhová základna musí splňovat tyto požadavky: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příčinný vztah ke vzniku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stálost vztahu k vývoji nákladů, tzn. změní-li se rozvrhová základna, změní se výše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musí být dostatečně veliká, aby změny v ní nezpůsobovaly chyby ve výpočtech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8E9FF21-A5D8-44EB-8835-D04FA69BBBB7}"/>
              </a:ext>
            </a:extLst>
          </p:cNvPr>
          <p:cNvSpPr/>
          <p:nvPr/>
        </p:nvSpPr>
        <p:spPr>
          <a:xfrm>
            <a:off x="302040" y="527392"/>
            <a:ext cx="7412216" cy="2030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může existovat ve dvou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peněžních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přímé mzdy, přímý materiál, celkové přímé náklady, náklady zpracovatelské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naturálních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pracovní hodiny, strojové hodiny, hmotnosti, koeficient pracnosti, doba poskytování služby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793BBBE-3CCD-449C-B763-ACD51163B154}"/>
              </a:ext>
            </a:extLst>
          </p:cNvPr>
          <p:cNvSpPr/>
          <p:nvPr/>
        </p:nvSpPr>
        <p:spPr>
          <a:xfrm>
            <a:off x="251639" y="848201"/>
            <a:ext cx="7392481" cy="304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přirážková existuje ve dvou základních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jednou přirážkou: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všechny nepřímé náklady se rozpočítají dle jedné přirážky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rychlejší, méně náročné, ale také méně přesné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více přirážkami: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používaná v praxi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rozvrhových základen dle místa vzniku režijního nákladu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1D4DD0B-17AC-4043-B4A2-8C4CD022BEC2}"/>
              </a:ext>
            </a:extLst>
          </p:cNvPr>
          <p:cNvSpPr/>
          <p:nvPr/>
        </p:nvSpPr>
        <p:spPr>
          <a:xfrm>
            <a:off x="432000" y="691786"/>
            <a:ext cx="72216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přirážkové kalkulace: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rozvrhovou základnu.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výši režijní sazby.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Rozpočítáme režijní náklady na jednotlivé typy služeb.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6267B72-9CD7-4087-A66A-581E56C9FEDF}"/>
              </a:ext>
            </a:extLst>
          </p:cNvPr>
          <p:cNvSpPr/>
          <p:nvPr/>
        </p:nvSpPr>
        <p:spPr>
          <a:xfrm>
            <a:off x="475200" y="628601"/>
            <a:ext cx="71280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„Spektrum“ vyrábí 3 různé výrobky, na které byly vynaloženy celkové přímé mzdy ve výši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60 000 Kč. Podnik eviduje 168 000 Kč výrobní režie. Přerozdělte výrobní režijní náklady s využitím přirážkové kalkulace, kdy rozvrhovou základnou jsou přímé mzdy.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3B49B1B-F4BD-4A32-8ACC-8A1EF430B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37176"/>
              </p:ext>
            </p:extLst>
          </p:nvPr>
        </p:nvGraphicFramePr>
        <p:xfrm>
          <a:off x="712800" y="3499417"/>
          <a:ext cx="7365600" cy="869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2070">
                  <a:extLst>
                    <a:ext uri="{9D8B030D-6E8A-4147-A177-3AD203B41FA5}">
                      <a16:colId xmlns:a16="http://schemas.microsoft.com/office/drawing/2014/main" val="3302832731"/>
                    </a:ext>
                  </a:extLst>
                </a:gridCol>
                <a:gridCol w="861872">
                  <a:extLst>
                    <a:ext uri="{9D8B030D-6E8A-4147-A177-3AD203B41FA5}">
                      <a16:colId xmlns:a16="http://schemas.microsoft.com/office/drawing/2014/main" val="2290885194"/>
                    </a:ext>
                  </a:extLst>
                </a:gridCol>
                <a:gridCol w="1491045">
                  <a:extLst>
                    <a:ext uri="{9D8B030D-6E8A-4147-A177-3AD203B41FA5}">
                      <a16:colId xmlns:a16="http://schemas.microsoft.com/office/drawing/2014/main" val="2611336745"/>
                    </a:ext>
                  </a:extLst>
                </a:gridCol>
                <a:gridCol w="1582375">
                  <a:extLst>
                    <a:ext uri="{9D8B030D-6E8A-4147-A177-3AD203B41FA5}">
                      <a16:colId xmlns:a16="http://schemas.microsoft.com/office/drawing/2014/main" val="776364705"/>
                    </a:ext>
                  </a:extLst>
                </a:gridCol>
                <a:gridCol w="1318238">
                  <a:extLst>
                    <a:ext uri="{9D8B030D-6E8A-4147-A177-3AD203B41FA5}">
                      <a16:colId xmlns:a16="http://schemas.microsoft.com/office/drawing/2014/main" val="4405194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výrobek X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Z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08592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Kč/ks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9890" algn="dec"/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	120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2416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Výrobní 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168 000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6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D799EB2-7493-4980-9EC3-A4E83D624306}"/>
                  </a:ext>
                </a:extLst>
              </p:cNvPr>
              <p:cNvSpPr/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Nejdříve vypočítáme režijní sazbu:</a:t>
                </a: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168 000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60 000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Pomocí sazby přepočítáme výrobní režii na kalkulační jednici, tj. na 1 ks výrobku X, Y a Z: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=2,8∙120=336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X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=2,8∙100=280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Y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𝑍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=2,8∙110=308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</a:rPr>
                  <a:t>Kč VR na 1 ks výrobku Z</a:t>
                </a:r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D799EB2-7493-4980-9EC3-A4E83D624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  <a:blipFill>
                <a:blip r:embed="rId3"/>
                <a:stretch>
                  <a:fillRect l="-1048" t="-709" r="-1129" b="-17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2B39D7-A627-40D1-98FA-B7E4B7B05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955304"/>
              </p:ext>
            </p:extLst>
          </p:nvPr>
        </p:nvGraphicFramePr>
        <p:xfrm>
          <a:off x="1889829" y="4060650"/>
          <a:ext cx="6799079" cy="773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5651">
                  <a:extLst>
                    <a:ext uri="{9D8B030D-6E8A-4147-A177-3AD203B41FA5}">
                      <a16:colId xmlns:a16="http://schemas.microsoft.com/office/drawing/2014/main" val="3538478189"/>
                    </a:ext>
                  </a:extLst>
                </a:gridCol>
                <a:gridCol w="845780">
                  <a:extLst>
                    <a:ext uri="{9D8B030D-6E8A-4147-A177-3AD203B41FA5}">
                      <a16:colId xmlns:a16="http://schemas.microsoft.com/office/drawing/2014/main" val="337316045"/>
                    </a:ext>
                  </a:extLst>
                </a:gridCol>
                <a:gridCol w="846776">
                  <a:extLst>
                    <a:ext uri="{9D8B030D-6E8A-4147-A177-3AD203B41FA5}">
                      <a16:colId xmlns:a16="http://schemas.microsoft.com/office/drawing/2014/main" val="253748607"/>
                    </a:ext>
                  </a:extLst>
                </a:gridCol>
                <a:gridCol w="845780">
                  <a:extLst>
                    <a:ext uri="{9D8B030D-6E8A-4147-A177-3AD203B41FA5}">
                      <a16:colId xmlns:a16="http://schemas.microsoft.com/office/drawing/2014/main" val="2573625095"/>
                    </a:ext>
                  </a:extLst>
                </a:gridCol>
                <a:gridCol w="846776">
                  <a:extLst>
                    <a:ext uri="{9D8B030D-6E8A-4147-A177-3AD203B41FA5}">
                      <a16:colId xmlns:a16="http://schemas.microsoft.com/office/drawing/2014/main" val="1830485433"/>
                    </a:ext>
                  </a:extLst>
                </a:gridCol>
                <a:gridCol w="738316">
                  <a:extLst>
                    <a:ext uri="{9D8B030D-6E8A-4147-A177-3AD203B41FA5}">
                      <a16:colId xmlns:a16="http://schemas.microsoft.com/office/drawing/2014/main" val="989692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Položky/provozovny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0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Režijní náklady [tis. Kč]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3 080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10 640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3 150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6 000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2 450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062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Výrobní kapacita [tis. </a:t>
                      </a:r>
                      <a:r>
                        <a:rPr lang="cs-CZ" sz="1600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85126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EDD4626-F90A-417A-A6E3-8F7A4AAD9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0049"/>
              </p:ext>
            </p:extLst>
          </p:nvPr>
        </p:nvGraphicFramePr>
        <p:xfrm>
          <a:off x="1042422" y="2683003"/>
          <a:ext cx="6593800" cy="1030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4473">
                  <a:extLst>
                    <a:ext uri="{9D8B030D-6E8A-4147-A177-3AD203B41FA5}">
                      <a16:colId xmlns:a16="http://schemas.microsoft.com/office/drawing/2014/main" val="1313689691"/>
                    </a:ext>
                  </a:extLst>
                </a:gridCol>
                <a:gridCol w="857155">
                  <a:extLst>
                    <a:ext uri="{9D8B030D-6E8A-4147-A177-3AD203B41FA5}">
                      <a16:colId xmlns:a16="http://schemas.microsoft.com/office/drawing/2014/main" val="70163832"/>
                    </a:ext>
                  </a:extLst>
                </a:gridCol>
                <a:gridCol w="975112">
                  <a:extLst>
                    <a:ext uri="{9D8B030D-6E8A-4147-A177-3AD203B41FA5}">
                      <a16:colId xmlns:a16="http://schemas.microsoft.com/office/drawing/2014/main" val="3091289034"/>
                    </a:ext>
                  </a:extLst>
                </a:gridCol>
                <a:gridCol w="976095">
                  <a:extLst>
                    <a:ext uri="{9D8B030D-6E8A-4147-A177-3AD203B41FA5}">
                      <a16:colId xmlns:a16="http://schemas.microsoft.com/office/drawing/2014/main" val="3310938074"/>
                    </a:ext>
                  </a:extLst>
                </a:gridCol>
                <a:gridCol w="835529">
                  <a:extLst>
                    <a:ext uri="{9D8B030D-6E8A-4147-A177-3AD203B41FA5}">
                      <a16:colId xmlns:a16="http://schemas.microsoft.com/office/drawing/2014/main" val="202601326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2309223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Výrobek /střediska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062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X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5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Y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374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Z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03849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4F8D177-09F5-4ACF-912D-2C3F39165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322" y="527392"/>
            <a:ext cx="75012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výrobky X, Y, Z vyráběné v 5 provozovnách spotřebováváme časy v normohodinách [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/výrobek]. Rozdělte výrobní režii na jednotlivé výrobky X, Y, Z, je-li rozvrhovou základnou výrobní kapacita. Časová náročnost výroby jednotlivých výrobků je uvedena v tabulce</a:t>
            </a: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Kalkulace II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s poměrovými čísly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Přirážková kalkulace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A87823E-D9B8-4B13-BC55-DEF8853999D0}"/>
              </a:ext>
            </a:extLst>
          </p:cNvPr>
          <p:cNvSpPr txBox="1"/>
          <p:nvPr/>
        </p:nvSpPr>
        <p:spPr>
          <a:xfrm>
            <a:off x="457029" y="768011"/>
            <a:ext cx="143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Řešení: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AD7D8CD-67D7-4AB0-9F1F-12C15243F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54427"/>
              </p:ext>
            </p:extLst>
          </p:nvPr>
        </p:nvGraphicFramePr>
        <p:xfrm>
          <a:off x="908640" y="1491488"/>
          <a:ext cx="7178400" cy="2874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680">
                  <a:extLst>
                    <a:ext uri="{9D8B030D-6E8A-4147-A177-3AD203B41FA5}">
                      <a16:colId xmlns:a16="http://schemas.microsoft.com/office/drawing/2014/main" val="664502191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182724862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3106642162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1576801770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2307978394"/>
                    </a:ext>
                  </a:extLst>
                </a:gridCol>
              </a:tblGrid>
              <a:tr h="1086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Středisko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Sazba RS [Kč/</a:t>
                      </a:r>
                      <a:r>
                        <a:rPr lang="cs-CZ" sz="1600" b="1" kern="1200" spc="-3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X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Y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Z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28240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3 080/14 000 = 0,22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0,22*3 = 0,66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0,22*4 = 0,88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0,22*5 = 1,1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8818360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10 640/28 000 = 0,38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0,38*40 = 15,2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7,6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17,1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2007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0,45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13,5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11,3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230876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0,60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4, 80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2,4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43686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0,35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2,8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3,5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5,25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371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64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AA5CAD3-8D03-4308-B893-BD4C87B04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05744"/>
              </p:ext>
            </p:extLst>
          </p:nvPr>
        </p:nvGraphicFramePr>
        <p:xfrm>
          <a:off x="633600" y="3480426"/>
          <a:ext cx="7336800" cy="10307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370">
                  <a:extLst>
                    <a:ext uri="{9D8B030D-6E8A-4147-A177-3AD203B41FA5}">
                      <a16:colId xmlns:a16="http://schemas.microsoft.com/office/drawing/2014/main" val="93118522"/>
                    </a:ext>
                  </a:extLst>
                </a:gridCol>
                <a:gridCol w="1835370">
                  <a:extLst>
                    <a:ext uri="{9D8B030D-6E8A-4147-A177-3AD203B41FA5}">
                      <a16:colId xmlns:a16="http://schemas.microsoft.com/office/drawing/2014/main" val="5285580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1705747005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2374128185"/>
                    </a:ext>
                  </a:extLst>
                </a:gridCol>
              </a:tblGrid>
              <a:tr h="1771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Výrobek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Objem produkce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375264"/>
                  </a:ext>
                </a:extLst>
              </a:tr>
              <a:tr h="153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58688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59393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480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0462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421994A-C40F-4F54-AF72-A6902A1DD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00" y="546949"/>
            <a:ext cx="7207200" cy="27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Podnik vyrábí dva odlišné výrobky „A“ a „B“, na které byly vynaloženy náklady, viz tabulka.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Sestavte výslednou kalkulaci na úrovni vlastních nákladů výkonu, jestliže rozvrhovou základnou pro výrobní režii (VR) jsou přímé mzdy a pro správní režii (SR) přímý materiál.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elková výše výrobní režie činí 3 000 Kč a správní režie je ve výši 1 000 Kč.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/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Vypočítáme režijní sazby: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150+180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15 000+38 400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SR/1 Kč přímého materiálu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  <a:blipFill>
                <a:blip r:embed="rId3"/>
                <a:stretch>
                  <a:fillRect l="-950" t="-1216" b="-1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/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Přepočítáme jednotlivé režie na kalkulační</a:t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jednice. </a:t>
                </a:r>
              </a:p>
              <a:p>
                <a:pPr>
                  <a:lnSpc>
                    <a:spcPct val="115000"/>
                  </a:lnSpc>
                </a:pP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VR podle přímých mezd: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=9,0909∙3=27,27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=9,0909∙2,25=20,45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  <a:blipFill>
                <a:blip r:embed="rId3"/>
                <a:stretch>
                  <a:fillRect l="-917" t="-737" b="-29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/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 podle přímého materiálu: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=0,0187∙300=5,62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=0,0187∙480=8,99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  <a:blipFill>
                <a:blip r:embed="rId3"/>
                <a:stretch>
                  <a:fillRect l="-963" t="-1860" r="-741" b="-60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613B937-B569-4748-B375-65963FACF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86073"/>
              </p:ext>
            </p:extLst>
          </p:nvPr>
        </p:nvGraphicFramePr>
        <p:xfrm>
          <a:off x="410400" y="1159282"/>
          <a:ext cx="7236000" cy="2092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200">
                  <a:extLst>
                    <a:ext uri="{9D8B030D-6E8A-4147-A177-3AD203B41FA5}">
                      <a16:colId xmlns:a16="http://schemas.microsoft.com/office/drawing/2014/main" val="3138978881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4011158681"/>
                    </a:ext>
                  </a:extLst>
                </a:gridCol>
                <a:gridCol w="1216800">
                  <a:extLst>
                    <a:ext uri="{9D8B030D-6E8A-4147-A177-3AD203B41FA5}">
                      <a16:colId xmlns:a16="http://schemas.microsoft.com/office/drawing/2014/main" val="2970974277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1516875673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3210173547"/>
                    </a:ext>
                  </a:extLst>
                </a:gridCol>
              </a:tblGrid>
              <a:tr h="2882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Položka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6472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40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57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33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38 400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480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362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2,25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933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Výrobní režie VR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27,27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20,45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96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výroby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330,27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502,70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06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Správní režie SR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5,62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8,99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685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výkonu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335,89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511,69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93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podstatu  kalkulace dělením s poměrovými čísly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kalkulaci dělením s poměrovými čísly na konkrétním příkladu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podstatu přirážkové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přirážkovou kalkulaci v praxi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349590" y="728992"/>
            <a:ext cx="742537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dělením poměrovými čísly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výrob zaměřených na tvarově či rozměrově příbuzné produkty, které se pro rozdělovanou nákladovou položku dají transformovat na jediný produkt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využívá se výhod kalkulace prostým dělením, která je jednoduchá a přesná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455247" y="1046153"/>
            <a:ext cx="7425373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odpovídá na otázku, jak by byly přiřazeny režijní náklady (nepřímé), kdyby podnik fiktivně poskytoval jeden výrobek či službu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homogenizuje sortiment pro výpočet (ukazuje, kolikrát je služba/výrobek náročnější, výkonnější než ta druhá a zohledňuje to při rozdělení režijních nákladů)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6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58B9D28-05F2-4416-8EBE-12A4AA626027}"/>
              </a:ext>
            </a:extLst>
          </p:cNvPr>
          <p:cNvSpPr/>
          <p:nvPr/>
        </p:nvSpPr>
        <p:spPr>
          <a:xfrm>
            <a:off x="468404" y="628601"/>
            <a:ext cx="7170796" cy="2486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základem je správná volba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konvenčního (fiktivního) výrobku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(smluvené, dohodnuté služby/výrobku) a </a:t>
            </a:r>
            <a:r>
              <a:rPr lang="cs-CZ" sz="22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poměrových čísel:</a:t>
            </a:r>
            <a:endParaRPr lang="cs-CZ" sz="2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řada poměrových čísel vystihuje podobnost – například časovou náročnost, velikost, pracnost</a:t>
            </a: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položku režijních nákladů lze zvolit jinou řadu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AED4553-0BA4-4230-BFE4-22EE908B0687}"/>
              </a:ext>
            </a:extLst>
          </p:cNvPr>
          <p:cNvSpPr/>
          <p:nvPr/>
        </p:nvSpPr>
        <p:spPr>
          <a:xfrm>
            <a:off x="474840" y="527392"/>
            <a:ext cx="726516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kalkulace dělením s poměrovými čísly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konvenční produkt, k tomuto produktu přiřadíme poměrové číslo 1.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poměrová čísla pro ostatní produkty: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výkonem: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3895" algn="just"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PČ = výkon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 / výkon ostatních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rozměrem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pracností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62280" indent="221615" algn="just">
              <a:spcAft>
                <a:spcPts val="60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   PČ = pracnost ostatních / pracnost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výrobku </a:t>
            </a:r>
          </a:p>
          <a:p>
            <a:pPr marL="683895"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91E2887-64A0-422A-AB93-D165063A359F}"/>
              </a:ext>
            </a:extLst>
          </p:cNvPr>
          <p:cNvSpPr/>
          <p:nvPr/>
        </p:nvSpPr>
        <p:spPr>
          <a:xfrm>
            <a:off x="280440" y="628601"/>
            <a:ext cx="7488360" cy="314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celkové přepočítané množství produktu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 –  vynásobíme skutečnou výrobu poměrovým číslem pro všechny produkty a sečteme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sazbu celkových nákladů na jednotku přepočtené produkce – celkovou výši nákladů vydělíme celkovou úrovní přepočtené výroby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celkové náklady na kalkulační jednici – vynásobíme sazbu jednotlivými poměrovými čísly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2C3E52C0-4FA5-4412-B2A7-16FCD4B10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1" y="712796"/>
            <a:ext cx="7086089" cy="198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Plastik s. r. o. vyrábí tří druhy zahradních stolů, které se liší velikostí a tím i pracností jejich výroby. Celkové režijní náklady činí 541 000 Kč.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zdělte celkové režijní náklady na jednotlivé sortimentní položky i na jednici výroby.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5191E40-B125-4B6D-A33E-482D9455C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17139"/>
              </p:ext>
            </p:extLst>
          </p:nvPr>
        </p:nvGraphicFramePr>
        <p:xfrm>
          <a:off x="777600" y="3125575"/>
          <a:ext cx="6796801" cy="115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852">
                  <a:extLst>
                    <a:ext uri="{9D8B030D-6E8A-4147-A177-3AD203B41FA5}">
                      <a16:colId xmlns:a16="http://schemas.microsoft.com/office/drawing/2014/main" val="3084649204"/>
                    </a:ext>
                  </a:extLst>
                </a:gridCol>
                <a:gridCol w="1495937">
                  <a:extLst>
                    <a:ext uri="{9D8B030D-6E8A-4147-A177-3AD203B41FA5}">
                      <a16:colId xmlns:a16="http://schemas.microsoft.com/office/drawing/2014/main" val="562638188"/>
                    </a:ext>
                  </a:extLst>
                </a:gridCol>
                <a:gridCol w="2523012">
                  <a:extLst>
                    <a:ext uri="{9D8B030D-6E8A-4147-A177-3AD203B41FA5}">
                      <a16:colId xmlns:a16="http://schemas.microsoft.com/office/drawing/2014/main" val="187303656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8772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1909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5683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974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B121D8D-714D-406B-98DE-A38F7753116B}"/>
              </a:ext>
            </a:extLst>
          </p:cNvPr>
          <p:cNvSpPr/>
          <p:nvPr/>
        </p:nvSpPr>
        <p:spPr>
          <a:xfrm>
            <a:off x="309600" y="394383"/>
            <a:ext cx="72792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konvenčního výrobku a výpočet poměrových čísel: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konvenční výrobek „A“ – zde PČ = 1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„A“ … 4 minuty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„C“ … 2 minuty, tj. v čase výroby „C“  lze vyroubit pouze polovinu výrobku „A“, tzn. PČ =  ½.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F3D8901-000C-4546-A038-BB260AF5D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27438"/>
              </p:ext>
            </p:extLst>
          </p:nvPr>
        </p:nvGraphicFramePr>
        <p:xfrm>
          <a:off x="561601" y="3274137"/>
          <a:ext cx="7415999" cy="1474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814">
                  <a:extLst>
                    <a:ext uri="{9D8B030D-6E8A-4147-A177-3AD203B41FA5}">
                      <a16:colId xmlns:a16="http://schemas.microsoft.com/office/drawing/2014/main" val="4290452919"/>
                    </a:ext>
                  </a:extLst>
                </a:gridCol>
                <a:gridCol w="1578111">
                  <a:extLst>
                    <a:ext uri="{9D8B030D-6E8A-4147-A177-3AD203B41FA5}">
                      <a16:colId xmlns:a16="http://schemas.microsoft.com/office/drawing/2014/main" val="3831106982"/>
                    </a:ext>
                  </a:extLst>
                </a:gridCol>
                <a:gridCol w="2107892">
                  <a:extLst>
                    <a:ext uri="{9D8B030D-6E8A-4147-A177-3AD203B41FA5}">
                      <a16:colId xmlns:a16="http://schemas.microsoft.com/office/drawing/2014/main" val="1098141055"/>
                    </a:ext>
                  </a:extLst>
                </a:gridCol>
                <a:gridCol w="1416182">
                  <a:extLst>
                    <a:ext uri="{9D8B030D-6E8A-4147-A177-3AD203B41FA5}">
                      <a16:colId xmlns:a16="http://schemas.microsoft.com/office/drawing/2014/main" val="2397456876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3689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0676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710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2/4=1/2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1592</Words>
  <Application>Microsoft Office PowerPoint</Application>
  <PresentationFormat>Předvádění na obrazovce (16:9)</PresentationFormat>
  <Paragraphs>344</Paragraphs>
  <Slides>26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DejaVu Sans</vt:lpstr>
      <vt:lpstr>StarSymbol</vt:lpstr>
      <vt:lpstr>Times New Roman</vt:lpstr>
      <vt:lpstr>Wingdings</vt:lpstr>
      <vt:lpstr>Office Theme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Čemerková</cp:lastModifiedBy>
  <cp:revision>353</cp:revision>
  <dcterms:created xsi:type="dcterms:W3CDTF">2016-07-06T15:42:34Z</dcterms:created>
  <dcterms:modified xsi:type="dcterms:W3CDTF">2021-11-15T10:19:26Z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