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6" r:id="rId4"/>
  </p:sldMasterIdLst>
  <p:notesMasterIdLst>
    <p:notesMasterId r:id="rId27"/>
  </p:notesMasterIdLst>
  <p:sldIdLst>
    <p:sldId id="336" r:id="rId5"/>
    <p:sldId id="360" r:id="rId6"/>
    <p:sldId id="343" r:id="rId7"/>
    <p:sldId id="374" r:id="rId8"/>
    <p:sldId id="350" r:id="rId9"/>
    <p:sldId id="340" r:id="rId10"/>
    <p:sldId id="352" r:id="rId11"/>
    <p:sldId id="355" r:id="rId12"/>
    <p:sldId id="377" r:id="rId13"/>
    <p:sldId id="375" r:id="rId14"/>
    <p:sldId id="378" r:id="rId15"/>
    <p:sldId id="379" r:id="rId16"/>
    <p:sldId id="381" r:id="rId17"/>
    <p:sldId id="383" r:id="rId18"/>
    <p:sldId id="382" r:id="rId19"/>
    <p:sldId id="384" r:id="rId20"/>
    <p:sldId id="380" r:id="rId21"/>
    <p:sldId id="354" r:id="rId22"/>
    <p:sldId id="365" r:id="rId23"/>
    <p:sldId id="373" r:id="rId24"/>
    <p:sldId id="349" r:id="rId25"/>
    <p:sldId id="348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7F7"/>
    <a:srgbClr val="F7F9FB"/>
    <a:srgbClr val="0099FF"/>
    <a:srgbClr val="40BA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18FF1B-6B49-46F3-BE4B-D1CDBCC829C8}" v="192" dt="2023-10-23T12:25:00.2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772" autoAdjust="0"/>
  </p:normalViewPr>
  <p:slideViewPr>
    <p:cSldViewPr snapToGrid="0">
      <p:cViewPr>
        <p:scale>
          <a:sx n="104" d="100"/>
          <a:sy n="104" d="100"/>
        </p:scale>
        <p:origin x="28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A51A2-3C95-481C-B2B9-1AF89FEE91D6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19A70-3F52-4B18-A63A-5B6B358BC7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3981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19A70-3F52-4B18-A63A-5B6B358BC79E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3383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19A70-3F52-4B18-A63A-5B6B358BC79E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4025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913D2A-63D8-E379-AA94-65DA59B18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832486D-D1E6-7FBA-1E27-F2AC410F4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995101-59CA-3639-F935-B8A268E1D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6408B-5E34-4495-AEB2-DC9FACCAE045}" type="datetime1">
              <a:rPr lang="cs-CZ" smtClean="0"/>
              <a:t>26.10.2023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FC9BAC7-7577-5906-48A0-DAC2CC72D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EdgeIndustries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1B1948-491D-3F23-8594-A7941DD18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7C499-C3D3-4CCD-BEFD-7A98361818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5528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D0189E-E6E5-94D7-ED86-BA1DA2EEA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51CF994-ECC2-5B6D-CC57-FE7ABCB426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EC222A-4C5B-43AA-6FB5-F896963C9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12A3-DDC0-4F6A-9EC7-15584476C92A}" type="datetime1">
              <a:rPr lang="cs-CZ" smtClean="0"/>
              <a:t>26.10.2023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94602F-BB75-7A03-D201-FA5CDA914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EdgeIndustries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66BF33E-6A44-A4E5-B569-CBE06951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7C499-C3D3-4CCD-BEFD-7A98361818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112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167FEF3-2F28-BE32-C985-7FA0D29F52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ADD88FA-9032-5FDF-8C76-262FBAE8EA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7CB2308-3ABB-3D60-3798-E0A2BB15F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59273-298C-4878-816A-AABCCA41F8D1}" type="datetime1">
              <a:rPr lang="cs-CZ" smtClean="0"/>
              <a:t>26.10.2023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2494E9-744F-D634-D381-53376EB31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EdgeIndustries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B03C334-03E2-C31C-ECE8-1084181BC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7C499-C3D3-4CCD-BEFD-7A98361818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8111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4791C2-771F-B70B-86E6-7ED4D0AD0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B70855-4B11-46ED-8AD1-DCD45D595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747204-66C4-7712-D59F-2DA707270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B7B5-DB51-49DA-8812-9A47AA4A3FCC}" type="datetime1">
              <a:rPr lang="cs-CZ" smtClean="0"/>
              <a:t>26.10.2023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A7D664-5345-9FEA-B98E-3672B9B86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EdgeIndustries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1A3903D-7BAD-9DAF-D652-B05C2620C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7C499-C3D3-4CCD-BEFD-7A98361818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5106409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36868B-5F6D-72A4-6360-600BA4CE9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A4DE2B0-03FE-42A7-BC1E-89A92A611F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ACB0BD-0C0F-4F48-1737-BCE7293C0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2DFD-69F9-45E7-87DD-9CEBA2EF985B}" type="datetime1">
              <a:rPr lang="cs-CZ" smtClean="0"/>
              <a:t>26.10.2023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986D8AC-B96E-992C-A238-814F7912C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EdgeIndustries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8701BA-14F0-2DAF-3302-75EAF28F0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7C499-C3D3-4CCD-BEFD-7A98361818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5809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726199-BF18-4F2C-3B9F-9948D4A5B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32042B-B5FE-41AD-9F83-0CB9FDE5B8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55C54A5-810B-09FB-C579-250F444E0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8209B1-0BDB-05F1-913F-E67800740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C06DA-B2D8-45E5-978D-2A3D6925168A}" type="datetime1">
              <a:rPr lang="cs-CZ" smtClean="0"/>
              <a:t>26.10.2023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A42D654-7FE5-2AC5-55A0-12298CEC0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EdgeIndustries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A9DFB96-C833-1567-8455-3A33B9C28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7C499-C3D3-4CCD-BEFD-7A98361818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3158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EDB7F5-BB49-D246-E95E-EFB94E178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BBB81AA-FBA2-43CE-CC5A-08544BF2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0BEEC30-FED5-3F03-A15B-C91223435C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B3AC194-D30A-054C-A8A7-4D05B76BC3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7AAFD85-F744-DB3B-2E20-F0B12F7CE5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C4425C5-B9DF-1E43-9394-64B7E1F4A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B7B5-DB51-49DA-8812-9A47AA4A3FCC}" type="datetime1">
              <a:rPr lang="cs-CZ" smtClean="0"/>
              <a:t>26.10.2023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22731AC-7C17-55EC-9EAF-A72F85B42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EdgeIndustries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BA36F26-2CF7-1548-279F-6022678D1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7C499-C3D3-4CCD-BEFD-7A98361818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8959761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4C7691-8254-507E-C245-5C4B4236F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9293912-76E9-A42D-DC6D-7EBF7449A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0654-2AC8-4FEB-B68B-000702BF0917}" type="datetime1">
              <a:rPr lang="cs-CZ" smtClean="0"/>
              <a:t>26.10.2023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BBC165A-C63C-CAEF-DBFA-D60D5E158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EdgeIndustries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E821CF3-9A1F-1E34-18F6-E9912A980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7C499-C3D3-4CCD-BEFD-7A98361818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1606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649D97A-4480-9FDF-A473-35D68BF15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7FBA5-03B1-4589-8D97-82FD8DA18E3D}" type="datetime1">
              <a:rPr lang="cs-CZ" smtClean="0"/>
              <a:t>26.10.2023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50916DF-1A53-9A43-7A33-60B5969D0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EdgeIndustries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76E9365-3D03-3610-2254-DBC21C22E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7C499-C3D3-4CCD-BEFD-7A98361818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4933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12E196-9E3A-2F2E-F476-2516768A7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4FFA69-3C5E-EC97-0013-C11480660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A4B09D2-BAB6-C2BE-70BC-DCEC8D7C3B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39659ED-D5AC-7E9D-A1E4-E2147DD28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7415-6451-4E64-8745-FB150F5B9ACF}" type="datetime1">
              <a:rPr lang="cs-CZ" smtClean="0"/>
              <a:t>26.10.2023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476E129-39BD-0BD5-E326-B6BA5AD12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EdgeIndustries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0F805F2-5A19-A8C9-1130-62FD5F673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7C499-C3D3-4CCD-BEFD-7A98361818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5729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B64D35-71FF-2174-1938-DFB8F448D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995226F-182F-78B9-310B-344BA79DA6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5989D4A-34F8-7EB3-5AD6-AAFAEE612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2AC6B6D-7EDE-3C54-F04E-560ADB7A2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B7B5-DB51-49DA-8812-9A47AA4A3FCC}" type="datetime1">
              <a:rPr lang="cs-CZ" smtClean="0"/>
              <a:t>26.10.2023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E511740-86EB-C459-2B7A-0889527E2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EdgeIndustries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0ED577C-0497-C3D8-5B89-34352CE3A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7C499-C3D3-4CCD-BEFD-7A98361818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313549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5241618-7D95-5006-3D53-B6541D462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015E9FB-05E9-B3D5-7A60-70F16D078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93EBA0-F0B1-8189-2686-3D4E9829DE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B7B5-DB51-49DA-8812-9A47AA4A3FCC}" type="datetime1">
              <a:rPr lang="cs-CZ" smtClean="0"/>
              <a:t>26.10.2023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38743E4-36DB-B14F-9B17-49149D040F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EdgeIndustries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4150B9C-9A03-0DCD-5383-9ADE59A4FB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7C499-C3D3-4CCD-BEFD-7A98361818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714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5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35.sv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34.png"/><Relationship Id="rId17" Type="http://schemas.openxmlformats.org/officeDocument/2006/relationships/image" Target="../media/image68.svg"/><Relationship Id="rId2" Type="http://schemas.openxmlformats.org/officeDocument/2006/relationships/image" Target="../media/image22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64.svg"/><Relationship Id="rId5" Type="http://schemas.openxmlformats.org/officeDocument/2006/relationships/image" Target="../media/image25.svg"/><Relationship Id="rId15" Type="http://schemas.openxmlformats.org/officeDocument/2006/relationships/image" Target="../media/image66.svg"/><Relationship Id="rId10" Type="http://schemas.openxmlformats.org/officeDocument/2006/relationships/image" Target="../media/image63.png"/><Relationship Id="rId4" Type="http://schemas.openxmlformats.org/officeDocument/2006/relationships/image" Target="../media/image24.png"/><Relationship Id="rId9" Type="http://schemas.openxmlformats.org/officeDocument/2006/relationships/image" Target="../media/image62.svg"/><Relationship Id="rId1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microsoft.com/office/2007/relationships/hdphoto" Target="../media/hdphoto1.wdp"/><Relationship Id="rId7" Type="http://schemas.openxmlformats.org/officeDocument/2006/relationships/image" Target="../media/image81.jpeg"/><Relationship Id="rId12" Type="http://schemas.openxmlformats.org/officeDocument/2006/relationships/image" Target="../media/image86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svg"/><Relationship Id="rId11" Type="http://schemas.openxmlformats.org/officeDocument/2006/relationships/image" Target="../media/image85.png"/><Relationship Id="rId5" Type="http://schemas.openxmlformats.org/officeDocument/2006/relationships/image" Target="../media/image53.png"/><Relationship Id="rId10" Type="http://schemas.openxmlformats.org/officeDocument/2006/relationships/image" Target="../media/image84.png"/><Relationship Id="rId4" Type="http://schemas.openxmlformats.org/officeDocument/2006/relationships/image" Target="../media/image80.png"/><Relationship Id="rId9" Type="http://schemas.openxmlformats.org/officeDocument/2006/relationships/image" Target="../media/image8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image" Target="../media/image23.svg"/><Relationship Id="rId21" Type="http://schemas.openxmlformats.org/officeDocument/2006/relationships/image" Target="../media/image41.sv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5" Type="http://schemas.openxmlformats.org/officeDocument/2006/relationships/image" Target="../media/image45.sv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24" Type="http://schemas.openxmlformats.org/officeDocument/2006/relationships/image" Target="../media/image44.png"/><Relationship Id="rId5" Type="http://schemas.openxmlformats.org/officeDocument/2006/relationships/image" Target="../media/image25.svg"/><Relationship Id="rId15" Type="http://schemas.openxmlformats.org/officeDocument/2006/relationships/image" Target="../media/image35.svg"/><Relationship Id="rId23" Type="http://schemas.openxmlformats.org/officeDocument/2006/relationships/image" Target="../media/image43.svg"/><Relationship Id="rId28" Type="http://schemas.openxmlformats.org/officeDocument/2006/relationships/image" Target="../media/image48.png"/><Relationship Id="rId10" Type="http://schemas.openxmlformats.org/officeDocument/2006/relationships/image" Target="../media/image30.png"/><Relationship Id="rId19" Type="http://schemas.openxmlformats.org/officeDocument/2006/relationships/image" Target="../media/image39.sv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svg"/><Relationship Id="rId30" Type="http://schemas.openxmlformats.org/officeDocument/2006/relationships/image" Target="../media/image5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ek 26">
            <a:extLst>
              <a:ext uri="{FF2B5EF4-FFF2-40B4-BE49-F238E27FC236}">
                <a16:creationId xmlns:a16="http://schemas.microsoft.com/office/drawing/2014/main" id="{C76F3DE2-D41A-ED2B-4FAE-DF03EC4AE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94" y="1714496"/>
            <a:ext cx="5715012" cy="342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4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ndicam 2023-10-24 09-49-02-117">
            <a:hlinkClick r:id="" action="ppaction://media"/>
            <a:extLst>
              <a:ext uri="{FF2B5EF4-FFF2-40B4-BE49-F238E27FC236}">
                <a16:creationId xmlns:a16="http://schemas.microsoft.com/office/drawing/2014/main" id="{7C897EC3-A05F-EF77-4B81-61F6C9078A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1019" y="590404"/>
            <a:ext cx="10309961" cy="5677191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2D193B07-75FF-D651-A203-107E98B9994D}"/>
              </a:ext>
            </a:extLst>
          </p:cNvPr>
          <p:cNvSpPr/>
          <p:nvPr/>
        </p:nvSpPr>
        <p:spPr>
          <a:xfrm>
            <a:off x="5159374" y="590404"/>
            <a:ext cx="1873250" cy="234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81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243AC3-765D-2D3A-2C98-97F4A6CF4849}"/>
              </a:ext>
            </a:extLst>
          </p:cNvPr>
          <p:cNvSpPr txBox="1"/>
          <p:nvPr/>
        </p:nvSpPr>
        <p:spPr>
          <a:xfrm>
            <a:off x="4147646" y="630776"/>
            <a:ext cx="370730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latin typeface="Archive" panose="02000506040000020004" pitchFamily="2" charset="0"/>
              </a:rPr>
              <a:t>Sdílení </a:t>
            </a:r>
            <a:br>
              <a:rPr lang="cs-CZ" sz="3200" dirty="0">
                <a:latin typeface="Archive" panose="02000506040000020004" pitchFamily="2" charset="0"/>
              </a:rPr>
            </a:br>
            <a:r>
              <a:rPr lang="cs-CZ" sz="3200" dirty="0">
                <a:latin typeface="Archive" panose="02000506040000020004" pitchFamily="2" charset="0"/>
              </a:rPr>
              <a:t>know-how</a:t>
            </a:r>
            <a:br>
              <a:rPr lang="cs-CZ" sz="3200" dirty="0">
                <a:latin typeface="Archive" panose="02000506040000020004" pitchFamily="2" charset="0"/>
              </a:rPr>
            </a:br>
            <a:r>
              <a:rPr lang="cs-CZ" sz="1200" dirty="0">
                <a:latin typeface="Archive" panose="02000506040000020004" pitchFamily="2" charset="0"/>
              </a:rPr>
              <a:t>(hledání souvislostí)</a:t>
            </a:r>
            <a:endParaRPr lang="en-US" sz="3200" dirty="0">
              <a:latin typeface="Archive" panose="02000506040000020004" pitchFamily="2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4BC1987-C51C-1001-32CB-C0E2D2B3A0EE}"/>
              </a:ext>
            </a:extLst>
          </p:cNvPr>
          <p:cNvGrpSpPr/>
          <p:nvPr/>
        </p:nvGrpSpPr>
        <p:grpSpPr>
          <a:xfrm>
            <a:off x="7884442" y="3125522"/>
            <a:ext cx="1631683" cy="1450487"/>
            <a:chOff x="5167187" y="4923628"/>
            <a:chExt cx="1631683" cy="1450487"/>
          </a:xfrm>
        </p:grpSpPr>
        <p:pic>
          <p:nvPicPr>
            <p:cNvPr id="6" name="Grafický objekt 5" descr="Aspirace obrys">
              <a:extLst>
                <a:ext uri="{FF2B5EF4-FFF2-40B4-BE49-F238E27FC236}">
                  <a16:creationId xmlns:a16="http://schemas.microsoft.com/office/drawing/2014/main" id="{01547797-FC5B-4FF7-0C6B-678FAADE3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84470" y="5459715"/>
              <a:ext cx="914400" cy="914400"/>
            </a:xfrm>
            <a:prstGeom prst="rect">
              <a:avLst/>
            </a:prstGeom>
          </p:spPr>
        </p:pic>
        <p:pic>
          <p:nvPicPr>
            <p:cNvPr id="7" name="Grafický objekt 6" descr="Promoční čepice obrys">
              <a:extLst>
                <a:ext uri="{FF2B5EF4-FFF2-40B4-BE49-F238E27FC236}">
                  <a16:creationId xmlns:a16="http://schemas.microsoft.com/office/drawing/2014/main" id="{035A12B8-9790-EBCF-33B1-4CFF7FC74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67187" y="5456999"/>
              <a:ext cx="914400" cy="914400"/>
            </a:xfrm>
            <a:prstGeom prst="rect">
              <a:avLst/>
            </a:prstGeom>
          </p:spPr>
        </p:pic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66642AC2-BFD8-4C99-659A-84ABFF98466D}"/>
                </a:ext>
              </a:extLst>
            </p:cNvPr>
            <p:cNvSpPr txBox="1"/>
            <p:nvPr/>
          </p:nvSpPr>
          <p:spPr>
            <a:xfrm>
              <a:off x="5220948" y="4923628"/>
              <a:ext cx="14746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Know-how zaměstnanců</a:t>
              </a:r>
            </a:p>
          </p:txBody>
        </p:sp>
      </p:grp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7AB74BC3-C0CD-0AB0-6956-BF97543DB80B}"/>
              </a:ext>
            </a:extLst>
          </p:cNvPr>
          <p:cNvCxnSpPr>
            <a:cxnSpLocks/>
          </p:cNvCxnSpPr>
          <p:nvPr/>
        </p:nvCxnSpPr>
        <p:spPr>
          <a:xfrm flipH="1">
            <a:off x="6888591" y="3772871"/>
            <a:ext cx="877459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36C3790E-DABE-DD64-59CC-C5177DA13B17}"/>
              </a:ext>
            </a:extLst>
          </p:cNvPr>
          <p:cNvCxnSpPr>
            <a:cxnSpLocks/>
          </p:cNvCxnSpPr>
          <p:nvPr/>
        </p:nvCxnSpPr>
        <p:spPr>
          <a:xfrm>
            <a:off x="6925532" y="3921634"/>
            <a:ext cx="840518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7FB40D6-2648-93DF-0D71-C989023690BF}"/>
              </a:ext>
            </a:extLst>
          </p:cNvPr>
          <p:cNvSpPr txBox="1"/>
          <p:nvPr/>
        </p:nvSpPr>
        <p:spPr>
          <a:xfrm>
            <a:off x="4673827" y="3589156"/>
            <a:ext cx="256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latin typeface="Archive" panose="02000506040000020004" pitchFamily="2" charset="0"/>
              </a:rPr>
              <a:t>AI entita</a:t>
            </a: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F6CB486D-40A6-B445-F607-6EC1F36688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5171" y="1454152"/>
            <a:ext cx="2412389" cy="2004569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F3D4FC34-27DF-4114-BD18-BB91B77FFA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5171" y="4209470"/>
            <a:ext cx="2412389" cy="1763960"/>
          </a:xfrm>
          <a:prstGeom prst="rect">
            <a:avLst/>
          </a:prstGeom>
        </p:spPr>
      </p:pic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734F69B9-55F8-6FCA-2E8D-FA062EF7E21A}"/>
              </a:ext>
            </a:extLst>
          </p:cNvPr>
          <p:cNvCxnSpPr>
            <a:cxnSpLocks/>
          </p:cNvCxnSpPr>
          <p:nvPr/>
        </p:nvCxnSpPr>
        <p:spPr>
          <a:xfrm>
            <a:off x="4307560" y="3458721"/>
            <a:ext cx="717283" cy="28095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>
            <a:extLst>
              <a:ext uri="{FF2B5EF4-FFF2-40B4-BE49-F238E27FC236}">
                <a16:creationId xmlns:a16="http://schemas.microsoft.com/office/drawing/2014/main" id="{1E6A5406-6514-236F-9E3D-990C47409C48}"/>
              </a:ext>
            </a:extLst>
          </p:cNvPr>
          <p:cNvCxnSpPr>
            <a:cxnSpLocks/>
          </p:cNvCxnSpPr>
          <p:nvPr/>
        </p:nvCxnSpPr>
        <p:spPr>
          <a:xfrm flipV="1">
            <a:off x="4307560" y="3921634"/>
            <a:ext cx="717283" cy="28783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599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ndicam 2023-10-24 10-06-14-902">
            <a:hlinkClick r:id="" action="ppaction://media"/>
            <a:extLst>
              <a:ext uri="{FF2B5EF4-FFF2-40B4-BE49-F238E27FC236}">
                <a16:creationId xmlns:a16="http://schemas.microsoft.com/office/drawing/2014/main" id="{7B05AB71-202C-100A-C534-BA08F7B0F5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8263" y="590400"/>
            <a:ext cx="10379669" cy="5715576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B981A970-2F81-0A8A-77CD-90474F2FE1F5}"/>
              </a:ext>
            </a:extLst>
          </p:cNvPr>
          <p:cNvSpPr/>
          <p:nvPr/>
        </p:nvSpPr>
        <p:spPr>
          <a:xfrm>
            <a:off x="5275890" y="590404"/>
            <a:ext cx="1756733" cy="192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0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243AC3-765D-2D3A-2C98-97F4A6CF4849}"/>
              </a:ext>
            </a:extLst>
          </p:cNvPr>
          <p:cNvSpPr txBox="1"/>
          <p:nvPr/>
        </p:nvSpPr>
        <p:spPr>
          <a:xfrm>
            <a:off x="4242348" y="725715"/>
            <a:ext cx="3707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latin typeface="Archive" panose="02000506040000020004" pitchFamily="2" charset="0"/>
              </a:rPr>
              <a:t>Chytrá údržba</a:t>
            </a:r>
            <a:endParaRPr lang="en-US" sz="3200" dirty="0">
              <a:latin typeface="Archive" panose="02000506040000020004" pitchFamily="2" charset="0"/>
            </a:endParaRPr>
          </a:p>
        </p:txBody>
      </p:sp>
      <p:grpSp>
        <p:nvGrpSpPr>
          <p:cNvPr id="38" name="Skupina 37">
            <a:extLst>
              <a:ext uri="{FF2B5EF4-FFF2-40B4-BE49-F238E27FC236}">
                <a16:creationId xmlns:a16="http://schemas.microsoft.com/office/drawing/2014/main" id="{735E210F-607E-FACA-F136-286B1578FFAD}"/>
              </a:ext>
            </a:extLst>
          </p:cNvPr>
          <p:cNvGrpSpPr/>
          <p:nvPr/>
        </p:nvGrpSpPr>
        <p:grpSpPr>
          <a:xfrm>
            <a:off x="3709836" y="2213604"/>
            <a:ext cx="4784776" cy="3918681"/>
            <a:chOff x="3699313" y="1899801"/>
            <a:chExt cx="4784776" cy="3918681"/>
          </a:xfrm>
        </p:grpSpPr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87FB40D6-2648-93DF-0D71-C989023690BF}"/>
                </a:ext>
              </a:extLst>
            </p:cNvPr>
            <p:cNvSpPr txBox="1"/>
            <p:nvPr/>
          </p:nvSpPr>
          <p:spPr>
            <a:xfrm>
              <a:off x="4776656" y="4792199"/>
              <a:ext cx="25692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>
                  <a:latin typeface="Archive" panose="02000506040000020004" pitchFamily="2" charset="0"/>
                </a:rPr>
                <a:t>AI </a:t>
              </a:r>
              <a:br>
                <a:rPr lang="cs-CZ" sz="2800" dirty="0">
                  <a:latin typeface="Archive" panose="02000506040000020004" pitchFamily="2" charset="0"/>
                </a:rPr>
              </a:br>
              <a:r>
                <a:rPr lang="cs-CZ" sz="2800" dirty="0">
                  <a:latin typeface="Archive" panose="02000506040000020004" pitchFamily="2" charset="0"/>
                </a:rPr>
                <a:t>entita</a:t>
              </a:r>
            </a:p>
          </p:txBody>
        </p:sp>
        <p:grpSp>
          <p:nvGrpSpPr>
            <p:cNvPr id="3" name="Skupina 2">
              <a:extLst>
                <a:ext uri="{FF2B5EF4-FFF2-40B4-BE49-F238E27FC236}">
                  <a16:creationId xmlns:a16="http://schemas.microsoft.com/office/drawing/2014/main" id="{FD8775B5-F54D-3399-5626-CBC8B8CCDC3B}"/>
                </a:ext>
              </a:extLst>
            </p:cNvPr>
            <p:cNvGrpSpPr/>
            <p:nvPr/>
          </p:nvGrpSpPr>
          <p:grpSpPr>
            <a:xfrm>
              <a:off x="3699313" y="1899801"/>
              <a:ext cx="4784776" cy="3918681"/>
              <a:chOff x="3877406" y="1768539"/>
              <a:chExt cx="4784776" cy="3918681"/>
            </a:xfrm>
          </p:grpSpPr>
          <p:grpSp>
            <p:nvGrpSpPr>
              <p:cNvPr id="4" name="Skupina 3">
                <a:extLst>
                  <a:ext uri="{FF2B5EF4-FFF2-40B4-BE49-F238E27FC236}">
                    <a16:creationId xmlns:a16="http://schemas.microsoft.com/office/drawing/2014/main" id="{0C61C18D-0E0A-0B23-6AB0-14A240393F70}"/>
                  </a:ext>
                </a:extLst>
              </p:cNvPr>
              <p:cNvGrpSpPr/>
              <p:nvPr/>
            </p:nvGrpSpPr>
            <p:grpSpPr>
              <a:xfrm>
                <a:off x="5298159" y="1768539"/>
                <a:ext cx="2038329" cy="2088819"/>
                <a:chOff x="1901242" y="4094469"/>
                <a:chExt cx="2038329" cy="2088819"/>
              </a:xfrm>
            </p:grpSpPr>
            <p:sp>
              <p:nvSpPr>
                <p:cNvPr id="27" name="TextovéPole 26">
                  <a:extLst>
                    <a:ext uri="{FF2B5EF4-FFF2-40B4-BE49-F238E27FC236}">
                      <a16:creationId xmlns:a16="http://schemas.microsoft.com/office/drawing/2014/main" id="{E721DDD0-BE8C-29A8-CD98-F50817F4A424}"/>
                    </a:ext>
                  </a:extLst>
                </p:cNvPr>
                <p:cNvSpPr txBox="1"/>
                <p:nvPr/>
              </p:nvSpPr>
              <p:spPr>
                <a:xfrm>
                  <a:off x="2465797" y="4094469"/>
                  <a:ext cx="85237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dirty="0"/>
                    <a:t>Data</a:t>
                  </a:r>
                </a:p>
              </p:txBody>
            </p:sp>
            <p:grpSp>
              <p:nvGrpSpPr>
                <p:cNvPr id="29" name="Skupina 28">
                  <a:extLst>
                    <a:ext uri="{FF2B5EF4-FFF2-40B4-BE49-F238E27FC236}">
                      <a16:creationId xmlns:a16="http://schemas.microsoft.com/office/drawing/2014/main" id="{4C05459F-E15E-40D0-5206-02D40ED68E53}"/>
                    </a:ext>
                  </a:extLst>
                </p:cNvPr>
                <p:cNvGrpSpPr/>
                <p:nvPr/>
              </p:nvGrpSpPr>
              <p:grpSpPr>
                <a:xfrm>
                  <a:off x="1901242" y="4300963"/>
                  <a:ext cx="947543" cy="1045643"/>
                  <a:chOff x="1508294" y="4419161"/>
                  <a:chExt cx="947543" cy="1045643"/>
                </a:xfrm>
              </p:grpSpPr>
              <p:sp>
                <p:nvSpPr>
                  <p:cNvPr id="36" name="TextovéPole 35">
                    <a:extLst>
                      <a:ext uri="{FF2B5EF4-FFF2-40B4-BE49-F238E27FC236}">
                        <a16:creationId xmlns:a16="http://schemas.microsoft.com/office/drawing/2014/main" id="{7F47FDC7-0FFA-AE5B-DA37-14D47E8B55B4}"/>
                      </a:ext>
                    </a:extLst>
                  </p:cNvPr>
                  <p:cNvSpPr txBox="1"/>
                  <p:nvPr/>
                </p:nvSpPr>
                <p:spPr>
                  <a:xfrm>
                    <a:off x="1508294" y="5126250"/>
                    <a:ext cx="900000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/>
                      <a:t>Machine</a:t>
                    </a:r>
                  </a:p>
                </p:txBody>
              </p:sp>
              <p:pic>
                <p:nvPicPr>
                  <p:cNvPr id="37" name="Grafický objekt 36" descr="Robotická ruka obrys">
                    <a:extLst>
                      <a:ext uri="{FF2B5EF4-FFF2-40B4-BE49-F238E27FC236}">
                        <a16:creationId xmlns:a16="http://schemas.microsoft.com/office/drawing/2014/main" id="{54A451ED-12B6-1E36-FB5B-52E9A47FA5F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55837" y="4419161"/>
                    <a:ext cx="900000" cy="900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0" name="Skupina 29">
                  <a:extLst>
                    <a:ext uri="{FF2B5EF4-FFF2-40B4-BE49-F238E27FC236}">
                      <a16:creationId xmlns:a16="http://schemas.microsoft.com/office/drawing/2014/main" id="{6E9A1DBB-147A-9FB2-2FEB-AFB8E2928A2A}"/>
                    </a:ext>
                  </a:extLst>
                </p:cNvPr>
                <p:cNvGrpSpPr/>
                <p:nvPr/>
              </p:nvGrpSpPr>
              <p:grpSpPr>
                <a:xfrm>
                  <a:off x="3015902" y="4330771"/>
                  <a:ext cx="923669" cy="1124574"/>
                  <a:chOff x="3360607" y="4381127"/>
                  <a:chExt cx="923669" cy="1124574"/>
                </a:xfrm>
              </p:grpSpPr>
              <p:pic>
                <p:nvPicPr>
                  <p:cNvPr id="34" name="Grafický objekt 33" descr="Databáze obrys">
                    <a:extLst>
                      <a:ext uri="{FF2B5EF4-FFF2-40B4-BE49-F238E27FC236}">
                        <a16:creationId xmlns:a16="http://schemas.microsoft.com/office/drawing/2014/main" id="{F08F8F6F-3AE3-C66A-4112-7293F92D4B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69876" y="4381127"/>
                    <a:ext cx="914400" cy="914400"/>
                  </a:xfrm>
                  <a:prstGeom prst="rect">
                    <a:avLst/>
                  </a:prstGeom>
                </p:spPr>
              </p:pic>
              <p:sp>
                <p:nvSpPr>
                  <p:cNvPr id="35" name="TextovéPole 34">
                    <a:extLst>
                      <a:ext uri="{FF2B5EF4-FFF2-40B4-BE49-F238E27FC236}">
                        <a16:creationId xmlns:a16="http://schemas.microsoft.com/office/drawing/2014/main" id="{94FDA419-EC74-ABFE-9110-0E69995F4DF3}"/>
                      </a:ext>
                    </a:extLst>
                  </p:cNvPr>
                  <p:cNvSpPr txBox="1"/>
                  <p:nvPr/>
                </p:nvSpPr>
                <p:spPr>
                  <a:xfrm>
                    <a:off x="3360607" y="5167147"/>
                    <a:ext cx="900000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cs-CZ" sz="1600" dirty="0"/>
                      <a:t>MES</a:t>
                    </a:r>
                  </a:p>
                </p:txBody>
              </p:sp>
            </p:grpSp>
            <p:grpSp>
              <p:nvGrpSpPr>
                <p:cNvPr id="31" name="Skupina 30">
                  <a:extLst>
                    <a:ext uri="{FF2B5EF4-FFF2-40B4-BE49-F238E27FC236}">
                      <a16:creationId xmlns:a16="http://schemas.microsoft.com/office/drawing/2014/main" id="{7DF649F8-6FCA-4055-2451-9029CFB45650}"/>
                    </a:ext>
                  </a:extLst>
                </p:cNvPr>
                <p:cNvGrpSpPr/>
                <p:nvPr/>
              </p:nvGrpSpPr>
              <p:grpSpPr>
                <a:xfrm>
                  <a:off x="2441984" y="5187094"/>
                  <a:ext cx="990502" cy="996194"/>
                  <a:chOff x="2421916" y="5319161"/>
                  <a:chExt cx="990502" cy="996194"/>
                </a:xfrm>
              </p:grpSpPr>
              <p:pic>
                <p:nvPicPr>
                  <p:cNvPr id="32" name="Grafický objekt 31" descr="Výzkum obrys">
                    <a:extLst>
                      <a:ext uri="{FF2B5EF4-FFF2-40B4-BE49-F238E27FC236}">
                        <a16:creationId xmlns:a16="http://schemas.microsoft.com/office/drawing/2014/main" id="{F47F9A82-E778-C6C8-D4CC-DCC458974E6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498018" y="5319161"/>
                    <a:ext cx="914400" cy="914400"/>
                  </a:xfrm>
                  <a:prstGeom prst="rect">
                    <a:avLst/>
                  </a:prstGeom>
                </p:spPr>
              </p:pic>
              <p:sp>
                <p:nvSpPr>
                  <p:cNvPr id="33" name="TextovéPole 32">
                    <a:extLst>
                      <a:ext uri="{FF2B5EF4-FFF2-40B4-BE49-F238E27FC236}">
                        <a16:creationId xmlns:a16="http://schemas.microsoft.com/office/drawing/2014/main" id="{94D6470D-8C5F-D72A-A893-60D042D75C9A}"/>
                      </a:ext>
                    </a:extLst>
                  </p:cNvPr>
                  <p:cNvSpPr txBox="1"/>
                  <p:nvPr/>
                </p:nvSpPr>
                <p:spPr>
                  <a:xfrm>
                    <a:off x="2421916" y="5976801"/>
                    <a:ext cx="900000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cs-CZ" sz="1600"/>
                      <a:t>ERP</a:t>
                    </a:r>
                  </a:p>
                </p:txBody>
              </p:sp>
            </p:grpSp>
          </p:grpSp>
          <p:grpSp>
            <p:nvGrpSpPr>
              <p:cNvPr id="13" name="Skupina 12">
                <a:extLst>
                  <a:ext uri="{FF2B5EF4-FFF2-40B4-BE49-F238E27FC236}">
                    <a16:creationId xmlns:a16="http://schemas.microsoft.com/office/drawing/2014/main" id="{640F102D-4D2D-8C1C-5113-404320F61E35}"/>
                  </a:ext>
                </a:extLst>
              </p:cNvPr>
              <p:cNvGrpSpPr/>
              <p:nvPr/>
            </p:nvGrpSpPr>
            <p:grpSpPr>
              <a:xfrm>
                <a:off x="5715293" y="3840622"/>
                <a:ext cx="1141165" cy="918286"/>
                <a:chOff x="1970387" y="1007673"/>
                <a:chExt cx="1141165" cy="918286"/>
              </a:xfrm>
            </p:grpSpPr>
            <p:pic>
              <p:nvPicPr>
                <p:cNvPr id="22" name="Grafický objekt 21" descr="Šipka dolů obrys">
                  <a:extLst>
                    <a:ext uri="{FF2B5EF4-FFF2-40B4-BE49-F238E27FC236}">
                      <a16:creationId xmlns:a16="http://schemas.microsoft.com/office/drawing/2014/main" id="{534F19CD-D75D-12A5-C1F6-A125E13A0F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0387" y="1011559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26" name="Grafický objekt 25" descr="Šipka nahoru obrys">
                  <a:extLst>
                    <a:ext uri="{FF2B5EF4-FFF2-40B4-BE49-F238E27FC236}">
                      <a16:creationId xmlns:a16="http://schemas.microsoft.com/office/drawing/2014/main" id="{009A0F32-A984-D10F-B876-91B42D1D03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97152" y="1007673"/>
                  <a:ext cx="914400" cy="914400"/>
                </a:xfrm>
                <a:prstGeom prst="rect">
                  <a:avLst/>
                </a:prstGeom>
              </p:spPr>
            </p:pic>
          </p:grpSp>
          <p:pic>
            <p:nvPicPr>
              <p:cNvPr id="14" name="Grafický objekt 13" descr="Aspirace obrys">
                <a:extLst>
                  <a:ext uri="{FF2B5EF4-FFF2-40B4-BE49-F238E27FC236}">
                    <a16:creationId xmlns:a16="http://schemas.microsoft.com/office/drawing/2014/main" id="{2B8E9DD7-E60E-1F8E-9910-C995404A4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7747782" y="468809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" name="Grafický objekt 14" descr="Šipka doprava obrys">
                <a:extLst>
                  <a:ext uri="{FF2B5EF4-FFF2-40B4-BE49-F238E27FC236}">
                    <a16:creationId xmlns:a16="http://schemas.microsoft.com/office/drawing/2014/main" id="{648B13CA-64FA-40C3-1C68-15564E42EC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6937390" y="4772820"/>
                <a:ext cx="914400" cy="914400"/>
              </a:xfrm>
              <a:prstGeom prst="rect">
                <a:avLst/>
              </a:prstGeom>
            </p:spPr>
          </p:pic>
          <p:grpSp>
            <p:nvGrpSpPr>
              <p:cNvPr id="16" name="Skupina 15">
                <a:extLst>
                  <a:ext uri="{FF2B5EF4-FFF2-40B4-BE49-F238E27FC236}">
                    <a16:creationId xmlns:a16="http://schemas.microsoft.com/office/drawing/2014/main" id="{8F8D489E-7C95-D995-298F-D1CA933EE29E}"/>
                  </a:ext>
                </a:extLst>
              </p:cNvPr>
              <p:cNvGrpSpPr/>
              <p:nvPr/>
            </p:nvGrpSpPr>
            <p:grpSpPr>
              <a:xfrm>
                <a:off x="3877406" y="4450343"/>
                <a:ext cx="1758706" cy="1234119"/>
                <a:chOff x="3877406" y="4450343"/>
                <a:chExt cx="1758706" cy="1234119"/>
              </a:xfrm>
            </p:grpSpPr>
            <p:pic>
              <p:nvPicPr>
                <p:cNvPr id="21" name="Grafický objekt 20" descr="Šipka doprava obrys">
                  <a:extLst>
                    <a:ext uri="{FF2B5EF4-FFF2-40B4-BE49-F238E27FC236}">
                      <a16:creationId xmlns:a16="http://schemas.microsoft.com/office/drawing/2014/main" id="{CA4868D0-1B6F-51A0-22D6-28A93730CF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21712" y="4770062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18" name="Grafický objekt 17" descr="Robotická ruka obrys">
                  <a:extLst>
                    <a:ext uri="{FF2B5EF4-FFF2-40B4-BE49-F238E27FC236}">
                      <a16:creationId xmlns:a16="http://schemas.microsoft.com/office/drawing/2014/main" id="{ED98D782-2528-7EF2-0ECA-DC98B046AA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77406" y="4770062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19" name="Grafický objekt 18" descr="Varování obrys">
                  <a:extLst>
                    <a:ext uri="{FF2B5EF4-FFF2-40B4-BE49-F238E27FC236}">
                      <a16:creationId xmlns:a16="http://schemas.microsoft.com/office/drawing/2014/main" id="{F9538988-C1B0-7007-6844-C937B05958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88965" y="4450343"/>
                  <a:ext cx="421188" cy="421188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560FD4DA-12DF-5DF4-FC33-45C4DE0328DB}"/>
              </a:ext>
            </a:extLst>
          </p:cNvPr>
          <p:cNvSpPr txBox="1"/>
          <p:nvPr/>
        </p:nvSpPr>
        <p:spPr>
          <a:xfrm>
            <a:off x="4227901" y="1222259"/>
            <a:ext cx="4355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b="1" dirty="0"/>
              <a:t>Jaká</a:t>
            </a:r>
            <a:r>
              <a:rPr lang="cs-CZ" sz="1600" dirty="0"/>
              <a:t> může být </a:t>
            </a:r>
            <a:r>
              <a:rPr lang="cs-CZ" sz="1600" b="1" dirty="0"/>
              <a:t>příčina</a:t>
            </a:r>
            <a:r>
              <a:rPr lang="cs-CZ" sz="1600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b="1" dirty="0"/>
              <a:t>Návod</a:t>
            </a:r>
            <a:r>
              <a:rPr lang="cs-CZ" sz="1600" dirty="0"/>
              <a:t> krok-po-kroku jak ji opravit.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b="1" dirty="0"/>
              <a:t>Ukázat</a:t>
            </a:r>
            <a:r>
              <a:rPr lang="cs-CZ" sz="1600" dirty="0"/>
              <a:t> přesně kde </a:t>
            </a:r>
            <a:r>
              <a:rPr lang="cs-CZ" sz="1600" b="1" dirty="0"/>
              <a:t>v dokumentaci </a:t>
            </a:r>
            <a:r>
              <a:rPr lang="cs-CZ" sz="1600" dirty="0"/>
              <a:t>jsou validní informace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753689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A68B0EF8-5C75-00AE-BC46-2236367E2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12" y="590400"/>
            <a:ext cx="10292976" cy="56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14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B981A970-2F81-0A8A-77CD-90474F2FE1F5}"/>
              </a:ext>
            </a:extLst>
          </p:cNvPr>
          <p:cNvSpPr/>
          <p:nvPr/>
        </p:nvSpPr>
        <p:spPr>
          <a:xfrm>
            <a:off x="5217630" y="590400"/>
            <a:ext cx="1756733" cy="192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8BFCCA80-2E89-63D1-B2CB-66C3C029A6DD}"/>
              </a:ext>
            </a:extLst>
          </p:cNvPr>
          <p:cNvSpPr/>
          <p:nvPr/>
        </p:nvSpPr>
        <p:spPr>
          <a:xfrm>
            <a:off x="1043156" y="6027313"/>
            <a:ext cx="2530730" cy="24028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bez názvu_ Vytvořeno pomocí aplikace Clipchamp (1)">
            <a:hlinkClick r:id="" action="ppaction://media"/>
            <a:extLst>
              <a:ext uri="{FF2B5EF4-FFF2-40B4-BE49-F238E27FC236}">
                <a16:creationId xmlns:a16="http://schemas.microsoft.com/office/drawing/2014/main" id="{0C1A0121-1F47-3C42-A02B-FC8F874CE7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044" y="585986"/>
            <a:ext cx="10092800" cy="567720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665619D-99F2-F6A4-7FB4-BEC0CC2BECCB}"/>
              </a:ext>
            </a:extLst>
          </p:cNvPr>
          <p:cNvSpPr/>
          <p:nvPr/>
        </p:nvSpPr>
        <p:spPr>
          <a:xfrm>
            <a:off x="3580326" y="590400"/>
            <a:ext cx="7562069" cy="240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BC4C1C3B-3629-8E44-4109-189B6008D75D}"/>
              </a:ext>
            </a:extLst>
          </p:cNvPr>
          <p:cNvSpPr/>
          <p:nvPr/>
        </p:nvSpPr>
        <p:spPr>
          <a:xfrm>
            <a:off x="1043156" y="585986"/>
            <a:ext cx="2530730" cy="240287"/>
          </a:xfrm>
          <a:prstGeom prst="rect">
            <a:avLst/>
          </a:prstGeom>
          <a:solidFill>
            <a:srgbClr val="F7F9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A2FCC165-881D-6301-2F81-D8C57A256A6B}"/>
              </a:ext>
            </a:extLst>
          </p:cNvPr>
          <p:cNvSpPr/>
          <p:nvPr/>
        </p:nvSpPr>
        <p:spPr>
          <a:xfrm>
            <a:off x="1043156" y="6147456"/>
            <a:ext cx="10105688" cy="133022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BC11268-E8B8-5F13-F458-F4A47D691E1C}"/>
              </a:ext>
            </a:extLst>
          </p:cNvPr>
          <p:cNvSpPr/>
          <p:nvPr/>
        </p:nvSpPr>
        <p:spPr>
          <a:xfrm flipV="1">
            <a:off x="11035036" y="5960594"/>
            <a:ext cx="107358" cy="186862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4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9277D5-F792-C9C6-CBFA-62E959FA0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32EFAED7-726B-C7EB-7CF5-3103BA40D1AC}"/>
              </a:ext>
            </a:extLst>
          </p:cNvPr>
          <p:cNvSpPr/>
          <p:nvPr/>
        </p:nvSpPr>
        <p:spPr>
          <a:xfrm>
            <a:off x="-110464" y="0"/>
            <a:ext cx="1243952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7FF7264-E548-732C-02C0-A7905F18A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402" y="0"/>
            <a:ext cx="84971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12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9277D5-F792-C9C6-CBFA-62E959FA0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32EFAED7-726B-C7EB-7CF5-3103BA40D1AC}"/>
              </a:ext>
            </a:extLst>
          </p:cNvPr>
          <p:cNvSpPr/>
          <p:nvPr/>
        </p:nvSpPr>
        <p:spPr>
          <a:xfrm>
            <a:off x="-110464" y="0"/>
            <a:ext cx="1243952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ADBD1A7-8F92-F11E-912C-5B6DA27C8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2875"/>
            <a:ext cx="12192000" cy="401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91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9277D5-F792-C9C6-CBFA-62E959FA0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32EFAED7-726B-C7EB-7CF5-3103BA40D1AC}"/>
              </a:ext>
            </a:extLst>
          </p:cNvPr>
          <p:cNvSpPr/>
          <p:nvPr/>
        </p:nvSpPr>
        <p:spPr>
          <a:xfrm>
            <a:off x="-110464" y="0"/>
            <a:ext cx="1243952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366EAAD-11B3-523B-D4CA-99E8B0859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904" y="706437"/>
            <a:ext cx="8132192" cy="547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51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rofilová fotka uživatele Miroslav Marek">
            <a:extLst>
              <a:ext uri="{FF2B5EF4-FFF2-40B4-BE49-F238E27FC236}">
                <a16:creationId xmlns:a16="http://schemas.microsoft.com/office/drawing/2014/main" id="{820BEFF0-2491-7E8F-E656-3640C495F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610" y="747691"/>
            <a:ext cx="14400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F94BF2A-6D29-A502-DA2E-CF0DF6C3262E}"/>
              </a:ext>
            </a:extLst>
          </p:cNvPr>
          <p:cNvSpPr txBox="1"/>
          <p:nvPr/>
        </p:nvSpPr>
        <p:spPr>
          <a:xfrm>
            <a:off x="738282" y="2184441"/>
            <a:ext cx="373024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002060"/>
                </a:solidFill>
                <a:latin typeface="Archive" panose="02000506040000020004" pitchFamily="2" charset="0"/>
              </a:rPr>
              <a:t>Miroslav marek, </a:t>
            </a: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Archive" panose="02000506040000020004" pitchFamily="2" charset="0"/>
              </a:rPr>
              <a:t>CSO</a:t>
            </a:r>
            <a:r>
              <a:rPr lang="cs-CZ" sz="1400" dirty="0">
                <a:solidFill>
                  <a:srgbClr val="002060"/>
                </a:solidFill>
                <a:latin typeface="Archive" panose="02000506040000020004" pitchFamily="2" charset="0"/>
              </a:rPr>
              <a:t> - </a:t>
            </a:r>
            <a:r>
              <a:rPr lang="en-US" sz="1400" dirty="0">
                <a:solidFill>
                  <a:srgbClr val="002060"/>
                </a:solidFill>
                <a:latin typeface="Archive" panose="02000506040000020004" pitchFamily="2" charset="0"/>
              </a:rPr>
              <a:t>SM</a:t>
            </a:r>
            <a:r>
              <a:rPr lang="cs-CZ" sz="1400" dirty="0">
                <a:solidFill>
                  <a:srgbClr val="002060"/>
                </a:solidFill>
                <a:latin typeface="Archive" panose="02000506040000020004" pitchFamily="2" charset="0"/>
              </a:rPr>
              <a:t>B</a:t>
            </a:r>
            <a:r>
              <a:rPr lang="en-US" sz="1400" dirty="0">
                <a:solidFill>
                  <a:srgbClr val="002060"/>
                </a:solidFill>
                <a:latin typeface="Archive" panose="02000506040000020004" pitchFamily="2" charset="0"/>
              </a:rPr>
              <a:t> specialist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F8005C5-0431-8C07-4841-E967146B62F6}"/>
              </a:ext>
            </a:extLst>
          </p:cNvPr>
          <p:cNvSpPr txBox="1"/>
          <p:nvPr/>
        </p:nvSpPr>
        <p:spPr>
          <a:xfrm>
            <a:off x="636524" y="6189983"/>
            <a:ext cx="330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err="1">
                <a:solidFill>
                  <a:schemeClr val="bg1"/>
                </a:solidFill>
                <a:latin typeface="Archive" panose="02000506040000020004" pitchFamily="2" charset="0"/>
              </a:rPr>
              <a:t>Our</a:t>
            </a:r>
            <a:r>
              <a:rPr lang="cs-CZ" sz="2400" dirty="0">
                <a:solidFill>
                  <a:schemeClr val="bg1"/>
                </a:solidFill>
                <a:latin typeface="Archive" panose="02000506040000020004" pitchFamily="2" charset="0"/>
              </a:rPr>
              <a:t> team</a:t>
            </a:r>
            <a:endParaRPr lang="en-US" sz="2400" dirty="0">
              <a:solidFill>
                <a:schemeClr val="bg1"/>
              </a:solidFill>
              <a:latin typeface="Archive" panose="02000506040000020004" pitchFamily="2" charset="0"/>
            </a:endParaRPr>
          </a:p>
        </p:txBody>
      </p:sp>
      <p:pic>
        <p:nvPicPr>
          <p:cNvPr id="2054" name="Picture 6" descr="Profilová fotka uživatele Vladimir Dostál">
            <a:extLst>
              <a:ext uri="{FF2B5EF4-FFF2-40B4-BE49-F238E27FC236}">
                <a16:creationId xmlns:a16="http://schemas.microsoft.com/office/drawing/2014/main" id="{1E91A7D8-AECF-C2B4-85E9-1341F1D29B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73"/>
          <a:stretch/>
        </p:blipFill>
        <p:spPr bwMode="auto">
          <a:xfrm>
            <a:off x="9915272" y="747691"/>
            <a:ext cx="108902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23489A3-8270-E139-F528-42EE97BE81B4}"/>
              </a:ext>
            </a:extLst>
          </p:cNvPr>
          <p:cNvSpPr txBox="1"/>
          <p:nvPr/>
        </p:nvSpPr>
        <p:spPr>
          <a:xfrm>
            <a:off x="8594663" y="2184441"/>
            <a:ext cx="373024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002060"/>
                </a:solidFill>
                <a:latin typeface="Archive" panose="02000506040000020004" pitchFamily="2" charset="0"/>
              </a:rPr>
              <a:t>Vladimir dostál</a:t>
            </a:r>
          </a:p>
          <a:p>
            <a:pPr algn="ctr"/>
            <a:r>
              <a:rPr lang="cs-CZ" sz="1400" dirty="0">
                <a:solidFill>
                  <a:srgbClr val="002060"/>
                </a:solidFill>
                <a:latin typeface="Archive" panose="02000506040000020004" pitchFamily="2" charset="0"/>
              </a:rPr>
              <a:t>CFO - HW, SMB </a:t>
            </a:r>
            <a:r>
              <a:rPr lang="en-US" sz="1400" dirty="0">
                <a:solidFill>
                  <a:srgbClr val="002060"/>
                </a:solidFill>
                <a:latin typeface="Archive" panose="02000506040000020004" pitchFamily="2" charset="0"/>
              </a:rPr>
              <a:t>specialist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4F1ACA37-7027-F3DA-6005-8D12ABC297DF}"/>
              </a:ext>
            </a:extLst>
          </p:cNvPr>
          <p:cNvGrpSpPr/>
          <p:nvPr/>
        </p:nvGrpSpPr>
        <p:grpSpPr>
          <a:xfrm>
            <a:off x="4463933" y="749457"/>
            <a:ext cx="3730244" cy="3272396"/>
            <a:chOff x="780705" y="485068"/>
            <a:chExt cx="3730244" cy="3272396"/>
          </a:xfrm>
        </p:grpSpPr>
        <p:pic>
          <p:nvPicPr>
            <p:cNvPr id="2050" name="Picture 2" descr="obrázek profilu">
              <a:extLst>
                <a:ext uri="{FF2B5EF4-FFF2-40B4-BE49-F238E27FC236}">
                  <a16:creationId xmlns:a16="http://schemas.microsoft.com/office/drawing/2014/main" id="{4BC744C1-F656-932B-5E76-DC1058AC4F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8988" y="485068"/>
              <a:ext cx="1440000" cy="144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ovéPole 1">
              <a:extLst>
                <a:ext uri="{FF2B5EF4-FFF2-40B4-BE49-F238E27FC236}">
                  <a16:creationId xmlns:a16="http://schemas.microsoft.com/office/drawing/2014/main" id="{2F9DE395-5A20-F3F6-53D2-7B143F35BC6B}"/>
                </a:ext>
              </a:extLst>
            </p:cNvPr>
            <p:cNvSpPr txBox="1"/>
            <p:nvPr/>
          </p:nvSpPr>
          <p:spPr>
            <a:xfrm>
              <a:off x="780705" y="1921817"/>
              <a:ext cx="373024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dirty="0">
                  <a:solidFill>
                    <a:srgbClr val="002060"/>
                  </a:solidFill>
                  <a:latin typeface="Archive" panose="02000506040000020004" pitchFamily="2" charset="0"/>
                </a:rPr>
                <a:t>Jakub </a:t>
              </a:r>
              <a:r>
                <a:rPr lang="cs-CZ" sz="2400" dirty="0" err="1">
                  <a:solidFill>
                    <a:srgbClr val="002060"/>
                  </a:solidFill>
                  <a:latin typeface="Archive" panose="02000506040000020004" pitchFamily="2" charset="0"/>
                </a:rPr>
                <a:t>szlaur</a:t>
              </a:r>
              <a:endParaRPr lang="cs-CZ" sz="2400" dirty="0">
                <a:solidFill>
                  <a:srgbClr val="002060"/>
                </a:solidFill>
                <a:latin typeface="Archive" panose="02000506040000020004" pitchFamily="2" charset="0"/>
              </a:endParaRPr>
            </a:p>
            <a:p>
              <a:pPr algn="ctr"/>
              <a:r>
                <a:rPr lang="cs-CZ" sz="1400" dirty="0">
                  <a:solidFill>
                    <a:srgbClr val="002060"/>
                  </a:solidFill>
                  <a:latin typeface="Archive" panose="02000506040000020004" pitchFamily="2" charset="0"/>
                </a:rPr>
                <a:t>CEO - AI developer</a:t>
              </a:r>
              <a:endParaRPr lang="en-US" sz="1400" dirty="0">
                <a:solidFill>
                  <a:srgbClr val="002060"/>
                </a:solidFill>
                <a:latin typeface="Archive" panose="02000506040000020004" pitchFamily="2" charset="0"/>
              </a:endParaRPr>
            </a:p>
          </p:txBody>
        </p:sp>
        <p:sp>
          <p:nvSpPr>
            <p:cNvPr id="3" name="TextovéPole 2">
              <a:extLst>
                <a:ext uri="{FF2B5EF4-FFF2-40B4-BE49-F238E27FC236}">
                  <a16:creationId xmlns:a16="http://schemas.microsoft.com/office/drawing/2014/main" id="{CFA04C8D-3949-785E-A885-F67B0D852BA9}"/>
                </a:ext>
              </a:extLst>
            </p:cNvPr>
            <p:cNvSpPr txBox="1"/>
            <p:nvPr/>
          </p:nvSpPr>
          <p:spPr>
            <a:xfrm>
              <a:off x="1678800" y="2557135"/>
              <a:ext cx="21282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200" dirty="0"/>
                <a:t>AI enthusiast, working more then </a:t>
              </a:r>
              <a:r>
                <a:rPr lang="cs-CZ" sz="1200" dirty="0"/>
                <a:t>5</a:t>
              </a:r>
              <a:r>
                <a:rPr lang="en-US" sz="1200" dirty="0"/>
                <a:t> years in industry monitoring, awarded „best thesis“ for both bachelors and master thesis in his class</a:t>
              </a:r>
              <a:r>
                <a:rPr lang="cs-CZ" sz="1200" dirty="0"/>
                <a:t>. </a:t>
              </a:r>
              <a:r>
                <a:rPr lang="en-US" sz="1200" dirty="0"/>
                <a:t>Both in AI fields.</a:t>
              </a:r>
            </a:p>
          </p:txBody>
        </p:sp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34AC3DC7-C515-1218-AE5F-557D33827EA4}"/>
              </a:ext>
            </a:extLst>
          </p:cNvPr>
          <p:cNvGrpSpPr/>
          <p:nvPr/>
        </p:nvGrpSpPr>
        <p:grpSpPr>
          <a:xfrm>
            <a:off x="2621972" y="3882297"/>
            <a:ext cx="3730244" cy="2704036"/>
            <a:chOff x="7621963" y="499429"/>
            <a:chExt cx="3730244" cy="2704036"/>
          </a:xfrm>
        </p:grpSpPr>
        <p:pic>
          <p:nvPicPr>
            <p:cNvPr id="2056" name="Picture 8" descr="Profilová fotka uživatele Benjamin Przeczek">
              <a:extLst>
                <a:ext uri="{FF2B5EF4-FFF2-40B4-BE49-F238E27FC236}">
                  <a16:creationId xmlns:a16="http://schemas.microsoft.com/office/drawing/2014/main" id="{05AF6E26-0A39-6B28-7C4C-4FF3F5B461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7085" y="499429"/>
              <a:ext cx="1440000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5A46ED62-3A0E-AD26-723B-4E202FCAE243}"/>
                </a:ext>
              </a:extLst>
            </p:cNvPr>
            <p:cNvSpPr txBox="1"/>
            <p:nvPr/>
          </p:nvSpPr>
          <p:spPr>
            <a:xfrm>
              <a:off x="7621963" y="1986700"/>
              <a:ext cx="373024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dirty="0">
                  <a:solidFill>
                    <a:srgbClr val="002060"/>
                  </a:solidFill>
                  <a:latin typeface="Archive" panose="02000506040000020004" pitchFamily="2" charset="0"/>
                </a:rPr>
                <a:t>Benjamin </a:t>
              </a:r>
              <a:r>
                <a:rPr lang="cs-CZ" sz="2400" dirty="0" err="1">
                  <a:solidFill>
                    <a:srgbClr val="002060"/>
                  </a:solidFill>
                  <a:latin typeface="Archive" panose="02000506040000020004" pitchFamily="2" charset="0"/>
                </a:rPr>
                <a:t>przeczek</a:t>
              </a:r>
              <a:endParaRPr lang="cs-CZ" sz="2400" dirty="0">
                <a:solidFill>
                  <a:srgbClr val="002060"/>
                </a:solidFill>
                <a:latin typeface="Archive" panose="02000506040000020004" pitchFamily="2" charset="0"/>
              </a:endParaRPr>
            </a:p>
            <a:p>
              <a:pPr algn="ctr"/>
              <a:r>
                <a:rPr lang="cs-CZ" sz="1400" dirty="0">
                  <a:solidFill>
                    <a:srgbClr val="002060"/>
                  </a:solidFill>
                  <a:latin typeface="Archive" panose="02000506040000020004" pitchFamily="2" charset="0"/>
                </a:rPr>
                <a:t>CTO - HW developer</a:t>
              </a:r>
              <a:endParaRPr lang="en-US" sz="1400" dirty="0">
                <a:solidFill>
                  <a:srgbClr val="002060"/>
                </a:solidFill>
                <a:latin typeface="Archive" panose="02000506040000020004" pitchFamily="2" charset="0"/>
              </a:endParaRP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CC3E7B25-7D7C-F008-5B4C-9D75CEAE5A51}"/>
                </a:ext>
              </a:extLst>
            </p:cNvPr>
            <p:cNvSpPr txBox="1"/>
            <p:nvPr/>
          </p:nvSpPr>
          <p:spPr>
            <a:xfrm>
              <a:off x="8422939" y="2557134"/>
              <a:ext cx="21282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200" dirty="0"/>
                <a:t>Working with Festo Didactic in Czech republic for more then 4 years. Expert in hardware.</a:t>
              </a:r>
            </a:p>
          </p:txBody>
        </p:sp>
      </p:grp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7AEC6FEC-B421-7542-A431-B89E501AAF43}"/>
              </a:ext>
            </a:extLst>
          </p:cNvPr>
          <p:cNvGrpSpPr/>
          <p:nvPr/>
        </p:nvGrpSpPr>
        <p:grpSpPr>
          <a:xfrm>
            <a:off x="6655583" y="3867500"/>
            <a:ext cx="3730244" cy="2718833"/>
            <a:chOff x="7269137" y="3794315"/>
            <a:chExt cx="3730244" cy="2718833"/>
          </a:xfrm>
        </p:grpSpPr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054ACDFE-70D6-069C-9CEE-222027F6138A}"/>
                </a:ext>
              </a:extLst>
            </p:cNvPr>
            <p:cNvSpPr txBox="1"/>
            <p:nvPr/>
          </p:nvSpPr>
          <p:spPr>
            <a:xfrm>
              <a:off x="7269137" y="5313589"/>
              <a:ext cx="373024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dirty="0" err="1">
                  <a:solidFill>
                    <a:srgbClr val="002060"/>
                  </a:solidFill>
                  <a:latin typeface="Archive" panose="02000506040000020004" pitchFamily="2" charset="0"/>
                </a:rPr>
                <a:t>Tomás</a:t>
              </a:r>
              <a:r>
                <a:rPr lang="cs-CZ" sz="2400" dirty="0">
                  <a:solidFill>
                    <a:srgbClr val="002060"/>
                  </a:solidFill>
                  <a:latin typeface="Archive" panose="02000506040000020004" pitchFamily="2" charset="0"/>
                </a:rPr>
                <a:t> </a:t>
              </a:r>
              <a:r>
                <a:rPr lang="cs-CZ" sz="2400" dirty="0" err="1">
                  <a:solidFill>
                    <a:srgbClr val="002060"/>
                  </a:solidFill>
                  <a:latin typeface="Archive" panose="02000506040000020004" pitchFamily="2" charset="0"/>
                </a:rPr>
                <a:t>palovský</a:t>
              </a:r>
              <a:endParaRPr lang="cs-CZ" sz="2400" dirty="0">
                <a:solidFill>
                  <a:srgbClr val="002060"/>
                </a:solidFill>
                <a:latin typeface="Archive" panose="02000506040000020004" pitchFamily="2" charset="0"/>
              </a:endParaRPr>
            </a:p>
            <a:p>
              <a:pPr algn="ctr"/>
              <a:r>
                <a:rPr lang="cs-CZ" sz="1400" dirty="0">
                  <a:solidFill>
                    <a:srgbClr val="002060"/>
                  </a:solidFill>
                  <a:latin typeface="Archive" panose="02000506040000020004" pitchFamily="2" charset="0"/>
                </a:rPr>
                <a:t>CIO - AI, SW developer</a:t>
              </a:r>
              <a:endParaRPr lang="en-US" sz="1400" dirty="0">
                <a:solidFill>
                  <a:srgbClr val="002060"/>
                </a:solidFill>
                <a:latin typeface="Archive" panose="02000506040000020004" pitchFamily="2" charset="0"/>
              </a:endParaRPr>
            </a:p>
          </p:txBody>
        </p:sp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FEA74F65-81BA-DAA5-F548-7CBBB1658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91296" y="3794315"/>
              <a:ext cx="1608906" cy="1440000"/>
            </a:xfrm>
            <a:prstGeom prst="rect">
              <a:avLst/>
            </a:prstGeom>
          </p:spPr>
        </p:pic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33892578-7D9C-F327-7A7A-1A9E47C5EDAA}"/>
                </a:ext>
              </a:extLst>
            </p:cNvPr>
            <p:cNvSpPr txBox="1"/>
            <p:nvPr/>
          </p:nvSpPr>
          <p:spPr>
            <a:xfrm>
              <a:off x="7990910" y="5866817"/>
              <a:ext cx="22096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200" dirty="0"/>
                <a:t>Developing monitoring systems for industrial purposes and optimizing cloud infrastructure. </a:t>
              </a:r>
            </a:p>
          </p:txBody>
        </p:sp>
      </p:grp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2A4243C-6FDE-E000-5638-FE67D399E6BF}"/>
              </a:ext>
            </a:extLst>
          </p:cNvPr>
          <p:cNvSpPr txBox="1"/>
          <p:nvPr/>
        </p:nvSpPr>
        <p:spPr>
          <a:xfrm>
            <a:off x="1651487" y="2821523"/>
            <a:ext cx="1906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/>
              <a:t>25 years of experience in optimizing processes for SMB. Business partner of </a:t>
            </a:r>
            <a:r>
              <a:rPr lang="en-US" sz="1200" dirty="0" err="1"/>
              <a:t>NewDimension</a:t>
            </a:r>
            <a:r>
              <a:rPr lang="en-US" sz="1200" dirty="0"/>
              <a:t> and partner of MSIC</a:t>
            </a:r>
            <a:r>
              <a:rPr lang="cs-CZ" sz="1200" dirty="0"/>
              <a:t> in </a:t>
            </a:r>
            <a:r>
              <a:rPr lang="en-US" sz="1200" dirty="0"/>
              <a:t>helping technical startups.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6E47E8B4-9E38-8193-A66A-C471460FD952}"/>
              </a:ext>
            </a:extLst>
          </p:cNvPr>
          <p:cNvSpPr txBox="1"/>
          <p:nvPr/>
        </p:nvSpPr>
        <p:spPr>
          <a:xfrm>
            <a:off x="9395639" y="2828835"/>
            <a:ext cx="2128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/>
              <a:t>More then 20 years of experience in industrial management and co-founder of </a:t>
            </a:r>
            <a:r>
              <a:rPr lang="en-US" sz="1200" dirty="0" err="1"/>
              <a:t>IdeaHUB</a:t>
            </a:r>
            <a:r>
              <a:rPr lang="en-US" sz="1200" dirty="0"/>
              <a:t> in Ostrava, through which he is helping student</a:t>
            </a:r>
            <a:r>
              <a:rPr lang="cs-CZ" sz="1200" dirty="0"/>
              <a:t>s</a:t>
            </a:r>
            <a:r>
              <a:rPr lang="en-US" sz="1200" dirty="0"/>
              <a:t> and SM</a:t>
            </a:r>
            <a:r>
              <a:rPr lang="cs-CZ" sz="1200" dirty="0"/>
              <a:t>B</a:t>
            </a:r>
            <a:r>
              <a:rPr lang="en-US" sz="1200" dirty="0"/>
              <a:t> in Czech.</a:t>
            </a:r>
          </a:p>
        </p:txBody>
      </p:sp>
    </p:spTree>
    <p:extLst>
      <p:ext uri="{BB962C8B-B14F-4D97-AF65-F5344CB8AC3E}">
        <p14:creationId xmlns:p14="http://schemas.microsoft.com/office/powerpoint/2010/main" val="2670583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7B0EEEDB-3F46-F725-3AC6-48BFEBF5A5CD}"/>
              </a:ext>
            </a:extLst>
          </p:cNvPr>
          <p:cNvSpPr txBox="1">
            <a:spLocks/>
          </p:cNvSpPr>
          <p:nvPr/>
        </p:nvSpPr>
        <p:spPr>
          <a:xfrm>
            <a:off x="5489639" y="212879"/>
            <a:ext cx="5349811" cy="12666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40BAD2"/>
              </a:buClr>
              <a:buFont typeface="+mj-lt"/>
              <a:buAutoNum type="arabicPeriod"/>
            </a:pPr>
            <a:r>
              <a:rPr lang="cs-CZ" b="1" dirty="0"/>
              <a:t>Monitorovací systémy</a:t>
            </a:r>
          </a:p>
          <a:p>
            <a:pPr marL="457200" indent="-457200">
              <a:buClr>
                <a:srgbClr val="40BAD2"/>
              </a:buClr>
              <a:buFont typeface="+mj-lt"/>
              <a:buAutoNum type="arabicPeriod"/>
            </a:pPr>
            <a:r>
              <a:rPr lang="cs-CZ" dirty="0"/>
              <a:t>Školení a semináře </a:t>
            </a:r>
          </a:p>
          <a:p>
            <a:pPr marL="457200" indent="-457200">
              <a:buClr>
                <a:srgbClr val="40BAD2"/>
              </a:buClr>
              <a:buFont typeface="+mj-lt"/>
              <a:buAutoNum type="arabicPeriod"/>
            </a:pPr>
            <a:r>
              <a:rPr lang="cs-CZ" dirty="0"/>
              <a:t>Platforma AI entita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820AC5D3-DBA2-7248-8A9D-5770FAB3F548}"/>
              </a:ext>
            </a:extLst>
          </p:cNvPr>
          <p:cNvGrpSpPr/>
          <p:nvPr/>
        </p:nvGrpSpPr>
        <p:grpSpPr>
          <a:xfrm>
            <a:off x="129805" y="599320"/>
            <a:ext cx="4782933" cy="3076429"/>
            <a:chOff x="540499" y="951574"/>
            <a:chExt cx="4782933" cy="3076429"/>
          </a:xfrm>
        </p:grpSpPr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1A469975-0546-42F9-C11B-0A86EBB73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0499" y="951574"/>
              <a:ext cx="4782933" cy="21837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Picture 8">
              <a:extLst>
                <a:ext uri="{FF2B5EF4-FFF2-40B4-BE49-F238E27FC236}">
                  <a16:creationId xmlns:a16="http://schemas.microsoft.com/office/drawing/2014/main" id="{6FBEB8E3-F602-891B-D7D9-94AF56B965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4511" y="3019598"/>
              <a:ext cx="2074908" cy="1008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F8EAA831-D592-BD23-503C-4D80AA6954F9}"/>
              </a:ext>
            </a:extLst>
          </p:cNvPr>
          <p:cNvGrpSpPr/>
          <p:nvPr/>
        </p:nvGrpSpPr>
        <p:grpSpPr>
          <a:xfrm>
            <a:off x="3594688" y="1827557"/>
            <a:ext cx="4243199" cy="3366648"/>
            <a:chOff x="276084" y="852487"/>
            <a:chExt cx="4243199" cy="3366648"/>
          </a:xfrm>
        </p:grpSpPr>
        <p:pic>
          <p:nvPicPr>
            <p:cNvPr id="5" name="Obrázek 4" descr="Obsah obrázku text, snímek obrazovky, diagram, Písmo&#10;&#10;Popis byl vytvořen automaticky">
              <a:extLst>
                <a:ext uri="{FF2B5EF4-FFF2-40B4-BE49-F238E27FC236}">
                  <a16:creationId xmlns:a16="http://schemas.microsoft.com/office/drawing/2014/main" id="{B45B29CF-876E-7259-2E56-6D8B3DB4F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084" y="852487"/>
              <a:ext cx="4243199" cy="21199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26" name="Picture 2" descr="VÍTKOVICE IT SOLUTIONS (@VitkoviceIT) / X">
              <a:extLst>
                <a:ext uri="{FF2B5EF4-FFF2-40B4-BE49-F238E27FC236}">
                  <a16:creationId xmlns:a16="http://schemas.microsoft.com/office/drawing/2014/main" id="{DE130C5C-EF6C-6782-DDE4-7D2A3AB28B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7548" y="2638865"/>
              <a:ext cx="1580270" cy="1580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1E20815E-7F49-95B0-6E27-99FAD422651F}"/>
              </a:ext>
            </a:extLst>
          </p:cNvPr>
          <p:cNvGrpSpPr/>
          <p:nvPr/>
        </p:nvGrpSpPr>
        <p:grpSpPr>
          <a:xfrm>
            <a:off x="7134298" y="2510735"/>
            <a:ext cx="4927897" cy="3569537"/>
            <a:chOff x="7203253" y="2551220"/>
            <a:chExt cx="4927897" cy="3569537"/>
          </a:xfrm>
        </p:grpSpPr>
        <p:pic>
          <p:nvPicPr>
            <p:cNvPr id="6" name="Obrázek 5" descr="Obsah obrázku text, snímek obrazovky, Písmo, Vykreslený graf&#10;&#10;Popis byl vytvořen automaticky">
              <a:extLst>
                <a:ext uri="{FF2B5EF4-FFF2-40B4-BE49-F238E27FC236}">
                  <a16:creationId xmlns:a16="http://schemas.microsoft.com/office/drawing/2014/main" id="{DCA1D874-A924-18F2-BCF6-39B86C810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3253" y="2551220"/>
              <a:ext cx="4927897" cy="25979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52" name="Picture 4" descr="Invent Medical - Helping Through Innovation">
              <a:extLst>
                <a:ext uri="{FF2B5EF4-FFF2-40B4-BE49-F238E27FC236}">
                  <a16:creationId xmlns:a16="http://schemas.microsoft.com/office/drawing/2014/main" id="{F47A5B9C-64CC-B8A1-4CAC-73971DD112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7151" y="5206357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2889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>
            <a:extLst>
              <a:ext uri="{FF2B5EF4-FFF2-40B4-BE49-F238E27FC236}">
                <a16:creationId xmlns:a16="http://schemas.microsoft.com/office/drawing/2014/main" id="{84A55C12-8E29-9985-998F-12D046B23D1A}"/>
              </a:ext>
            </a:extLst>
          </p:cNvPr>
          <p:cNvGrpSpPr/>
          <p:nvPr/>
        </p:nvGrpSpPr>
        <p:grpSpPr>
          <a:xfrm>
            <a:off x="8141415" y="1789464"/>
            <a:ext cx="3714750" cy="445518"/>
            <a:chOff x="952500" y="1639877"/>
            <a:chExt cx="3714750" cy="445518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4FE27645-766E-2A9D-785B-E2CF1DDA2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99"/>
            <a:stretch/>
          </p:blipFill>
          <p:spPr>
            <a:xfrm>
              <a:off x="1422400" y="1664257"/>
              <a:ext cx="3244850" cy="421138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7C29E812-9D9F-DC19-DE5A-0FCD619B84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063"/>
            <a:stretch/>
          </p:blipFill>
          <p:spPr>
            <a:xfrm>
              <a:off x="952500" y="1639877"/>
              <a:ext cx="469900" cy="445518"/>
            </a:xfrm>
            <a:prstGeom prst="rect">
              <a:avLst/>
            </a:prstGeom>
          </p:spPr>
        </p:pic>
      </p:grp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E1088450-0D45-B99F-6F25-D13D4F39FD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1803" y="1692049"/>
            <a:ext cx="3415190" cy="640348"/>
          </a:xfrm>
          <a:prstGeom prst="rect">
            <a:avLst/>
          </a:prstGeom>
        </p:spPr>
      </p:pic>
      <p:pic>
        <p:nvPicPr>
          <p:cNvPr id="1028" name="Picture 4" descr="EDIH Ostrava podporuje inovace firem a veřejné správy - IT4Innovations">
            <a:extLst>
              <a:ext uri="{FF2B5EF4-FFF2-40B4-BE49-F238E27FC236}">
                <a16:creationId xmlns:a16="http://schemas.microsoft.com/office/drawing/2014/main" id="{4D0B8F33-F193-C60C-7BF7-1020DD326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4" t="31937" r="19890" b="32334"/>
          <a:stretch/>
        </p:blipFill>
        <p:spPr bwMode="auto">
          <a:xfrm>
            <a:off x="8925640" y="3955188"/>
            <a:ext cx="2146300" cy="124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Skupina 21">
            <a:extLst>
              <a:ext uri="{FF2B5EF4-FFF2-40B4-BE49-F238E27FC236}">
                <a16:creationId xmlns:a16="http://schemas.microsoft.com/office/drawing/2014/main" id="{5B08604A-9D8A-8CFF-795B-3D58A5C5FB3D}"/>
              </a:ext>
            </a:extLst>
          </p:cNvPr>
          <p:cNvGrpSpPr/>
          <p:nvPr/>
        </p:nvGrpSpPr>
        <p:grpSpPr>
          <a:xfrm>
            <a:off x="5193568" y="1379047"/>
            <a:ext cx="1797940" cy="1015663"/>
            <a:chOff x="6839118" y="3946693"/>
            <a:chExt cx="1797940" cy="1015663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E465ED3C-C1D1-9D54-FEF8-54EDC2D142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2450" y="3981450"/>
              <a:ext cx="1734608" cy="946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IdeaHUB Ostrava | LinkedIn">
              <a:extLst>
                <a:ext uri="{FF2B5EF4-FFF2-40B4-BE49-F238E27FC236}">
                  <a16:creationId xmlns:a16="http://schemas.microsoft.com/office/drawing/2014/main" id="{95459786-FF90-29ED-EDF5-1AFB062F66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9118" y="3946693"/>
              <a:ext cx="1015663" cy="1015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6" name="Picture 12">
            <a:extLst>
              <a:ext uri="{FF2B5EF4-FFF2-40B4-BE49-F238E27FC236}">
                <a16:creationId xmlns:a16="http://schemas.microsoft.com/office/drawing/2014/main" id="{9DDEA5CE-3C50-8C45-EAD8-97B44E14E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471" y="4282515"/>
            <a:ext cx="1754182" cy="58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F7C8C31E-C8EC-724E-123F-2B1DABCA2B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47225" y="4320931"/>
            <a:ext cx="3497549" cy="51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81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54A82E-DC2B-A70D-13DA-F1E866BD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" name="Zástupný obsah 24" descr="Obsah obrázku text, logo&#10;&#10;Popis byl vytvořen automaticky">
            <a:extLst>
              <a:ext uri="{FF2B5EF4-FFF2-40B4-BE49-F238E27FC236}">
                <a16:creationId xmlns:a16="http://schemas.microsoft.com/office/drawing/2014/main" id="{BF4AD6FA-D8D9-6411-B711-E3352577F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94" y="2286790"/>
            <a:ext cx="5715012" cy="3429007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C486674-06D1-A5A3-BAF9-4D479C28B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7591"/>
            <a:ext cx="12192000" cy="626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75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ek 26">
            <a:extLst>
              <a:ext uri="{FF2B5EF4-FFF2-40B4-BE49-F238E27FC236}">
                <a16:creationId xmlns:a16="http://schemas.microsoft.com/office/drawing/2014/main" id="{C76F3DE2-D41A-ED2B-4FAE-DF03EC4AE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94" y="1714496"/>
            <a:ext cx="5715012" cy="342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65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>
            <a:extLst>
              <a:ext uri="{FF2B5EF4-FFF2-40B4-BE49-F238E27FC236}">
                <a16:creationId xmlns:a16="http://schemas.microsoft.com/office/drawing/2014/main" id="{32DA0BFC-A013-F1EE-5FC6-3A3FBCE063AA}"/>
              </a:ext>
            </a:extLst>
          </p:cNvPr>
          <p:cNvGrpSpPr/>
          <p:nvPr/>
        </p:nvGrpSpPr>
        <p:grpSpPr>
          <a:xfrm>
            <a:off x="63559" y="754066"/>
            <a:ext cx="4809285" cy="2914250"/>
            <a:chOff x="108009" y="588966"/>
            <a:chExt cx="4809285" cy="2914250"/>
          </a:xfrm>
        </p:grpSpPr>
        <p:pic>
          <p:nvPicPr>
            <p:cNvPr id="5" name="Obrázek 4" descr="Obsah obrázku text, snímek obrazovky, Písmo, diagram&#10;&#10;Popis byl vytvořen automaticky">
              <a:extLst>
                <a:ext uri="{FF2B5EF4-FFF2-40B4-BE49-F238E27FC236}">
                  <a16:creationId xmlns:a16="http://schemas.microsoft.com/office/drawing/2014/main" id="{E4639EA0-CA1B-F0DC-12EA-5383546AE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09" y="588966"/>
              <a:ext cx="4809285" cy="23218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Grafický objekt 15">
              <a:extLst>
                <a:ext uri="{FF2B5EF4-FFF2-40B4-BE49-F238E27FC236}">
                  <a16:creationId xmlns:a16="http://schemas.microsoft.com/office/drawing/2014/main" id="{9D0DF53B-0643-9124-2F8A-367ADF469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06151" y="2967354"/>
              <a:ext cx="2143448" cy="535862"/>
            </a:xfrm>
            <a:prstGeom prst="rect">
              <a:avLst/>
            </a:prstGeom>
          </p:spPr>
        </p:pic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7F5831B3-DE33-A1CD-C0CD-4C2ED1726353}"/>
              </a:ext>
            </a:extLst>
          </p:cNvPr>
          <p:cNvGrpSpPr/>
          <p:nvPr/>
        </p:nvGrpSpPr>
        <p:grpSpPr>
          <a:xfrm>
            <a:off x="3686442" y="1748113"/>
            <a:ext cx="5100411" cy="3840406"/>
            <a:chOff x="3894701" y="1930105"/>
            <a:chExt cx="5100411" cy="3840406"/>
          </a:xfrm>
        </p:grpSpPr>
        <p:pic>
          <p:nvPicPr>
            <p:cNvPr id="21" name="Obrázek 20">
              <a:extLst>
                <a:ext uri="{FF2B5EF4-FFF2-40B4-BE49-F238E27FC236}">
                  <a16:creationId xmlns:a16="http://schemas.microsoft.com/office/drawing/2014/main" id="{F1033019-6420-F3EA-5F1E-C38D73D4D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94701" y="1930105"/>
              <a:ext cx="5100411" cy="22972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74" name="Picture 2" descr="VEMAT-CZ, s.r.o. – PARACORD550 1">
              <a:extLst>
                <a:ext uri="{FF2B5EF4-FFF2-40B4-BE49-F238E27FC236}">
                  <a16:creationId xmlns:a16="http://schemas.microsoft.com/office/drawing/2014/main" id="{9335847F-207E-430B-1C8C-EBE893EEB0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5799" y="4551311"/>
              <a:ext cx="938213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8427A13F-3665-9BE0-759B-45108E6AB5ED}"/>
              </a:ext>
            </a:extLst>
          </p:cNvPr>
          <p:cNvGrpSpPr/>
          <p:nvPr/>
        </p:nvGrpSpPr>
        <p:grpSpPr>
          <a:xfrm>
            <a:off x="8018437" y="2328956"/>
            <a:ext cx="3902589" cy="3756729"/>
            <a:chOff x="8181539" y="2337623"/>
            <a:chExt cx="3902589" cy="3756729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E22D372F-9E1B-EF93-B2F0-AF054DD2B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99274" y="5205845"/>
              <a:ext cx="2467118" cy="888507"/>
            </a:xfrm>
            <a:prstGeom prst="rect">
              <a:avLst/>
            </a:prstGeom>
          </p:spPr>
        </p:pic>
        <p:pic>
          <p:nvPicPr>
            <p:cNvPr id="11" name="Obrázek 10" descr="Obsah obrázku tabulka&#10;&#10;Popis byl vytvořen automaticky">
              <a:extLst>
                <a:ext uri="{FF2B5EF4-FFF2-40B4-BE49-F238E27FC236}">
                  <a16:creationId xmlns:a16="http://schemas.microsoft.com/office/drawing/2014/main" id="{6C264C98-9C6B-E992-D477-E4127B63B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81539" y="2337623"/>
              <a:ext cx="3902589" cy="29841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2D8555-008D-B396-7EEE-12B12CDD80CE}"/>
              </a:ext>
            </a:extLst>
          </p:cNvPr>
          <p:cNvSpPr txBox="1">
            <a:spLocks/>
          </p:cNvSpPr>
          <p:nvPr/>
        </p:nvSpPr>
        <p:spPr>
          <a:xfrm>
            <a:off x="5489639" y="212879"/>
            <a:ext cx="5349811" cy="12666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40BAD2"/>
              </a:buClr>
              <a:buFont typeface="+mj-lt"/>
              <a:buAutoNum type="arabicPeriod"/>
            </a:pPr>
            <a:r>
              <a:rPr lang="cs-CZ" b="1" dirty="0"/>
              <a:t>Monitorovací systémy</a:t>
            </a:r>
          </a:p>
          <a:p>
            <a:pPr marL="457200" indent="-457200">
              <a:buClr>
                <a:srgbClr val="40BAD2"/>
              </a:buClr>
              <a:buFont typeface="+mj-lt"/>
              <a:buAutoNum type="arabicPeriod"/>
            </a:pPr>
            <a:r>
              <a:rPr lang="cs-CZ" dirty="0"/>
              <a:t>Školení a semináře</a:t>
            </a:r>
          </a:p>
          <a:p>
            <a:pPr marL="457200" indent="-457200">
              <a:buClr>
                <a:srgbClr val="40BAD2"/>
              </a:buClr>
              <a:buFont typeface="+mj-lt"/>
              <a:buAutoNum type="arabicPeriod"/>
            </a:pPr>
            <a:r>
              <a:rPr lang="cs-CZ" dirty="0"/>
              <a:t>Platforma AI entita</a:t>
            </a:r>
          </a:p>
        </p:txBody>
      </p:sp>
    </p:spTree>
    <p:extLst>
      <p:ext uri="{BB962C8B-B14F-4D97-AF65-F5344CB8AC3E}">
        <p14:creationId xmlns:p14="http://schemas.microsoft.com/office/powerpoint/2010/main" val="739552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2D8555-008D-B396-7EEE-12B12CDD80CE}"/>
              </a:ext>
            </a:extLst>
          </p:cNvPr>
          <p:cNvSpPr txBox="1">
            <a:spLocks/>
          </p:cNvSpPr>
          <p:nvPr/>
        </p:nvSpPr>
        <p:spPr>
          <a:xfrm>
            <a:off x="5489639" y="212879"/>
            <a:ext cx="5349811" cy="12666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40BAD2"/>
              </a:buClr>
              <a:buFont typeface="+mj-lt"/>
              <a:buAutoNum type="arabicPeriod"/>
            </a:pPr>
            <a:r>
              <a:rPr lang="cs-CZ" b="1" dirty="0"/>
              <a:t>Monitorovací systémy</a:t>
            </a:r>
          </a:p>
          <a:p>
            <a:pPr marL="457200" indent="-457200">
              <a:buClr>
                <a:srgbClr val="40BAD2"/>
              </a:buClr>
              <a:buFont typeface="+mj-lt"/>
              <a:buAutoNum type="arabicPeriod"/>
            </a:pPr>
            <a:r>
              <a:rPr lang="cs-CZ" dirty="0"/>
              <a:t>Školení a semináře</a:t>
            </a:r>
          </a:p>
          <a:p>
            <a:pPr marL="457200" indent="-457200">
              <a:buClr>
                <a:srgbClr val="40BAD2"/>
              </a:buClr>
              <a:buFont typeface="+mj-lt"/>
              <a:buAutoNum type="arabicPeriod"/>
            </a:pPr>
            <a:r>
              <a:rPr lang="cs-CZ" dirty="0"/>
              <a:t>Platforma AI entita</a:t>
            </a:r>
          </a:p>
        </p:txBody>
      </p:sp>
      <p:pic>
        <p:nvPicPr>
          <p:cNvPr id="2" name="bandicam 2023-05-16 08-58-36-967">
            <a:hlinkClick r:id="" action="ppaction://media"/>
            <a:extLst>
              <a:ext uri="{FF2B5EF4-FFF2-40B4-BE49-F238E27FC236}">
                <a16:creationId xmlns:a16="http://schemas.microsoft.com/office/drawing/2014/main" id="{406E0058-EAAE-0559-65AD-EF352670CE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125" t="7037" r="347" b="13492"/>
          <a:stretch/>
        </p:blipFill>
        <p:spPr>
          <a:xfrm>
            <a:off x="2168525" y="1853030"/>
            <a:ext cx="7854950" cy="404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8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interiér, Kancelářská budova, oblečení, zeď&#10;&#10;Popis byl vytvořen automaticky">
            <a:extLst>
              <a:ext uri="{FF2B5EF4-FFF2-40B4-BE49-F238E27FC236}">
                <a16:creationId xmlns:a16="http://schemas.microsoft.com/office/drawing/2014/main" id="{76B44846-303F-8955-A6EF-7FE78B153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20" y="734563"/>
            <a:ext cx="3840000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ázek 8" descr="Obsah obrázku interiér, židle, nábytek, zeď&#10;&#10;Popis byl vytvořen automaticky">
            <a:extLst>
              <a:ext uri="{FF2B5EF4-FFF2-40B4-BE49-F238E27FC236}">
                <a16:creationId xmlns:a16="http://schemas.microsoft.com/office/drawing/2014/main" id="{64B19F61-93CC-7D79-E421-A611F14C07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747" y="1803438"/>
            <a:ext cx="384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0" descr="Node-RED Client Editor – Aplikace na Google Play">
            <a:extLst>
              <a:ext uri="{FF2B5EF4-FFF2-40B4-BE49-F238E27FC236}">
                <a16:creationId xmlns:a16="http://schemas.microsoft.com/office/drawing/2014/main" id="{6E6160F8-3217-75B9-9BCD-1232346E8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465" y="3319779"/>
            <a:ext cx="582563" cy="5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ázek 16" descr="Obsah obrázku interiér, zeď, místnost, Lékařské vybavení&#10;&#10;Popis byl vytvořen automaticky">
            <a:extLst>
              <a:ext uri="{FF2B5EF4-FFF2-40B4-BE49-F238E27FC236}">
                <a16:creationId xmlns:a16="http://schemas.microsoft.com/office/drawing/2014/main" id="{F4F817B3-012B-DE81-6336-FFA2AC8138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598" y="2562342"/>
            <a:ext cx="384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546F00B4-1397-907D-0309-4556B69717EB}"/>
              </a:ext>
            </a:extLst>
          </p:cNvPr>
          <p:cNvSpPr txBox="1"/>
          <p:nvPr/>
        </p:nvSpPr>
        <p:spPr>
          <a:xfrm>
            <a:off x="4965700" y="4486370"/>
            <a:ext cx="17399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/>
              <a:t>PLC </a:t>
            </a:r>
            <a:r>
              <a:rPr lang="cs-CZ" sz="1050" err="1"/>
              <a:t>Codesys</a:t>
            </a:r>
            <a:r>
              <a:rPr lang="cs-CZ" sz="1050"/>
              <a:t>, </a:t>
            </a:r>
            <a:r>
              <a:rPr lang="cs-CZ" sz="1050" err="1"/>
              <a:t>TiaPortal</a:t>
            </a:r>
            <a:r>
              <a:rPr lang="cs-CZ" sz="1050"/>
              <a:t> atd.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A38585BC-E4FA-ECB9-F863-7B4799389C73}"/>
              </a:ext>
            </a:extLst>
          </p:cNvPr>
          <p:cNvSpPr txBox="1"/>
          <p:nvPr/>
        </p:nvSpPr>
        <p:spPr>
          <a:xfrm>
            <a:off x="8652071" y="5199989"/>
            <a:ext cx="17399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/>
              <a:t>Pneumatické systémy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A55C66-4DF2-E6CE-4FE9-427BD4FF92F6}"/>
              </a:ext>
            </a:extLst>
          </p:cNvPr>
          <p:cNvSpPr txBox="1">
            <a:spLocks/>
          </p:cNvSpPr>
          <p:nvPr/>
        </p:nvSpPr>
        <p:spPr>
          <a:xfrm>
            <a:off x="5489639" y="212879"/>
            <a:ext cx="5349811" cy="12666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40BAD2"/>
              </a:buClr>
              <a:buFont typeface="+mj-lt"/>
              <a:buAutoNum type="arabicPeriod"/>
            </a:pPr>
            <a:r>
              <a:rPr lang="cs-CZ" dirty="0"/>
              <a:t>Monitorovací systémy</a:t>
            </a:r>
          </a:p>
          <a:p>
            <a:pPr marL="457200" indent="-457200">
              <a:buClr>
                <a:srgbClr val="40BAD2"/>
              </a:buClr>
              <a:buFont typeface="+mj-lt"/>
              <a:buAutoNum type="arabicPeriod"/>
            </a:pPr>
            <a:r>
              <a:rPr lang="cs-CZ" b="1" dirty="0"/>
              <a:t>Školení a semináře</a:t>
            </a:r>
          </a:p>
          <a:p>
            <a:pPr marL="457200" indent="-457200">
              <a:buClr>
                <a:srgbClr val="40BAD2"/>
              </a:buClr>
              <a:buFont typeface="+mj-lt"/>
              <a:buAutoNum type="arabicPeriod"/>
            </a:pPr>
            <a:r>
              <a:rPr lang="cs-CZ" dirty="0"/>
              <a:t>Platforma AI entita</a:t>
            </a:r>
          </a:p>
        </p:txBody>
      </p:sp>
    </p:spTree>
    <p:extLst>
      <p:ext uri="{BB962C8B-B14F-4D97-AF65-F5344CB8AC3E}">
        <p14:creationId xmlns:p14="http://schemas.microsoft.com/office/powerpoint/2010/main" val="2538946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DE156134-77A3-1B8F-ED52-7E1C1E014695}"/>
              </a:ext>
            </a:extLst>
          </p:cNvPr>
          <p:cNvSpPr txBox="1">
            <a:spLocks/>
          </p:cNvSpPr>
          <p:nvPr/>
        </p:nvSpPr>
        <p:spPr>
          <a:xfrm>
            <a:off x="5489639" y="212879"/>
            <a:ext cx="5349811" cy="12666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40BAD2"/>
              </a:buClr>
              <a:buFont typeface="+mj-lt"/>
              <a:buAutoNum type="arabicPeriod"/>
            </a:pPr>
            <a:r>
              <a:rPr lang="cs-CZ" dirty="0"/>
              <a:t>Monitorovací systémy</a:t>
            </a:r>
          </a:p>
          <a:p>
            <a:pPr marL="457200" indent="-457200">
              <a:buClr>
                <a:srgbClr val="40BAD2"/>
              </a:buClr>
              <a:buFont typeface="+mj-lt"/>
              <a:buAutoNum type="arabicPeriod"/>
            </a:pPr>
            <a:r>
              <a:rPr lang="cs-CZ" dirty="0"/>
              <a:t>Školení a semináře</a:t>
            </a:r>
          </a:p>
          <a:p>
            <a:pPr marL="457200" indent="-457200">
              <a:buClr>
                <a:srgbClr val="40BAD2"/>
              </a:buClr>
              <a:buFont typeface="+mj-lt"/>
              <a:buAutoNum type="arabicPeriod"/>
            </a:pPr>
            <a:r>
              <a:rPr lang="cs-CZ" b="1" dirty="0"/>
              <a:t>Platforma AI entita</a:t>
            </a:r>
          </a:p>
        </p:txBody>
      </p:sp>
      <p:pic>
        <p:nvPicPr>
          <p:cNvPr id="1030" name="Picture 6" descr="Build a ChatGPT-like SMS Chatbot with OpenAI and Python">
            <a:extLst>
              <a:ext uri="{FF2B5EF4-FFF2-40B4-BE49-F238E27FC236}">
                <a16:creationId xmlns:a16="http://schemas.microsoft.com/office/drawing/2014/main" id="{4958CF64-33DC-389E-F86E-873F4D581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656" y="1912166"/>
            <a:ext cx="5500687" cy="442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69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ovéPole 135">
            <a:extLst>
              <a:ext uri="{FF2B5EF4-FFF2-40B4-BE49-F238E27FC236}">
                <a16:creationId xmlns:a16="http://schemas.microsoft.com/office/drawing/2014/main" id="{BA2B84E6-DB0A-140F-8DC7-CF42730FE460}"/>
              </a:ext>
            </a:extLst>
          </p:cNvPr>
          <p:cNvSpPr txBox="1"/>
          <p:nvPr/>
        </p:nvSpPr>
        <p:spPr>
          <a:xfrm>
            <a:off x="4015476" y="559133"/>
            <a:ext cx="4326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Platforma AI entita</a:t>
            </a:r>
          </a:p>
        </p:txBody>
      </p:sp>
      <p:sp>
        <p:nvSpPr>
          <p:cNvPr id="145" name="TextovéPole 144">
            <a:extLst>
              <a:ext uri="{FF2B5EF4-FFF2-40B4-BE49-F238E27FC236}">
                <a16:creationId xmlns:a16="http://schemas.microsoft.com/office/drawing/2014/main" id="{91A310A1-D489-6E54-7EFC-B0C52FD5A716}"/>
              </a:ext>
            </a:extLst>
          </p:cNvPr>
          <p:cNvSpPr txBox="1"/>
          <p:nvPr/>
        </p:nvSpPr>
        <p:spPr>
          <a:xfrm>
            <a:off x="4386811" y="1016363"/>
            <a:ext cx="4976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Propojení všech databázových systémů firmy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Jedinečné propojení know-how a dat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Hledání souvislostí dat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b="1" dirty="0"/>
              <a:t>Anonymita dat</a:t>
            </a:r>
          </a:p>
        </p:txBody>
      </p:sp>
      <p:grpSp>
        <p:nvGrpSpPr>
          <p:cNvPr id="130" name="Skupina 129">
            <a:extLst>
              <a:ext uri="{FF2B5EF4-FFF2-40B4-BE49-F238E27FC236}">
                <a16:creationId xmlns:a16="http://schemas.microsoft.com/office/drawing/2014/main" id="{886CC448-3F4D-15B8-EC1E-25FA4F61AFEB}"/>
              </a:ext>
            </a:extLst>
          </p:cNvPr>
          <p:cNvGrpSpPr/>
          <p:nvPr/>
        </p:nvGrpSpPr>
        <p:grpSpPr>
          <a:xfrm>
            <a:off x="761321" y="4199827"/>
            <a:ext cx="2038329" cy="2082778"/>
            <a:chOff x="1901242" y="4100510"/>
            <a:chExt cx="2038329" cy="2082778"/>
          </a:xfrm>
        </p:grpSpPr>
        <p:sp>
          <p:nvSpPr>
            <p:cNvPr id="47" name="TextovéPole 46">
              <a:extLst>
                <a:ext uri="{FF2B5EF4-FFF2-40B4-BE49-F238E27FC236}">
                  <a16:creationId xmlns:a16="http://schemas.microsoft.com/office/drawing/2014/main" id="{D9FB4750-A501-EADF-ACCC-C98F2A5D8CE4}"/>
                </a:ext>
              </a:extLst>
            </p:cNvPr>
            <p:cNvSpPr txBox="1"/>
            <p:nvPr/>
          </p:nvSpPr>
          <p:spPr>
            <a:xfrm>
              <a:off x="2518086" y="4100510"/>
              <a:ext cx="8523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/>
                <a:t>Data</a:t>
              </a:r>
            </a:p>
          </p:txBody>
        </p:sp>
        <p:grpSp>
          <p:nvGrpSpPr>
            <p:cNvPr id="63" name="Skupina 62">
              <a:extLst>
                <a:ext uri="{FF2B5EF4-FFF2-40B4-BE49-F238E27FC236}">
                  <a16:creationId xmlns:a16="http://schemas.microsoft.com/office/drawing/2014/main" id="{417D8861-9279-D10C-55A8-FAE1DAE49113}"/>
                </a:ext>
              </a:extLst>
            </p:cNvPr>
            <p:cNvGrpSpPr/>
            <p:nvPr/>
          </p:nvGrpSpPr>
          <p:grpSpPr>
            <a:xfrm>
              <a:off x="1901242" y="4300963"/>
              <a:ext cx="947543" cy="1045643"/>
              <a:chOff x="1508294" y="4419161"/>
              <a:chExt cx="947543" cy="1045643"/>
            </a:xfrm>
          </p:grpSpPr>
          <p:sp>
            <p:nvSpPr>
              <p:cNvPr id="48" name="TextovéPole 47">
                <a:extLst>
                  <a:ext uri="{FF2B5EF4-FFF2-40B4-BE49-F238E27FC236}">
                    <a16:creationId xmlns:a16="http://schemas.microsoft.com/office/drawing/2014/main" id="{34008947-DE6D-8007-1556-6D00D132A059}"/>
                  </a:ext>
                </a:extLst>
              </p:cNvPr>
              <p:cNvSpPr txBox="1"/>
              <p:nvPr/>
            </p:nvSpPr>
            <p:spPr>
              <a:xfrm>
                <a:off x="1508294" y="5126250"/>
                <a:ext cx="900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/>
                  <a:t>Strojové</a:t>
                </a:r>
              </a:p>
            </p:txBody>
          </p:sp>
          <p:pic>
            <p:nvPicPr>
              <p:cNvPr id="50" name="Grafický objekt 49" descr="Robotická ruka obrys">
                <a:extLst>
                  <a:ext uri="{FF2B5EF4-FFF2-40B4-BE49-F238E27FC236}">
                    <a16:creationId xmlns:a16="http://schemas.microsoft.com/office/drawing/2014/main" id="{4F3BC9F8-730F-E716-8D12-E6A1A377C2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555837" y="4419161"/>
                <a:ext cx="900000" cy="900000"/>
              </a:xfrm>
              <a:prstGeom prst="rect">
                <a:avLst/>
              </a:prstGeom>
            </p:spPr>
          </p:pic>
        </p:grpSp>
        <p:grpSp>
          <p:nvGrpSpPr>
            <p:cNvPr id="129" name="Skupina 128">
              <a:extLst>
                <a:ext uri="{FF2B5EF4-FFF2-40B4-BE49-F238E27FC236}">
                  <a16:creationId xmlns:a16="http://schemas.microsoft.com/office/drawing/2014/main" id="{ADD59B5E-D077-0F8E-184A-004A8ED020BC}"/>
                </a:ext>
              </a:extLst>
            </p:cNvPr>
            <p:cNvGrpSpPr/>
            <p:nvPr/>
          </p:nvGrpSpPr>
          <p:grpSpPr>
            <a:xfrm>
              <a:off x="3015902" y="4330771"/>
              <a:ext cx="923669" cy="1124574"/>
              <a:chOff x="3360607" y="4381127"/>
              <a:chExt cx="923669" cy="1124574"/>
            </a:xfrm>
          </p:grpSpPr>
          <p:pic>
            <p:nvPicPr>
              <p:cNvPr id="42" name="Grafický objekt 41" descr="Databáze obrys">
                <a:extLst>
                  <a:ext uri="{FF2B5EF4-FFF2-40B4-BE49-F238E27FC236}">
                    <a16:creationId xmlns:a16="http://schemas.microsoft.com/office/drawing/2014/main" id="{5B45917C-8E4D-2FEC-62FB-96BC50023B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69876" y="4381127"/>
                <a:ext cx="914400" cy="914400"/>
              </a:xfrm>
              <a:prstGeom prst="rect">
                <a:avLst/>
              </a:prstGeom>
            </p:spPr>
          </p:pic>
          <p:sp>
            <p:nvSpPr>
              <p:cNvPr id="51" name="TextovéPole 50">
                <a:extLst>
                  <a:ext uri="{FF2B5EF4-FFF2-40B4-BE49-F238E27FC236}">
                    <a16:creationId xmlns:a16="http://schemas.microsoft.com/office/drawing/2014/main" id="{9C8C0FB0-11DF-8EB1-C39C-08C3C5083DEA}"/>
                  </a:ext>
                </a:extLst>
              </p:cNvPr>
              <p:cNvSpPr txBox="1"/>
              <p:nvPr/>
            </p:nvSpPr>
            <p:spPr>
              <a:xfrm>
                <a:off x="3360607" y="5167147"/>
                <a:ext cx="900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/>
                  <a:t>MES</a:t>
                </a:r>
              </a:p>
            </p:txBody>
          </p:sp>
        </p:grpSp>
        <p:grpSp>
          <p:nvGrpSpPr>
            <p:cNvPr id="128" name="Skupina 127">
              <a:extLst>
                <a:ext uri="{FF2B5EF4-FFF2-40B4-BE49-F238E27FC236}">
                  <a16:creationId xmlns:a16="http://schemas.microsoft.com/office/drawing/2014/main" id="{687D7739-8259-D2D7-1529-45D83324FD17}"/>
                </a:ext>
              </a:extLst>
            </p:cNvPr>
            <p:cNvGrpSpPr/>
            <p:nvPr/>
          </p:nvGrpSpPr>
          <p:grpSpPr>
            <a:xfrm>
              <a:off x="2441984" y="5187094"/>
              <a:ext cx="990502" cy="996194"/>
              <a:chOff x="2421916" y="5319161"/>
              <a:chExt cx="990502" cy="996194"/>
            </a:xfrm>
          </p:grpSpPr>
          <p:pic>
            <p:nvPicPr>
              <p:cNvPr id="36" name="Grafický objekt 35" descr="Výzkum obrys">
                <a:extLst>
                  <a:ext uri="{FF2B5EF4-FFF2-40B4-BE49-F238E27FC236}">
                    <a16:creationId xmlns:a16="http://schemas.microsoft.com/office/drawing/2014/main" id="{728C6823-545A-7E48-E301-97141C5E14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498018" y="5319161"/>
                <a:ext cx="914400" cy="914400"/>
              </a:xfrm>
              <a:prstGeom prst="rect">
                <a:avLst/>
              </a:prstGeom>
            </p:spPr>
          </p:pic>
          <p:sp>
            <p:nvSpPr>
              <p:cNvPr id="52" name="TextovéPole 51">
                <a:extLst>
                  <a:ext uri="{FF2B5EF4-FFF2-40B4-BE49-F238E27FC236}">
                    <a16:creationId xmlns:a16="http://schemas.microsoft.com/office/drawing/2014/main" id="{496AF9A6-E379-3EA1-6AF1-ED1BB166B088}"/>
                  </a:ext>
                </a:extLst>
              </p:cNvPr>
              <p:cNvSpPr txBox="1"/>
              <p:nvPr/>
            </p:nvSpPr>
            <p:spPr>
              <a:xfrm>
                <a:off x="2421916" y="5976801"/>
                <a:ext cx="900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/>
                  <a:t>ERP</a:t>
                </a:r>
              </a:p>
            </p:txBody>
          </p:sp>
        </p:grpSp>
      </p:grpSp>
      <p:grpSp>
        <p:nvGrpSpPr>
          <p:cNvPr id="62" name="Skupina 61">
            <a:extLst>
              <a:ext uri="{FF2B5EF4-FFF2-40B4-BE49-F238E27FC236}">
                <a16:creationId xmlns:a16="http://schemas.microsoft.com/office/drawing/2014/main" id="{5BB99B3B-A2C3-DCA3-8959-7918D3C3A158}"/>
              </a:ext>
            </a:extLst>
          </p:cNvPr>
          <p:cNvGrpSpPr/>
          <p:nvPr/>
        </p:nvGrpSpPr>
        <p:grpSpPr>
          <a:xfrm>
            <a:off x="547092" y="451726"/>
            <a:ext cx="2123367" cy="2295498"/>
            <a:chOff x="1350935" y="697142"/>
            <a:chExt cx="2123367" cy="2295498"/>
          </a:xfrm>
        </p:grpSpPr>
        <p:sp>
          <p:nvSpPr>
            <p:cNvPr id="54" name="TextovéPole 53">
              <a:extLst>
                <a:ext uri="{FF2B5EF4-FFF2-40B4-BE49-F238E27FC236}">
                  <a16:creationId xmlns:a16="http://schemas.microsoft.com/office/drawing/2014/main" id="{2707090A-9A9F-3ED9-A69A-B4B29B260524}"/>
                </a:ext>
              </a:extLst>
            </p:cNvPr>
            <p:cNvSpPr txBox="1"/>
            <p:nvPr/>
          </p:nvSpPr>
          <p:spPr>
            <a:xfrm>
              <a:off x="1538587" y="697142"/>
              <a:ext cx="18761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/>
                <a:t>Dokumentace</a:t>
              </a:r>
            </a:p>
          </p:txBody>
        </p:sp>
        <p:grpSp>
          <p:nvGrpSpPr>
            <p:cNvPr id="61" name="Skupina 60">
              <a:extLst>
                <a:ext uri="{FF2B5EF4-FFF2-40B4-BE49-F238E27FC236}">
                  <a16:creationId xmlns:a16="http://schemas.microsoft.com/office/drawing/2014/main" id="{C83127E1-4601-563A-08A0-135362CC273B}"/>
                </a:ext>
              </a:extLst>
            </p:cNvPr>
            <p:cNvGrpSpPr/>
            <p:nvPr/>
          </p:nvGrpSpPr>
          <p:grpSpPr>
            <a:xfrm>
              <a:off x="1350935" y="916197"/>
              <a:ext cx="2123367" cy="2076443"/>
              <a:chOff x="1350935" y="1113113"/>
              <a:chExt cx="2123367" cy="2076443"/>
            </a:xfrm>
          </p:grpSpPr>
          <p:grpSp>
            <p:nvGrpSpPr>
              <p:cNvPr id="60" name="Skupina 59">
                <a:extLst>
                  <a:ext uri="{FF2B5EF4-FFF2-40B4-BE49-F238E27FC236}">
                    <a16:creationId xmlns:a16="http://schemas.microsoft.com/office/drawing/2014/main" id="{AC02B789-998F-8506-CFC4-9CB583C2920C}"/>
                  </a:ext>
                </a:extLst>
              </p:cNvPr>
              <p:cNvGrpSpPr/>
              <p:nvPr/>
            </p:nvGrpSpPr>
            <p:grpSpPr>
              <a:xfrm>
                <a:off x="1479012" y="2099870"/>
                <a:ext cx="914400" cy="1060908"/>
                <a:chOff x="1269460" y="2069150"/>
                <a:chExt cx="914400" cy="1060908"/>
              </a:xfrm>
            </p:grpSpPr>
            <p:pic>
              <p:nvPicPr>
                <p:cNvPr id="21" name="Grafický objekt 20" descr="Otevřená kniha obrys">
                  <a:extLst>
                    <a:ext uri="{FF2B5EF4-FFF2-40B4-BE49-F238E27FC236}">
                      <a16:creationId xmlns:a16="http://schemas.microsoft.com/office/drawing/2014/main" id="{1BAC9BBE-3D83-2C5E-4AC0-FD14394910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69460" y="2069150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55" name="TextovéPole 54">
                  <a:extLst>
                    <a:ext uri="{FF2B5EF4-FFF2-40B4-BE49-F238E27FC236}">
                      <a16:creationId xmlns:a16="http://schemas.microsoft.com/office/drawing/2014/main" id="{E807200F-234B-CB33-4A32-0FE0C8DCC7A2}"/>
                    </a:ext>
                  </a:extLst>
                </p:cNvPr>
                <p:cNvSpPr txBox="1"/>
                <p:nvPr/>
              </p:nvSpPr>
              <p:spPr>
                <a:xfrm>
                  <a:off x="1277002" y="2791504"/>
                  <a:ext cx="9000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600" dirty="0"/>
                    <a:t>Strojní</a:t>
                  </a:r>
                </a:p>
              </p:txBody>
            </p:sp>
          </p:grpSp>
          <p:grpSp>
            <p:nvGrpSpPr>
              <p:cNvPr id="57" name="Skupina 56">
                <a:extLst>
                  <a:ext uri="{FF2B5EF4-FFF2-40B4-BE49-F238E27FC236}">
                    <a16:creationId xmlns:a16="http://schemas.microsoft.com/office/drawing/2014/main" id="{03081A6D-1F1D-F8DF-6509-796A32C73C94}"/>
                  </a:ext>
                </a:extLst>
              </p:cNvPr>
              <p:cNvGrpSpPr/>
              <p:nvPr/>
            </p:nvGrpSpPr>
            <p:grpSpPr>
              <a:xfrm>
                <a:off x="2558702" y="2089546"/>
                <a:ext cx="915600" cy="1100010"/>
                <a:chOff x="2546462" y="2168497"/>
                <a:chExt cx="915600" cy="1100010"/>
              </a:xfrm>
            </p:grpSpPr>
            <p:pic>
              <p:nvPicPr>
                <p:cNvPr id="17" name="Grafický objekt 16" descr="Knihy obrys">
                  <a:extLst>
                    <a:ext uri="{FF2B5EF4-FFF2-40B4-BE49-F238E27FC236}">
                      <a16:creationId xmlns:a16="http://schemas.microsoft.com/office/drawing/2014/main" id="{D7A8F15B-98DF-2C94-386A-3A38B8744E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46462" y="2168497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56" name="TextovéPole 55">
                  <a:extLst>
                    <a:ext uri="{FF2B5EF4-FFF2-40B4-BE49-F238E27FC236}">
                      <a16:creationId xmlns:a16="http://schemas.microsoft.com/office/drawing/2014/main" id="{EB50906B-C661-9010-B512-5F758ED88D12}"/>
                    </a:ext>
                  </a:extLst>
                </p:cNvPr>
                <p:cNvSpPr txBox="1"/>
                <p:nvPr/>
              </p:nvSpPr>
              <p:spPr>
                <a:xfrm>
                  <a:off x="2562062" y="2929953"/>
                  <a:ext cx="9000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600"/>
                    <a:t>Procesů</a:t>
                  </a:r>
                </a:p>
              </p:txBody>
            </p:sp>
          </p:grpSp>
          <p:grpSp>
            <p:nvGrpSpPr>
              <p:cNvPr id="59" name="Skupina 58">
                <a:extLst>
                  <a:ext uri="{FF2B5EF4-FFF2-40B4-BE49-F238E27FC236}">
                    <a16:creationId xmlns:a16="http://schemas.microsoft.com/office/drawing/2014/main" id="{E217DC8E-F712-1301-9339-69235201E79D}"/>
                  </a:ext>
                </a:extLst>
              </p:cNvPr>
              <p:cNvGrpSpPr/>
              <p:nvPr/>
            </p:nvGrpSpPr>
            <p:grpSpPr>
              <a:xfrm>
                <a:off x="1350935" y="1113113"/>
                <a:ext cx="1290516" cy="1090940"/>
                <a:chOff x="1350935" y="1113113"/>
                <a:chExt cx="1290516" cy="1090940"/>
              </a:xfrm>
            </p:grpSpPr>
            <p:pic>
              <p:nvPicPr>
                <p:cNvPr id="19" name="Grafický objekt 18" descr="Knihy na polici obrys">
                  <a:extLst>
                    <a:ext uri="{FF2B5EF4-FFF2-40B4-BE49-F238E27FC236}">
                      <a16:creationId xmlns:a16="http://schemas.microsoft.com/office/drawing/2014/main" id="{82324DC1-8C49-FE53-13A6-DFBF64623C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9115" y="1113113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58" name="TextovéPole 57">
                  <a:extLst>
                    <a:ext uri="{FF2B5EF4-FFF2-40B4-BE49-F238E27FC236}">
                      <a16:creationId xmlns:a16="http://schemas.microsoft.com/office/drawing/2014/main" id="{87FD4FEF-4FC9-FA3C-75B5-220D7DDA8665}"/>
                    </a:ext>
                  </a:extLst>
                </p:cNvPr>
                <p:cNvSpPr txBox="1"/>
                <p:nvPr/>
              </p:nvSpPr>
              <p:spPr>
                <a:xfrm>
                  <a:off x="1350935" y="1865499"/>
                  <a:ext cx="129051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600" dirty="0"/>
                    <a:t>Technologií</a:t>
                  </a:r>
                </a:p>
              </p:txBody>
            </p:sp>
          </p:grpSp>
        </p:grpSp>
      </p:grpSp>
      <p:grpSp>
        <p:nvGrpSpPr>
          <p:cNvPr id="132" name="Skupina 131">
            <a:extLst>
              <a:ext uri="{FF2B5EF4-FFF2-40B4-BE49-F238E27FC236}">
                <a16:creationId xmlns:a16="http://schemas.microsoft.com/office/drawing/2014/main" id="{F08EAC10-BFE6-79F3-1FA7-26F5DBA4F6E6}"/>
              </a:ext>
            </a:extLst>
          </p:cNvPr>
          <p:cNvGrpSpPr/>
          <p:nvPr/>
        </p:nvGrpSpPr>
        <p:grpSpPr>
          <a:xfrm>
            <a:off x="5467969" y="5073472"/>
            <a:ext cx="1631683" cy="1450487"/>
            <a:chOff x="5167187" y="4923628"/>
            <a:chExt cx="1631683" cy="1450487"/>
          </a:xfrm>
        </p:grpSpPr>
        <p:pic>
          <p:nvPicPr>
            <p:cNvPr id="8" name="Grafický objekt 7" descr="Aspirace obrys">
              <a:extLst>
                <a:ext uri="{FF2B5EF4-FFF2-40B4-BE49-F238E27FC236}">
                  <a16:creationId xmlns:a16="http://schemas.microsoft.com/office/drawing/2014/main" id="{C6C1271C-D295-0574-D4F3-A0A1B914E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884470" y="5459715"/>
              <a:ext cx="914400" cy="914400"/>
            </a:xfrm>
            <a:prstGeom prst="rect">
              <a:avLst/>
            </a:prstGeom>
          </p:spPr>
        </p:pic>
        <p:pic>
          <p:nvPicPr>
            <p:cNvPr id="23" name="Grafický objekt 22" descr="Promoční čepice obrys">
              <a:extLst>
                <a:ext uri="{FF2B5EF4-FFF2-40B4-BE49-F238E27FC236}">
                  <a16:creationId xmlns:a16="http://schemas.microsoft.com/office/drawing/2014/main" id="{0996BAF3-E899-D71C-69B9-F7ACACBD3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167187" y="5456999"/>
              <a:ext cx="914400" cy="914400"/>
            </a:xfrm>
            <a:prstGeom prst="rect">
              <a:avLst/>
            </a:prstGeom>
          </p:spPr>
        </p:pic>
        <p:sp>
          <p:nvSpPr>
            <p:cNvPr id="131" name="TextovéPole 130">
              <a:extLst>
                <a:ext uri="{FF2B5EF4-FFF2-40B4-BE49-F238E27FC236}">
                  <a16:creationId xmlns:a16="http://schemas.microsoft.com/office/drawing/2014/main" id="{6F2056E0-6D1C-DE97-FCF6-297F89D99522}"/>
                </a:ext>
              </a:extLst>
            </p:cNvPr>
            <p:cNvSpPr txBox="1"/>
            <p:nvPr/>
          </p:nvSpPr>
          <p:spPr>
            <a:xfrm>
              <a:off x="5220948" y="4923628"/>
              <a:ext cx="14746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Know-how zaměstnanců</a:t>
              </a:r>
            </a:p>
          </p:txBody>
        </p:sp>
      </p:grpSp>
      <p:grpSp>
        <p:nvGrpSpPr>
          <p:cNvPr id="150" name="Skupina 149">
            <a:extLst>
              <a:ext uri="{FF2B5EF4-FFF2-40B4-BE49-F238E27FC236}">
                <a16:creationId xmlns:a16="http://schemas.microsoft.com/office/drawing/2014/main" id="{F9CC5CF0-6170-6240-5829-B04EB19BE148}"/>
              </a:ext>
            </a:extLst>
          </p:cNvPr>
          <p:cNvGrpSpPr/>
          <p:nvPr/>
        </p:nvGrpSpPr>
        <p:grpSpPr>
          <a:xfrm>
            <a:off x="10061867" y="1704602"/>
            <a:ext cx="1766575" cy="1042622"/>
            <a:chOff x="10180220" y="2332570"/>
            <a:chExt cx="1766575" cy="1042622"/>
          </a:xfrm>
        </p:grpSpPr>
        <p:pic>
          <p:nvPicPr>
            <p:cNvPr id="139" name="Grafický objekt 138" descr="Ukazatel obrys">
              <a:extLst>
                <a:ext uri="{FF2B5EF4-FFF2-40B4-BE49-F238E27FC236}">
                  <a16:creationId xmlns:a16="http://schemas.microsoft.com/office/drawing/2014/main" id="{B7F5B21A-7987-0D5C-5D9E-14E7E319F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606308" y="2332570"/>
              <a:ext cx="914400" cy="914400"/>
            </a:xfrm>
            <a:prstGeom prst="rect">
              <a:avLst/>
            </a:prstGeom>
          </p:spPr>
        </p:pic>
        <p:sp>
          <p:nvSpPr>
            <p:cNvPr id="146" name="TextovéPole 145">
              <a:extLst>
                <a:ext uri="{FF2B5EF4-FFF2-40B4-BE49-F238E27FC236}">
                  <a16:creationId xmlns:a16="http://schemas.microsoft.com/office/drawing/2014/main" id="{85579829-90FA-0BB0-2F56-0F4B62AF3D65}"/>
                </a:ext>
              </a:extLst>
            </p:cNvPr>
            <p:cNvSpPr txBox="1"/>
            <p:nvPr/>
          </p:nvSpPr>
          <p:spPr>
            <a:xfrm>
              <a:off x="10180220" y="3005860"/>
              <a:ext cx="17665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/>
                <a:t>Optimalizace</a:t>
              </a:r>
            </a:p>
          </p:txBody>
        </p:sp>
      </p:grpSp>
      <p:grpSp>
        <p:nvGrpSpPr>
          <p:cNvPr id="149" name="Skupina 148">
            <a:extLst>
              <a:ext uri="{FF2B5EF4-FFF2-40B4-BE49-F238E27FC236}">
                <a16:creationId xmlns:a16="http://schemas.microsoft.com/office/drawing/2014/main" id="{E7E22691-45FA-9860-EE52-FCDAA14D55AE}"/>
              </a:ext>
            </a:extLst>
          </p:cNvPr>
          <p:cNvGrpSpPr/>
          <p:nvPr/>
        </p:nvGrpSpPr>
        <p:grpSpPr>
          <a:xfrm>
            <a:off x="8871889" y="194451"/>
            <a:ext cx="1766575" cy="1144370"/>
            <a:chOff x="9127193" y="843428"/>
            <a:chExt cx="1766575" cy="1144370"/>
          </a:xfrm>
        </p:grpSpPr>
        <p:pic>
          <p:nvPicPr>
            <p:cNvPr id="137" name="Grafický objekt 136" descr="Ganttův diagram obrys">
              <a:extLst>
                <a:ext uri="{FF2B5EF4-FFF2-40B4-BE49-F238E27FC236}">
                  <a16:creationId xmlns:a16="http://schemas.microsoft.com/office/drawing/2014/main" id="{ECCF6A10-841C-D97F-2B13-82BEAC536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9553281" y="843428"/>
              <a:ext cx="914400" cy="914400"/>
            </a:xfrm>
            <a:prstGeom prst="rect">
              <a:avLst/>
            </a:prstGeom>
          </p:spPr>
        </p:pic>
        <p:sp>
          <p:nvSpPr>
            <p:cNvPr id="147" name="TextovéPole 146">
              <a:extLst>
                <a:ext uri="{FF2B5EF4-FFF2-40B4-BE49-F238E27FC236}">
                  <a16:creationId xmlns:a16="http://schemas.microsoft.com/office/drawing/2014/main" id="{D6DE8DF6-5122-72BA-F581-6E342183AC47}"/>
                </a:ext>
              </a:extLst>
            </p:cNvPr>
            <p:cNvSpPr txBox="1"/>
            <p:nvPr/>
          </p:nvSpPr>
          <p:spPr>
            <a:xfrm>
              <a:off x="9127193" y="1618466"/>
              <a:ext cx="17665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Hluboká analýza</a:t>
              </a:r>
            </a:p>
          </p:txBody>
        </p:sp>
      </p:grpSp>
      <p:grpSp>
        <p:nvGrpSpPr>
          <p:cNvPr id="151" name="Skupina 150">
            <a:extLst>
              <a:ext uri="{FF2B5EF4-FFF2-40B4-BE49-F238E27FC236}">
                <a16:creationId xmlns:a16="http://schemas.microsoft.com/office/drawing/2014/main" id="{677C742A-C60E-B22F-676B-587CA41BB3BD}"/>
              </a:ext>
            </a:extLst>
          </p:cNvPr>
          <p:cNvGrpSpPr/>
          <p:nvPr/>
        </p:nvGrpSpPr>
        <p:grpSpPr>
          <a:xfrm>
            <a:off x="8646871" y="3040833"/>
            <a:ext cx="2216609" cy="1094997"/>
            <a:chOff x="8711831" y="3520886"/>
            <a:chExt cx="2216609" cy="1094997"/>
          </a:xfrm>
        </p:grpSpPr>
        <p:pic>
          <p:nvPicPr>
            <p:cNvPr id="134" name="Grafický objekt 133" descr="Prezentace s organizačním diagramem obrys">
              <a:extLst>
                <a:ext uri="{FF2B5EF4-FFF2-40B4-BE49-F238E27FC236}">
                  <a16:creationId xmlns:a16="http://schemas.microsoft.com/office/drawing/2014/main" id="{E74ADF65-3134-DE0C-F2E2-B2B113993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9362936" y="3520886"/>
              <a:ext cx="914400" cy="914400"/>
            </a:xfrm>
            <a:prstGeom prst="rect">
              <a:avLst/>
            </a:prstGeom>
          </p:spPr>
        </p:pic>
        <p:sp>
          <p:nvSpPr>
            <p:cNvPr id="148" name="TextovéPole 147">
              <a:extLst>
                <a:ext uri="{FF2B5EF4-FFF2-40B4-BE49-F238E27FC236}">
                  <a16:creationId xmlns:a16="http://schemas.microsoft.com/office/drawing/2014/main" id="{8B7E8209-0A33-9EFD-1495-47D7BD703334}"/>
                </a:ext>
              </a:extLst>
            </p:cNvPr>
            <p:cNvSpPr txBox="1"/>
            <p:nvPr/>
          </p:nvSpPr>
          <p:spPr>
            <a:xfrm>
              <a:off x="8711831" y="4246551"/>
              <a:ext cx="22166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/>
                <a:t>Uchování know-how</a:t>
              </a:r>
            </a:p>
          </p:txBody>
        </p:sp>
      </p:grpSp>
      <p:grpSp>
        <p:nvGrpSpPr>
          <p:cNvPr id="155" name="Skupina 154">
            <a:extLst>
              <a:ext uri="{FF2B5EF4-FFF2-40B4-BE49-F238E27FC236}">
                <a16:creationId xmlns:a16="http://schemas.microsoft.com/office/drawing/2014/main" id="{195EF1C5-E4BF-D473-23A3-A1650BA48FFE}"/>
              </a:ext>
            </a:extLst>
          </p:cNvPr>
          <p:cNvGrpSpPr/>
          <p:nvPr/>
        </p:nvGrpSpPr>
        <p:grpSpPr>
          <a:xfrm>
            <a:off x="8728546" y="5339544"/>
            <a:ext cx="2216609" cy="1164127"/>
            <a:chOff x="7878377" y="4749687"/>
            <a:chExt cx="2216609" cy="1164127"/>
          </a:xfrm>
        </p:grpSpPr>
        <p:pic>
          <p:nvPicPr>
            <p:cNvPr id="153" name="Grafický objekt 152" descr="Třída obrys">
              <a:extLst>
                <a:ext uri="{FF2B5EF4-FFF2-40B4-BE49-F238E27FC236}">
                  <a16:creationId xmlns:a16="http://schemas.microsoft.com/office/drawing/2014/main" id="{1F9994FD-CFBD-5BB2-4794-10D72B8A3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8529482" y="4749687"/>
              <a:ext cx="914400" cy="914400"/>
            </a:xfrm>
            <a:prstGeom prst="rect">
              <a:avLst/>
            </a:prstGeom>
          </p:spPr>
        </p:pic>
        <p:sp>
          <p:nvSpPr>
            <p:cNvPr id="154" name="TextovéPole 153">
              <a:extLst>
                <a:ext uri="{FF2B5EF4-FFF2-40B4-BE49-F238E27FC236}">
                  <a16:creationId xmlns:a16="http://schemas.microsoft.com/office/drawing/2014/main" id="{190FD1A6-2A77-E153-00AC-B59F32366152}"/>
                </a:ext>
              </a:extLst>
            </p:cNvPr>
            <p:cNvSpPr txBox="1"/>
            <p:nvPr/>
          </p:nvSpPr>
          <p:spPr>
            <a:xfrm>
              <a:off x="7878377" y="5544482"/>
              <a:ext cx="22166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/>
                <a:t>Jednodušší zaškolení</a:t>
              </a:r>
            </a:p>
          </p:txBody>
        </p:sp>
      </p:grpSp>
      <p:grpSp>
        <p:nvGrpSpPr>
          <p:cNvPr id="160" name="Skupina 159">
            <a:extLst>
              <a:ext uri="{FF2B5EF4-FFF2-40B4-BE49-F238E27FC236}">
                <a16:creationId xmlns:a16="http://schemas.microsoft.com/office/drawing/2014/main" id="{00479031-8535-3033-1B8E-A49A01EAD4F5}"/>
              </a:ext>
            </a:extLst>
          </p:cNvPr>
          <p:cNvGrpSpPr/>
          <p:nvPr/>
        </p:nvGrpSpPr>
        <p:grpSpPr>
          <a:xfrm>
            <a:off x="10136031" y="4096994"/>
            <a:ext cx="2216609" cy="1149799"/>
            <a:chOff x="10033121" y="4163117"/>
            <a:chExt cx="2216609" cy="1149799"/>
          </a:xfrm>
        </p:grpSpPr>
        <p:pic>
          <p:nvPicPr>
            <p:cNvPr id="141" name="Grafický objekt 140" descr="Stopky obrys">
              <a:extLst>
                <a:ext uri="{FF2B5EF4-FFF2-40B4-BE49-F238E27FC236}">
                  <a16:creationId xmlns:a16="http://schemas.microsoft.com/office/drawing/2014/main" id="{45C959ED-9763-B3F8-3496-A3D515883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0686965" y="4163117"/>
              <a:ext cx="914400" cy="914400"/>
            </a:xfrm>
            <a:prstGeom prst="rect">
              <a:avLst/>
            </a:prstGeom>
          </p:spPr>
        </p:pic>
        <p:sp>
          <p:nvSpPr>
            <p:cNvPr id="157" name="TextovéPole 156">
              <a:extLst>
                <a:ext uri="{FF2B5EF4-FFF2-40B4-BE49-F238E27FC236}">
                  <a16:creationId xmlns:a16="http://schemas.microsoft.com/office/drawing/2014/main" id="{42DEF2F0-BC8D-3B5C-2DDC-9BB34DE02A5D}"/>
                </a:ext>
              </a:extLst>
            </p:cNvPr>
            <p:cNvSpPr txBox="1"/>
            <p:nvPr/>
          </p:nvSpPr>
          <p:spPr>
            <a:xfrm>
              <a:off x="10033121" y="4943584"/>
              <a:ext cx="22166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/>
                <a:t>Šetření času</a:t>
              </a:r>
            </a:p>
          </p:txBody>
        </p:sp>
      </p:grpSp>
      <p:cxnSp>
        <p:nvCxnSpPr>
          <p:cNvPr id="162" name="Přímá spojnice se šipkou 161">
            <a:extLst>
              <a:ext uri="{FF2B5EF4-FFF2-40B4-BE49-F238E27FC236}">
                <a16:creationId xmlns:a16="http://schemas.microsoft.com/office/drawing/2014/main" id="{730CA440-AEE4-D08D-4087-D65C25398A3C}"/>
              </a:ext>
            </a:extLst>
          </p:cNvPr>
          <p:cNvCxnSpPr>
            <a:cxnSpLocks/>
          </p:cNvCxnSpPr>
          <p:nvPr/>
        </p:nvCxnSpPr>
        <p:spPr>
          <a:xfrm>
            <a:off x="2909503" y="2093296"/>
            <a:ext cx="1477308" cy="106138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Přímá spojnice se šipkou 166">
            <a:extLst>
              <a:ext uri="{FF2B5EF4-FFF2-40B4-BE49-F238E27FC236}">
                <a16:creationId xmlns:a16="http://schemas.microsoft.com/office/drawing/2014/main" id="{7E0C673C-4905-2170-9FDB-3945DCFC658A}"/>
              </a:ext>
            </a:extLst>
          </p:cNvPr>
          <p:cNvCxnSpPr>
            <a:cxnSpLocks/>
          </p:cNvCxnSpPr>
          <p:nvPr/>
        </p:nvCxnSpPr>
        <p:spPr>
          <a:xfrm flipV="1">
            <a:off x="2799650" y="3703321"/>
            <a:ext cx="1520890" cy="103631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Přímá spojnice se šipkou 174">
            <a:extLst>
              <a:ext uri="{FF2B5EF4-FFF2-40B4-BE49-F238E27FC236}">
                <a16:creationId xmlns:a16="http://schemas.microsoft.com/office/drawing/2014/main" id="{91827D55-B266-A8D5-E412-1BC00F3EF6DF}"/>
              </a:ext>
            </a:extLst>
          </p:cNvPr>
          <p:cNvCxnSpPr>
            <a:cxnSpLocks/>
          </p:cNvCxnSpPr>
          <p:nvPr/>
        </p:nvCxnSpPr>
        <p:spPr>
          <a:xfrm>
            <a:off x="6185252" y="4027369"/>
            <a:ext cx="0" cy="10800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Přímá spojnice se šipkou 178">
            <a:extLst>
              <a:ext uri="{FF2B5EF4-FFF2-40B4-BE49-F238E27FC236}">
                <a16:creationId xmlns:a16="http://schemas.microsoft.com/office/drawing/2014/main" id="{CF8EAC1F-CBC5-42C7-8474-6237963202F8}"/>
              </a:ext>
            </a:extLst>
          </p:cNvPr>
          <p:cNvCxnSpPr>
            <a:cxnSpLocks/>
          </p:cNvCxnSpPr>
          <p:nvPr/>
        </p:nvCxnSpPr>
        <p:spPr>
          <a:xfrm flipV="1">
            <a:off x="6382369" y="4027369"/>
            <a:ext cx="0" cy="10800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Přímá spojnice se šipkou 181">
            <a:extLst>
              <a:ext uri="{FF2B5EF4-FFF2-40B4-BE49-F238E27FC236}">
                <a16:creationId xmlns:a16="http://schemas.microsoft.com/office/drawing/2014/main" id="{D388E1FC-252C-680F-D7F4-E0AA505742DD}"/>
              </a:ext>
            </a:extLst>
          </p:cNvPr>
          <p:cNvCxnSpPr>
            <a:cxnSpLocks/>
          </p:cNvCxnSpPr>
          <p:nvPr/>
        </p:nvCxnSpPr>
        <p:spPr>
          <a:xfrm flipV="1">
            <a:off x="8092440" y="1847360"/>
            <a:ext cx="900000" cy="12600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Přímá spojnice se šipkou 184">
            <a:extLst>
              <a:ext uri="{FF2B5EF4-FFF2-40B4-BE49-F238E27FC236}">
                <a16:creationId xmlns:a16="http://schemas.microsoft.com/office/drawing/2014/main" id="{0B655F4D-7701-9CA0-4F0F-626F4C430161}"/>
              </a:ext>
            </a:extLst>
          </p:cNvPr>
          <p:cNvCxnSpPr>
            <a:cxnSpLocks/>
          </p:cNvCxnSpPr>
          <p:nvPr/>
        </p:nvCxnSpPr>
        <p:spPr>
          <a:xfrm>
            <a:off x="8092440" y="3535680"/>
            <a:ext cx="90000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Přímá spojnice se šipkou 187">
            <a:extLst>
              <a:ext uri="{FF2B5EF4-FFF2-40B4-BE49-F238E27FC236}">
                <a16:creationId xmlns:a16="http://schemas.microsoft.com/office/drawing/2014/main" id="{F4CA2950-AFB6-082C-2D2A-BA3866DDAA4C}"/>
              </a:ext>
            </a:extLst>
          </p:cNvPr>
          <p:cNvCxnSpPr>
            <a:cxnSpLocks/>
          </p:cNvCxnSpPr>
          <p:nvPr/>
        </p:nvCxnSpPr>
        <p:spPr>
          <a:xfrm>
            <a:off x="8092440" y="4096994"/>
            <a:ext cx="900000" cy="12600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516E6F41-6F08-7B5A-A959-0AF6E1D427A7}"/>
              </a:ext>
            </a:extLst>
          </p:cNvPr>
          <p:cNvGrpSpPr/>
          <p:nvPr/>
        </p:nvGrpSpPr>
        <p:grpSpPr>
          <a:xfrm>
            <a:off x="4022095" y="3153503"/>
            <a:ext cx="4326313" cy="646331"/>
            <a:chOff x="4022095" y="3153503"/>
            <a:chExt cx="4326313" cy="646331"/>
          </a:xfrm>
        </p:grpSpPr>
        <p:sp>
          <p:nvSpPr>
            <p:cNvPr id="2" name="TextovéPole 1">
              <a:extLst>
                <a:ext uri="{FF2B5EF4-FFF2-40B4-BE49-F238E27FC236}">
                  <a16:creationId xmlns:a16="http://schemas.microsoft.com/office/drawing/2014/main" id="{6D8082EA-38F8-8960-57CE-B26B38433CC2}"/>
                </a:ext>
              </a:extLst>
            </p:cNvPr>
            <p:cNvSpPr txBox="1"/>
            <p:nvPr/>
          </p:nvSpPr>
          <p:spPr>
            <a:xfrm>
              <a:off x="4022095" y="3153503"/>
              <a:ext cx="43263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latin typeface="Archive" panose="02000506040000020004" pitchFamily="2" charset="0"/>
                </a:rPr>
                <a:t>AI entita</a:t>
              </a:r>
            </a:p>
          </p:txBody>
        </p:sp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E3586FC7-6C67-9970-6347-583D23BB8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5695579" y="3284870"/>
              <a:ext cx="298821" cy="377235"/>
            </a:xfrm>
            <a:prstGeom prst="rect">
              <a:avLst/>
            </a:prstGeom>
          </p:spPr>
        </p:pic>
      </p:grpSp>
      <p:sp>
        <p:nvSpPr>
          <p:cNvPr id="6" name="TextovéPole 5">
            <a:extLst>
              <a:ext uri="{FF2B5EF4-FFF2-40B4-BE49-F238E27FC236}">
                <a16:creationId xmlns:a16="http://schemas.microsoft.com/office/drawing/2014/main" id="{E8C0E776-B4EF-20C6-8377-E0B5AD8BDA8E}"/>
              </a:ext>
            </a:extLst>
          </p:cNvPr>
          <p:cNvSpPr txBox="1"/>
          <p:nvPr/>
        </p:nvSpPr>
        <p:spPr>
          <a:xfrm>
            <a:off x="1589569" y="1412077"/>
            <a:ext cx="1290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Programy</a:t>
            </a:r>
          </a:p>
        </p:txBody>
      </p:sp>
      <p:pic>
        <p:nvPicPr>
          <p:cNvPr id="9" name="Grafický objekt 8" descr="Cmd terminál obrys">
            <a:extLst>
              <a:ext uri="{FF2B5EF4-FFF2-40B4-BE49-F238E27FC236}">
                <a16:creationId xmlns:a16="http://schemas.microsoft.com/office/drawing/2014/main" id="{F66D94CE-5B04-9DBC-3D06-9DBD1103935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752063" y="70991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77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stroj/přístroj, inženýrství, Elektrické vedení, Elektronické inženýrství&#10;&#10;Popis byl vytvořen automaticky">
            <a:extLst>
              <a:ext uri="{FF2B5EF4-FFF2-40B4-BE49-F238E27FC236}">
                <a16:creationId xmlns:a16="http://schemas.microsoft.com/office/drawing/2014/main" id="{9574C85C-E443-A377-EBB2-007C6FB5A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80" y="2054187"/>
            <a:ext cx="4704320" cy="3528240"/>
          </a:xfrm>
          <a:prstGeom prst="rect">
            <a:avLst/>
          </a:prstGeom>
        </p:spPr>
      </p:pic>
      <p:pic>
        <p:nvPicPr>
          <p:cNvPr id="2052" name="Picture 4" descr="Foto">
            <a:extLst>
              <a:ext uri="{FF2B5EF4-FFF2-40B4-BE49-F238E27FC236}">
                <a16:creationId xmlns:a16="http://schemas.microsoft.com/office/drawing/2014/main" id="{FA1F17FF-5708-C3C0-C47E-D0C369A697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-147" r="9860" b="147"/>
          <a:stretch/>
        </p:blipFill>
        <p:spPr bwMode="auto">
          <a:xfrm>
            <a:off x="7747000" y="1806760"/>
            <a:ext cx="3089579" cy="392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B13F3843-079F-42B3-E901-884B22C29434}"/>
              </a:ext>
            </a:extLst>
          </p:cNvPr>
          <p:cNvGrpSpPr/>
          <p:nvPr/>
        </p:nvGrpSpPr>
        <p:grpSpPr>
          <a:xfrm>
            <a:off x="4388405" y="447628"/>
            <a:ext cx="3415190" cy="948125"/>
            <a:chOff x="4388405" y="447628"/>
            <a:chExt cx="3415190" cy="948125"/>
          </a:xfrm>
        </p:grpSpPr>
        <p:pic>
          <p:nvPicPr>
            <p:cNvPr id="7" name="Grafický objekt 6">
              <a:extLst>
                <a:ext uri="{FF2B5EF4-FFF2-40B4-BE49-F238E27FC236}">
                  <a16:creationId xmlns:a16="http://schemas.microsoft.com/office/drawing/2014/main" id="{1A892C34-F711-1165-5D98-E78C2CB96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88405" y="447628"/>
              <a:ext cx="3415190" cy="640348"/>
            </a:xfrm>
            <a:prstGeom prst="rect">
              <a:avLst/>
            </a:prstGeom>
          </p:spPr>
        </p:pic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4EEB0FAD-F164-B254-A32F-1CDE3A407672}"/>
                </a:ext>
              </a:extLst>
            </p:cNvPr>
            <p:cNvSpPr txBox="1"/>
            <p:nvPr/>
          </p:nvSpPr>
          <p:spPr>
            <a:xfrm>
              <a:off x="4808046" y="1087976"/>
              <a:ext cx="25759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>
                  <a:solidFill>
                    <a:srgbClr val="0099FF"/>
                  </a:solidFill>
                  <a:latin typeface="Archive" panose="02000506040000020004" pitchFamily="2" charset="0"/>
                </a:rPr>
                <a:t>MPS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8317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Foto">
            <a:extLst>
              <a:ext uri="{FF2B5EF4-FFF2-40B4-BE49-F238E27FC236}">
                <a16:creationId xmlns:a16="http://schemas.microsoft.com/office/drawing/2014/main" id="{A957426C-79CB-941B-89A7-8697E3DA4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878" y="1329762"/>
            <a:ext cx="2784608" cy="200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Foto">
            <a:extLst>
              <a:ext uri="{FF2B5EF4-FFF2-40B4-BE49-F238E27FC236}">
                <a16:creationId xmlns:a16="http://schemas.microsoft.com/office/drawing/2014/main" id="{BA9DAB46-41FD-64EC-4C11-A5DB2278CC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7" b="7176"/>
          <a:stretch/>
        </p:blipFill>
        <p:spPr bwMode="auto">
          <a:xfrm>
            <a:off x="8600276" y="1364356"/>
            <a:ext cx="2534205" cy="193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E243AC3-765D-2D3A-2C98-97F4A6CF4849}"/>
              </a:ext>
            </a:extLst>
          </p:cNvPr>
          <p:cNvSpPr txBox="1"/>
          <p:nvPr/>
        </p:nvSpPr>
        <p:spPr>
          <a:xfrm>
            <a:off x="4147646" y="630776"/>
            <a:ext cx="3707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latin typeface="Archive" panose="02000506040000020004" pitchFamily="2" charset="0"/>
              </a:rPr>
              <a:t>Zpracování dokumentace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C152E3C-22C3-4D86-158B-C57FEF994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211" y="3429000"/>
            <a:ext cx="3809943" cy="316586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5109F25-8203-BFCD-70B5-84BC00865F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7848" y="3360876"/>
            <a:ext cx="4422796" cy="323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2617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9300D2550151D40ABD083EC61606220" ma:contentTypeVersion="11" ma:contentTypeDescription="Vytvoří nový dokument" ma:contentTypeScope="" ma:versionID="49b6eb358d45f1bf7fd701ea679a9ec1">
  <xsd:schema xmlns:xsd="http://www.w3.org/2001/XMLSchema" xmlns:xs="http://www.w3.org/2001/XMLSchema" xmlns:p="http://schemas.microsoft.com/office/2006/metadata/properties" xmlns:ns2="fec2181b-725e-424c-a5ec-0e8037db31e6" xmlns:ns3="21d239d4-ffec-4338-854b-e1f6c13bc1d3" targetNamespace="http://schemas.microsoft.com/office/2006/metadata/properties" ma:root="true" ma:fieldsID="4279bbe907d9e3598ff043da9c582bf0" ns2:_="" ns3:_="">
    <xsd:import namespace="fec2181b-725e-424c-a5ec-0e8037db31e6"/>
    <xsd:import namespace="21d239d4-ffec-4338-854b-e1f6c13bc1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c2181b-725e-424c-a5ec-0e8037db31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Značky obrázků" ma:readOnly="false" ma:fieldId="{5cf76f15-5ced-4ddc-b409-7134ff3c332f}" ma:taxonomyMulti="true" ma:sspId="fba429f5-23b0-4596-b213-d1b43f6036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d239d4-ffec-4338-854b-e1f6c13bc1d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4de269d-02b3-4634-8569-76ce0252dde0}" ma:internalName="TaxCatchAll" ma:showField="CatchAllData" ma:web="21d239d4-ffec-4338-854b-e1f6c13bc1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1d239d4-ffec-4338-854b-e1f6c13bc1d3" xsi:nil="true"/>
    <lcf76f155ced4ddcb4097134ff3c332f xmlns="fec2181b-725e-424c-a5ec-0e8037db31e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7E151E2-4830-4CA0-B389-45B6F4EE08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c2181b-725e-424c-a5ec-0e8037db31e6"/>
    <ds:schemaRef ds:uri="21d239d4-ffec-4338-854b-e1f6c13bc1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BEF5564-690B-4445-B77F-710C68A05F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C77798-628B-4BDC-A8C0-82D176611907}">
  <ds:schemaRefs>
    <ds:schemaRef ds:uri="http://purl.org/dc/dcmitype/"/>
    <ds:schemaRef ds:uri="http://purl.org/dc/terms/"/>
    <ds:schemaRef ds:uri="http://schemas.microsoft.com/office/2006/metadata/properties"/>
    <ds:schemaRef ds:uri="http://schemas.microsoft.com/office/infopath/2007/PartnerControls"/>
    <ds:schemaRef ds:uri="21d239d4-ffec-4338-854b-e1f6c13bc1d3"/>
    <ds:schemaRef ds:uri="http://www.w3.org/XML/1998/namespa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fec2181b-725e-424c-a5ec-0e8037db31e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930</TotalTime>
  <Words>284</Words>
  <Application>Microsoft Office PowerPoint</Application>
  <PresentationFormat>Širokoúhlá obrazovka</PresentationFormat>
  <Paragraphs>70</Paragraphs>
  <Slides>22</Slides>
  <Notes>2</Notes>
  <HiddenSlides>0</HiddenSlides>
  <MMClips>4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Archive</vt:lpstr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Edge Industries</dc:title>
  <dc:creator>Jakub  Szlaur</dc:creator>
  <cp:lastModifiedBy>Jakub Szlaur</cp:lastModifiedBy>
  <cp:revision>70</cp:revision>
  <dcterms:created xsi:type="dcterms:W3CDTF">2022-10-19T19:35:28Z</dcterms:created>
  <dcterms:modified xsi:type="dcterms:W3CDTF">2023-10-26T14:58:08Z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0x01010069300D2550151D40ABD083EC61606220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  <property fmtid="{D5CDD505-2E9C-101B-9397-08002B2CF9AE}" pid="10" name="SharedWithUsers">
    <vt:lpwstr>21;#Benjamin Przeczek</vt:lpwstr>
  </property>
</Properties>
</file>