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81" r:id="rId9"/>
    <p:sldId id="282" r:id="rId10"/>
    <p:sldId id="266" r:id="rId11"/>
    <p:sldId id="268" r:id="rId12"/>
    <p:sldId id="298" r:id="rId13"/>
    <p:sldId id="299" r:id="rId14"/>
    <p:sldId id="288" r:id="rId15"/>
    <p:sldId id="270" r:id="rId16"/>
    <p:sldId id="285" r:id="rId17"/>
    <p:sldId id="287" r:id="rId18"/>
    <p:sldId id="274" r:id="rId19"/>
    <p:sldId id="275" r:id="rId20"/>
    <p:sldId id="276" r:id="rId21"/>
    <p:sldId id="277" r:id="rId22"/>
    <p:sldId id="278" r:id="rId23"/>
    <p:sldId id="279" r:id="rId24"/>
    <p:sldId id="293" r:id="rId25"/>
    <p:sldId id="294" r:id="rId26"/>
    <p:sldId id="295" r:id="rId27"/>
    <p:sldId id="29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Subjekty zdravotnického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Ministerstvo zdravotnictví</a:t>
            </a:r>
          </a:p>
          <a:p>
            <a:r>
              <a:rPr lang="cs-CZ" dirty="0" smtClean="0"/>
              <a:t>Management zdravotnických zařízení</a:t>
            </a:r>
          </a:p>
          <a:p>
            <a:r>
              <a:rPr lang="cs-CZ" dirty="0" smtClean="0"/>
              <a:t>Lékaři a další </a:t>
            </a:r>
            <a:r>
              <a:rPr lang="cs-CZ" smtClean="0"/>
              <a:t>zdravotní povolání</a:t>
            </a:r>
            <a:endParaRPr lang="cs-CZ" dirty="0" smtClean="0"/>
          </a:p>
          <a:p>
            <a:r>
              <a:rPr lang="cs-CZ" dirty="0" smtClean="0"/>
              <a:t>Pacienti</a:t>
            </a:r>
          </a:p>
          <a:p>
            <a:r>
              <a:rPr lang="cs-CZ" dirty="0" smtClean="0"/>
              <a:t>Pojišťovny</a:t>
            </a:r>
          </a:p>
          <a:p>
            <a:r>
              <a:rPr lang="cs-CZ" dirty="0"/>
              <a:t>Lékařské, stomatologické a lékárenské komory.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Zajištění zdravotní péče, legislativu</a:t>
            </a:r>
          </a:p>
          <a:p>
            <a:r>
              <a:rPr lang="cs-CZ" dirty="0" smtClean="0"/>
              <a:t>Reguluje lékovou politiku, ceny zdravotních služeb</a:t>
            </a:r>
          </a:p>
          <a:p>
            <a:r>
              <a:rPr lang="cs-CZ" dirty="0" smtClean="0"/>
              <a:t>Garantuje kvalitu vzdělání lékařů, zdravotního personálu</a:t>
            </a:r>
          </a:p>
          <a:p>
            <a:r>
              <a:rPr lang="cs-CZ" dirty="0" smtClean="0"/>
              <a:t>Podporuje výzkum</a:t>
            </a:r>
          </a:p>
          <a:p>
            <a:r>
              <a:rPr lang="cs-CZ" dirty="0" smtClean="0"/>
              <a:t>Přispívá platbami ze státního rozpočtu</a:t>
            </a:r>
          </a:p>
          <a:p>
            <a:r>
              <a:rPr lang="cs-CZ" dirty="0" smtClean="0"/>
              <a:t>Kontrolní dohled nad činností zdravotních pojišťoven, zdravotnických zařízení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Z. č. 48/1997 Sb., o veřejném zdravotním pojištění</a:t>
            </a:r>
          </a:p>
          <a:p>
            <a:r>
              <a:rPr lang="cs-CZ" dirty="0" smtClean="0"/>
              <a:t>Z. č. 592/1992 Sb., o pojistném na všeobecné zdravotní pojištění</a:t>
            </a:r>
          </a:p>
          <a:p>
            <a:r>
              <a:rPr lang="cs-CZ" dirty="0" smtClean="0"/>
              <a:t>Z. č. 551/1991 Sb., o Všeobecné zdravotní pojišťovně České republiky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Konkurenční prostředí pojišťoven:</a:t>
            </a:r>
          </a:p>
          <a:p>
            <a:r>
              <a:rPr lang="cs-CZ" dirty="0" smtClean="0"/>
              <a:t>Z. č. 280/1992 Sb., o rezortních, oborových, podnikových a dalších zdravotních pojišťovnách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Z. č. 48/1997 Sb., o veřejném zdravotním pojištění a z. č. 592/1992 Sb., o pojistném na veřejném zdravotním pojištění</a:t>
            </a:r>
          </a:p>
          <a:p>
            <a:r>
              <a:rPr lang="cs-CZ" dirty="0" smtClean="0"/>
              <a:t>Pojišťovny jsou správce  vybraných prostředků.</a:t>
            </a:r>
          </a:p>
          <a:p>
            <a:r>
              <a:rPr lang="cs-CZ" dirty="0" smtClean="0"/>
              <a:t>Plátcem pojistného: pojištěnci, zaměstnavatelé, stát.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Management zdravotnického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Smlouvy s pojišťovnami</a:t>
            </a:r>
          </a:p>
          <a:p>
            <a:r>
              <a:rPr lang="cs-CZ" dirty="0" smtClean="0"/>
              <a:t>Management omezen vysokou mírou státní regulace a specifickou povahou pracovní síly</a:t>
            </a:r>
            <a:r>
              <a:rPr lang="cs-CZ" dirty="0"/>
              <a:t> </a:t>
            </a:r>
            <a:r>
              <a:rPr lang="cs-CZ" dirty="0" smtClean="0"/>
              <a:t>(lékaři).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Poskytovatelé zdravotnické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Zařízení hygienické služby (hygienické stanice)</a:t>
            </a:r>
          </a:p>
          <a:p>
            <a:r>
              <a:rPr lang="cs-CZ" dirty="0" smtClean="0"/>
              <a:t>Zařízení léčebně-preventivní péče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Zařízení léčebně-preventivní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400" dirty="0" smtClean="0"/>
              <a:t>Zařízení ambulantní péče </a:t>
            </a:r>
            <a:r>
              <a:rPr lang="cs-CZ" sz="3400" dirty="0"/>
              <a:t> </a:t>
            </a:r>
            <a:r>
              <a:rPr lang="cs-CZ" sz="3400" dirty="0" smtClean="0"/>
              <a:t>(ordinace lékařů, střediska záchranné služby)</a:t>
            </a:r>
          </a:p>
          <a:p>
            <a:r>
              <a:rPr lang="cs-CZ" sz="3400" dirty="0" smtClean="0"/>
              <a:t>Ústavní péče </a:t>
            </a:r>
            <a:r>
              <a:rPr lang="cs-CZ" sz="3400" dirty="0"/>
              <a:t>(</a:t>
            </a:r>
            <a:r>
              <a:rPr lang="cs-CZ" sz="3400" dirty="0" smtClean="0"/>
              <a:t>nemocnice)</a:t>
            </a:r>
          </a:p>
          <a:p>
            <a:r>
              <a:rPr lang="cs-CZ" sz="3400" dirty="0" smtClean="0"/>
              <a:t>Odborné léčebné ústavy (lázeňské léčebny, ozdravovny)</a:t>
            </a:r>
          </a:p>
          <a:p>
            <a:r>
              <a:rPr lang="cs-CZ" sz="3400" dirty="0" smtClean="0"/>
              <a:t>Zařízení lékárenské péče (lékárny, laboratoře pro kontrolu léčiv)</a:t>
            </a:r>
          </a:p>
          <a:p>
            <a:r>
              <a:rPr lang="cs-CZ" sz="3400" dirty="0" smtClean="0"/>
              <a:t>Zvláštní dětská zařízení (kojenecké ústavy, dětské domovy)</a:t>
            </a:r>
          </a:p>
          <a:p>
            <a:r>
              <a:rPr lang="cs-CZ" sz="3400" dirty="0" smtClean="0"/>
              <a:t>Výzkumné a zdravotní ústavy</a:t>
            </a:r>
          </a:p>
          <a:p>
            <a:r>
              <a:rPr lang="cs-CZ" sz="3400" dirty="0" smtClean="0"/>
              <a:t>Fakultní nemocnice – řízeny ministerstvem, výuková základna lékařských a farmaceutických fakult.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zdravotnictví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Tržní model zdravotnictví</a:t>
            </a:r>
          </a:p>
          <a:p>
            <a:r>
              <a:rPr lang="cs-CZ" dirty="0" err="1" smtClean="0"/>
              <a:t>Beveridgeův</a:t>
            </a:r>
            <a:r>
              <a:rPr lang="cs-CZ" dirty="0" smtClean="0"/>
              <a:t> model</a:t>
            </a:r>
          </a:p>
          <a:p>
            <a:r>
              <a:rPr lang="cs-CZ" dirty="0" err="1" smtClean="0"/>
              <a:t>Bismarkův</a:t>
            </a:r>
            <a:r>
              <a:rPr lang="cs-CZ" dirty="0" smtClean="0"/>
              <a:t> model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model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Zdravotní péče není garantována státem – záležitost jedince</a:t>
            </a:r>
          </a:p>
          <a:p>
            <a:r>
              <a:rPr lang="cs-CZ" dirty="0" smtClean="0"/>
              <a:t>Zdravotní péče – zboží s určitou tržní hodnotou</a:t>
            </a:r>
          </a:p>
          <a:p>
            <a:r>
              <a:rPr lang="cs-CZ" dirty="0" smtClean="0"/>
              <a:t>Lékaři – soukromě podnikající subjekty</a:t>
            </a:r>
          </a:p>
          <a:p>
            <a:r>
              <a:rPr lang="cs-CZ" dirty="0" smtClean="0"/>
              <a:t>Péče hrazena ze soukromých zdrojů a zdravotní pojištění je dobrovolné</a:t>
            </a:r>
          </a:p>
          <a:p>
            <a:r>
              <a:rPr lang="cs-CZ" dirty="0" smtClean="0"/>
              <a:t>Uplatňován v Americe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Podle místa poskytování (ambulantní, ústavní)</a:t>
            </a:r>
          </a:p>
          <a:p>
            <a:r>
              <a:rPr lang="cs-CZ" dirty="0" smtClean="0"/>
              <a:t>Podle typu specializace (primární, sekundární, terciární)</a:t>
            </a:r>
          </a:p>
          <a:p>
            <a:r>
              <a:rPr lang="cs-CZ" dirty="0" smtClean="0"/>
              <a:t>Podle způsobu poskytování (standardní, nadstandardní</a:t>
            </a:r>
          </a:p>
          <a:p>
            <a:r>
              <a:rPr lang="cs-CZ" dirty="0" smtClean="0"/>
              <a:t>Podle způsobu financování (plně hrazená ze zdravotního pojištění, částečně hrazená ze zdravotního pojištění, nehrazená ze zdravotního pojištění)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Beveridgeův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Opak tržního modelu</a:t>
            </a:r>
          </a:p>
          <a:p>
            <a:r>
              <a:rPr lang="cs-CZ" dirty="0" smtClean="0"/>
              <a:t>Zdravotní péče garantována státem (bezplatná), financována z veřejného rozpočtu, zdrojem jsou daně.</a:t>
            </a:r>
          </a:p>
          <a:p>
            <a:r>
              <a:rPr lang="cs-CZ" dirty="0" smtClean="0"/>
              <a:t>Zdravotnická zařízení ve vlastnictví státu, pracovníci státní zaměstnanci</a:t>
            </a:r>
          </a:p>
          <a:p>
            <a:r>
              <a:rPr lang="cs-CZ" dirty="0" smtClean="0"/>
              <a:t>Nevylučuje připojištění a soukromé pojištění pacienta </a:t>
            </a:r>
            <a:r>
              <a:rPr lang="cs-CZ" dirty="0"/>
              <a:t>(</a:t>
            </a:r>
            <a:r>
              <a:rPr lang="cs-CZ" dirty="0" smtClean="0"/>
              <a:t>pro nadstandardní péči)</a:t>
            </a:r>
          </a:p>
          <a:p>
            <a:r>
              <a:rPr lang="cs-CZ" dirty="0" smtClean="0"/>
              <a:t>Velká Británie, Itálie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Bismarkův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Založen na všeobecném zdravotním pojištění</a:t>
            </a:r>
          </a:p>
          <a:p>
            <a:r>
              <a:rPr lang="cs-CZ" dirty="0" smtClean="0"/>
              <a:t>Zdravotní péče garantována státem, povinnost platit pojistné </a:t>
            </a:r>
          </a:p>
          <a:p>
            <a:r>
              <a:rPr lang="cs-CZ" dirty="0" smtClean="0"/>
              <a:t>Odpovědnost státu – kontrola, regulace počtu zdravotních pojišťoven. </a:t>
            </a:r>
          </a:p>
          <a:p>
            <a:r>
              <a:rPr lang="cs-CZ" smtClean="0"/>
              <a:t>Uplatňován </a:t>
            </a:r>
            <a:r>
              <a:rPr lang="cs-CZ" dirty="0" smtClean="0"/>
              <a:t>princip solidarity – každý platí v závislosti na svých příjmech a dostává zdravotní péči podle potřeb.</a:t>
            </a:r>
          </a:p>
          <a:p>
            <a:r>
              <a:rPr lang="cs-CZ" dirty="0" smtClean="0"/>
              <a:t>Většina západoevropských zemí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Finanční toky ve zdravotnictví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Příjmová stránka – pojistné z veřejného zdravotního pojištění</a:t>
            </a:r>
          </a:p>
          <a:p>
            <a:r>
              <a:rPr lang="cs-CZ" dirty="0" smtClean="0"/>
              <a:t>Výdajová stránka – platby za léčebné výkony a služby s tím spojené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Tyto toky se uskutečňují prostřednictvím zdravotní pojišťovny.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 financování zdravotnictví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pojišťovny – 76 %</a:t>
            </a:r>
          </a:p>
          <a:p>
            <a:r>
              <a:rPr lang="cs-CZ" dirty="0" smtClean="0"/>
              <a:t>Soukromé výdaje – 16 %</a:t>
            </a:r>
          </a:p>
          <a:p>
            <a:r>
              <a:rPr lang="cs-CZ" dirty="0" smtClean="0"/>
              <a:t>Státní rozpočet – 4 %</a:t>
            </a:r>
          </a:p>
          <a:p>
            <a:r>
              <a:rPr lang="cs-CZ" dirty="0" smtClean="0"/>
              <a:t>Územní rozpočty – 4 %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Platba za ošetřovací den </a:t>
            </a:r>
            <a:r>
              <a:rPr lang="cs-CZ" dirty="0" smtClean="0"/>
              <a:t>– náklady na jednoho pacienta za jeden den ošetření v lůžkovém zařízení (nemocnice). </a:t>
            </a:r>
          </a:p>
          <a:p>
            <a:r>
              <a:rPr lang="cs-CZ" b="1" dirty="0" smtClean="0"/>
              <a:t>Platba za výkon </a:t>
            </a:r>
            <a:r>
              <a:rPr lang="cs-CZ" dirty="0" smtClean="0"/>
              <a:t>-  zpracován podrobný seznam zdravotnických služeb s určitým počtem hodnotových bodů</a:t>
            </a:r>
            <a:r>
              <a:rPr lang="cs-CZ" dirty="0"/>
              <a:t> </a:t>
            </a:r>
            <a:r>
              <a:rPr lang="cs-CZ" dirty="0" smtClean="0"/>
              <a:t>(ambulantní sféra).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Kapitační</a:t>
            </a:r>
            <a:r>
              <a:rPr lang="cs-CZ" dirty="0" smtClean="0"/>
              <a:t> </a:t>
            </a:r>
            <a:r>
              <a:rPr lang="cs-CZ" b="1" dirty="0" smtClean="0"/>
              <a:t>platba</a:t>
            </a:r>
            <a:r>
              <a:rPr lang="cs-CZ" dirty="0" smtClean="0"/>
              <a:t> – Zdravotnické zařízení obdrží pevně stanovenou částku za registrovaného pacienta po určitou dobu (např. 1 rok), (praktičtí lékaři).</a:t>
            </a:r>
          </a:p>
          <a:p>
            <a:r>
              <a:rPr lang="cs-CZ" b="1" dirty="0" smtClean="0"/>
              <a:t>Platba za diagnózu </a:t>
            </a:r>
            <a:r>
              <a:rPr lang="cs-CZ" dirty="0" smtClean="0"/>
              <a:t>– pro nemocnice, seskupuje nemocné do skupin podle definovaných vlastností.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Účelové paušály </a:t>
            </a:r>
            <a:r>
              <a:rPr lang="cs-CZ" dirty="0" smtClean="0"/>
              <a:t>– doplňková platba, roční rozpočet pro nemocnice na definovanou péči. (lůžková péče)</a:t>
            </a:r>
          </a:p>
          <a:p>
            <a:r>
              <a:rPr lang="cs-CZ" b="1" dirty="0" smtClean="0"/>
              <a:t>Bonifikace</a:t>
            </a:r>
            <a:r>
              <a:rPr lang="cs-CZ" dirty="0" smtClean="0"/>
              <a:t> – účelově vázaná platba, která odměňuje dosažení určitého ekonomického nebo medicínského cíle.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Funkční rozpočet </a:t>
            </a:r>
            <a:r>
              <a:rPr lang="cs-CZ" dirty="0" smtClean="0"/>
              <a:t>– dojednání předem celkové platby za veškeré služby, které zařízení poskytuje během jednoho roku. Celková částka rozpočtu je konečná. (nemocniční zařízení)</a:t>
            </a:r>
          </a:p>
          <a:p>
            <a:r>
              <a:rPr lang="cs-CZ" b="1" dirty="0" smtClean="0"/>
              <a:t>Smluvní financování (</a:t>
            </a:r>
            <a:r>
              <a:rPr lang="cs-CZ" b="1" dirty="0" err="1" smtClean="0"/>
              <a:t>contracting</a:t>
            </a:r>
            <a:r>
              <a:rPr lang="cs-CZ" b="1" dirty="0" smtClean="0"/>
              <a:t>) – </a:t>
            </a:r>
            <a:r>
              <a:rPr lang="cs-CZ" dirty="0" smtClean="0"/>
              <a:t>např. zdravotní zařízení se dohodne s pojišťovnou za jakých podmínek poskytne zdravotní péči.</a:t>
            </a:r>
          </a:p>
          <a:p>
            <a:r>
              <a:rPr lang="cs-CZ" b="1" dirty="0" smtClean="0"/>
              <a:t>Spoluúčast pacienta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praktických lékařů pro dospělé</a:t>
            </a:r>
          </a:p>
          <a:p>
            <a:r>
              <a:rPr lang="cs-CZ" dirty="0" smtClean="0"/>
              <a:t>Péče praktických lékařů pro děti</a:t>
            </a:r>
          </a:p>
          <a:p>
            <a:r>
              <a:rPr lang="cs-CZ" dirty="0" smtClean="0"/>
              <a:t>Základní gynekologická péče</a:t>
            </a:r>
          </a:p>
          <a:p>
            <a:r>
              <a:rPr lang="cs-CZ" dirty="0" smtClean="0"/>
              <a:t>Základní stomatologická péče</a:t>
            </a:r>
          </a:p>
          <a:p>
            <a:endParaRPr lang="cs-CZ" dirty="0" smtClean="0"/>
          </a:p>
          <a:p>
            <a:r>
              <a:rPr lang="cs-CZ" dirty="0" smtClean="0"/>
              <a:t>Péče využívá 80 % obyvatelstva, podíl nákladů je 15 % z celkových nákladů na zdravotnictví.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Specializovaná péče (chirurgie, urologie, rehabilitace)</a:t>
            </a:r>
          </a:p>
          <a:p>
            <a:r>
              <a:rPr lang="cs-CZ" dirty="0" smtClean="0"/>
              <a:t>Péči potřebuje 15 % obyvatel, náklady zdravotnictví 45 %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omplexní a technologicky náročné diagnosticko-léčebné služby v nemocnicích</a:t>
            </a:r>
          </a:p>
          <a:p>
            <a:r>
              <a:rPr lang="cs-CZ" dirty="0" smtClean="0"/>
              <a:t>Potřebuje 5 % obyvatel, spotřebuje 40 % celkových nákladů na zdravotnictví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Hrazena v rámci základního zdravotního pojištění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Nadstandardní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Charakterizována finančně nákladnějšími metodami, léky, materiály, doplňkovými výkony.</a:t>
            </a:r>
          </a:p>
          <a:p>
            <a:r>
              <a:rPr lang="cs-CZ" dirty="0" smtClean="0"/>
              <a:t>I nelékařské služby (luxusní vybavení pokoje v nemocnici).</a:t>
            </a:r>
          </a:p>
          <a:p>
            <a:r>
              <a:rPr lang="cs-CZ" dirty="0" smtClean="0"/>
              <a:t>Není hrazeno ze zdravotního pojištění.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Zdravotní péče hrazená ze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pojišťovny z pojistného platí na základě smluv zdravotnickým zařízení za zdravotní péči poskytnutou jejím pojištěncům.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Zdravotní péče nehrazená ze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Vyšetření, prohlídky a jiné výkony provedené v osobním zájmu, kdy cílem není zachovat nebo zlepšit zdravotní stav pojištěnce (estetické operace).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459</TotalTime>
  <Words>864</Words>
  <Application>Microsoft Office PowerPoint</Application>
  <PresentationFormat>Předvádění na obrazovce (4:3)</PresentationFormat>
  <Paragraphs>113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Gill Sans MT</vt:lpstr>
      <vt:lpstr>Verdana</vt:lpstr>
      <vt:lpstr>Wingdings 2</vt:lpstr>
      <vt:lpstr>Slunovrat</vt:lpstr>
      <vt:lpstr>Zdravotnictví</vt:lpstr>
      <vt:lpstr>Zdravotní péče</vt:lpstr>
      <vt:lpstr>Primární péče</vt:lpstr>
      <vt:lpstr>Sekundární péče</vt:lpstr>
      <vt:lpstr>Terciární zdravotní péče</vt:lpstr>
      <vt:lpstr>Standardní péče</vt:lpstr>
      <vt:lpstr>Nadstandardní péče</vt:lpstr>
      <vt:lpstr>Zdravotní péče hrazená ze zdravotního pojištění</vt:lpstr>
      <vt:lpstr>Zdravotní péče nehrazená ze zdravotního pojištění</vt:lpstr>
      <vt:lpstr>Subjekty zdravotnického systému</vt:lpstr>
      <vt:lpstr>Ministerstvo zdravotnictví</vt:lpstr>
      <vt:lpstr>Základní právní předpisy</vt:lpstr>
      <vt:lpstr>Zdravotní pojišťovna</vt:lpstr>
      <vt:lpstr>Veřejné zdravotní pojištění</vt:lpstr>
      <vt:lpstr>Management zdravotnického zařízení</vt:lpstr>
      <vt:lpstr>Poskytovatelé zdravotnické péče</vt:lpstr>
      <vt:lpstr>Zařízení léčebně-preventivní péče</vt:lpstr>
      <vt:lpstr>Financování zdravotnictví </vt:lpstr>
      <vt:lpstr>Tržní model zdravotnictví</vt:lpstr>
      <vt:lpstr>Beveridgeův model</vt:lpstr>
      <vt:lpstr>Bismarkův model</vt:lpstr>
      <vt:lpstr>Finanční toky ve zdravotnictví v ČR</vt:lpstr>
      <vt:lpstr>Zdroje financování zdravotnictví v ČR</vt:lpstr>
      <vt:lpstr>Základní způsoby úhrady za zdravotní služby</vt:lpstr>
      <vt:lpstr>Základní způsoby úhrady za zdravotní služby</vt:lpstr>
      <vt:lpstr>Základní způsoby úhrady za zdravotní služby</vt:lpstr>
      <vt:lpstr>Základní způsoby úhrady za zdravotní služby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Zdravotnictví</dc:title>
  <dc:creator>ACER</dc:creator>
  <cp:lastModifiedBy>ryl0001</cp:lastModifiedBy>
  <cp:revision>144</cp:revision>
  <dcterms:created xsi:type="dcterms:W3CDTF">2011-10-13T17:44:37Z</dcterms:created>
  <dcterms:modified xsi:type="dcterms:W3CDTF">2021-09-03T08:32:47Z</dcterms:modified>
</cp:coreProperties>
</file>