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sldIdLst>
    <p:sldId id="256" r:id="rId2"/>
    <p:sldId id="363" r:id="rId3"/>
    <p:sldId id="367" r:id="rId4"/>
    <p:sldId id="269" r:id="rId5"/>
    <p:sldId id="351" r:id="rId6"/>
    <p:sldId id="360" r:id="rId7"/>
    <p:sldId id="356" r:id="rId8"/>
    <p:sldId id="368" r:id="rId9"/>
    <p:sldId id="353" r:id="rId10"/>
    <p:sldId id="366" r:id="rId11"/>
    <p:sldId id="273" r:id="rId12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FEA7A0B5-03F7-49D0-B666-330B706CC1C0}">
          <p14:sldIdLst>
            <p14:sldId id="256"/>
            <p14:sldId id="363"/>
          </p14:sldIdLst>
        </p14:section>
        <p14:section name="Oddíl bez názvu" id="{716ECBE0-3BD8-435F-AD63-02A39B659C49}">
          <p14:sldIdLst>
            <p14:sldId id="367"/>
            <p14:sldId id="269"/>
            <p14:sldId id="351"/>
            <p14:sldId id="360"/>
            <p14:sldId id="356"/>
            <p14:sldId id="368"/>
            <p14:sldId id="353"/>
            <p14:sldId id="366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0929"/>
  </p:normalViewPr>
  <p:slideViewPr>
    <p:cSldViewPr>
      <p:cViewPr varScale="1">
        <p:scale>
          <a:sx n="85" d="100"/>
          <a:sy n="85" d="100"/>
        </p:scale>
        <p:origin x="140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71A94-FE0F-4BE3-9501-E23B4914FAB6}" type="datetimeFigureOut">
              <a:rPr lang="cs-CZ" smtClean="0"/>
              <a:t>10.12.2023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94D97-5373-4298-8B4E-E1196774D8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23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6 w 21600"/>
                <a:gd name="T1" fmla="*/ 0 h 21231"/>
                <a:gd name="T2" fmla="*/ 32 w 21600"/>
                <a:gd name="T3" fmla="*/ 13 h 21231"/>
                <a:gd name="T4" fmla="*/ 0 w 21600"/>
                <a:gd name="T5" fmla="*/ 13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FD21F-7B72-4377-9B6B-E8C859DC25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18F26-F1E9-4590-B6EC-E9E6238C03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64DF8-5DE6-45A3-A84D-185E2F5D8F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C3E8-819E-4156-9800-AC3EAADBB9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B4AF0-E47D-4C47-987B-6A94EAAE91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569EB-4052-4500-9DB1-B81EC4C0F4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C6111-84F6-4D9F-A650-6DF77B8EB6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B3542-ADA3-4CA9-A07E-88D3B768A7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6AE1F-3DC3-4E0F-87A4-B26FD0376A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0E9C1-8D4F-49E0-8561-2FCF7F8200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3DDA5-73ED-41CA-B7B9-FA45EFCAC7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8EF4E-FB7C-4C4A-B9E7-5B20452941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78 w 21600"/>
                <a:gd name="T3" fmla="*/ 34 h 21600"/>
                <a:gd name="T4" fmla="*/ 0 w 21600"/>
                <a:gd name="T5" fmla="*/ 3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A583FF-9F5D-469C-B3BB-B1E3900B7B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65625"/>
            <a:ext cx="7772400" cy="1007591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3600" b="1" dirty="0">
                <a:solidFill>
                  <a:schemeClr val="bg2"/>
                </a:solidFill>
              </a:rPr>
              <a:t>Odměňování zaměstnanců II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2205038"/>
            <a:ext cx="9144000" cy="1944687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latin typeface="Arial" pitchFamily="34" charset="0"/>
                <a:cs typeface="Arial" pitchFamily="34" charset="0"/>
              </a:rPr>
              <a:t>PERSONALISTIKA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11. seminář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619672" y="537321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2"/>
                </a:solidFill>
              </a:rPr>
              <a:t>Ing. Helena Marková, Ph.D.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8812" y="235496"/>
            <a:ext cx="11733052" cy="70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2" descr="SLU-znacka-OPF-horizo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7262"/>
            <a:ext cx="393788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 advAuto="300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648072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Příklad pro výpočet čisté mzdy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189"/>
            <a:ext cx="8136904" cy="5040435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err="1">
                <a:solidFill>
                  <a:schemeClr val="bg2"/>
                </a:solidFill>
              </a:rPr>
              <a:t>Vevox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Tx/>
              <a:buChar char="-"/>
            </a:pPr>
            <a:endParaRPr lang="cs-CZ" sz="30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PERSONALISTIKA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71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15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 autoUpdateAnimBg="0" advAuto="30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1052737"/>
            <a:ext cx="5832475" cy="165618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3500" dirty="0">
                <a:solidFill>
                  <a:schemeClr val="bg2"/>
                </a:solidFill>
              </a:rPr>
              <a:t>	</a:t>
            </a:r>
            <a:r>
              <a:rPr lang="cs-CZ" sz="3500" b="1" dirty="0">
                <a:solidFill>
                  <a:schemeClr val="bg2"/>
                </a:solidFill>
              </a:rPr>
              <a:t>Děkuji vám za pozornost a přeji příjemný zbytek dne. </a:t>
            </a:r>
            <a:endParaRPr lang="cs-CZ" sz="3500" dirty="0">
              <a:solidFill>
                <a:schemeClr val="bg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cs-CZ" sz="3500" dirty="0"/>
              <a:t>Děkuji vám za pozornost, přeji příjemný den.</a:t>
            </a:r>
          </a:p>
        </p:txBody>
      </p:sp>
      <p:pic>
        <p:nvPicPr>
          <p:cNvPr id="52242" name="Picture 18" descr="PE01931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5976" y="3212976"/>
            <a:ext cx="3864751" cy="2993572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PERSONALISTIKA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FA7C956-A34B-46E8-B883-E9F0F5CEA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348880"/>
            <a:ext cx="4656839" cy="407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 advAuto="30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432048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Co všechno je „odměna“</a:t>
            </a:r>
            <a:endParaRPr lang="cs-CZ" sz="3300" b="1" u="sng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165"/>
            <a:ext cx="8136904" cy="5256459"/>
          </a:xfrm>
        </p:spPr>
        <p:txBody>
          <a:bodyPr/>
          <a:lstStyle/>
          <a:p>
            <a:pPr marL="0" indent="0" algn="just">
              <a:buNone/>
            </a:pPr>
            <a:r>
              <a:rPr lang="cs-CZ" sz="1600" b="1" dirty="0">
                <a:solidFill>
                  <a:schemeClr val="bg2"/>
                </a:solidFill>
              </a:rPr>
              <a:t>Model celkové odměny podle Armstronga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PERSONALISTIKA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4CACC89-749B-4EE2-8EC4-99E95D36E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488832" cy="489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7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15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 autoUpdateAnimBg="0" advAuto="30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Odměna za práci a zdanění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432" y="1591553"/>
            <a:ext cx="8136904" cy="4751808"/>
          </a:xfrm>
        </p:spPr>
        <p:txBody>
          <a:bodyPr/>
          <a:lstStyle/>
          <a:p>
            <a:pPr marL="0" indent="0" algn="just">
              <a:buNone/>
            </a:pPr>
            <a:r>
              <a:rPr lang="cs-CZ" sz="3600" dirty="0">
                <a:solidFill>
                  <a:schemeClr val="bg2"/>
                </a:solidFill>
              </a:rPr>
              <a:t>Hrubá mzda </a:t>
            </a:r>
          </a:p>
          <a:p>
            <a:pPr marL="0" indent="0" algn="just">
              <a:buNone/>
            </a:pPr>
            <a:r>
              <a:rPr lang="cs-CZ" sz="3600" dirty="0">
                <a:solidFill>
                  <a:schemeClr val="bg2"/>
                </a:solidFill>
              </a:rPr>
              <a:t>= tarif, příplatky, náhrady za dovolenou a překážky v práci, mimořádné odměny</a:t>
            </a:r>
          </a:p>
          <a:p>
            <a:pPr marL="0" indent="0" algn="just">
              <a:buNone/>
            </a:pPr>
            <a:r>
              <a:rPr lang="cs-CZ" sz="3600" dirty="0">
                <a:solidFill>
                  <a:schemeClr val="bg2"/>
                </a:solidFill>
              </a:rPr>
              <a:t>= daní se …%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PERSONALISTIKA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27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 autoUpdateAnimBg="0" advAuto="30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Odměna za práci a zdanění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432" y="1591553"/>
            <a:ext cx="8136904" cy="4751808"/>
          </a:xfrm>
        </p:spPr>
        <p:txBody>
          <a:bodyPr/>
          <a:lstStyle/>
          <a:p>
            <a:pPr marL="0" indent="0" algn="just">
              <a:buNone/>
            </a:pPr>
            <a:r>
              <a:rPr lang="cs-CZ" sz="3600" dirty="0">
                <a:solidFill>
                  <a:schemeClr val="bg2"/>
                </a:solidFill>
              </a:rPr>
              <a:t>Hrubá mzda </a:t>
            </a:r>
          </a:p>
          <a:p>
            <a:pPr marL="0" indent="0" algn="just">
              <a:buNone/>
            </a:pPr>
            <a:r>
              <a:rPr lang="cs-CZ" sz="3600" dirty="0">
                <a:solidFill>
                  <a:schemeClr val="bg2"/>
                </a:solidFill>
              </a:rPr>
              <a:t>= Vyšším odvodům podléhá daňový základ přesahující 48násobek průměrné mzdy. Ta byla nařízením vlády stanovena pro rok 2023 na 40 324 Kč.</a:t>
            </a:r>
          </a:p>
          <a:p>
            <a:pPr marL="0" indent="0" algn="just">
              <a:buNone/>
            </a:pPr>
            <a:r>
              <a:rPr lang="cs-CZ" sz="3600" dirty="0">
                <a:solidFill>
                  <a:schemeClr val="bg2"/>
                </a:solidFill>
              </a:rPr>
              <a:t>= u těchto vysokých příjmů je daň …%</a:t>
            </a:r>
          </a:p>
          <a:p>
            <a:pPr marL="0" indent="0" algn="just">
              <a:buNone/>
            </a:pPr>
            <a:endParaRPr lang="cs-CZ" sz="36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PERSONALISTIKA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 autoUpdateAnimBg="0" advAuto="30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648072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Zdravotní pojištění u zaměstnanců 2023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189"/>
            <a:ext cx="8136904" cy="5040435"/>
          </a:xfrm>
        </p:spPr>
        <p:txBody>
          <a:bodyPr/>
          <a:lstStyle/>
          <a:p>
            <a:pPr algn="just">
              <a:buNone/>
            </a:pPr>
            <a:r>
              <a:rPr lang="cs-CZ" sz="3000" b="1" dirty="0">
                <a:solidFill>
                  <a:schemeClr val="bg2"/>
                </a:solidFill>
              </a:rPr>
              <a:t>Za zaměstnance musí být odvedeno pojištění ve výši 4,5% z hrubé mzdy zaměstnance + 9% za zaměstnavatele</a:t>
            </a:r>
            <a:r>
              <a:rPr lang="cs-CZ" sz="3000" dirty="0">
                <a:solidFill>
                  <a:schemeClr val="bg2"/>
                </a:solidFill>
              </a:rPr>
              <a:t>, nicméně minimální výše odvodu činí 2.336 Kč s tím, že zbývající část do 2.336 Kč se hradí ze mzdy zaměstnance.</a:t>
            </a:r>
          </a:p>
          <a:p>
            <a:pPr algn="just">
              <a:buNone/>
            </a:pPr>
            <a:r>
              <a:rPr lang="cs-CZ" sz="3000" dirty="0">
                <a:solidFill>
                  <a:schemeClr val="bg2"/>
                </a:solidFill>
              </a:rPr>
              <a:t>U koho je to problematické?</a:t>
            </a:r>
          </a:p>
          <a:p>
            <a:pPr algn="just">
              <a:buNone/>
            </a:pPr>
            <a:r>
              <a:rPr lang="cs-CZ" sz="3000" dirty="0">
                <a:solidFill>
                  <a:schemeClr val="bg2"/>
                </a:solidFill>
              </a:rPr>
              <a:t>Co je vyměřovací základ?</a:t>
            </a:r>
          </a:p>
          <a:p>
            <a:pPr algn="just">
              <a:buNone/>
            </a:pPr>
            <a:r>
              <a:rPr lang="cs-CZ" sz="3000" dirty="0">
                <a:solidFill>
                  <a:schemeClr val="bg2"/>
                </a:solidFill>
              </a:rPr>
              <a:t>Minimální vyměřovací základ?</a:t>
            </a:r>
          </a:p>
          <a:p>
            <a:pPr algn="just">
              <a:buNone/>
            </a:pPr>
            <a:r>
              <a:rPr lang="cs-CZ" sz="3000" dirty="0">
                <a:solidFill>
                  <a:schemeClr val="bg2"/>
                </a:solidFill>
              </a:rPr>
              <a:t>Za státní pojištěnce stát platí 1900 Kč. Kdo jsou státní pojištěnci?</a:t>
            </a:r>
          </a:p>
          <a:p>
            <a:pPr algn="just">
              <a:buNone/>
            </a:pPr>
            <a:endParaRPr lang="cs-CZ" sz="30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PERSONALISTIKA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74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15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18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2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4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24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8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27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 autoUpdateAnimBg="0" advAuto="30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648072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Sociální pojištění u zaměstnanců 2023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189"/>
            <a:ext cx="8136904" cy="5040435"/>
          </a:xfrm>
        </p:spPr>
        <p:txBody>
          <a:bodyPr/>
          <a:lstStyle/>
          <a:p>
            <a:pPr algn="just">
              <a:buNone/>
            </a:pPr>
            <a:r>
              <a:rPr lang="cs-CZ" sz="3000" dirty="0">
                <a:solidFill>
                  <a:schemeClr val="bg2"/>
                </a:solidFill>
              </a:rPr>
              <a:t> </a:t>
            </a:r>
            <a:r>
              <a:rPr lang="cs-CZ" sz="3000" b="1" dirty="0">
                <a:solidFill>
                  <a:schemeClr val="bg2"/>
                </a:solidFill>
              </a:rPr>
              <a:t>Sazby sociálního pojištění zaměstnance je 6,5% zaměstnavatele 24,8 %, celkem 31,3 % </a:t>
            </a:r>
            <a:r>
              <a:rPr lang="cs-CZ" sz="3000" dirty="0">
                <a:solidFill>
                  <a:schemeClr val="bg2"/>
                </a:solidFill>
              </a:rPr>
              <a:t>z hrubé mzdy.</a:t>
            </a:r>
          </a:p>
          <a:p>
            <a:pPr algn="just">
              <a:buNone/>
            </a:pPr>
            <a:endParaRPr lang="cs-CZ" sz="3000" dirty="0">
              <a:solidFill>
                <a:schemeClr val="bg2"/>
              </a:solidFill>
            </a:endParaRPr>
          </a:p>
          <a:p>
            <a:pPr algn="just">
              <a:buNone/>
            </a:pPr>
            <a:endParaRPr lang="cs-CZ" sz="3000" dirty="0">
              <a:solidFill>
                <a:schemeClr val="bg2"/>
              </a:solidFill>
            </a:endParaRPr>
          </a:p>
          <a:p>
            <a:pPr algn="just">
              <a:buNone/>
            </a:pPr>
            <a:endParaRPr lang="cs-CZ" sz="3000" dirty="0">
              <a:solidFill>
                <a:schemeClr val="bg2"/>
              </a:solidFill>
            </a:endParaRPr>
          </a:p>
          <a:p>
            <a:pPr algn="just">
              <a:buNone/>
            </a:pPr>
            <a:r>
              <a:rPr lang="cs-CZ" sz="3000" dirty="0">
                <a:solidFill>
                  <a:schemeClr val="bg2"/>
                </a:solidFill>
              </a:rPr>
              <a:t>Maximální vyměřovací základ je 1 935 552 Kč v roce 2023.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PERSONALISTIKA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AC6E72B5-BA47-43DB-A9E7-7F3A55F86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902592"/>
              </p:ext>
            </p:extLst>
          </p:nvPr>
        </p:nvGraphicFramePr>
        <p:xfrm>
          <a:off x="1259632" y="3068960"/>
          <a:ext cx="6799090" cy="1276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8460">
                  <a:extLst>
                    <a:ext uri="{9D8B030D-6E8A-4147-A177-3AD203B41FA5}">
                      <a16:colId xmlns:a16="http://schemas.microsoft.com/office/drawing/2014/main" val="4136612124"/>
                    </a:ext>
                  </a:extLst>
                </a:gridCol>
                <a:gridCol w="1797228">
                  <a:extLst>
                    <a:ext uri="{9D8B030D-6E8A-4147-A177-3AD203B41FA5}">
                      <a16:colId xmlns:a16="http://schemas.microsoft.com/office/drawing/2014/main" val="42358674"/>
                    </a:ext>
                  </a:extLst>
                </a:gridCol>
                <a:gridCol w="1834607">
                  <a:extLst>
                    <a:ext uri="{9D8B030D-6E8A-4147-A177-3AD203B41FA5}">
                      <a16:colId xmlns:a16="http://schemas.microsoft.com/office/drawing/2014/main" val="3335231642"/>
                    </a:ext>
                  </a:extLst>
                </a:gridCol>
                <a:gridCol w="1518795">
                  <a:extLst>
                    <a:ext uri="{9D8B030D-6E8A-4147-A177-3AD203B41FA5}">
                      <a16:colId xmlns:a16="http://schemas.microsoft.com/office/drawing/2014/main" val="1261292124"/>
                    </a:ext>
                  </a:extLst>
                </a:gridCol>
              </a:tblGrid>
              <a:tr h="923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solidFill>
                            <a:schemeClr val="bg2"/>
                          </a:solidFill>
                          <a:effectLst/>
                        </a:rPr>
                        <a:t>Rozdělení sazby SP</a:t>
                      </a:r>
                      <a:endParaRPr lang="cs-CZ" sz="16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důchodové pojištění</a:t>
                      </a:r>
                      <a:endParaRPr lang="cs-CZ" sz="16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nemocenské pojištění</a:t>
                      </a:r>
                      <a:endParaRPr lang="cs-CZ" sz="16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státní politika zaměstnanosti</a:t>
                      </a:r>
                      <a:endParaRPr lang="cs-CZ" sz="16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852587"/>
                  </a:ext>
                </a:extLst>
              </a:tr>
              <a:tr h="353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solidFill>
                            <a:schemeClr val="bg2"/>
                          </a:solidFill>
                          <a:effectLst/>
                        </a:rPr>
                        <a:t>24,8 %</a:t>
                      </a:r>
                      <a:endParaRPr lang="cs-CZ" sz="16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solidFill>
                            <a:schemeClr val="bg2"/>
                          </a:solidFill>
                          <a:effectLst/>
                        </a:rPr>
                        <a:t>21,5</a:t>
                      </a:r>
                      <a:endParaRPr lang="cs-CZ" sz="16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solidFill>
                            <a:schemeClr val="bg2"/>
                          </a:solidFill>
                          <a:effectLst/>
                        </a:rPr>
                        <a:t>2,1</a:t>
                      </a:r>
                      <a:endParaRPr lang="cs-CZ" sz="16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solidFill>
                            <a:schemeClr val="bg2"/>
                          </a:solidFill>
                          <a:effectLst/>
                        </a:rPr>
                        <a:t>1,2</a:t>
                      </a:r>
                      <a:endParaRPr lang="cs-CZ" sz="16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423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64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15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18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 autoUpdateAnimBg="0" advAuto="30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549275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Výplatní páska I</a:t>
            </a:r>
            <a:endParaRPr lang="cs-CZ" sz="3300" b="1" u="sng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136904" cy="475180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endParaRPr lang="cs-CZ" sz="30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PERSONALISTIKA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E47F245-5A86-4474-A06B-95A72EAAB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85392"/>
            <a:ext cx="8136904" cy="521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 nodePh="1">
                                  <p:stCondLst>
                                    <p:cond delay="1500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 autoUpdateAnimBg="0" advAuto="30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549275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Výplatní páska I</a:t>
            </a:r>
            <a:endParaRPr lang="cs-CZ" sz="3300" b="1" u="sng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85392"/>
            <a:ext cx="8136904" cy="513923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endParaRPr lang="cs-CZ" sz="30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PERSONALISTIKA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7B6EE2F-3552-4B03-9A78-48304279E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85392"/>
            <a:ext cx="8136903" cy="513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6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 nodePh="1">
                                  <p:stCondLst>
                                    <p:cond delay="1500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 autoUpdateAnimBg="0" advAuto="30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04328" y="764704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 dirty="0">
                <a:solidFill>
                  <a:schemeClr val="bg2"/>
                </a:solidFill>
                <a:effectLst/>
                <a:latin typeface="+mn-lt"/>
              </a:rPr>
              <a:t>Nejčastější slevy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304" y="1340768"/>
            <a:ext cx="8136904" cy="5255864"/>
          </a:xfrm>
        </p:spPr>
        <p:txBody>
          <a:bodyPr/>
          <a:lstStyle/>
          <a:p>
            <a:pPr marL="0" indent="0" algn="just">
              <a:buClr>
                <a:schemeClr val="bg2"/>
              </a:buClr>
              <a:buNone/>
              <a:defRPr/>
            </a:pPr>
            <a:r>
              <a:rPr lang="cs-CZ" sz="1600" b="1" dirty="0">
                <a:solidFill>
                  <a:schemeClr val="bg2"/>
                </a:solidFill>
              </a:rPr>
              <a:t>Na poplatníka</a:t>
            </a:r>
          </a:p>
          <a:p>
            <a:pPr algn="just">
              <a:buClr>
                <a:schemeClr val="bg2"/>
              </a:buClr>
              <a:buFontTx/>
              <a:buChar char="-"/>
              <a:defRPr/>
            </a:pPr>
            <a:r>
              <a:rPr lang="cs-CZ" sz="1600" b="1" dirty="0">
                <a:solidFill>
                  <a:schemeClr val="bg2"/>
                </a:solidFill>
              </a:rPr>
              <a:t>roční sleva: 30.840 Kč (měsíčně 2.570 Kč)</a:t>
            </a:r>
          </a:p>
          <a:p>
            <a:pPr algn="just">
              <a:buClr>
                <a:schemeClr val="bg2"/>
              </a:buClr>
              <a:buFontTx/>
              <a:buChar char="-"/>
              <a:defRPr/>
            </a:pPr>
            <a:endParaRPr lang="cs-CZ" sz="1600" b="1" dirty="0">
              <a:solidFill>
                <a:schemeClr val="bg2"/>
              </a:solidFill>
            </a:endParaRPr>
          </a:p>
          <a:p>
            <a:pPr marL="0" indent="0" algn="just">
              <a:buClr>
                <a:schemeClr val="bg2"/>
              </a:buClr>
              <a:buNone/>
              <a:defRPr/>
            </a:pPr>
            <a:r>
              <a:rPr lang="cs-CZ" sz="1600" b="1" dirty="0">
                <a:solidFill>
                  <a:schemeClr val="bg2"/>
                </a:solidFill>
              </a:rPr>
              <a:t>Slevy na děti</a:t>
            </a:r>
          </a:p>
          <a:p>
            <a:pPr marL="0" indent="0" algn="just">
              <a:buClr>
                <a:schemeClr val="bg2"/>
              </a:buClr>
              <a:buNone/>
              <a:defRPr/>
            </a:pPr>
            <a:endParaRPr lang="cs-CZ" sz="1600" b="1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0760" y="72008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PERSONALISTIKA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E7AB0F79-C6A4-4B31-98FE-F6DAC4D89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587089"/>
              </p:ext>
            </p:extLst>
          </p:nvPr>
        </p:nvGraphicFramePr>
        <p:xfrm>
          <a:off x="971600" y="2870835"/>
          <a:ext cx="7416823" cy="1494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0627">
                  <a:extLst>
                    <a:ext uri="{9D8B030D-6E8A-4147-A177-3AD203B41FA5}">
                      <a16:colId xmlns:a16="http://schemas.microsoft.com/office/drawing/2014/main" val="666286936"/>
                    </a:ext>
                  </a:extLst>
                </a:gridCol>
                <a:gridCol w="1928276">
                  <a:extLst>
                    <a:ext uri="{9D8B030D-6E8A-4147-A177-3AD203B41FA5}">
                      <a16:colId xmlns:a16="http://schemas.microsoft.com/office/drawing/2014/main" val="272990673"/>
                    </a:ext>
                  </a:extLst>
                </a:gridCol>
                <a:gridCol w="1968380">
                  <a:extLst>
                    <a:ext uri="{9D8B030D-6E8A-4147-A177-3AD203B41FA5}">
                      <a16:colId xmlns:a16="http://schemas.microsoft.com/office/drawing/2014/main" val="1145733431"/>
                    </a:ext>
                  </a:extLst>
                </a:gridCol>
                <a:gridCol w="1629540">
                  <a:extLst>
                    <a:ext uri="{9D8B030D-6E8A-4147-A177-3AD203B41FA5}">
                      <a16:colId xmlns:a16="http://schemas.microsoft.com/office/drawing/2014/main" val="3902717842"/>
                    </a:ext>
                  </a:extLst>
                </a:gridCol>
              </a:tblGrid>
              <a:tr h="581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solidFill>
                            <a:schemeClr val="bg2"/>
                          </a:solidFill>
                          <a:effectLst/>
                        </a:rPr>
                        <a:t>Slevy na děti</a:t>
                      </a:r>
                      <a:endParaRPr lang="cs-CZ" sz="16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1. dítě</a:t>
                      </a:r>
                      <a:endParaRPr lang="cs-CZ" sz="16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2. dítě</a:t>
                      </a:r>
                      <a:endParaRPr lang="cs-CZ" sz="16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3. – x. dítě</a:t>
                      </a:r>
                      <a:endParaRPr lang="cs-CZ" sz="16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0065678"/>
                  </a:ext>
                </a:extLst>
              </a:tr>
              <a:tr h="456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solidFill>
                            <a:schemeClr val="bg2"/>
                          </a:solidFill>
                          <a:effectLst/>
                        </a:rPr>
                        <a:t>ročně</a:t>
                      </a:r>
                      <a:endParaRPr lang="cs-CZ" sz="16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solidFill>
                            <a:schemeClr val="bg2"/>
                          </a:solidFill>
                          <a:effectLst/>
                        </a:rPr>
                        <a:t>15.204</a:t>
                      </a:r>
                      <a:endParaRPr lang="cs-CZ" sz="16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solidFill>
                            <a:schemeClr val="bg2"/>
                          </a:solidFill>
                          <a:effectLst/>
                        </a:rPr>
                        <a:t>22.230</a:t>
                      </a:r>
                      <a:endParaRPr lang="cs-CZ" sz="16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solidFill>
                            <a:schemeClr val="bg2"/>
                          </a:solidFill>
                          <a:effectLst/>
                        </a:rPr>
                        <a:t>27.840</a:t>
                      </a:r>
                      <a:endParaRPr lang="cs-CZ" sz="16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2465179"/>
                  </a:ext>
                </a:extLst>
              </a:tr>
              <a:tr h="456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solidFill>
                            <a:schemeClr val="bg2"/>
                          </a:solidFill>
                          <a:effectLst/>
                        </a:rPr>
                        <a:t>měsíčně</a:t>
                      </a:r>
                      <a:endParaRPr lang="cs-CZ" sz="16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solidFill>
                            <a:schemeClr val="bg2"/>
                          </a:solidFill>
                          <a:effectLst/>
                        </a:rPr>
                        <a:t>1.267</a:t>
                      </a:r>
                      <a:endParaRPr lang="cs-CZ" sz="16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solidFill>
                            <a:schemeClr val="bg2"/>
                          </a:solidFill>
                          <a:effectLst/>
                        </a:rPr>
                        <a:t>1.860</a:t>
                      </a:r>
                      <a:endParaRPr lang="cs-CZ" sz="16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solidFill>
                            <a:schemeClr val="bg2"/>
                          </a:solidFill>
                          <a:effectLst/>
                        </a:rPr>
                        <a:t>2.320</a:t>
                      </a:r>
                      <a:endParaRPr lang="cs-CZ" sz="16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663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83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theme/theme1.xml><?xml version="1.0" encoding="utf-8"?>
<a:theme xmlns:a="http://schemas.openxmlformats.org/drawingml/2006/main" name="Vzletný">
  <a:themeElements>
    <a:clrScheme name="Vzletný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Vzletný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zletný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C:\Templates\Presentation Designs\Vzletný.pot</Template>
  <TotalTime>9113</TotalTime>
  <Words>419</Words>
  <Application>Microsoft Office PowerPoint</Application>
  <PresentationFormat>Předvádění na obrazovce (4:3)</PresentationFormat>
  <Paragraphs>68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Vzletný</vt:lpstr>
      <vt:lpstr>Prezentace aplikace PowerPoint</vt:lpstr>
      <vt:lpstr>Co všechno je „odměna“</vt:lpstr>
      <vt:lpstr>Odměna za práci a zdanění</vt:lpstr>
      <vt:lpstr>Odměna za práci a zdanění</vt:lpstr>
      <vt:lpstr>Zdravotní pojištění u zaměstnanců 2023</vt:lpstr>
      <vt:lpstr>Sociální pojištění u zaměstnanců 2023</vt:lpstr>
      <vt:lpstr>Výplatní páska I</vt:lpstr>
      <vt:lpstr>Výplatní páska I</vt:lpstr>
      <vt:lpstr>Nejčastější slevy</vt:lpstr>
      <vt:lpstr>Příklad pro výpočet čisté mzdy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Řízení lidských zdrojů   Přednáška č. 2</dc:title>
  <dc:creator>patrik</dc:creator>
  <cp:lastModifiedBy>Helena Marková</cp:lastModifiedBy>
  <cp:revision>289</cp:revision>
  <cp:lastPrinted>1601-01-01T00:00:00Z</cp:lastPrinted>
  <dcterms:created xsi:type="dcterms:W3CDTF">2005-09-23T13:42:26Z</dcterms:created>
  <dcterms:modified xsi:type="dcterms:W3CDTF">2023-12-10T14:24:10Z</dcterms:modified>
</cp:coreProperties>
</file>