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3"/>
  </p:notesMasterIdLst>
  <p:sldIdLst>
    <p:sldId id="256" r:id="rId2"/>
    <p:sldId id="269" r:id="rId3"/>
    <p:sldId id="346" r:id="rId4"/>
    <p:sldId id="340" r:id="rId5"/>
    <p:sldId id="342" r:id="rId6"/>
    <p:sldId id="350" r:id="rId7"/>
    <p:sldId id="351" r:id="rId8"/>
    <p:sldId id="349" r:id="rId9"/>
    <p:sldId id="348" r:id="rId10"/>
    <p:sldId id="347" r:id="rId11"/>
    <p:sldId id="273" r:id="rId12"/>
  </p:sldIdLst>
  <p:sldSz cx="9144000" cy="6858000" type="screen4x3"/>
  <p:notesSz cx="6794500" cy="9931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787"/>
    <p:restoredTop sz="90929"/>
  </p:normalViewPr>
  <p:slideViewPr>
    <p:cSldViewPr>
      <p:cViewPr varScale="1">
        <p:scale>
          <a:sx n="77" d="100"/>
          <a:sy n="77" d="100"/>
        </p:scale>
        <p:origin x="1037" y="4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8100" y="0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571A94-FE0F-4BE3-9501-E23B4914FAB6}" type="datetimeFigureOut">
              <a:rPr lang="cs-CZ" smtClean="0"/>
              <a:t>02.10.2023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63638" y="1241425"/>
            <a:ext cx="4467225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79963"/>
            <a:ext cx="5435600" cy="39100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2925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8100" y="9432925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B94D97-5373-4298-8B4E-E1196774D8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02365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-1035050" y="1552575"/>
            <a:ext cx="10179050" cy="5305425"/>
            <a:chOff x="-652" y="978"/>
            <a:chExt cx="6412" cy="3342"/>
          </a:xfrm>
        </p:grpSpPr>
        <p:sp>
          <p:nvSpPr>
            <p:cNvPr id="5" name="Freeform 3"/>
            <p:cNvSpPr>
              <a:spLocks/>
            </p:cNvSpPr>
            <p:nvPr/>
          </p:nvSpPr>
          <p:spPr bwMode="auto">
            <a:xfrm>
              <a:off x="2061" y="1707"/>
              <a:ext cx="3699" cy="2613"/>
            </a:xfrm>
            <a:custGeom>
              <a:avLst/>
              <a:gdLst/>
              <a:ahLst/>
              <a:cxnLst>
                <a:cxn ang="0">
                  <a:pos x="1523" y="2611"/>
                </a:cxn>
                <a:cxn ang="0">
                  <a:pos x="3698" y="2612"/>
                </a:cxn>
                <a:cxn ang="0">
                  <a:pos x="3698" y="2228"/>
                </a:cxn>
                <a:cxn ang="0">
                  <a:pos x="0" y="0"/>
                </a:cxn>
                <a:cxn ang="0">
                  <a:pos x="160" y="118"/>
                </a:cxn>
                <a:cxn ang="0">
                  <a:pos x="292" y="219"/>
                </a:cxn>
                <a:cxn ang="0">
                  <a:pos x="441" y="347"/>
                </a:cxn>
                <a:cxn ang="0">
                  <a:pos x="585" y="482"/>
                </a:cxn>
                <a:cxn ang="0">
                  <a:pos x="796" y="711"/>
                </a:cxn>
                <a:cxn ang="0">
                  <a:pos x="983" y="955"/>
                </a:cxn>
                <a:cxn ang="0">
                  <a:pos x="1119" y="1168"/>
                </a:cxn>
                <a:cxn ang="0">
                  <a:pos x="1238" y="1388"/>
                </a:cxn>
                <a:cxn ang="0">
                  <a:pos x="1331" y="1608"/>
                </a:cxn>
                <a:cxn ang="0">
                  <a:pos x="1400" y="1809"/>
                </a:cxn>
                <a:cxn ang="0">
                  <a:pos x="1447" y="1979"/>
                </a:cxn>
                <a:cxn ang="0">
                  <a:pos x="1490" y="2190"/>
                </a:cxn>
                <a:cxn ang="0">
                  <a:pos x="1511" y="2374"/>
                </a:cxn>
                <a:cxn ang="0">
                  <a:pos x="1523" y="2611"/>
                </a:cxn>
              </a:cxnLst>
              <a:rect l="0" t="0" r="r" b="b"/>
              <a:pathLst>
                <a:path w="3699" h="2613">
                  <a:moveTo>
                    <a:pt x="1523" y="2611"/>
                  </a:moveTo>
                  <a:lnTo>
                    <a:pt x="3698" y="2612"/>
                  </a:lnTo>
                  <a:lnTo>
                    <a:pt x="3698" y="2228"/>
                  </a:lnTo>
                  <a:lnTo>
                    <a:pt x="0" y="0"/>
                  </a:lnTo>
                  <a:lnTo>
                    <a:pt x="160" y="118"/>
                  </a:lnTo>
                  <a:lnTo>
                    <a:pt x="292" y="219"/>
                  </a:lnTo>
                  <a:lnTo>
                    <a:pt x="441" y="347"/>
                  </a:lnTo>
                  <a:lnTo>
                    <a:pt x="585" y="482"/>
                  </a:lnTo>
                  <a:lnTo>
                    <a:pt x="796" y="711"/>
                  </a:lnTo>
                  <a:lnTo>
                    <a:pt x="983" y="955"/>
                  </a:lnTo>
                  <a:lnTo>
                    <a:pt x="1119" y="1168"/>
                  </a:lnTo>
                  <a:lnTo>
                    <a:pt x="1238" y="1388"/>
                  </a:lnTo>
                  <a:lnTo>
                    <a:pt x="1331" y="1608"/>
                  </a:lnTo>
                  <a:lnTo>
                    <a:pt x="1400" y="1809"/>
                  </a:lnTo>
                  <a:lnTo>
                    <a:pt x="1447" y="1979"/>
                  </a:lnTo>
                  <a:lnTo>
                    <a:pt x="1490" y="2190"/>
                  </a:lnTo>
                  <a:lnTo>
                    <a:pt x="1511" y="2374"/>
                  </a:lnTo>
                  <a:lnTo>
                    <a:pt x="1523" y="2611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6" name="Arc 4"/>
            <p:cNvSpPr>
              <a:spLocks/>
            </p:cNvSpPr>
            <p:nvPr/>
          </p:nvSpPr>
          <p:spPr bwMode="auto">
            <a:xfrm>
              <a:off x="-652" y="978"/>
              <a:ext cx="4237" cy="3342"/>
            </a:xfrm>
            <a:custGeom>
              <a:avLst/>
              <a:gdLst>
                <a:gd name="T0" fmla="*/ 6 w 21600"/>
                <a:gd name="T1" fmla="*/ 0 h 21231"/>
                <a:gd name="T2" fmla="*/ 32 w 21600"/>
                <a:gd name="T3" fmla="*/ 13 h 21231"/>
                <a:gd name="T4" fmla="*/ 0 w 21600"/>
                <a:gd name="T5" fmla="*/ 13 h 2123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231" fill="none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</a:path>
                <a:path w="21600" h="21231" stroke="0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  <a:lnTo>
                    <a:pt x="0" y="21231"/>
                  </a:lnTo>
                  <a:lnTo>
                    <a:pt x="3976" y="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</p:grpSp>
      <p:sp>
        <p:nvSpPr>
          <p:cNvPr id="3077" name="Rectangle 5"/>
          <p:cNvSpPr>
            <a:spLocks noGrp="1" noChangeArrowheads="1"/>
          </p:cNvSpPr>
          <p:nvPr>
            <p:ph type="ctrTitle" sz="quarter"/>
          </p:nvPr>
        </p:nvSpPr>
        <p:spPr>
          <a:xfrm>
            <a:off x="1293813" y="762000"/>
            <a:ext cx="77724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685800" y="3429000"/>
            <a:ext cx="6400800" cy="1752600"/>
          </a:xfrm>
        </p:spPr>
        <p:txBody>
          <a:bodyPr lIns="92075" tIns="46038" rIns="92075" bIns="46038"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2FD21F-7B72-4377-9B6B-E8C859DC259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818F26-F1E9-4590-B6EC-E9E6238C03B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A64DF8-5DE6-45A3-A84D-185E2F5D8F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ClipArt" preserve="1">
  <p:cSld name="Nadpis, text a klip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klipart 3"/>
          <p:cNvSpPr>
            <a:spLocks noGrp="1"/>
          </p:cNvSpPr>
          <p:nvPr>
            <p:ph type="clipArt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endParaRPr lang="cs-CZ" noProof="0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E6C3E8-819E-4156-9800-AC3EAADBB9F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FB4AF0-E47D-4C47-987B-6A94EAAE91E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6569EB-4052-4500-9DB1-B81EC4C0F43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CC6111-84F6-4D9F-A650-6DF77B8EB66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4B3542-ADA3-4CA9-A07E-88D3B768A7F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16AE1F-3DC3-4E0F-87A4-B26FD0376A3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10E9C1-8D4F-49E0-8561-2FCF7F82006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83DDA5-73ED-41CA-B7B9-FA45EFCAC74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E8EF4E-FB7C-4C4A-B9E7-5B20452941D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0"/>
          <p:cNvGrpSpPr>
            <a:grpSpLocks/>
          </p:cNvGrpSpPr>
          <p:nvPr/>
        </p:nvGrpSpPr>
        <p:grpSpPr bwMode="auto">
          <a:xfrm>
            <a:off x="0" y="1588"/>
            <a:ext cx="9132888" cy="6845300"/>
            <a:chOff x="0" y="1"/>
            <a:chExt cx="5753" cy="4312"/>
          </a:xfrm>
        </p:grpSpPr>
        <p:sp>
          <p:nvSpPr>
            <p:cNvPr id="2051" name="Freeform 3"/>
            <p:cNvSpPr>
              <a:spLocks/>
            </p:cNvSpPr>
            <p:nvPr/>
          </p:nvSpPr>
          <p:spPr bwMode="auto">
            <a:xfrm>
              <a:off x="3394" y="999"/>
              <a:ext cx="2359" cy="3314"/>
            </a:xfrm>
            <a:custGeom>
              <a:avLst/>
              <a:gdLst/>
              <a:ahLst/>
              <a:cxnLst>
                <a:cxn ang="0">
                  <a:pos x="1905" y="3312"/>
                </a:cxn>
                <a:cxn ang="0">
                  <a:pos x="2358" y="3313"/>
                </a:cxn>
                <a:cxn ang="0">
                  <a:pos x="2358" y="1437"/>
                </a:cxn>
                <a:cxn ang="0">
                  <a:pos x="0" y="0"/>
                </a:cxn>
                <a:cxn ang="0">
                  <a:pos x="201" y="150"/>
                </a:cxn>
                <a:cxn ang="0">
                  <a:pos x="366" y="279"/>
                </a:cxn>
                <a:cxn ang="0">
                  <a:pos x="552" y="441"/>
                </a:cxn>
                <a:cxn ang="0">
                  <a:pos x="732" y="612"/>
                </a:cxn>
                <a:cxn ang="0">
                  <a:pos x="996" y="903"/>
                </a:cxn>
                <a:cxn ang="0">
                  <a:pos x="1230" y="1212"/>
                </a:cxn>
                <a:cxn ang="0">
                  <a:pos x="1400" y="1482"/>
                </a:cxn>
                <a:cxn ang="0">
                  <a:pos x="1548" y="1761"/>
                </a:cxn>
                <a:cxn ang="0">
                  <a:pos x="1665" y="2040"/>
                </a:cxn>
                <a:cxn ang="0">
                  <a:pos x="1751" y="2295"/>
                </a:cxn>
                <a:cxn ang="0">
                  <a:pos x="1809" y="2511"/>
                </a:cxn>
                <a:cxn ang="0">
                  <a:pos x="1863" y="2778"/>
                </a:cxn>
                <a:cxn ang="0">
                  <a:pos x="1890" y="3012"/>
                </a:cxn>
                <a:cxn ang="0">
                  <a:pos x="1905" y="3312"/>
                </a:cxn>
              </a:cxnLst>
              <a:rect l="0" t="0" r="r" b="b"/>
              <a:pathLst>
                <a:path w="2359" h="3314">
                  <a:moveTo>
                    <a:pt x="1905" y="3312"/>
                  </a:moveTo>
                  <a:lnTo>
                    <a:pt x="2358" y="3313"/>
                  </a:lnTo>
                  <a:lnTo>
                    <a:pt x="2358" y="1437"/>
                  </a:lnTo>
                  <a:lnTo>
                    <a:pt x="0" y="0"/>
                  </a:lnTo>
                  <a:lnTo>
                    <a:pt x="201" y="150"/>
                  </a:lnTo>
                  <a:lnTo>
                    <a:pt x="366" y="279"/>
                  </a:lnTo>
                  <a:lnTo>
                    <a:pt x="552" y="441"/>
                  </a:lnTo>
                  <a:lnTo>
                    <a:pt x="732" y="612"/>
                  </a:lnTo>
                  <a:lnTo>
                    <a:pt x="996" y="903"/>
                  </a:lnTo>
                  <a:lnTo>
                    <a:pt x="1230" y="1212"/>
                  </a:lnTo>
                  <a:lnTo>
                    <a:pt x="1400" y="1482"/>
                  </a:lnTo>
                  <a:lnTo>
                    <a:pt x="1548" y="1761"/>
                  </a:lnTo>
                  <a:lnTo>
                    <a:pt x="1665" y="2040"/>
                  </a:lnTo>
                  <a:lnTo>
                    <a:pt x="1751" y="2295"/>
                  </a:lnTo>
                  <a:lnTo>
                    <a:pt x="1809" y="2511"/>
                  </a:lnTo>
                  <a:lnTo>
                    <a:pt x="1863" y="2778"/>
                  </a:lnTo>
                  <a:lnTo>
                    <a:pt x="1890" y="3012"/>
                  </a:lnTo>
                  <a:lnTo>
                    <a:pt x="1905" y="3312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033" name="Arc 4"/>
            <p:cNvSpPr>
              <a:spLocks/>
            </p:cNvSpPr>
            <p:nvPr/>
          </p:nvSpPr>
          <p:spPr bwMode="auto">
            <a:xfrm>
              <a:off x="0" y="1"/>
              <a:ext cx="5298" cy="4312"/>
            </a:xfrm>
            <a:custGeom>
              <a:avLst/>
              <a:gdLst>
                <a:gd name="T0" fmla="*/ 0 w 21600"/>
                <a:gd name="T1" fmla="*/ 0 h 21600"/>
                <a:gd name="T2" fmla="*/ 78 w 21600"/>
                <a:gd name="T3" fmla="*/ 34 h 21600"/>
                <a:gd name="T4" fmla="*/ 0 w 21600"/>
                <a:gd name="T5" fmla="*/ 34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</p:grpSp>
      <p:sp>
        <p:nvSpPr>
          <p:cNvPr id="2053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56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DA583FF-9F5D-469C-B3BB-B1E3900B7B1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031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060" r:id="rId1"/>
    <p:sldLayoutId id="2147484061" r:id="rId2"/>
    <p:sldLayoutId id="2147484062" r:id="rId3"/>
    <p:sldLayoutId id="2147484063" r:id="rId4"/>
    <p:sldLayoutId id="2147484064" r:id="rId5"/>
    <p:sldLayoutId id="2147484065" r:id="rId6"/>
    <p:sldLayoutId id="2147484066" r:id="rId7"/>
    <p:sldLayoutId id="2147484067" r:id="rId8"/>
    <p:sldLayoutId id="2147484068" r:id="rId9"/>
    <p:sldLayoutId id="2147484069" r:id="rId10"/>
    <p:sldLayoutId id="2147484070" r:id="rId11"/>
    <p:sldLayoutId id="214748407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000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XqBRE_Aw-8Q" TargetMode="External"/><Relationship Id="rId2" Type="http://schemas.openxmlformats.org/officeDocument/2006/relationships/hyperlink" Target="https://www.youtube.com/watch?v=w8L7uw9y7eU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nsp.cz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nsp.cz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onetonline.org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65625"/>
            <a:ext cx="7772400" cy="863575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1500" b="1" i="1" dirty="0">
                <a:solidFill>
                  <a:schemeClr val="bg2"/>
                </a:solidFill>
              </a:rPr>
              <a:t>	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3500" b="1" dirty="0">
                <a:solidFill>
                  <a:schemeClr val="bg2"/>
                </a:solidFill>
              </a:rPr>
              <a:t>Název pracovní pozice, náplň práce.</a:t>
            </a:r>
            <a:endParaRPr lang="cs-CZ" sz="2400" b="1" i="1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2205038"/>
            <a:ext cx="9144000" cy="1944687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3600" b="1" dirty="0">
                <a:latin typeface="Arial" pitchFamily="34" charset="0"/>
                <a:cs typeface="Arial" pitchFamily="34" charset="0"/>
              </a:rPr>
              <a:t>PERSONALISTIKA</a:t>
            </a:r>
            <a:endParaRPr lang="pt-BR" sz="3600" b="1" dirty="0"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b="1" dirty="0"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latin typeface="Arial" pitchFamily="34" charset="0"/>
                <a:cs typeface="Arial" pitchFamily="34" charset="0"/>
              </a:rPr>
              <a:t>2. seminář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1619672" y="5373216"/>
            <a:ext cx="61926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>
                <a:solidFill>
                  <a:schemeClr val="bg2"/>
                </a:solidFill>
              </a:rPr>
              <a:t>Ing. Helena Marková, Ph.D.</a:t>
            </a: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758812" y="235496"/>
            <a:ext cx="11733052" cy="7079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5" name="obrázek 2" descr="SLU-znacka-OPF-horizon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547262"/>
            <a:ext cx="3937883" cy="1224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build="p" autoUpdateAnimBg="0" advAuto="3000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Příští lekce - profil na LinkedIn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772816"/>
            <a:ext cx="8136904" cy="4751808"/>
          </a:xfrm>
        </p:spPr>
        <p:txBody>
          <a:bodyPr/>
          <a:lstStyle/>
          <a:p>
            <a:pPr marL="0" indent="0"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 </a:t>
            </a:r>
          </a:p>
          <a:p>
            <a:pPr marL="0" indent="0" algn="just">
              <a:buNone/>
            </a:pPr>
            <a:r>
              <a:rPr lang="cs-CZ" sz="3000" dirty="0">
                <a:solidFill>
                  <a:schemeClr val="bg2"/>
                </a:solidFill>
                <a:hlinkClick r:id="rId2"/>
              </a:rPr>
              <a:t>https://www.youtube.com/watch?v=w8L7uw9y7eU</a:t>
            </a:r>
            <a:endParaRPr lang="cs-CZ" sz="3000" dirty="0">
              <a:solidFill>
                <a:schemeClr val="bg2"/>
              </a:solidFill>
            </a:endParaRPr>
          </a:p>
          <a:p>
            <a:pPr marL="0" indent="0" algn="just">
              <a:buNone/>
            </a:pPr>
            <a:endParaRPr lang="cs-CZ" sz="3000" dirty="0">
              <a:solidFill>
                <a:schemeClr val="bg2"/>
              </a:solidFill>
            </a:endParaRPr>
          </a:p>
          <a:p>
            <a:pPr marL="0" indent="0" algn="just">
              <a:buNone/>
            </a:pPr>
            <a:r>
              <a:rPr lang="cs-CZ" sz="3000" dirty="0">
                <a:solidFill>
                  <a:srgbClr val="FF0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https://www.youtube.com/watch?v=XqBRE_Aw-8Q</a:t>
            </a:r>
            <a:endParaRPr lang="cs-CZ" sz="3000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endParaRPr lang="cs-CZ" sz="3000" dirty="0">
              <a:solidFill>
                <a:schemeClr val="bg2"/>
              </a:solidFill>
            </a:endParaRPr>
          </a:p>
          <a:p>
            <a:pPr marL="0" indent="0" algn="just">
              <a:buNone/>
            </a:pPr>
            <a:endParaRPr lang="cs-CZ" sz="3000" dirty="0">
              <a:solidFill>
                <a:schemeClr val="bg2"/>
              </a:solidFill>
            </a:endParaRPr>
          </a:p>
          <a:p>
            <a:pPr marL="0" indent="0"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		</a:t>
            </a:r>
          </a:p>
          <a:p>
            <a:pPr marL="0" indent="0" algn="just">
              <a:buNone/>
            </a:pPr>
            <a:endParaRPr lang="cs-CZ" sz="3000" dirty="0">
              <a:solidFill>
                <a:schemeClr val="bg2"/>
              </a:solidFill>
            </a:endParaRPr>
          </a:p>
          <a:p>
            <a:pPr marL="0" indent="0" algn="just">
              <a:buNone/>
            </a:pPr>
            <a:endParaRPr lang="cs-CZ" sz="3000" dirty="0">
              <a:solidFill>
                <a:schemeClr val="bg2"/>
              </a:solidFill>
            </a:endParaRPr>
          </a:p>
          <a:p>
            <a:pPr marL="0" indent="0" algn="just">
              <a:buNone/>
            </a:pPr>
            <a:endParaRPr lang="cs-CZ" sz="3000" dirty="0">
              <a:solidFill>
                <a:schemeClr val="bg2"/>
              </a:solidFill>
            </a:endParaRPr>
          </a:p>
          <a:p>
            <a:pPr marL="0" indent="0"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 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PERSONALISTIKA 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6225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99592" y="1052737"/>
            <a:ext cx="5832475" cy="1656184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sz="3500" dirty="0">
                <a:solidFill>
                  <a:schemeClr val="bg2"/>
                </a:solidFill>
              </a:rPr>
              <a:t>	</a:t>
            </a:r>
            <a:r>
              <a:rPr lang="cs-CZ" sz="3500" b="1" dirty="0">
                <a:solidFill>
                  <a:schemeClr val="bg2"/>
                </a:solidFill>
              </a:rPr>
              <a:t>Děkuji vám za pozornost a přeji příjemný zbytek dne. </a:t>
            </a:r>
            <a:endParaRPr lang="cs-CZ" sz="3500" dirty="0">
              <a:solidFill>
                <a:schemeClr val="bg2"/>
              </a:solidFill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cs-CZ" sz="3500" dirty="0"/>
              <a:t>Děkuji vám za pozornost, přeji příjemný den.</a:t>
            </a:r>
          </a:p>
        </p:txBody>
      </p:sp>
      <p:pic>
        <p:nvPicPr>
          <p:cNvPr id="52242" name="Picture 18" descr="PE01931_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355976" y="3212976"/>
            <a:ext cx="3864751" cy="2993572"/>
          </a:xfrm>
        </p:spPr>
      </p:pic>
      <p:sp>
        <p:nvSpPr>
          <p:cNvPr id="7" name="Obdélník 6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PERSONALISTIKA 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3FA7C956-A34B-46E8-B883-E9F0F5CEA48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3888" y="2348880"/>
            <a:ext cx="4656839" cy="407707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61000"/>
                            </p:stCondLst>
                            <p:childTnLst>
                              <p:par>
                                <p:cTn id="15" presetID="2" presetClass="entr" presetSubtype="8" fill="hold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2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2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7" grpId="0" build="p" autoUpdateAnimBg="0" advAuto="3000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 err="1">
                <a:solidFill>
                  <a:schemeClr val="bg2"/>
                </a:solidFill>
                <a:effectLst/>
                <a:latin typeface="+mn-lt"/>
              </a:rPr>
              <a:t>Vevox</a:t>
            </a:r>
            <a:endParaRPr lang="cs-CZ" sz="3300" b="1" dirty="0">
              <a:solidFill>
                <a:schemeClr val="bg2"/>
              </a:solidFill>
              <a:effectLst/>
              <a:latin typeface="+mn-lt"/>
            </a:endParaRP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772816"/>
            <a:ext cx="8136904" cy="4751808"/>
          </a:xfrm>
        </p:spPr>
        <p:txBody>
          <a:bodyPr/>
          <a:lstStyle/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Zkušební test </a:t>
            </a: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Historie a vývoj personalistiky</a:t>
            </a: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Novela ZP</a:t>
            </a:r>
          </a:p>
          <a:p>
            <a:pPr algn="just">
              <a:buNone/>
            </a:pPr>
            <a:endParaRPr lang="cs-CZ" sz="2900" dirty="0">
              <a:solidFill>
                <a:schemeClr val="bg2"/>
              </a:solidFill>
            </a:endParaRP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Bodování:</a:t>
            </a:r>
          </a:p>
          <a:p>
            <a:pPr algn="just"/>
            <a:r>
              <a:rPr lang="cs-CZ" sz="2900" dirty="0">
                <a:solidFill>
                  <a:schemeClr val="bg2"/>
                </a:solidFill>
              </a:rPr>
              <a:t>1 nebo 2 správně zodpovězené otázky =  1 bod</a:t>
            </a:r>
          </a:p>
          <a:p>
            <a:pPr algn="just"/>
            <a:r>
              <a:rPr lang="cs-CZ" sz="2900" dirty="0">
                <a:solidFill>
                  <a:schemeClr val="bg2"/>
                </a:solidFill>
              </a:rPr>
              <a:t>3, 4, 5 správně zodpovězených otázek = 2 body</a:t>
            </a:r>
          </a:p>
          <a:p>
            <a:pPr algn="just">
              <a:buNone/>
            </a:pPr>
            <a:endParaRPr lang="cs-CZ" sz="30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PERSONALISTIKA 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9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12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72000"/>
                            </p:stCondLst>
                            <p:childTnLst>
                              <p:par>
                                <p:cTn id="25" presetID="2" presetClass="entr" presetSubtype="1" fill="hold" grpId="0" nodeType="afterEffect">
                                  <p:stCondLst>
                                    <p:cond delay="120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92500"/>
                            </p:stCondLst>
                            <p:childTnLst>
                              <p:par>
                                <p:cTn id="30" presetID="2" presetClass="entr" presetSubtype="1" fill="hold" grpId="0" nodeType="afterEffect">
                                  <p:stCondLst>
                                    <p:cond delay="150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43000"/>
                            </p:stCondLst>
                            <p:childTnLst>
                              <p:par>
                                <p:cTn id="35" presetID="2" presetClass="entr" presetSubtype="1" fill="hold" grpId="0" nodeType="afterEffect">
                                  <p:stCondLst>
                                    <p:cond delay="180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40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40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  <p:bldP spid="44035" grpId="0" build="p" autoUpdateAnimBg="0" advAuto="3000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Dnešní téma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772816"/>
            <a:ext cx="8136904" cy="4751808"/>
          </a:xfrm>
        </p:spPr>
        <p:txBody>
          <a:bodyPr/>
          <a:lstStyle/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Název pracovní pozice</a:t>
            </a: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Proč je důležitý? </a:t>
            </a: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Kde najdeme přehled standardních názvů pozic?</a:t>
            </a: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Jak je to s novými pozicemi?</a:t>
            </a:r>
          </a:p>
          <a:p>
            <a:pPr algn="just">
              <a:buNone/>
            </a:pPr>
            <a:endParaRPr lang="cs-CZ" sz="2900" dirty="0">
              <a:solidFill>
                <a:schemeClr val="bg2"/>
              </a:solidFill>
            </a:endParaRPr>
          </a:p>
          <a:p>
            <a:pPr algn="just">
              <a:buNone/>
            </a:pPr>
            <a:endParaRPr lang="cs-CZ" sz="2900" dirty="0">
              <a:solidFill>
                <a:schemeClr val="bg2"/>
              </a:solidFill>
            </a:endParaRPr>
          </a:p>
          <a:p>
            <a:pPr algn="just">
              <a:buNone/>
            </a:pPr>
            <a:endParaRPr lang="cs-CZ" sz="30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PERSONALISTIKA 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1575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9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12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72000"/>
                            </p:stCondLst>
                            <p:childTnLst>
                              <p:par>
                                <p:cTn id="25" presetID="2" presetClass="entr" presetSubtype="1" fill="hold" grpId="0" nodeType="afterEffect">
                                  <p:stCondLst>
                                    <p:cond delay="150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  <p:bldP spid="44035" grpId="0" build="p" autoUpdateAnimBg="0" advAuto="3000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 err="1">
                <a:solidFill>
                  <a:schemeClr val="bg2"/>
                </a:solidFill>
                <a:effectLst/>
                <a:latin typeface="+mn-lt"/>
              </a:rPr>
              <a:t>Desing</a:t>
            </a: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 a redesign pracovního místa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772816"/>
            <a:ext cx="8136904" cy="4751808"/>
          </a:xfrm>
        </p:spPr>
        <p:txBody>
          <a:bodyPr/>
          <a:lstStyle/>
          <a:p>
            <a:pPr marL="0" indent="0"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Analýza práce</a:t>
            </a:r>
          </a:p>
          <a:p>
            <a:pPr marL="0" indent="0"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Pracovní operace 	        Pracovní úkol        Pracovní proces</a:t>
            </a:r>
          </a:p>
          <a:p>
            <a:pPr marL="0" indent="0"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Pracovní místo </a:t>
            </a:r>
          </a:p>
          <a:p>
            <a:pPr algn="just">
              <a:buFontTx/>
              <a:buChar char="-"/>
            </a:pPr>
            <a:r>
              <a:rPr lang="cs-CZ" sz="3000" dirty="0">
                <a:solidFill>
                  <a:schemeClr val="bg2"/>
                </a:solidFill>
              </a:rPr>
              <a:t>pracovní povinnosti 1 pracovníka</a:t>
            </a:r>
          </a:p>
          <a:p>
            <a:pPr algn="just">
              <a:buFontTx/>
              <a:buChar char="-"/>
            </a:pPr>
            <a:r>
              <a:rPr lang="cs-CZ" sz="3000" dirty="0">
                <a:solidFill>
                  <a:schemeClr val="bg2"/>
                </a:solidFill>
              </a:rPr>
              <a:t>požadovaná kvalifikace, znalosti, dovednosti, odpovědnosti a kompetence</a:t>
            </a:r>
          </a:p>
          <a:p>
            <a:pPr marL="0" indent="0"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Popis pracovního místa</a:t>
            </a:r>
          </a:p>
          <a:p>
            <a:pPr algn="just">
              <a:buFontTx/>
              <a:buChar char="-"/>
            </a:pPr>
            <a:endParaRPr lang="cs-CZ" sz="3000" dirty="0">
              <a:solidFill>
                <a:schemeClr val="bg2"/>
              </a:solidFill>
            </a:endParaRPr>
          </a:p>
          <a:p>
            <a:pPr marL="0" indent="0" algn="just">
              <a:buNone/>
            </a:pPr>
            <a:endParaRPr lang="cs-CZ" sz="3000" dirty="0">
              <a:solidFill>
                <a:schemeClr val="bg2"/>
              </a:solidFill>
            </a:endParaRPr>
          </a:p>
          <a:p>
            <a:pPr marL="0" indent="0" algn="just">
              <a:buNone/>
            </a:pPr>
            <a:endParaRPr lang="cs-CZ" sz="30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PERSONALISTIKA 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Šipka: doprava 1">
            <a:extLst>
              <a:ext uri="{FF2B5EF4-FFF2-40B4-BE49-F238E27FC236}">
                <a16:creationId xmlns:a16="http://schemas.microsoft.com/office/drawing/2014/main" id="{76BB9F47-6E22-48FB-982E-4BC751105C02}"/>
              </a:ext>
            </a:extLst>
          </p:cNvPr>
          <p:cNvSpPr/>
          <p:nvPr/>
        </p:nvSpPr>
        <p:spPr bwMode="auto">
          <a:xfrm>
            <a:off x="3279752" y="2386799"/>
            <a:ext cx="691492" cy="484632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Šipka: doprava 6">
            <a:extLst>
              <a:ext uri="{FF2B5EF4-FFF2-40B4-BE49-F238E27FC236}">
                <a16:creationId xmlns:a16="http://schemas.microsoft.com/office/drawing/2014/main" id="{95C95FB7-1C8D-4226-9014-9DE2F6F30101}"/>
              </a:ext>
            </a:extLst>
          </p:cNvPr>
          <p:cNvSpPr/>
          <p:nvPr/>
        </p:nvSpPr>
        <p:spPr bwMode="auto">
          <a:xfrm>
            <a:off x="6228184" y="2386799"/>
            <a:ext cx="691492" cy="484632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7730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7"/>
            <a:ext cx="7774632" cy="549276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Procesy v organizaci a popis pracovního místa místa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772816"/>
            <a:ext cx="8136904" cy="4751808"/>
          </a:xfrm>
        </p:spPr>
        <p:txBody>
          <a:bodyPr/>
          <a:lstStyle/>
          <a:p>
            <a:pPr marL="0" indent="0" algn="just">
              <a:buNone/>
            </a:pPr>
            <a:endParaRPr lang="cs-CZ" sz="3000" dirty="0">
              <a:solidFill>
                <a:schemeClr val="bg2"/>
              </a:solidFill>
            </a:endParaRPr>
          </a:p>
          <a:p>
            <a:pPr marL="0" indent="0"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 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PERSONALISTIKA 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4799078B-B143-4296-A792-50D238FF018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58" y="1428735"/>
            <a:ext cx="7305675" cy="5096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1491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Česká databáze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772816"/>
            <a:ext cx="8136904" cy="4751808"/>
          </a:xfrm>
        </p:spPr>
        <p:txBody>
          <a:bodyPr/>
          <a:lstStyle/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  <a:hlinkClick r:id="rId2"/>
              </a:rPr>
              <a:t>https://www.nsp.cz/</a:t>
            </a:r>
            <a:endParaRPr lang="cs-CZ" sz="2900" dirty="0">
              <a:solidFill>
                <a:schemeClr val="bg2"/>
              </a:solidFill>
            </a:endParaRPr>
          </a:p>
          <a:p>
            <a:pPr algn="just">
              <a:buNone/>
            </a:pPr>
            <a:endParaRPr lang="cs-CZ" sz="2900" dirty="0">
              <a:solidFill>
                <a:schemeClr val="bg2"/>
              </a:solidFill>
            </a:endParaRP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Jak hledat?</a:t>
            </a: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Co obsahuje?</a:t>
            </a: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Jak si poradit s kvalifikačními požadavky?</a:t>
            </a: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Využití v praxi.</a:t>
            </a:r>
          </a:p>
          <a:p>
            <a:pPr algn="just">
              <a:buNone/>
            </a:pPr>
            <a:endParaRPr lang="cs-CZ" sz="30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PERSONALISTIKA 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47315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Úkol 1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772816"/>
            <a:ext cx="8136904" cy="4751808"/>
          </a:xfrm>
        </p:spPr>
        <p:txBody>
          <a:bodyPr/>
          <a:lstStyle/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  <a:hlinkClick r:id="rId2"/>
              </a:rPr>
              <a:t>https://www.nsp.cz/</a:t>
            </a:r>
            <a:endParaRPr lang="cs-CZ" sz="2900" dirty="0">
              <a:solidFill>
                <a:schemeClr val="bg2"/>
              </a:solidFill>
            </a:endParaRP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tanečník, chirurg, učitel 1. stupně, horník, animátor, voják, pekař, instruktor jógy, výstavář, policista…</a:t>
            </a: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Co dělá? (základní charakteristika)</a:t>
            </a: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Jakou kvalifikaci potřebuje? </a:t>
            </a: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Jaké digitální kompetence potřebuje? </a:t>
            </a: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Jaké další znalosti a dovednosti – vyber, které Tě zaujmou…</a:t>
            </a: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Platové ohodnocení v kraji…medián. Kde je nejvyšší?</a:t>
            </a:r>
          </a:p>
          <a:p>
            <a:pPr algn="just">
              <a:buNone/>
            </a:pPr>
            <a:endParaRPr lang="cs-CZ" sz="2900" dirty="0">
              <a:solidFill>
                <a:schemeClr val="bg2"/>
              </a:solidFill>
            </a:endParaRPr>
          </a:p>
          <a:p>
            <a:pPr algn="just">
              <a:buNone/>
            </a:pPr>
            <a:endParaRPr lang="cs-CZ" sz="30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PERSONALISTIKA 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1897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Databáze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568" y="1413496"/>
            <a:ext cx="8136904" cy="4751808"/>
          </a:xfrm>
        </p:spPr>
        <p:txBody>
          <a:bodyPr/>
          <a:lstStyle/>
          <a:p>
            <a:pPr marL="0" indent="0" algn="just">
              <a:buNone/>
            </a:pPr>
            <a:r>
              <a:rPr lang="cs-CZ" dirty="0">
                <a:solidFill>
                  <a:schemeClr val="bg2"/>
                </a:solidFill>
              </a:rPr>
              <a:t>O*Net</a:t>
            </a:r>
          </a:p>
          <a:p>
            <a:pPr marL="0" indent="0" algn="just">
              <a:buNone/>
            </a:pPr>
            <a:r>
              <a:rPr lang="cs-CZ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https://www.onetonline.org</a:t>
            </a:r>
            <a:r>
              <a:rPr lang="cs-CZ" dirty="0">
                <a:solidFill>
                  <a:srgbClr val="FFFF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endParaRPr lang="cs-CZ" dirty="0">
              <a:solidFill>
                <a:schemeClr val="bg2"/>
              </a:solidFill>
            </a:endParaRPr>
          </a:p>
          <a:p>
            <a:pPr algn="just"/>
            <a:r>
              <a:rPr lang="cs-CZ" sz="3000" dirty="0">
                <a:solidFill>
                  <a:schemeClr val="bg2"/>
                </a:solidFill>
              </a:rPr>
              <a:t>nové pracovní pozice</a:t>
            </a:r>
          </a:p>
          <a:p>
            <a:pPr algn="just"/>
            <a:r>
              <a:rPr lang="cs-CZ" sz="3600" b="1" dirty="0" err="1">
                <a:solidFill>
                  <a:schemeClr val="bg2"/>
                </a:solidFill>
              </a:rPr>
              <a:t>Interest</a:t>
            </a:r>
            <a:r>
              <a:rPr lang="cs-CZ" sz="3600" b="1" dirty="0">
                <a:solidFill>
                  <a:schemeClr val="bg2"/>
                </a:solidFill>
              </a:rPr>
              <a:t> </a:t>
            </a:r>
            <a:r>
              <a:rPr lang="cs-CZ" sz="3600" b="1" dirty="0" err="1">
                <a:solidFill>
                  <a:schemeClr val="bg2"/>
                </a:solidFill>
              </a:rPr>
              <a:t>Profiler</a:t>
            </a:r>
            <a:r>
              <a:rPr lang="cs-CZ" sz="3600" b="1" dirty="0">
                <a:solidFill>
                  <a:schemeClr val="bg2"/>
                </a:solidFill>
              </a:rPr>
              <a:t> – pomocí 60 otázek si můžete vytvořit svůj profil a najít </a:t>
            </a:r>
            <a:r>
              <a:rPr lang="cs-CZ" sz="3600" b="1" dirty="0" err="1">
                <a:solidFill>
                  <a:schemeClr val="bg2"/>
                </a:solidFill>
              </a:rPr>
              <a:t>dream</a:t>
            </a:r>
            <a:r>
              <a:rPr lang="cs-CZ" sz="3600" b="1" dirty="0">
                <a:solidFill>
                  <a:schemeClr val="bg2"/>
                </a:solidFill>
              </a:rPr>
              <a:t> </a:t>
            </a:r>
            <a:r>
              <a:rPr lang="cs-CZ" sz="3600" b="1" dirty="0" err="1">
                <a:solidFill>
                  <a:schemeClr val="bg2"/>
                </a:solidFill>
              </a:rPr>
              <a:t>job</a:t>
            </a:r>
            <a:r>
              <a:rPr lang="cs-CZ" sz="3600" b="1" dirty="0">
                <a:solidFill>
                  <a:schemeClr val="bg2"/>
                </a:solidFill>
              </a:rPr>
              <a:t> </a:t>
            </a:r>
            <a:r>
              <a:rPr lang="cs-CZ" sz="3600" b="1" dirty="0">
                <a:solidFill>
                  <a:schemeClr val="bg2"/>
                </a:solidFill>
                <a:sym typeface="Wingdings" panose="05000000000000000000" pitchFamily="2" charset="2"/>
              </a:rPr>
              <a:t></a:t>
            </a:r>
          </a:p>
          <a:p>
            <a:pPr algn="just"/>
            <a:r>
              <a:rPr lang="cs-CZ" sz="3000" dirty="0">
                <a:solidFill>
                  <a:schemeClr val="bg2"/>
                </a:solidFill>
                <a:sym typeface="Wingdings" panose="05000000000000000000" pitchFamily="2" charset="2"/>
              </a:rPr>
              <a:t>regionální platové rozdíly</a:t>
            </a:r>
          </a:p>
          <a:p>
            <a:pPr marL="0" indent="0" algn="just">
              <a:buNone/>
            </a:pPr>
            <a:endParaRPr lang="cs-CZ" sz="29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PERSONALISTIKA 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1573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Úkol 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772816"/>
            <a:ext cx="8136904" cy="4751808"/>
          </a:xfrm>
        </p:spPr>
        <p:txBody>
          <a:bodyPr/>
          <a:lstStyle/>
          <a:p>
            <a:pPr algn="just">
              <a:buNone/>
            </a:pPr>
            <a:r>
              <a:rPr lang="cs-CZ" sz="2900" dirty="0" err="1">
                <a:solidFill>
                  <a:schemeClr val="bg2"/>
                </a:solidFill>
              </a:rPr>
              <a:t>Interest</a:t>
            </a:r>
            <a:r>
              <a:rPr lang="cs-CZ" sz="2900" dirty="0">
                <a:solidFill>
                  <a:schemeClr val="bg2"/>
                </a:solidFill>
              </a:rPr>
              <a:t> </a:t>
            </a:r>
            <a:r>
              <a:rPr lang="cs-CZ" sz="2900" dirty="0" err="1">
                <a:solidFill>
                  <a:schemeClr val="bg2"/>
                </a:solidFill>
              </a:rPr>
              <a:t>Profiler</a:t>
            </a:r>
            <a:endParaRPr lang="cs-CZ" sz="2900" dirty="0">
              <a:solidFill>
                <a:schemeClr val="bg2"/>
              </a:solidFill>
            </a:endParaRP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- najdi si svůj </a:t>
            </a:r>
            <a:r>
              <a:rPr lang="cs-CZ" sz="2900" dirty="0" err="1">
                <a:solidFill>
                  <a:schemeClr val="bg2"/>
                </a:solidFill>
              </a:rPr>
              <a:t>dream</a:t>
            </a:r>
            <a:r>
              <a:rPr lang="cs-CZ" sz="2900" dirty="0">
                <a:solidFill>
                  <a:schemeClr val="bg2"/>
                </a:solidFill>
              </a:rPr>
              <a:t> </a:t>
            </a:r>
            <a:r>
              <a:rPr lang="cs-CZ" sz="2900" dirty="0" err="1">
                <a:solidFill>
                  <a:schemeClr val="bg2"/>
                </a:solidFill>
              </a:rPr>
              <a:t>job</a:t>
            </a:r>
            <a:r>
              <a:rPr lang="cs-CZ" sz="2900" dirty="0">
                <a:solidFill>
                  <a:schemeClr val="bg2"/>
                </a:solidFill>
              </a:rPr>
              <a:t>.</a:t>
            </a:r>
          </a:p>
          <a:p>
            <a:pPr algn="just">
              <a:buNone/>
            </a:pPr>
            <a:endParaRPr lang="cs-CZ" sz="2900" dirty="0">
              <a:solidFill>
                <a:schemeClr val="bg2"/>
              </a:solidFill>
            </a:endParaRPr>
          </a:p>
          <a:p>
            <a:pPr algn="just">
              <a:buNone/>
            </a:pPr>
            <a:endParaRPr lang="cs-CZ" sz="30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PERSONALISTIKA 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43403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theme/theme1.xml><?xml version="1.0" encoding="utf-8"?>
<a:theme xmlns:a="http://schemas.openxmlformats.org/drawingml/2006/main" name="Vzletný">
  <a:themeElements>
    <a:clrScheme name="Vzletný 1">
      <a:dk1>
        <a:srgbClr val="000000"/>
      </a:dk1>
      <a:lt1>
        <a:srgbClr val="FFFFFF"/>
      </a:lt1>
      <a:dk2>
        <a:srgbClr val="0000FF"/>
      </a:dk2>
      <a:lt2>
        <a:srgbClr val="FFCC66"/>
      </a:lt2>
      <a:accent1>
        <a:srgbClr val="00FFFF"/>
      </a:accent1>
      <a:accent2>
        <a:srgbClr val="3366FF"/>
      </a:accent2>
      <a:accent3>
        <a:srgbClr val="AAAAFF"/>
      </a:accent3>
      <a:accent4>
        <a:srgbClr val="DADADA"/>
      </a:accent4>
      <a:accent5>
        <a:srgbClr val="AAFFFF"/>
      </a:accent5>
      <a:accent6>
        <a:srgbClr val="2D5CE7"/>
      </a:accent6>
      <a:hlink>
        <a:srgbClr val="FF0033"/>
      </a:hlink>
      <a:folHlink>
        <a:srgbClr val="FFFF00"/>
      </a:folHlink>
    </a:clrScheme>
    <a:fontScheme name="Vzletný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Vzletný 1">
        <a:dk1>
          <a:srgbClr val="000000"/>
        </a:dk1>
        <a:lt1>
          <a:srgbClr val="FFFFFF"/>
        </a:lt1>
        <a:dk2>
          <a:srgbClr val="0000FF"/>
        </a:dk2>
        <a:lt2>
          <a:srgbClr val="FFCC66"/>
        </a:lt2>
        <a:accent1>
          <a:srgbClr val="00FFFF"/>
        </a:accent1>
        <a:accent2>
          <a:srgbClr val="3366FF"/>
        </a:accent2>
        <a:accent3>
          <a:srgbClr val="AAAAFF"/>
        </a:accent3>
        <a:accent4>
          <a:srgbClr val="DADADA"/>
        </a:accent4>
        <a:accent5>
          <a:srgbClr val="AAFFFF"/>
        </a:accent5>
        <a:accent6>
          <a:srgbClr val="2D5CE7"/>
        </a:accent6>
        <a:hlink>
          <a:srgbClr val="FF0033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zletný 2">
        <a:dk1>
          <a:srgbClr val="000000"/>
        </a:dk1>
        <a:lt1>
          <a:srgbClr val="FFFFFF"/>
        </a:lt1>
        <a:dk2>
          <a:srgbClr val="000000"/>
        </a:dk2>
        <a:lt2>
          <a:srgbClr val="CCECFF"/>
        </a:lt2>
        <a:accent1>
          <a:srgbClr val="6699FF"/>
        </a:accent1>
        <a:accent2>
          <a:srgbClr val="66CCFF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5CB9E7"/>
        </a:accent6>
        <a:hlink>
          <a:srgbClr val="CC99FF"/>
        </a:hlink>
        <a:folHlink>
          <a:srgbClr val="00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zletný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D4D4D4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zletný 4">
        <a:dk1>
          <a:srgbClr val="000000"/>
        </a:dk1>
        <a:lt1>
          <a:srgbClr val="FFFFFF"/>
        </a:lt1>
        <a:dk2>
          <a:srgbClr val="008080"/>
        </a:dk2>
        <a:lt2>
          <a:srgbClr val="FFCC66"/>
        </a:lt2>
        <a:accent1>
          <a:srgbClr val="0099CC"/>
        </a:accent1>
        <a:accent2>
          <a:srgbClr val="009999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8A8A"/>
        </a:accent6>
        <a:hlink>
          <a:srgbClr val="6600CC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zletný 5">
        <a:dk1>
          <a:srgbClr val="000000"/>
        </a:dk1>
        <a:lt1>
          <a:srgbClr val="FFFFFF"/>
        </a:lt1>
        <a:dk2>
          <a:srgbClr val="993300"/>
        </a:dk2>
        <a:lt2>
          <a:srgbClr val="FFCC66"/>
        </a:lt2>
        <a:accent1>
          <a:srgbClr val="FF6633"/>
        </a:accent1>
        <a:accent2>
          <a:srgbClr val="CC6600"/>
        </a:accent2>
        <a:accent3>
          <a:srgbClr val="CAADAA"/>
        </a:accent3>
        <a:accent4>
          <a:srgbClr val="DADADA"/>
        </a:accent4>
        <a:accent5>
          <a:srgbClr val="FFB8AD"/>
        </a:accent5>
        <a:accent6>
          <a:srgbClr val="B95C00"/>
        </a:accent6>
        <a:hlink>
          <a:srgbClr val="CC0000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C:\Templates\Presentation Designs\Vzletný.pot</Template>
  <TotalTime>4873</TotalTime>
  <Words>450</Words>
  <Application>Microsoft Office PowerPoint</Application>
  <PresentationFormat>Předvádění na obrazovce (4:3)</PresentationFormat>
  <Paragraphs>79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6" baseType="lpstr">
      <vt:lpstr>Arial</vt:lpstr>
      <vt:lpstr>Calibri</vt:lpstr>
      <vt:lpstr>Times New Roman</vt:lpstr>
      <vt:lpstr>Wingdings</vt:lpstr>
      <vt:lpstr>Vzletný</vt:lpstr>
      <vt:lpstr>Prezentace aplikace PowerPoint</vt:lpstr>
      <vt:lpstr>Vevox</vt:lpstr>
      <vt:lpstr>Dnešní téma</vt:lpstr>
      <vt:lpstr>Desing a redesign pracovního místa</vt:lpstr>
      <vt:lpstr>Procesy v organizaci a popis pracovního místa místa</vt:lpstr>
      <vt:lpstr>Česká databáze</vt:lpstr>
      <vt:lpstr>Úkol 1</vt:lpstr>
      <vt:lpstr>Databáze</vt:lpstr>
      <vt:lpstr>Úkol </vt:lpstr>
      <vt:lpstr>Příští lekce - profil na LinkedIn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Řízení lidských zdrojů   Přednáška č. 2</dc:title>
  <dc:creator>patrik</dc:creator>
  <cp:lastModifiedBy>Helena Marková</cp:lastModifiedBy>
  <cp:revision>207</cp:revision>
  <cp:lastPrinted>1601-01-01T00:00:00Z</cp:lastPrinted>
  <dcterms:created xsi:type="dcterms:W3CDTF">2005-09-23T13:42:26Z</dcterms:created>
  <dcterms:modified xsi:type="dcterms:W3CDTF">2023-10-02T07:25:30Z</dcterms:modified>
</cp:coreProperties>
</file>