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0"/>
  </p:notesMasterIdLst>
  <p:sldIdLst>
    <p:sldId id="256" r:id="rId2"/>
    <p:sldId id="348" r:id="rId3"/>
    <p:sldId id="349" r:id="rId4"/>
    <p:sldId id="340" r:id="rId5"/>
    <p:sldId id="346" r:id="rId6"/>
    <p:sldId id="347" r:id="rId7"/>
    <p:sldId id="338" r:id="rId8"/>
    <p:sldId id="273" r:id="rId9"/>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7" d="100"/>
          <a:sy n="77" d="100"/>
        </p:scale>
        <p:origin x="40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21.10.2023</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4</a:t>
            </a:fld>
            <a:endParaRPr lang="cs-CZ"/>
          </a:p>
        </p:txBody>
      </p:sp>
    </p:spTree>
    <p:extLst>
      <p:ext uri="{BB962C8B-B14F-4D97-AF65-F5344CB8AC3E}">
        <p14:creationId xmlns:p14="http://schemas.microsoft.com/office/powerpoint/2010/main" val="2999090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w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365625"/>
            <a:ext cx="7772400" cy="863575"/>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Font typeface="Wingdings" pitchFamily="2" charset="2"/>
              <a:buNone/>
            </a:pPr>
            <a:r>
              <a:rPr lang="cs-CZ" sz="3500" b="1" dirty="0">
                <a:solidFill>
                  <a:schemeClr val="bg2"/>
                </a:solidFill>
              </a:rPr>
              <a:t>Pracovní smlouva. Dohody.</a:t>
            </a:r>
            <a:endParaRPr lang="cs-CZ" sz="2400" b="1" i="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PERSONALISTIKA</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a:latin typeface="Arial" pitchFamily="34" charset="0"/>
                <a:cs typeface="Arial" pitchFamily="34" charset="0"/>
              </a:rPr>
              <a:t>5. seminář</a:t>
            </a:r>
          </a:p>
        </p:txBody>
      </p:sp>
      <p:sp>
        <p:nvSpPr>
          <p:cNvPr id="2" name="TextovéPole 1"/>
          <p:cNvSpPr txBox="1"/>
          <p:nvPr/>
        </p:nvSpPr>
        <p:spPr>
          <a:xfrm>
            <a:off x="1619672" y="5373216"/>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3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080120"/>
          </a:xfrm>
        </p:spPr>
        <p:txBody>
          <a:bodyPr/>
          <a:lstStyle/>
          <a:p>
            <a:pPr eaLnBrk="1" hangingPunct="1">
              <a:defRPr/>
            </a:pPr>
            <a:r>
              <a:rPr lang="cs-CZ" sz="3300" b="1" dirty="0">
                <a:solidFill>
                  <a:schemeClr val="bg2"/>
                </a:solidFill>
                <a:effectLst/>
                <a:latin typeface="+mn-lt"/>
              </a:rPr>
              <a:t>Pracovní poměr </a:t>
            </a:r>
            <a:br>
              <a:rPr lang="cs-CZ" sz="3300" b="1" dirty="0">
                <a:solidFill>
                  <a:schemeClr val="bg2"/>
                </a:solidFill>
                <a:effectLst/>
                <a:latin typeface="+mn-lt"/>
              </a:rPr>
            </a:br>
            <a:r>
              <a:rPr lang="cs-CZ" sz="3300" b="1" dirty="0">
                <a:solidFill>
                  <a:schemeClr val="bg2"/>
                </a:solidFill>
                <a:effectLst/>
                <a:latin typeface="+mn-lt"/>
              </a:rPr>
              <a:t>založený pracovní smlouvou</a:t>
            </a:r>
          </a:p>
        </p:txBody>
      </p:sp>
      <p:sp>
        <p:nvSpPr>
          <p:cNvPr id="44035" name="Rectangle 3"/>
          <p:cNvSpPr>
            <a:spLocks noGrp="1" noChangeArrowheads="1"/>
          </p:cNvSpPr>
          <p:nvPr>
            <p:ph type="body" idx="1"/>
          </p:nvPr>
        </p:nvSpPr>
        <p:spPr>
          <a:xfrm>
            <a:off x="467544" y="1772816"/>
            <a:ext cx="8136904" cy="4751808"/>
          </a:xfrm>
        </p:spPr>
        <p:txBody>
          <a:bodyPr/>
          <a:lstStyle/>
          <a:p>
            <a:pPr marL="0" indent="0" algn="just">
              <a:buNone/>
            </a:pPr>
            <a:r>
              <a:rPr lang="cs-CZ" sz="3000" dirty="0">
                <a:solidFill>
                  <a:schemeClr val="bg2"/>
                </a:solidFill>
              </a:rPr>
              <a:t>1. Co musí obsahovat pracovní smlouva?</a:t>
            </a:r>
          </a:p>
          <a:p>
            <a:pPr marL="0" indent="0" algn="just">
              <a:buNone/>
            </a:pPr>
            <a:r>
              <a:rPr lang="cs-CZ" sz="3000" dirty="0">
                <a:solidFill>
                  <a:schemeClr val="bg2"/>
                </a:solidFill>
              </a:rPr>
              <a:t>(den nástupu, druh práce, místo výkonu práce-povinné)</a:t>
            </a:r>
          </a:p>
          <a:p>
            <a:pPr marL="0" indent="0" algn="just">
              <a:buNone/>
            </a:pPr>
            <a:r>
              <a:rPr lang="cs-CZ" sz="3000" dirty="0">
                <a:solidFill>
                  <a:schemeClr val="bg2"/>
                </a:solidFill>
              </a:rPr>
              <a:t>2. Písemná forma </a:t>
            </a:r>
          </a:p>
          <a:p>
            <a:pPr marL="0" indent="0" algn="just">
              <a:buNone/>
            </a:pPr>
            <a:r>
              <a:rPr lang="cs-CZ" sz="3000" dirty="0">
                <a:solidFill>
                  <a:schemeClr val="bg2"/>
                </a:solidFill>
              </a:rPr>
              <a:t>3. Další údaje a informační povinnost zaměstnavatele</a:t>
            </a:r>
          </a:p>
          <a:p>
            <a:pPr marL="0" indent="0">
              <a:buNone/>
            </a:pPr>
            <a:r>
              <a:rPr lang="cs-CZ" sz="1600" b="1" dirty="0">
                <a:solidFill>
                  <a:schemeClr val="bg2"/>
                </a:solidFill>
              </a:rPr>
              <a:t>Identifikaci smluvních, z</a:t>
            </a:r>
            <a:r>
              <a:rPr lang="cs-CZ" sz="1600" dirty="0">
                <a:solidFill>
                  <a:schemeClr val="bg2"/>
                </a:solidFill>
              </a:rPr>
              <a:t>da se uzavírá</a:t>
            </a:r>
            <a:r>
              <a:rPr lang="cs-CZ" sz="1600" b="1" dirty="0">
                <a:solidFill>
                  <a:schemeClr val="bg2"/>
                </a:solidFill>
              </a:rPr>
              <a:t> pracovní poměr na dobu neurčitou či určitou</a:t>
            </a:r>
            <a:r>
              <a:rPr lang="cs-CZ" sz="1600" dirty="0">
                <a:solidFill>
                  <a:schemeClr val="bg2"/>
                </a:solidFill>
              </a:rPr>
              <a:t> (a případně do kdy), sjednání </a:t>
            </a:r>
            <a:r>
              <a:rPr lang="cs-CZ" sz="1600" b="1" dirty="0">
                <a:solidFill>
                  <a:schemeClr val="bg2"/>
                </a:solidFill>
              </a:rPr>
              <a:t>zkušební doby</a:t>
            </a:r>
            <a:r>
              <a:rPr lang="cs-CZ" sz="1600" dirty="0">
                <a:solidFill>
                  <a:schemeClr val="bg2"/>
                </a:solidFill>
              </a:rPr>
              <a:t>, během níž lze pracovní poměr poměrně snadno ukončit, a její případná délka, způsob a výše </a:t>
            </a:r>
            <a:r>
              <a:rPr lang="cs-CZ" sz="1600" b="1" dirty="0">
                <a:solidFill>
                  <a:schemeClr val="bg2"/>
                </a:solidFill>
              </a:rPr>
              <a:t>odměny</a:t>
            </a:r>
            <a:r>
              <a:rPr lang="cs-CZ" sz="1600" dirty="0">
                <a:solidFill>
                  <a:schemeClr val="bg2"/>
                </a:solidFill>
              </a:rPr>
              <a:t> zaměstnance, </a:t>
            </a:r>
            <a:r>
              <a:rPr lang="cs-CZ" sz="1600" b="1" dirty="0">
                <a:solidFill>
                  <a:schemeClr val="bg2"/>
                </a:solidFill>
              </a:rPr>
              <a:t>mlčenlivost</a:t>
            </a:r>
            <a:r>
              <a:rPr lang="cs-CZ" sz="1600" dirty="0">
                <a:solidFill>
                  <a:schemeClr val="bg2"/>
                </a:solidFill>
              </a:rPr>
              <a:t> a ustanovení týkající se </a:t>
            </a:r>
            <a:r>
              <a:rPr lang="cs-CZ" sz="1600" b="1" dirty="0">
                <a:solidFill>
                  <a:schemeClr val="bg2"/>
                </a:solidFill>
              </a:rPr>
              <a:t>GDPR, datum a vlastnoruční podpisy</a:t>
            </a:r>
            <a:r>
              <a:rPr lang="cs-CZ" sz="1600" dirty="0">
                <a:solidFill>
                  <a:schemeClr val="bg2"/>
                </a:solidFill>
              </a:rPr>
              <a:t>.</a:t>
            </a:r>
          </a:p>
          <a:p>
            <a:pPr marL="0" indent="0" algn="just">
              <a:buNone/>
            </a:pPr>
            <a:endParaRPr lang="cs-CZ" sz="3000"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256571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080120"/>
          </a:xfrm>
        </p:spPr>
        <p:txBody>
          <a:bodyPr/>
          <a:lstStyle/>
          <a:p>
            <a:pPr eaLnBrk="1" hangingPunct="1">
              <a:defRPr/>
            </a:pPr>
            <a:r>
              <a:rPr lang="cs-CZ" sz="3300" b="1" dirty="0">
                <a:solidFill>
                  <a:schemeClr val="bg2"/>
                </a:solidFill>
                <a:effectLst/>
                <a:latin typeface="+mn-lt"/>
              </a:rPr>
              <a:t>Pracovní smlouva – časové vymezení</a:t>
            </a:r>
          </a:p>
        </p:txBody>
      </p:sp>
      <p:sp>
        <p:nvSpPr>
          <p:cNvPr id="44035" name="Rectangle 3"/>
          <p:cNvSpPr>
            <a:spLocks noGrp="1" noChangeArrowheads="1"/>
          </p:cNvSpPr>
          <p:nvPr>
            <p:ph type="body" idx="1"/>
          </p:nvPr>
        </p:nvSpPr>
        <p:spPr>
          <a:xfrm>
            <a:off x="467544" y="1772816"/>
            <a:ext cx="8136904" cy="4751808"/>
          </a:xfrm>
        </p:spPr>
        <p:txBody>
          <a:bodyPr/>
          <a:lstStyle/>
          <a:p>
            <a:pPr marL="0" indent="0" algn="just">
              <a:buNone/>
            </a:pPr>
            <a:r>
              <a:rPr lang="cs-CZ" sz="3000" dirty="0">
                <a:solidFill>
                  <a:schemeClr val="bg2"/>
                </a:solidFill>
              </a:rPr>
              <a:t>Časové vymezení (doba určitá, neurčitá)</a:t>
            </a:r>
          </a:p>
          <a:p>
            <a:pPr marL="0" indent="0" algn="just">
              <a:buNone/>
            </a:pPr>
            <a:r>
              <a:rPr lang="cs-CZ" sz="1800" dirty="0">
                <a:solidFill>
                  <a:schemeClr val="bg2"/>
                </a:solidFill>
              </a:rPr>
              <a:t>Je možné sjednat pracovní poměr na dobu určitou nejvýše tří let ode dne vzniku pracovního poměru, přičemž ode dne vzniku prvního pracovního poměru může být doba určitá opakována pouze dvakrát. </a:t>
            </a:r>
          </a:p>
          <a:p>
            <a:pPr marL="0" indent="0" algn="just">
              <a:buNone/>
            </a:pPr>
            <a:r>
              <a:rPr lang="cs-CZ" sz="3000" dirty="0">
                <a:solidFill>
                  <a:schemeClr val="bg2"/>
                </a:solidFill>
              </a:rPr>
              <a:t>Jak rozumíte?</a:t>
            </a:r>
          </a:p>
          <a:p>
            <a:pPr marL="0" indent="0" algn="just">
              <a:buNone/>
            </a:pPr>
            <a:r>
              <a:rPr lang="cs-CZ" sz="1800" dirty="0">
                <a:solidFill>
                  <a:schemeClr val="bg2"/>
                </a:solidFill>
              </a:rPr>
              <a:t>Pracovní poměr je sjednán na dobu určitou, jen pokud je tak písemně stanoveno v pracovní smlouvě. Pokud by smlouva neobsahovala žádné ujednání o tom, na jakou dobu je pracovní poměr sjednán, pak platí, že byl uzavřen na dobu neurčitou.</a:t>
            </a:r>
          </a:p>
          <a:p>
            <a:pPr marL="0" indent="0" algn="just">
              <a:buNone/>
            </a:pPr>
            <a:r>
              <a:rPr lang="cs-CZ" sz="3000" dirty="0">
                <a:solidFill>
                  <a:schemeClr val="bg2"/>
                </a:solidFill>
              </a:rPr>
              <a:t>Proč toto?</a:t>
            </a:r>
            <a:endParaRPr lang="cs-CZ" sz="1800" dirty="0">
              <a:solidFill>
                <a:schemeClr val="bg2"/>
              </a:solidFill>
            </a:endParaRPr>
          </a:p>
          <a:p>
            <a:pPr marL="0" indent="0" algn="just">
              <a:buNone/>
            </a:pPr>
            <a:r>
              <a:rPr lang="cs-CZ" sz="1800" dirty="0">
                <a:solidFill>
                  <a:schemeClr val="bg2"/>
                </a:solidFill>
              </a:rPr>
              <a:t>Pokud zaměstnanec a zaměstnavatel "vyčerpají" maximální dobu určitou, kterou si mohou podle zákoníku práce sjednat, mohou si pracovní poměr na dobu určitou znovu sjednat nejdříve po uplynutí dob tří let od ukončení dosavadního pracovního poměru na dobu určitou.</a:t>
            </a:r>
          </a:p>
          <a:p>
            <a:pPr marL="0" indent="0" algn="just">
              <a:buNone/>
            </a:pPr>
            <a:endParaRPr lang="cs-CZ" sz="3000" dirty="0">
              <a:solidFill>
                <a:schemeClr val="bg2"/>
              </a:solidFill>
            </a:endParaRPr>
          </a:p>
          <a:p>
            <a:pPr algn="just">
              <a:buFontTx/>
              <a:buChar char="-"/>
            </a:pPr>
            <a:endParaRPr lang="cs-CZ" sz="3000"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8925918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080120"/>
          </a:xfrm>
        </p:spPr>
        <p:txBody>
          <a:bodyPr/>
          <a:lstStyle/>
          <a:p>
            <a:pPr eaLnBrk="1" hangingPunct="1">
              <a:defRPr/>
            </a:pPr>
            <a:r>
              <a:rPr lang="cs-CZ" sz="3300" b="1" dirty="0">
                <a:solidFill>
                  <a:schemeClr val="bg2"/>
                </a:solidFill>
                <a:effectLst/>
                <a:latin typeface="+mn-lt"/>
              </a:rPr>
              <a:t>Pracovní smlouva – ujednání o zkušební době</a:t>
            </a:r>
          </a:p>
        </p:txBody>
      </p:sp>
      <p:sp>
        <p:nvSpPr>
          <p:cNvPr id="44035" name="Rectangle 3"/>
          <p:cNvSpPr>
            <a:spLocks noGrp="1" noChangeArrowheads="1"/>
          </p:cNvSpPr>
          <p:nvPr>
            <p:ph type="body" idx="1"/>
          </p:nvPr>
        </p:nvSpPr>
        <p:spPr>
          <a:xfrm>
            <a:off x="467544" y="1772816"/>
            <a:ext cx="8136904" cy="4751808"/>
          </a:xfrm>
        </p:spPr>
        <p:txBody>
          <a:bodyPr/>
          <a:lstStyle/>
          <a:p>
            <a:pPr marL="0" indent="0" algn="just">
              <a:buNone/>
            </a:pPr>
            <a:r>
              <a:rPr lang="cs-CZ" sz="1800" dirty="0">
                <a:solidFill>
                  <a:schemeClr val="bg2"/>
                </a:solidFill>
              </a:rPr>
              <a:t>Zkušební dobu je možné sjednat nejpozději v den, který byl sjednán jako den nástupu do práce.</a:t>
            </a:r>
          </a:p>
          <a:p>
            <a:pPr marL="0" indent="0" algn="just">
              <a:buNone/>
            </a:pPr>
            <a:r>
              <a:rPr lang="cs-CZ" sz="1800" dirty="0">
                <a:solidFill>
                  <a:schemeClr val="bg2"/>
                </a:solidFill>
              </a:rPr>
              <a:t>O dobu celodenních překážek v práci, pro které zaměstnanec nekoná v průběhu zkušební doby pro zaměstnavatele práci (tedy např. o dobu, kdy je zaměstnanec nemocný) a dobu celodenní dovolené, se zkušební doba prodlužuje.</a:t>
            </a:r>
          </a:p>
          <a:p>
            <a:pPr marL="0" indent="0" algn="just">
              <a:buNone/>
            </a:pPr>
            <a:r>
              <a:rPr lang="cs-CZ" sz="1800" dirty="0">
                <a:solidFill>
                  <a:schemeClr val="bg2"/>
                </a:solidFill>
              </a:rPr>
              <a:t>Zkušební doba nesmí být delší než:</a:t>
            </a:r>
          </a:p>
          <a:p>
            <a:pPr algn="just">
              <a:buFont typeface="Wingdings" panose="05000000000000000000" pitchFamily="2" charset="2"/>
              <a:buChar char="Ø"/>
            </a:pPr>
            <a:r>
              <a:rPr lang="cs-CZ" sz="1800" dirty="0">
                <a:solidFill>
                  <a:schemeClr val="bg2"/>
                </a:solidFill>
              </a:rPr>
              <a:t>    3 měsíce po sobě jdoucí ode dne vzniku pracovního poměru,</a:t>
            </a:r>
          </a:p>
          <a:p>
            <a:pPr algn="just">
              <a:buFont typeface="Wingdings" panose="05000000000000000000" pitchFamily="2" charset="2"/>
              <a:buChar char="Ø"/>
            </a:pPr>
            <a:r>
              <a:rPr lang="cs-CZ" sz="1800" dirty="0">
                <a:solidFill>
                  <a:schemeClr val="bg2"/>
                </a:solidFill>
              </a:rPr>
              <a:t>    6 měsíců po sobě jdoucích ode dne vzniku pracovního poměru vedoucího zaměstnance.</a:t>
            </a:r>
          </a:p>
          <a:p>
            <a:pPr marL="0" indent="0" algn="just">
              <a:buNone/>
            </a:pPr>
            <a:endParaRPr lang="cs-CZ" sz="1800" dirty="0">
              <a:solidFill>
                <a:schemeClr val="bg2"/>
              </a:solidFill>
            </a:endParaRPr>
          </a:p>
          <a:p>
            <a:pPr algn="just">
              <a:buFontTx/>
              <a:buChar char="-"/>
            </a:pPr>
            <a:endParaRPr lang="cs-CZ" sz="3000"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477306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080120"/>
          </a:xfrm>
        </p:spPr>
        <p:txBody>
          <a:bodyPr/>
          <a:lstStyle/>
          <a:p>
            <a:pPr eaLnBrk="1" hangingPunct="1">
              <a:defRPr/>
            </a:pPr>
            <a:r>
              <a:rPr lang="cs-CZ" sz="3300" b="1" dirty="0">
                <a:solidFill>
                  <a:schemeClr val="bg2"/>
                </a:solidFill>
                <a:effectLst/>
                <a:latin typeface="+mn-lt"/>
              </a:rPr>
              <a:t>Dohoda o pracovní činnosti</a:t>
            </a:r>
          </a:p>
        </p:txBody>
      </p:sp>
      <p:sp>
        <p:nvSpPr>
          <p:cNvPr id="44035" name="Rectangle 3"/>
          <p:cNvSpPr>
            <a:spLocks noGrp="1" noChangeArrowheads="1"/>
          </p:cNvSpPr>
          <p:nvPr>
            <p:ph type="body" idx="1"/>
          </p:nvPr>
        </p:nvSpPr>
        <p:spPr>
          <a:xfrm>
            <a:off x="467544" y="1772816"/>
            <a:ext cx="8136904" cy="4751808"/>
          </a:xfrm>
        </p:spPr>
        <p:txBody>
          <a:bodyPr/>
          <a:lstStyle/>
          <a:p>
            <a:pPr marL="514350" indent="-514350" algn="just">
              <a:buAutoNum type="arabicPeriod"/>
            </a:pPr>
            <a:r>
              <a:rPr lang="cs-CZ" sz="3000" dirty="0">
                <a:solidFill>
                  <a:schemeClr val="bg2"/>
                </a:solidFill>
              </a:rPr>
              <a:t>Co musí obsahovat dohoda o pracovní činnosti?</a:t>
            </a:r>
          </a:p>
          <a:p>
            <a:pPr marL="0" indent="0" algn="just">
              <a:buNone/>
            </a:pPr>
            <a:r>
              <a:rPr lang="cs-CZ" sz="3000" dirty="0">
                <a:solidFill>
                  <a:schemeClr val="bg2"/>
                </a:solidFill>
              </a:rPr>
              <a:t>- datum nástupu, druh práce, do kdy je uzavřena</a:t>
            </a:r>
          </a:p>
          <a:p>
            <a:pPr marL="0" indent="0" algn="just">
              <a:buNone/>
            </a:pPr>
            <a:r>
              <a:rPr lang="cs-CZ" sz="3000" dirty="0">
                <a:solidFill>
                  <a:schemeClr val="bg2"/>
                </a:solidFill>
              </a:rPr>
              <a:t>2. Forma</a:t>
            </a:r>
          </a:p>
          <a:p>
            <a:pPr marL="0" indent="0" algn="just">
              <a:buNone/>
            </a:pPr>
            <a:r>
              <a:rPr lang="cs-CZ" sz="3000" dirty="0">
                <a:solidFill>
                  <a:schemeClr val="bg2"/>
                </a:solidFill>
              </a:rPr>
              <a:t>3. Údaje o odměně- 103,80 Kč/hod.</a:t>
            </a:r>
          </a:p>
          <a:p>
            <a:pPr marL="0" indent="0" algn="just">
              <a:buNone/>
            </a:pPr>
            <a:r>
              <a:rPr lang="cs-CZ" sz="3000" dirty="0">
                <a:solidFill>
                  <a:schemeClr val="bg2"/>
                </a:solidFill>
              </a:rPr>
              <a:t>4. Limit-1/2 úvazku, 52 týdnů</a:t>
            </a:r>
          </a:p>
          <a:p>
            <a:pPr marL="0" indent="0" algn="just">
              <a:buNone/>
            </a:pPr>
            <a:r>
              <a:rPr lang="cs-CZ" sz="3000" dirty="0">
                <a:solidFill>
                  <a:schemeClr val="bg2"/>
                </a:solidFill>
              </a:rPr>
              <a:t>5. Výpovědní doba je 15 dní.</a:t>
            </a:r>
          </a:p>
          <a:p>
            <a:pPr marL="0" indent="0" algn="just">
              <a:buNone/>
            </a:pPr>
            <a:r>
              <a:rPr lang="cs-CZ" sz="3000" dirty="0">
                <a:solidFill>
                  <a:schemeClr val="bg2"/>
                </a:solidFill>
              </a:rPr>
              <a:t>6. Souhlasy se zpracováním údajů</a:t>
            </a:r>
          </a:p>
          <a:p>
            <a:pPr marL="0" indent="0" algn="just">
              <a:buNone/>
            </a:pPr>
            <a:endParaRPr lang="cs-CZ" sz="3000" dirty="0">
              <a:solidFill>
                <a:schemeClr val="bg2"/>
              </a:solidFill>
            </a:endParaRPr>
          </a:p>
          <a:p>
            <a:pPr marL="0" indent="0" algn="just">
              <a:buNone/>
            </a:pPr>
            <a:endParaRPr lang="cs-CZ" sz="3000" dirty="0">
              <a:solidFill>
                <a:schemeClr val="bg2"/>
              </a:solidFill>
            </a:endParaRPr>
          </a:p>
          <a:p>
            <a:pPr algn="just">
              <a:buFontTx/>
              <a:buChar char="-"/>
            </a:pPr>
            <a:endParaRPr lang="cs-CZ" sz="3000"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581886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080120"/>
          </a:xfrm>
        </p:spPr>
        <p:txBody>
          <a:bodyPr/>
          <a:lstStyle/>
          <a:p>
            <a:pPr eaLnBrk="1" hangingPunct="1">
              <a:defRPr/>
            </a:pPr>
            <a:r>
              <a:rPr lang="cs-CZ" sz="3300" b="1" dirty="0">
                <a:solidFill>
                  <a:schemeClr val="bg2"/>
                </a:solidFill>
                <a:effectLst/>
                <a:latin typeface="+mn-lt"/>
              </a:rPr>
              <a:t>Dohoda o provedení práce</a:t>
            </a:r>
          </a:p>
        </p:txBody>
      </p:sp>
      <p:sp>
        <p:nvSpPr>
          <p:cNvPr id="44035" name="Rectangle 3"/>
          <p:cNvSpPr>
            <a:spLocks noGrp="1" noChangeArrowheads="1"/>
          </p:cNvSpPr>
          <p:nvPr>
            <p:ph type="body" idx="1"/>
          </p:nvPr>
        </p:nvSpPr>
        <p:spPr>
          <a:xfrm>
            <a:off x="467544" y="1772816"/>
            <a:ext cx="8136904" cy="4751808"/>
          </a:xfrm>
        </p:spPr>
        <p:txBody>
          <a:bodyPr/>
          <a:lstStyle/>
          <a:p>
            <a:pPr marL="0" indent="0" algn="just">
              <a:buNone/>
            </a:pPr>
            <a:r>
              <a:rPr lang="cs-CZ" sz="3000" dirty="0">
                <a:solidFill>
                  <a:schemeClr val="bg2"/>
                </a:solidFill>
              </a:rPr>
              <a:t>1. Co musí obsahovat dohoda o provedení práce?</a:t>
            </a:r>
          </a:p>
          <a:p>
            <a:pPr marL="0" indent="0" algn="just">
              <a:buNone/>
            </a:pPr>
            <a:r>
              <a:rPr lang="cs-CZ" sz="3000" dirty="0">
                <a:solidFill>
                  <a:schemeClr val="bg2"/>
                </a:solidFill>
              </a:rPr>
              <a:t>- datum nástupu, druh práce</a:t>
            </a:r>
          </a:p>
          <a:p>
            <a:pPr marL="0" indent="0" algn="just">
              <a:buNone/>
            </a:pPr>
            <a:r>
              <a:rPr lang="cs-CZ" sz="3000" dirty="0">
                <a:solidFill>
                  <a:schemeClr val="bg2"/>
                </a:solidFill>
              </a:rPr>
              <a:t>2. Forma</a:t>
            </a:r>
          </a:p>
          <a:p>
            <a:pPr marL="0" indent="0" algn="just">
              <a:buNone/>
            </a:pPr>
            <a:r>
              <a:rPr lang="cs-CZ" sz="3000" dirty="0">
                <a:solidFill>
                  <a:schemeClr val="bg2"/>
                </a:solidFill>
              </a:rPr>
              <a:t>3. Údaje o odměně- 103,80 Kč/hod.</a:t>
            </a:r>
          </a:p>
          <a:p>
            <a:pPr marL="0" indent="0" algn="just">
              <a:buNone/>
            </a:pPr>
            <a:r>
              <a:rPr lang="cs-CZ" sz="3000" dirty="0">
                <a:solidFill>
                  <a:schemeClr val="bg2"/>
                </a:solidFill>
              </a:rPr>
              <a:t>4. Výpovědní doba je 15 dní.</a:t>
            </a:r>
          </a:p>
          <a:p>
            <a:pPr marL="0" indent="0" algn="just">
              <a:buNone/>
            </a:pPr>
            <a:r>
              <a:rPr lang="cs-CZ" sz="3000" dirty="0">
                <a:solidFill>
                  <a:schemeClr val="bg2"/>
                </a:solidFill>
              </a:rPr>
              <a:t>5. Souhlasy se zpracováním údajů</a:t>
            </a:r>
          </a:p>
          <a:p>
            <a:pPr marL="0" indent="0" algn="just">
              <a:buNone/>
            </a:pPr>
            <a:endParaRPr lang="cs-CZ" sz="3000" dirty="0">
              <a:solidFill>
                <a:schemeClr val="bg2"/>
              </a:solidFill>
            </a:endParaRPr>
          </a:p>
          <a:p>
            <a:pPr algn="just">
              <a:buFontTx/>
              <a:buChar char="-"/>
            </a:pPr>
            <a:endParaRPr lang="cs-CZ" sz="3000" dirty="0">
              <a:solidFill>
                <a:schemeClr val="bg2"/>
              </a:solidFill>
            </a:endParaRP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937993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a:solidFill>
                  <a:schemeClr val="bg2"/>
                </a:solidFill>
                <a:effectLst/>
                <a:latin typeface="+mn-lt"/>
              </a:rPr>
              <a:t>Úkol</a:t>
            </a:r>
          </a:p>
        </p:txBody>
      </p:sp>
      <p:sp>
        <p:nvSpPr>
          <p:cNvPr id="44035" name="Rectangle 3"/>
          <p:cNvSpPr>
            <a:spLocks noGrp="1" noChangeArrowheads="1"/>
          </p:cNvSpPr>
          <p:nvPr>
            <p:ph type="body" idx="1"/>
          </p:nvPr>
        </p:nvSpPr>
        <p:spPr>
          <a:xfrm>
            <a:off x="467544" y="1772816"/>
            <a:ext cx="8136904" cy="4751808"/>
          </a:xfrm>
        </p:spPr>
        <p:txBody>
          <a:bodyPr/>
          <a:lstStyle/>
          <a:p>
            <a:pPr marL="514350" indent="-514350" algn="just">
              <a:buAutoNum type="arabicPeriod"/>
            </a:pPr>
            <a:r>
              <a:rPr lang="cs-CZ" sz="3000" dirty="0">
                <a:solidFill>
                  <a:schemeClr val="bg2"/>
                </a:solidFill>
              </a:rPr>
              <a:t>Práce ve skupinách</a:t>
            </a:r>
          </a:p>
          <a:p>
            <a:pPr marL="514350" indent="-514350" algn="just">
              <a:buAutoNum type="arabicPeriod"/>
            </a:pPr>
            <a:r>
              <a:rPr lang="cs-CZ" sz="3000" dirty="0">
                <a:solidFill>
                  <a:schemeClr val="bg2"/>
                </a:solidFill>
              </a:rPr>
              <a:t>3 vzory – pracovní smlouva, dohoda o provedení práce</a:t>
            </a:r>
          </a:p>
          <a:p>
            <a:pPr marL="514350" indent="-514350" algn="just">
              <a:buAutoNum type="arabicPeriod"/>
            </a:pPr>
            <a:r>
              <a:rPr lang="cs-CZ" sz="3000" dirty="0">
                <a:solidFill>
                  <a:schemeClr val="bg2"/>
                </a:solidFill>
              </a:rPr>
              <a:t>rozhodněte, která je správně (splňuje formální náležitosti a je v souladu s legislativními požadavky)</a:t>
            </a:r>
          </a:p>
          <a:p>
            <a:pPr marL="514350" indent="-514350" algn="just">
              <a:buAutoNum type="arabicPeriod"/>
            </a:pPr>
            <a:r>
              <a:rPr lang="cs-CZ" sz="3000" dirty="0">
                <a:solidFill>
                  <a:schemeClr val="bg2"/>
                </a:solidFill>
              </a:rPr>
              <a:t>u chybných smluv vypište údaje, které v souladu nejsou, případně opravte</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4123714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7"/>
            <a:ext cx="5832475" cy="1656184"/>
          </a:xfrm>
        </p:spPr>
        <p:txBody>
          <a:bodyPr/>
          <a:lstStyle/>
          <a:p>
            <a:pPr eaLnBrk="1" hangingPunct="1">
              <a:buFont typeface="Wingdings" pitchFamily="2" charset="2"/>
              <a:buNone/>
            </a:pPr>
            <a:r>
              <a:rPr lang="cs-CZ" sz="3500" dirty="0">
                <a:solidFill>
                  <a:schemeClr val="bg2"/>
                </a:solidFill>
              </a:rPr>
              <a:t>	</a:t>
            </a:r>
            <a:r>
              <a:rPr lang="cs-CZ" sz="3500" b="1" dirty="0">
                <a:solidFill>
                  <a:schemeClr val="bg2"/>
                </a:solidFill>
              </a:rPr>
              <a:t>Děkuji vám za pozornost a přeji příjemný zbytek dne. </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pic>
        <p:nvPicPr>
          <p:cNvPr id="52242" name="Picture 18" descr="PE01931_"/>
          <p:cNvPicPr>
            <a:picLocks noGrp="1" noChangeAspect="1" noChangeArrowheads="1"/>
          </p:cNvPicPr>
          <p:nvPr>
            <p:ph type="clipArt" sz="half" idx="2"/>
          </p:nvPr>
        </p:nvPicPr>
        <p:blipFill>
          <a:blip r:embed="rId2" cstate="print"/>
          <a:srcRect/>
          <a:stretch>
            <a:fillRect/>
          </a:stretch>
        </p:blipFill>
        <p:spPr>
          <a:xfrm>
            <a:off x="4355976" y="3212976"/>
            <a:ext cx="3864751" cy="2993572"/>
          </a:xfrm>
        </p:spPr>
      </p:pic>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3FA7C956-A34B-46E8-B883-E9F0F5CEA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2348880"/>
            <a:ext cx="4656839" cy="40770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nodeType="afterEffect">
                                  <p:stCondLst>
                                    <p:cond delay="30000"/>
                                  </p:stCondLst>
                                  <p:childTnLst>
                                    <p:set>
                                      <p:cBhvr>
                                        <p:cTn id="16" dur="1" fill="hold">
                                          <p:stCondLst>
                                            <p:cond delay="0"/>
                                          </p:stCondLst>
                                        </p:cTn>
                                        <p:tgtEl>
                                          <p:spTgt spid="52242"/>
                                        </p:tgtEl>
                                        <p:attrNameLst>
                                          <p:attrName>style.visibility</p:attrName>
                                        </p:attrNameLst>
                                      </p:cBhvr>
                                      <p:to>
                                        <p:strVal val="visible"/>
                                      </p:to>
                                    </p:set>
                                    <p:anim calcmode="lin" valueType="num">
                                      <p:cBhvr additive="base">
                                        <p:cTn id="17" dur="500" fill="hold"/>
                                        <p:tgtEl>
                                          <p:spTgt spid="52242"/>
                                        </p:tgtEl>
                                        <p:attrNameLst>
                                          <p:attrName>ppt_x</p:attrName>
                                        </p:attrNameLst>
                                      </p:cBhvr>
                                      <p:tavLst>
                                        <p:tav tm="0">
                                          <p:val>
                                            <p:strVal val="0-#ppt_w/2"/>
                                          </p:val>
                                        </p:tav>
                                        <p:tav tm="100000">
                                          <p:val>
                                            <p:strVal val="#ppt_x"/>
                                          </p:val>
                                        </p:tav>
                                      </p:tavLst>
                                    </p:anim>
                                    <p:anim calcmode="lin" valueType="num">
                                      <p:cBhvr additive="base">
                                        <p:cTn id="18" dur="500" fill="hold"/>
                                        <p:tgtEl>
                                          <p:spTgt spid="522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9801</TotalTime>
  <Words>608</Words>
  <Application>Microsoft Office PowerPoint</Application>
  <PresentationFormat>Předvádění na obrazovce (4:3)</PresentationFormat>
  <Paragraphs>65</Paragraphs>
  <Slides>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Arial</vt:lpstr>
      <vt:lpstr>Calibri</vt:lpstr>
      <vt:lpstr>Times New Roman</vt:lpstr>
      <vt:lpstr>Wingdings</vt:lpstr>
      <vt:lpstr>Vzletný</vt:lpstr>
      <vt:lpstr>Prezentace aplikace PowerPoint</vt:lpstr>
      <vt:lpstr>Pracovní poměr  založený pracovní smlouvou</vt:lpstr>
      <vt:lpstr>Pracovní smlouva – časové vymezení</vt:lpstr>
      <vt:lpstr>Pracovní smlouva – ujednání o zkušební době</vt:lpstr>
      <vt:lpstr>Dohoda o pracovní činnosti</vt:lpstr>
      <vt:lpstr>Dohoda o provedení práce</vt:lpstr>
      <vt:lpstr>Úkol</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217</cp:revision>
  <cp:lastPrinted>1601-01-01T00:00:00Z</cp:lastPrinted>
  <dcterms:created xsi:type="dcterms:W3CDTF">2005-09-23T13:42:26Z</dcterms:created>
  <dcterms:modified xsi:type="dcterms:W3CDTF">2023-10-23T08:15:34Z</dcterms:modified>
</cp:coreProperties>
</file>