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6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69" r:id="rId14"/>
    <p:sldId id="280" r:id="rId15"/>
    <p:sldId id="278" r:id="rId16"/>
    <p:sldId id="279" r:id="rId17"/>
    <p:sldId id="283" r:id="rId18"/>
    <p:sldId id="267" r:id="rId19"/>
    <p:sldId id="282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7"/>
    <p:restoredTop sz="94684"/>
  </p:normalViewPr>
  <p:slideViewPr>
    <p:cSldViewPr>
      <p:cViewPr varScale="1">
        <p:scale>
          <a:sx n="83" d="100"/>
          <a:sy n="83" d="100"/>
        </p:scale>
        <p:origin x="10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98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62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09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9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79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709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16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26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767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9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0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87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mikroprostředí a makroprostředí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9.10.2023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zahrnuje makroprostředí organizace?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faktory organizace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 mimo kontrolu organizace, jako je politika, ekonomika, sociální a technologické trendy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firmy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Akcie na burze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4506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pozice značky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positioning) v marketingu?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místo, kde se nachází centrála firmy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Způsob, jakým je prodáván produkt</a:t>
            </a:r>
          </a:p>
          <a:p>
            <a:pPr marL="0" indent="0" algn="ctr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Způsob, jakým je vnímána značka ve srovnání s konkurencí na trhu</a:t>
            </a:r>
          </a:p>
          <a:p>
            <a:pPr marL="0" indent="0" algn="ctr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Počet zaměstnanců pracujících na marketingu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28139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zahrnuje proces marketingového pánování?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stanovení ceny produktu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cílů, analýzy trhu, výběr cílové skupiny a vytvoření marketingových strategií a taktik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 firemních večírků a akcí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sloganu pro firmu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252462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1">
            <a:extLst>
              <a:ext uri="{FF2B5EF4-FFF2-40B4-BE49-F238E27FC236}">
                <a16:creationId xmlns:a16="http://schemas.microsoft.com/office/drawing/2014/main" id="{148AFB6C-C439-4E89-9C94-8CDDFA3D3EE2}"/>
              </a:ext>
            </a:extLst>
          </p:cNvPr>
          <p:cNvSpPr/>
          <p:nvPr/>
        </p:nvSpPr>
        <p:spPr>
          <a:xfrm>
            <a:off x="4211960" y="693058"/>
            <a:ext cx="4536504" cy="4104457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10FBA850-0C95-4ED6-9967-6604F7A9DFF5}"/>
              </a:ext>
            </a:extLst>
          </p:cNvPr>
          <p:cNvSpPr/>
          <p:nvPr/>
        </p:nvSpPr>
        <p:spPr>
          <a:xfrm>
            <a:off x="4788024" y="1162934"/>
            <a:ext cx="3384376" cy="316470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Prostředí kolem podniku</a:t>
            </a:r>
          </a:p>
        </p:txBody>
      </p:sp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2403857F-85FF-41C6-8821-0C3B0D7CFB17}"/>
              </a:ext>
            </a:extLst>
          </p:cNvPr>
          <p:cNvSpPr/>
          <p:nvPr/>
        </p:nvSpPr>
        <p:spPr>
          <a:xfrm>
            <a:off x="5364088" y="1665166"/>
            <a:ext cx="2232248" cy="216024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0D305CE9-3097-4C0D-B8DB-54F61F1BEA4C}"/>
              </a:ext>
            </a:extLst>
          </p:cNvPr>
          <p:cNvSpPr/>
          <p:nvPr/>
        </p:nvSpPr>
        <p:spPr>
          <a:xfrm>
            <a:off x="5863154" y="2185383"/>
            <a:ext cx="1224136" cy="111980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3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063B3EB-30EC-4C4F-A418-B2473557B89C}"/>
              </a:ext>
            </a:extLst>
          </p:cNvPr>
          <p:cNvSpPr txBox="1"/>
          <p:nvPr/>
        </p:nvSpPr>
        <p:spPr>
          <a:xfrm>
            <a:off x="323528" y="2571750"/>
            <a:ext cx="3575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Podnik - 1</a:t>
            </a:r>
          </a:p>
          <a:p>
            <a:endParaRPr lang="cs-CZ" dirty="0"/>
          </a:p>
          <a:p>
            <a:r>
              <a:rPr lang="cs-CZ" dirty="0"/>
              <a:t>Interní prostředí - 2</a:t>
            </a:r>
          </a:p>
          <a:p>
            <a:endParaRPr lang="cs-CZ" dirty="0"/>
          </a:p>
          <a:p>
            <a:r>
              <a:rPr lang="cs-CZ" dirty="0"/>
              <a:t>Mikroprostředí - 3</a:t>
            </a:r>
          </a:p>
          <a:p>
            <a:endParaRPr lang="cs-CZ" dirty="0"/>
          </a:p>
          <a:p>
            <a:r>
              <a:rPr lang="cs-CZ" dirty="0"/>
              <a:t>Makroprostředí - 4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se skládá?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–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ocio-kulturní,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egislativní,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kologické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3654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zkoumá?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ustomers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(zákazníci),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ompetition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(konkurence),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ollaborators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(spolupracovníci)</a:t>
            </a:r>
          </a:p>
          <a:p>
            <a:pPr lvl="1" algn="ctr"/>
            <a:r>
              <a:rPr lang="en-GB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dodavatelé a odběratelé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9776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na základě předchozích analýz makro a mikroprostředí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Upozorňuje na klíčové silné a slabé stránky organice a také na příležitosti a hrozby, kterým firma čelí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311041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9F18DE-79A0-46F9-B3B3-4FEFDE61E0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7574"/>
            <a:ext cx="5310336" cy="35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Zkušení zaměstnanci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stroje ve vlastní výrobě 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inflace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Dotace pro průmysl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kupní síly zákazníků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cena energií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Spory mezi zaměstnanci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Příchod konkurentů ze zahraničí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Silně motivovaní manažeři</a:t>
            </a:r>
          </a:p>
          <a:p>
            <a:pPr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daní z příjmu</a:t>
            </a:r>
          </a:p>
          <a:p>
            <a:pPr algn="ctr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Praktický úkol </a:t>
            </a:r>
            <a:r>
              <a:rPr lang="cs-CZ" dirty="0">
                <a:solidFill>
                  <a:srgbClr val="FF0000"/>
                </a:solidFill>
              </a:rPr>
              <a:t>za 3 body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osoba, muž, interiér&#10;&#10;Popis byl vytvořen automaticky">
            <a:extLst>
              <a:ext uri="{FF2B5EF4-FFF2-40B4-BE49-F238E27FC236}">
                <a16:creationId xmlns:a16="http://schemas.microsoft.com/office/drawing/2014/main" id="{BE5F06FB-60FB-2F42-B783-99106E4FC8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07"/>
          <a:stretch/>
        </p:blipFill>
        <p:spPr>
          <a:xfrm>
            <a:off x="2284175" y="-16669"/>
            <a:ext cx="4575650" cy="51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 úkol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znamená zkratka „SWOT“ v marketingu?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Silné stránky, slabé stránky, objektivní pohled, tržní segmentace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Síly, slabiny, příležitosti, hrozby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Segmentace, webový marketing, organizace, tržní výzkum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Strategie, webový design, outsourcing, technologie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základní cíl marketingu?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Maximální zisk pro firmy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Usnadnit prodejní oddělení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 zákazníků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počet zaměstnanců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6777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 „marketingový mix“?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čtyř P: produktu, ceny, místa a marketingové komunikace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Skládka marketingových materiálů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 produktů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Způsob, jakým se prodávají produkty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169185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zahrnuje mikroprostředí firmy?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faktory ovlivňující firmu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faktory, které může firma ovlivnit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ekonomický stav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Neovlivnitelné okolnosti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23829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cílový trh v marketingu?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Trh, kde jsou všechny produkty stejné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potenciálních zákazníků, na kterou je zaměřena marketingová strategie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Trh, na kterém firma prodává své produkty nejlevněji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Trh, kde firma dosahuje nejvyššího obratu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18600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segmentace trhu?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trhu na menší segmenty se stejnými potřebami a charakteristikami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Zahrnutí co nejvíce produktů do produktového portfolia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Používání tradičních marketingových metod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reklamních spotů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162895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označuje termín „marketingový výzkum“?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určení ceny produktu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 a analýzu dat o trhu a spotřebitelích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nového produktu</a:t>
            </a:r>
          </a:p>
          <a:p>
            <a:pPr algn="ctr">
              <a:buAutoNum type="alphaLcParenR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Strategii pro zvyšování zisku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7060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536</Words>
  <Application>Microsoft Office PowerPoint</Application>
  <PresentationFormat>Předvádění na obrazovce (16:9)</PresentationFormat>
  <Paragraphs>144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Analýza mikroprostředí a makroprostředí společnosti</vt:lpstr>
      <vt:lpstr>Obsah</vt:lpstr>
      <vt:lpstr>Warm-up</vt:lpstr>
      <vt:lpstr>Warm-up</vt:lpstr>
      <vt:lpstr>Warm-up</vt:lpstr>
      <vt:lpstr>Warm-up</vt:lpstr>
      <vt:lpstr>Warm-up</vt:lpstr>
      <vt:lpstr>Warm-up</vt:lpstr>
      <vt:lpstr>Warm-up</vt:lpstr>
      <vt:lpstr>Warm-up</vt:lpstr>
      <vt:lpstr>Warm-up</vt:lpstr>
      <vt:lpstr>Warm-up</vt:lpstr>
      <vt:lpstr>Prostředí kolem podniku</vt:lpstr>
      <vt:lpstr>Makroprostředí</vt:lpstr>
      <vt:lpstr>Mikroprostředí</vt:lpstr>
      <vt:lpstr>SWOT analýza</vt:lpstr>
      <vt:lpstr>SWOT analýza</vt:lpstr>
      <vt:lpstr>Praktický úkol za 3 body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59</cp:revision>
  <dcterms:created xsi:type="dcterms:W3CDTF">2016-07-06T15:42:34Z</dcterms:created>
  <dcterms:modified xsi:type="dcterms:W3CDTF">2023-10-08T20:27:32Z</dcterms:modified>
</cp:coreProperties>
</file>