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39"/>
  </p:notesMasterIdLst>
  <p:sldIdLst>
    <p:sldId id="258" r:id="rId2"/>
    <p:sldId id="263" r:id="rId3"/>
    <p:sldId id="315" r:id="rId4"/>
    <p:sldId id="346" r:id="rId5"/>
    <p:sldId id="359" r:id="rId6"/>
    <p:sldId id="358" r:id="rId7"/>
    <p:sldId id="364" r:id="rId8"/>
    <p:sldId id="357" r:id="rId9"/>
    <p:sldId id="360" r:id="rId10"/>
    <p:sldId id="356" r:id="rId11"/>
    <p:sldId id="355" r:id="rId12"/>
    <p:sldId id="354" r:id="rId13"/>
    <p:sldId id="361" r:id="rId14"/>
    <p:sldId id="353" r:id="rId15"/>
    <p:sldId id="362" r:id="rId16"/>
    <p:sldId id="352" r:id="rId17"/>
    <p:sldId id="363" r:id="rId18"/>
    <p:sldId id="351" r:id="rId19"/>
    <p:sldId id="365" r:id="rId20"/>
    <p:sldId id="350" r:id="rId21"/>
    <p:sldId id="349" r:id="rId22"/>
    <p:sldId id="366" r:id="rId23"/>
    <p:sldId id="348" r:id="rId24"/>
    <p:sldId id="347" r:id="rId25"/>
    <p:sldId id="345" r:id="rId26"/>
    <p:sldId id="323" r:id="rId27"/>
    <p:sldId id="369" r:id="rId28"/>
    <p:sldId id="370" r:id="rId29"/>
    <p:sldId id="368" r:id="rId30"/>
    <p:sldId id="371" r:id="rId31"/>
    <p:sldId id="367" r:id="rId32"/>
    <p:sldId id="373" r:id="rId33"/>
    <p:sldId id="374" r:id="rId34"/>
    <p:sldId id="372" r:id="rId35"/>
    <p:sldId id="376" r:id="rId36"/>
    <p:sldId id="377" r:id="rId37"/>
    <p:sldId id="287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06" d="100"/>
          <a:sy n="106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Nákup a řízení zásob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s nákupem a řízením zásob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sezónní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příležitostná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) zásoba – vyrovnává předpokládané výkyvy v dodávkách nebo ve spotřebě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spekulativní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 dosažení mimořádného zisku vhodným nákupem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havarijní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zajišťuje přežití podniku při nepředvídaných událostech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55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B66DD2D-1E50-44C5-8742-D44219E6B95B}"/>
              </a:ext>
            </a:extLst>
          </p:cNvPr>
          <p:cNvSpPr txBox="1"/>
          <p:nvPr/>
        </p:nvSpPr>
        <p:spPr>
          <a:xfrm>
            <a:off x="2821813" y="337003"/>
            <a:ext cx="303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Vývoj stavu zásob v čase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597600" y="1123950"/>
            <a:ext cx="6725855" cy="3743250"/>
            <a:chOff x="597600" y="1123950"/>
            <a:chExt cx="6725855" cy="3743250"/>
          </a:xfrm>
        </p:grpSpPr>
        <p:pic>
          <p:nvPicPr>
            <p:cNvPr id="7" name="obrázek 10">
              <a:extLst>
                <a:ext uri="{FF2B5EF4-FFF2-40B4-BE49-F238E27FC236}">
                  <a16:creationId xmlns:a16="http://schemas.microsoft.com/office/drawing/2014/main" id="{1625AD1E-0BEA-43B1-AAB6-493A8D84A9D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45"/>
            <a:stretch/>
          </p:blipFill>
          <p:spPr bwMode="auto">
            <a:xfrm>
              <a:off x="597600" y="1123950"/>
              <a:ext cx="6725855" cy="37432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" name="TextovéPole 2"/>
            <p:cNvSpPr txBox="1"/>
            <p:nvPr/>
          </p:nvSpPr>
          <p:spPr>
            <a:xfrm>
              <a:off x="597600" y="4559423"/>
              <a:ext cx="2967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0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6314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8F9CDC0-9851-4034-98B1-1FC12D58877C}"/>
              </a:ext>
            </a:extLst>
          </p:cNvPr>
          <p:cNvSpPr/>
          <p:nvPr/>
        </p:nvSpPr>
        <p:spPr>
          <a:xfrm>
            <a:off x="2896579" y="454229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/>
              <a:t>Čerpání pojistné zásoby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774378" y="814569"/>
            <a:ext cx="6292800" cy="4088716"/>
            <a:chOff x="774378" y="814569"/>
            <a:chExt cx="6292800" cy="4088716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0A7A46E3-F4B6-4D33-8774-F18656C38931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78" y="814569"/>
              <a:ext cx="6292800" cy="40887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TextovéPole 2"/>
            <p:cNvSpPr txBox="1"/>
            <p:nvPr/>
          </p:nvSpPr>
          <p:spPr>
            <a:xfrm>
              <a:off x="1548472" y="3804438"/>
              <a:ext cx="2669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0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1061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D4F195-8C24-4AA7-8F23-2EE545C01A55}"/>
              </a:ext>
            </a:extLst>
          </p:cNvPr>
          <p:cNvSpPr/>
          <p:nvPr/>
        </p:nvSpPr>
        <p:spPr>
          <a:xfrm>
            <a:off x="468000" y="475504"/>
            <a:ext cx="727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III. Členění zásob podle kapacitních propočtů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minimální zásoba </a:t>
            </a:r>
            <a:r>
              <a:rPr lang="cs-CZ" sz="2200" dirty="0"/>
              <a:t>– stav zásoby v okamžiku před novou dodávkou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maximální zásoba </a:t>
            </a:r>
            <a:r>
              <a:rPr lang="cs-CZ" sz="2200" dirty="0"/>
              <a:t>– nejvyšší stav zásob, kterého je dosaženo v okamžiku nové dodávky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okamžitá zásoba</a:t>
            </a:r>
            <a:r>
              <a:rPr lang="cs-CZ" sz="2200" dirty="0"/>
              <a:t>: </a:t>
            </a:r>
          </a:p>
          <a:p>
            <a:pPr marL="741600" lvl="1" indent="-284400">
              <a:buFont typeface="Courier New" panose="02070309020205020404" pitchFamily="49" charset="0"/>
              <a:buChar char="o"/>
            </a:pPr>
            <a:r>
              <a:rPr lang="cs-CZ" dirty="0"/>
              <a:t>faktická fyzická zásoba – skutečný stav zásob ve skladu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dispoziční zásoba – faktická zásoba zmenšená o již uplatněné požadavky na výdej (zboží připravené k expedici)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bilanční zásoba – dispoziční zásoba zvětšená o velikost objednaných, ale doposud neobdržených dodávek zásob (materiál na cestě)</a:t>
            </a:r>
          </a:p>
        </p:txBody>
      </p:sp>
    </p:spTree>
    <p:extLst>
      <p:ext uri="{BB962C8B-B14F-4D97-AF65-F5344CB8AC3E}">
        <p14:creationId xmlns:p14="http://schemas.microsoft.com/office/powerpoint/2010/main" val="102522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2D4F195-8C24-4AA7-8F23-2EE545C01A55}"/>
                  </a:ext>
                </a:extLst>
              </p:cNvPr>
              <p:cNvSpPr/>
              <p:nvPr/>
            </p:nvSpPr>
            <p:spPr>
              <a:xfrm>
                <a:off x="601420" y="569300"/>
                <a:ext cx="7279200" cy="2893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b="1" dirty="0"/>
                  <a:t>průměrná zásoba </a:t>
                </a:r>
                <a:r>
                  <a:rPr lang="cs-CZ" sz="2200" dirty="0"/>
                  <a:t>– ideálně aritmetický průměr denních stavů fyzické zásoby za určité obdob: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b="1" dirty="0"/>
                  <a:t>průměrnou běžnou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cs-CZ" dirty="0"/>
                  <a:t>, kterou v případě rovnoměrné spotřeby vypočítáme ze vztahu: </a:t>
                </a:r>
              </a:p>
              <a:p>
                <a:r>
                  <a:rPr lang="cs-CZ" sz="2200" dirty="0"/>
                  <a:t>	 </a:t>
                </a:r>
              </a:p>
              <a:p>
                <a:endParaRPr lang="cs-CZ" sz="2200" dirty="0"/>
              </a:p>
              <a:p>
                <a:r>
                  <a:rPr lang="cs-CZ" sz="2200" dirty="0"/>
                  <a:t>	</a:t>
                </a:r>
                <a:r>
                  <a:rPr lang="cs-CZ" dirty="0"/>
                  <a:t>kde </a:t>
                </a:r>
                <a:r>
                  <a:rPr lang="cs-CZ" i="1" dirty="0"/>
                  <a:t>D</a:t>
                </a:r>
                <a:r>
                  <a:rPr lang="cs-CZ" dirty="0"/>
                  <a:t> je velikost dodávky v naturálních jednotkách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b="1" dirty="0"/>
                  <a:t>celkovou průměrnou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dirty="0"/>
                  <a:t>, která je dána jako součet průměrné běžné zásoby a relativně stálých složek zásob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2D4F195-8C24-4AA7-8F23-2EE545C01A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20" y="569300"/>
                <a:ext cx="7279200" cy="2893100"/>
              </a:xfrm>
              <a:prstGeom prst="rect">
                <a:avLst/>
              </a:prstGeom>
              <a:blipFill rotWithShape="0">
                <a:blip r:embed="rId4"/>
                <a:stretch>
                  <a:fillRect l="-1005" t="-1053" r="-670" b="-2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8F8AE04F-67E7-4EE0-BACA-23B519A82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00" y="294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6AF2FB9-D96C-4709-8B09-53AE5244E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653834"/>
              </p:ext>
            </p:extLst>
          </p:nvPr>
        </p:nvGraphicFramePr>
        <p:xfrm>
          <a:off x="3556800" y="1893601"/>
          <a:ext cx="996428" cy="553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5" imgW="583947" imgH="444307" progId="Equation.3">
                  <p:embed/>
                </p:oleObj>
              </mc:Choice>
              <mc:Fallback>
                <p:oleObj r:id="rId5" imgW="58394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800" y="1893601"/>
                        <a:ext cx="996428" cy="553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809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3F8FBCB-1ACD-4F45-891A-BEBB79036A81}"/>
              </a:ext>
            </a:extLst>
          </p:cNvPr>
          <p:cNvSpPr/>
          <p:nvPr/>
        </p:nvSpPr>
        <p:spPr>
          <a:xfrm>
            <a:off x="460800" y="628601"/>
            <a:ext cx="741982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Příklad.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Stanovte celkovou průměrnou výši zásob cukru, ze kterého potravinářský podnik vyrábí želatinové cukrovinky. Roční spotřeba cukru činí 2 080 tun, cukr je dodáván 1x za týden (ročně realizováno 52 dodávek stejné velikosti), pojistná zásoba byla propočtena na krytí výroby po dobu 2 týdnů a technologická zásoba je držena po dobu 1 týdne. Předpokládejte rovnoměrnou spotřebu materiálu.</a:t>
            </a:r>
          </a:p>
        </p:txBody>
      </p:sp>
    </p:spTree>
    <p:extLst>
      <p:ext uri="{BB962C8B-B14F-4D97-AF65-F5344CB8AC3E}">
        <p14:creationId xmlns:p14="http://schemas.microsoft.com/office/powerpoint/2010/main" val="997670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A3F8FBCB-1ACD-4F45-891A-BEBB79036A81}"/>
                  </a:ext>
                </a:extLst>
              </p:cNvPr>
              <p:cNvSpPr/>
              <p:nvPr/>
            </p:nvSpPr>
            <p:spPr>
              <a:xfrm>
                <a:off x="460800" y="628601"/>
                <a:ext cx="7812000" cy="38234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Protože je ročně realizováno 52 dodávek, činí velikost jedné dodávky: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=2 080/52 =40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Průměrná výše běžné zásoby činí: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tun.</a:t>
                </a: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Dále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=2∙40=80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tun.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Celková průměrná výše zásob tedy činí: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=20+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0+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0=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14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A3F8FBCB-1ACD-4F45-891A-BEBB79036A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" y="628601"/>
                <a:ext cx="7812000" cy="3823419"/>
              </a:xfrm>
              <a:prstGeom prst="rect">
                <a:avLst/>
              </a:prstGeom>
              <a:blipFill>
                <a:blip r:embed="rId3"/>
                <a:stretch>
                  <a:fillRect l="-1015" t="-638" r="-1015" b="-12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37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3858993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Hledáme odpověď na základní otázky:</a:t>
            </a:r>
          </a:p>
          <a:p>
            <a:pPr marL="800100" lvl="1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 a kdy objednat?</a:t>
            </a:r>
          </a:p>
          <a:p>
            <a:pPr marL="800100" lvl="1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Jaké množství objednat?</a:t>
            </a:r>
          </a:p>
          <a:p>
            <a:pPr marL="800100" lvl="1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 má být na skladě?</a:t>
            </a:r>
          </a:p>
          <a:p>
            <a:pPr marL="800100" lvl="1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Jak zajistit správnost údajů o zásobách?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zásob v širším pojetí zahrnuje tyto činnosti: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evidence zásob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 zásob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zásob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vlastní regulace zásob (usměrňování)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54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4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Nákup a řízení zásob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Nákup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Druhy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Plán nákupu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Normy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Měření výkonu v oblasti zásob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527392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1569717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9DA4819-34FB-4C58-975E-4CC0C84FE684}"/>
              </a:ext>
            </a:extLst>
          </p:cNvPr>
          <p:cNvSpPr/>
          <p:nvPr/>
        </p:nvSpPr>
        <p:spPr>
          <a:xfrm>
            <a:off x="518400" y="628601"/>
            <a:ext cx="72648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Faktory ovlivňující řízení zásob: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systém tahu a tlaku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nezávislá poptávka (hotový výrobek) a závislá poptávka (vstupy pro výrobu)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pevný bod a interval objednání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deterministická a stochastická poptávka</a:t>
            </a:r>
          </a:p>
        </p:txBody>
      </p:sp>
    </p:spTree>
    <p:extLst>
      <p:ext uri="{BB962C8B-B14F-4D97-AF65-F5344CB8AC3E}">
        <p14:creationId xmlns:p14="http://schemas.microsoft.com/office/powerpoint/2010/main" val="3827126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BCE4A7A-D2CE-450F-93D9-1778A70B1C81}"/>
              </a:ext>
            </a:extLst>
          </p:cNvPr>
          <p:cNvSpPr/>
          <p:nvPr/>
        </p:nvSpPr>
        <p:spPr>
          <a:xfrm>
            <a:off x="554400" y="553033"/>
            <a:ext cx="72144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Optimální velikost objednávky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cestou nalezení minima celkových nákladů, které tvoří náklady na pořízení dodávky (objednací náklady) a náklady na skladování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model EOQ (</a:t>
            </a:r>
            <a:r>
              <a:rPr lang="cs-CZ" sz="22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Quantity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1915) - základní model pro stanovení optimální velikosti objednávky </a:t>
            </a:r>
          </a:p>
        </p:txBody>
      </p:sp>
    </p:spTree>
    <p:extLst>
      <p:ext uri="{BB962C8B-B14F-4D97-AF65-F5344CB8AC3E}">
        <p14:creationId xmlns:p14="http://schemas.microsoft.com/office/powerpoint/2010/main" val="3733696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BCE4A7A-D2CE-450F-93D9-1778A70B1C81}"/>
              </a:ext>
            </a:extLst>
          </p:cNvPr>
          <p:cNvSpPr/>
          <p:nvPr/>
        </p:nvSpPr>
        <p:spPr>
          <a:xfrm>
            <a:off x="554400" y="553033"/>
            <a:ext cx="7214400" cy="3321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Předpoklady EOQ: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poptávka je deterministická a neměnná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pořizovací lhůta dodávky je známá a konstantní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čerpání zásob ze skladu je rovnoměrné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velikost všech objednávek (dodávek) je konstantní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nákupní cena je nezávislá na velikosti objednávky (neuvažujeme množstevní slevy)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nesmí dojít k nedostatku zásob (sklad je doplněn přesně v okamžiku vyčerpání)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sklad je doplněn v jediném časovém okamžiku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11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84F50BE-27E9-4AFA-9ABE-0BCBD443BA46}"/>
                  </a:ext>
                </a:extLst>
              </p:cNvPr>
              <p:cNvSpPr/>
              <p:nvPr/>
            </p:nvSpPr>
            <p:spPr>
              <a:xfrm>
                <a:off x="3043239" y="747022"/>
                <a:ext cx="217912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84F50BE-27E9-4AFA-9ABE-0BCBD443BA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239" y="747022"/>
                <a:ext cx="2179122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E4236F52-BA3D-4FD7-9CF8-6470A4736B42}"/>
                  </a:ext>
                </a:extLst>
              </p:cNvPr>
              <p:cNvSpPr/>
              <p:nvPr/>
            </p:nvSpPr>
            <p:spPr>
              <a:xfrm>
                <a:off x="622800" y="1575729"/>
                <a:ext cx="6325200" cy="2894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8034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pPr marL="180340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… jednotkové skladovací náklady za rok</a:t>
                </a:r>
                <a:b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… pořizovací náklady jedné dodávky</a:t>
                </a:r>
                <a:b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… velikost jedné dodávky</a:t>
                </a:r>
                <a:b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… roční poptávka (roční výše dodávek)</a:t>
                </a:r>
                <a:b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… průměrná velikost zásoby</a:t>
                </a:r>
                <a:b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den>
                    </m:f>
                  </m:oMath>
                </a14:m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	… počet dodávkových cyklů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E4236F52-BA3D-4FD7-9CF8-6470A4736B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00" y="1575729"/>
                <a:ext cx="6325200" cy="2894126"/>
              </a:xfrm>
              <a:prstGeom prst="rect">
                <a:avLst/>
              </a:prstGeom>
              <a:blipFill>
                <a:blip r:embed="rId4"/>
                <a:stretch>
                  <a:fillRect t="-421" b="-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014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9D8648E-F88E-4CCB-BAF3-6829D0F29B2E}"/>
              </a:ext>
            </a:extLst>
          </p:cNvPr>
          <p:cNvPicPr/>
          <p:nvPr/>
        </p:nvPicPr>
        <p:blipFill rotWithShape="1">
          <a:blip r:embed="rId3"/>
          <a:srcRect l="65744" t="44541" r="10746" b="21642"/>
          <a:stretch/>
        </p:blipFill>
        <p:spPr bwMode="auto">
          <a:xfrm>
            <a:off x="921600" y="1154941"/>
            <a:ext cx="6767165" cy="33063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2CC43A1-1CA5-4E7C-AE73-6B12AD25714A}"/>
              </a:ext>
            </a:extLst>
          </p:cNvPr>
          <p:cNvSpPr/>
          <p:nvPr/>
        </p:nvSpPr>
        <p:spPr>
          <a:xfrm>
            <a:off x="3481107" y="682229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Times New Roman" panose="02020603050405020304" pitchFamily="18" charset="0"/>
              </a:rPr>
              <a:t>Model EOQ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531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81600" y="600162"/>
            <a:ext cx="7610400" cy="3003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B: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C: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JIT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/>
              <p:nvPr/>
            </p:nvSpPr>
            <p:spPr>
              <a:xfrm>
                <a:off x="662400" y="559982"/>
                <a:ext cx="7063200" cy="37521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15000"/>
                  </a:lnSpc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Tvorba plánu nákupu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bilanční princip </a:t>
                </a:r>
                <a:r>
                  <a:rPr lang="cs-CZ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Zdroje = Potřeba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zdroje: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počáteční zásoba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𝑝𝑜</m:t>
                        </m:r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dodávky </a:t>
                </a:r>
                <a:r>
                  <a:rPr lang="cs-CZ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příslušné materiálové položky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potřeba: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celková spotřeba materiálu </a:t>
                </a:r>
                <a14:m>
                  <m:oMath xmlns:m="http://schemas.openxmlformats.org/officeDocument/2006/math">
                    <m:r>
                      <a:rPr lang="cs-CZ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cs-CZ" i="1" baseline="-250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</m:t>
                    </m:r>
                    <m:r>
                      <a:rPr lang="cs-CZ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daném plánovacím období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požadovaná výše zásob na konci sledovaného období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𝑘𝑜𝑛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cs-CZ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just">
                  <a:lnSpc>
                    <a:spcPct val="115000"/>
                  </a:lnSpc>
                </a:pPr>
                <a:r>
                  <a:rPr lang="cs-CZ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𝑘𝑜𝑛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0" y="559982"/>
                <a:ext cx="7063200" cy="3752117"/>
              </a:xfrm>
              <a:prstGeom prst="rect">
                <a:avLst/>
              </a:prstGeom>
              <a:blipFill>
                <a:blip r:embed="rId3"/>
                <a:stretch>
                  <a:fillRect l="-1554" t="-976" b="-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653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580F79F-4509-4E3B-845B-949217F80802}"/>
              </a:ext>
            </a:extLst>
          </p:cNvPr>
          <p:cNvSpPr/>
          <p:nvPr/>
        </p:nvSpPr>
        <p:spPr>
          <a:xfrm>
            <a:off x="457420" y="527392"/>
            <a:ext cx="74232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Příklad.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Pekárna JARMILA plánuje upéct v měsíci lednu 35 tisíc bochníků chleba. Na výrobu jednoho bochníku je dle THN potřeba 75 dkg mouky. Zásoba mouky se na konci předchozího roku očekává ve výši 9 tun. Zásoba na konci ledna má pokrýt únorovou výrobu ve výši 32 tis. ks bochníků z důvodu oprav výrobního zařízení dodavatele mouky. Jaké množství mouky je potřeba během ledna dodat?</a:t>
            </a:r>
          </a:p>
        </p:txBody>
      </p:sp>
    </p:spTree>
    <p:extLst>
      <p:ext uri="{BB962C8B-B14F-4D97-AF65-F5344CB8AC3E}">
        <p14:creationId xmlns:p14="http://schemas.microsoft.com/office/powerpoint/2010/main" val="2113365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580F79F-4509-4E3B-845B-949217F80802}"/>
                  </a:ext>
                </a:extLst>
              </p:cNvPr>
              <p:cNvSpPr/>
              <p:nvPr/>
            </p:nvSpPr>
            <p:spPr>
              <a:xfrm>
                <a:off x="457420" y="527392"/>
                <a:ext cx="7423200" cy="2094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𝑝𝑜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9 000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kg</a:t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=35 000∙0,75=26 250 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kg</a:t>
                </a:r>
                <a:b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𝑘𝑜𝑛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=32 000∙0,75=24 000 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kg</a:t>
                </a:r>
                <a:b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𝑘𝑜𝑛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–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𝑝𝑜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=26 250+24 000–9 000=41 250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kg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580F79F-4509-4E3B-845B-949217F808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20" y="527392"/>
                <a:ext cx="7423200" cy="2094869"/>
              </a:xfrm>
              <a:prstGeom prst="rect">
                <a:avLst/>
              </a:prstGeom>
              <a:blipFill>
                <a:blip r:embed="rId3"/>
                <a:stretch>
                  <a:fillRect l="-1067" t="-1166" b="-34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63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69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nákup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jedna ze základních podnikových funkcí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realizují jej všechny typy podniků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zabezpečuje bezporuchový chod výrobních i nevýrobních procesů v podniku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organizačně zabezpečen nákupním oddělením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alternativní označení: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zásobování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opatřování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materiálové hospodářství</a:t>
            </a:r>
            <a:endParaRPr lang="cs-CZ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15DD5662-1EC8-4F0A-8276-834D4771B2EB}"/>
              </a:ext>
            </a:extLst>
          </p:cNvPr>
          <p:cNvSpPr/>
          <p:nvPr/>
        </p:nvSpPr>
        <p:spPr>
          <a:xfrm>
            <a:off x="691200" y="635900"/>
            <a:ext cx="7034400" cy="207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Normy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stanovují, na jak dlouho, v jakém množství a v jaké hodnotě má mít podnik v průměru zásoby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slouží jako podklad k vyhodnocení toho, zda je skutečná průměrná zásoba na přijatelné úrovni</a:t>
            </a:r>
          </a:p>
        </p:txBody>
      </p:sp>
    </p:spTree>
    <p:extLst>
      <p:ext uri="{BB962C8B-B14F-4D97-AF65-F5344CB8AC3E}">
        <p14:creationId xmlns:p14="http://schemas.microsoft.com/office/powerpoint/2010/main" val="2412609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15DD5662-1EC8-4F0A-8276-834D4771B2EB}"/>
                  </a:ext>
                </a:extLst>
              </p:cNvPr>
              <p:cNvSpPr/>
              <p:nvPr/>
            </p:nvSpPr>
            <p:spPr>
              <a:xfrm>
                <a:off x="589132" y="700700"/>
                <a:ext cx="7150868" cy="3181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Časová norma zásob </a:t>
                </a:r>
                <a:r>
                  <a:rPr lang="cs-CZ" sz="2200" b="1" i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CNZ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udávána dobu ve dnech, kterou je v průměru držená zásoba schopna z hlediska spotřeby pokrýt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d</a:t>
                </a:r>
                <a:r>
                  <a:rPr lang="cs-CZ" i="1" baseline="-25000" dirty="0"/>
                  <a:t>	</a:t>
                </a:r>
                <a:r>
                  <a:rPr lang="cs-CZ" dirty="0"/>
                  <a:t>… délka dodávkového cyklu [dny]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t</a:t>
                </a:r>
                <a:r>
                  <a:rPr lang="cs-CZ" i="1" baseline="-25000" dirty="0"/>
                  <a:t>	</a:t>
                </a:r>
                <a:r>
                  <a:rPr lang="cs-CZ" dirty="0"/>
                  <a:t>… doba, po kterou je držena technologická zásoba [dny]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p</a:t>
                </a:r>
                <a:r>
                  <a:rPr lang="cs-CZ" dirty="0"/>
                  <a:t>	… doba, kterou pokryje pojistná zásoba [dny]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15DD5662-1EC8-4F0A-8276-834D4771B2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2" y="700700"/>
                <a:ext cx="7150868" cy="3181384"/>
              </a:xfrm>
              <a:prstGeom prst="rect">
                <a:avLst/>
              </a:prstGeom>
              <a:blipFill>
                <a:blip r:embed="rId3"/>
                <a:stretch>
                  <a:fillRect l="-1108" t="-766" r="-1108" b="-21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150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1FFBC17-0757-4542-82DF-6D574E8C1F53}"/>
                  </a:ext>
                </a:extLst>
              </p:cNvPr>
              <p:cNvSpPr/>
              <p:nvPr/>
            </p:nvSpPr>
            <p:spPr>
              <a:xfrm>
                <a:off x="540000" y="527392"/>
                <a:ext cx="7196620" cy="4271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Norma zásob </a:t>
                </a:r>
                <a:r>
                  <a:rPr lang="cs-CZ" sz="2200" b="1" i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NZ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 naturálních jednotách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dirty="0"/>
                  <a:t> 	… denní spotřeba [ks, l, kg, …]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cs typeface="Times New Roman" panose="02020603050405020304" pitchFamily="18" charset="0"/>
                  </a:rPr>
                  <a:t>Normativ zásob </a:t>
                </a:r>
                <a:r>
                  <a:rPr lang="cs-CZ" sz="2200" b="1" i="1" cap="small" dirty="0" err="1">
                    <a:solidFill>
                      <a:srgbClr val="981E3A"/>
                    </a:solidFill>
                    <a:latin typeface="+mj-lt"/>
                    <a:cs typeface="Times New Roman" panose="02020603050405020304" pitchFamily="18" charset="0"/>
                  </a:rPr>
                  <a:t>NoZ</a:t>
                </a:r>
                <a:endParaRPr lang="cs-CZ" sz="2200" b="1" i="1" cap="small" dirty="0">
                  <a:solidFill>
                    <a:srgbClr val="981E3A"/>
                  </a:solidFill>
                  <a:latin typeface="+mj-lt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ve finančních jednotkách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𝑁𝑜𝑍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cs-CZ" i="1" dirty="0"/>
                  <a:t>	</a:t>
                </a:r>
                <a:r>
                  <a:rPr lang="cs-CZ" dirty="0"/>
                  <a:t>… cena za jednotku zásob 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1FFBC17-0757-4542-82DF-6D574E8C1F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527392"/>
                <a:ext cx="7196620" cy="4271106"/>
              </a:xfrm>
              <a:prstGeom prst="rect">
                <a:avLst/>
              </a:prstGeom>
              <a:blipFill>
                <a:blip r:embed="rId3"/>
                <a:stretch>
                  <a:fillRect l="-1102" t="-571" r="-3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943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45870D-78B7-43C7-A963-7C168D9EEF34}"/>
              </a:ext>
            </a:extLst>
          </p:cNvPr>
          <p:cNvSpPr/>
          <p:nvPr/>
        </p:nvSpPr>
        <p:spPr>
          <a:xfrm>
            <a:off x="489600" y="527392"/>
            <a:ext cx="73008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Příklad.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Výrobce čokoládových bonbonů plánuje roční produkci 2 198 400 kg bonbonů. Dle THN je na 1 kg bonbonu potřeba 0,75 kg čokolády. Tuto čokoládu podnik nakupuje od belgické firmy za cenu 50 Kč/kg. Dodávkový cyklus byl smluvně stanoven na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 dnů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pojistná zásoba je držena na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dny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Z technologie výroby plyne potřeba vytvářet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jednodenní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technologickou zásobu. Vypočítejte normu a normativ zásob. Uvažujte kalendářní čas 360 dnů. </a:t>
            </a:r>
          </a:p>
        </p:txBody>
      </p:sp>
    </p:spTree>
    <p:extLst>
      <p:ext uri="{BB962C8B-B14F-4D97-AF65-F5344CB8AC3E}">
        <p14:creationId xmlns:p14="http://schemas.microsoft.com/office/powerpoint/2010/main" val="1243157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B45870D-78B7-43C7-A963-7C168D9EEF34}"/>
                  </a:ext>
                </a:extLst>
              </p:cNvPr>
              <p:cNvSpPr/>
              <p:nvPr/>
            </p:nvSpPr>
            <p:spPr>
              <a:xfrm>
                <a:off x="489600" y="527392"/>
                <a:ext cx="7300800" cy="19665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𝐶𝑁𝑍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+2+1=8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dnů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𝑁𝑍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𝐶𝑁𝑍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=8∙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2 198 400∙0,75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360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=8∙4580=36 640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kg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𝑁𝑜𝑍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𝑁𝑍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=36 640∙50=1 832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tis. Kč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B45870D-78B7-43C7-A963-7C168D9EEF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0" y="527392"/>
                <a:ext cx="7300800" cy="1966564"/>
              </a:xfrm>
              <a:prstGeom prst="rect">
                <a:avLst/>
              </a:prstGeom>
              <a:blipFill>
                <a:blip r:embed="rId3"/>
                <a:stretch>
                  <a:fillRect l="-1085" t="-1242" b="-5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149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2E2F664-3D01-448A-8FA1-5521234FDDA9}"/>
                  </a:ext>
                </a:extLst>
              </p:cNvPr>
              <p:cNvSpPr/>
              <p:nvPr/>
            </p:nvSpPr>
            <p:spPr>
              <a:xfrm>
                <a:off x="446400" y="527392"/>
                <a:ext cx="7290220" cy="41998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15000"/>
                  </a:lnSpc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Měření výkonu v oblasti řízení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posouzení správnosti řízení zásob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b="1" cap="small" dirty="0">
                  <a:solidFill>
                    <a:srgbClr val="981E3A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obrátek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vyjadřuje, kolikrát se zásoba materiálu obrátí za sledované období ve spotřebě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dirty="0"/>
                  <a:t>kde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cs-CZ" dirty="0"/>
                  <a:t>	… spotřeba za sledované období [Kč]</a:t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dirty="0"/>
                  <a:t>	… celková průměrná zásoba [Kč]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2E2F664-3D01-448A-8FA1-5521234FDD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290220" cy="4199868"/>
              </a:xfrm>
              <a:prstGeom prst="rect">
                <a:avLst/>
              </a:prstGeom>
              <a:blipFill>
                <a:blip r:embed="rId3"/>
                <a:stretch>
                  <a:fillRect l="-1505" t="-1017" r="-1087" b="-15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443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7564BFE-93DD-4307-973F-13AA0A43E7C0}"/>
                  </a:ext>
                </a:extLst>
              </p:cNvPr>
              <p:cNvSpPr/>
              <p:nvPr/>
            </p:nvSpPr>
            <p:spPr>
              <a:xfrm>
                <a:off x="446400" y="527392"/>
                <a:ext cx="7336800" cy="29631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Doba obratu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 čas potřebný k tomu, aby se zásoba materiálu přeměnila v následující formu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dirty="0"/>
                  <a:t>kde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cs-CZ" dirty="0"/>
                  <a:t>	… délka sledovaného období [dny]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7564BFE-93DD-4307-973F-13AA0A43E7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336800" cy="2963119"/>
              </a:xfrm>
              <a:prstGeom prst="rect">
                <a:avLst/>
              </a:prstGeom>
              <a:blipFill>
                <a:blip r:embed="rId3"/>
                <a:stretch>
                  <a:fillRect l="-1080" t="-823" r="-9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222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význam nákupu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fáze nákupního procesu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zásoby z různých úhlů pohledu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podstatu řízení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model EOQ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Vytvořit plán nákupu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Vypočítat normy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Stanovit hodnotu ukazatelů výkonnosti </a:t>
            </a: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2ADB15-C703-41C2-A82D-CAFBA074535F}"/>
              </a:ext>
            </a:extLst>
          </p:cNvPr>
          <p:cNvSpPr/>
          <p:nvPr/>
        </p:nvSpPr>
        <p:spPr>
          <a:xfrm>
            <a:off x="604800" y="628601"/>
            <a:ext cx="7077600" cy="198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dřívější pojetí nákupu – proces začínající iniciací nákupu přes výzkum trhu až po výběr konkrétního dodavatele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současné pojetí nákupu – dřívější pojetí  +  logistické fáze (doprava, skladování)</a:t>
            </a:r>
          </a:p>
        </p:txBody>
      </p:sp>
    </p:spTree>
    <p:extLst>
      <p:ext uri="{BB962C8B-B14F-4D97-AF65-F5344CB8AC3E}">
        <p14:creationId xmlns:p14="http://schemas.microsoft.com/office/powerpoint/2010/main" val="191633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E2CA174-07E4-4F23-B9A5-D8801EED29CF}"/>
              </a:ext>
            </a:extLst>
          </p:cNvPr>
          <p:cNvSpPr/>
          <p:nvPr/>
        </p:nvSpPr>
        <p:spPr>
          <a:xfrm>
            <a:off x="489600" y="473163"/>
            <a:ext cx="72792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Fáze nákupního procesu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iniciace nákupu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specifikace požadavků (nezbytnost, charakter, rozsah)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analýza trhu možných dodavatelů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výběr vhodného dodavatele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formulace objednávky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realizace logistických aktivit spojených se vstupem dodávky do podniku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úhrada dodávky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hodnocení výkonu dodavatele</a:t>
            </a:r>
          </a:p>
        </p:txBody>
      </p:sp>
    </p:spTree>
    <p:extLst>
      <p:ext uri="{BB962C8B-B14F-4D97-AF65-F5344CB8AC3E}">
        <p14:creationId xmlns:p14="http://schemas.microsoft.com/office/powerpoint/2010/main" val="100984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369913-6C23-4D2E-8549-21325E12E9A1}"/>
              </a:ext>
            </a:extLst>
          </p:cNvPr>
          <p:cNvSpPr/>
          <p:nvPr/>
        </p:nvSpPr>
        <p:spPr>
          <a:xfrm>
            <a:off x="468000" y="614740"/>
            <a:ext cx="72648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Nákupní situace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první nákup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realizují se všechny nákupní fáze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modifikovaný nákup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je důsledkem změn ve specifikaci výrobku, cen, dodacích podmínek nebo dodavatelů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opakovaný nákup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soubor rutinních činností začínající vystavením objednávky na základě impulzu z podnikových útvarů</a:t>
            </a:r>
          </a:p>
        </p:txBody>
      </p:sp>
    </p:spTree>
    <p:extLst>
      <p:ext uri="{BB962C8B-B14F-4D97-AF65-F5344CB8AC3E}">
        <p14:creationId xmlns:p14="http://schemas.microsoft.com/office/powerpoint/2010/main" val="80769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50784"/>
            <a:ext cx="7192800" cy="207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Zásoby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oběžný majetek podniku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výsledek nákupní nebo podnikatelské činnosti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vždy na sebe vážou finanční prostředky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Mít či nemít? Lze podnikat bez zásob?</a:t>
            </a:r>
          </a:p>
        </p:txBody>
      </p:sp>
    </p:spTree>
    <p:extLst>
      <p:ext uri="{BB962C8B-B14F-4D97-AF65-F5344CB8AC3E}">
        <p14:creationId xmlns:p14="http://schemas.microsoft.com/office/powerpoint/2010/main" val="6866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27392"/>
            <a:ext cx="71928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Druhy zásob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I. Druhové členění zásob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výrobní zásoby: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suroviny, základní materiál, provozní látky, náhradní díly, obaly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hmotný majetek, jehož doba spotřeby je kratší než 1 rok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zásoby nedokončené výroby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zásoby hotových výrobků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zboží</a:t>
            </a:r>
          </a:p>
        </p:txBody>
      </p:sp>
    </p:spTree>
    <p:extLst>
      <p:ext uri="{BB962C8B-B14F-4D97-AF65-F5344CB8AC3E}">
        <p14:creationId xmlns:p14="http://schemas.microsoft.com/office/powerpoint/2010/main" val="420883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II. Členění zásob dle funkčních složek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běžná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 zajištění předpokládané spotřeby v období mezi dvěma dodávkami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pojistná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 pokrytí případných odchylek v dodávkách nebo ve spotřebě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technologická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je-li potřeba materiál před výdejem do spotřeby upravit, její výše vyplývá z výrobní technologie</a:t>
            </a:r>
          </a:p>
        </p:txBody>
      </p:sp>
    </p:spTree>
    <p:extLst>
      <p:ext uri="{BB962C8B-B14F-4D97-AF65-F5344CB8AC3E}">
        <p14:creationId xmlns:p14="http://schemas.microsoft.com/office/powerpoint/2010/main" val="214603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1587</Words>
  <Application>Microsoft Office PowerPoint</Application>
  <PresentationFormat>Předvádění na obrazovce (16:9)</PresentationFormat>
  <Paragraphs>210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8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Equation.3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Čemerková</cp:lastModifiedBy>
  <cp:revision>405</cp:revision>
  <dcterms:created xsi:type="dcterms:W3CDTF">2016-07-06T15:42:34Z</dcterms:created>
  <dcterms:modified xsi:type="dcterms:W3CDTF">2022-10-09T16:27:01Z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