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8" r:id="rId2"/>
    <p:sldId id="263" r:id="rId3"/>
    <p:sldId id="315" r:id="rId4"/>
    <p:sldId id="337" r:id="rId5"/>
    <p:sldId id="336" r:id="rId6"/>
    <p:sldId id="335" r:id="rId7"/>
    <p:sldId id="334" r:id="rId8"/>
    <p:sldId id="333" r:id="rId9"/>
    <p:sldId id="338" r:id="rId10"/>
    <p:sldId id="332" r:id="rId11"/>
    <p:sldId id="345" r:id="rId12"/>
    <p:sldId id="342" r:id="rId13"/>
    <p:sldId id="331" r:id="rId14"/>
    <p:sldId id="343" r:id="rId15"/>
    <p:sldId id="340" r:id="rId16"/>
    <p:sldId id="330" r:id="rId17"/>
    <p:sldId id="329" r:id="rId18"/>
    <p:sldId id="344" r:id="rId19"/>
    <p:sldId id="328" r:id="rId20"/>
    <p:sldId id="327" r:id="rId21"/>
    <p:sldId id="326" r:id="rId22"/>
    <p:sldId id="325" r:id="rId23"/>
    <p:sldId id="341" r:id="rId24"/>
    <p:sldId id="324" r:id="rId25"/>
    <p:sldId id="323" r:id="rId26"/>
    <p:sldId id="339" r:id="rId27"/>
    <p:sldId id="322" r:id="rId28"/>
    <p:sldId id="321" r:id="rId29"/>
    <p:sldId id="287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735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Náklady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náklady podniku a jejich klasifikací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017B8FFC-2E83-4543-89B3-417CFBCD15BD}"/>
              </a:ext>
            </a:extLst>
          </p:cNvPr>
          <p:cNvSpPr/>
          <p:nvPr/>
        </p:nvSpPr>
        <p:spPr>
          <a:xfrm>
            <a:off x="496800" y="527392"/>
            <a:ext cx="7293600" cy="3045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skupiny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provozní náklady: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materiálu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energie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a použití externích prací a služeb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osobní náklady (mzdové náklady včetně zdravotního a sociálního pojištění)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odpisy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náklady (úroky, pojistné, daně)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náklady (manka, škody,…)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881" y="710221"/>
            <a:ext cx="7074940" cy="402161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622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EB63CA7D-7CAB-4C33-A460-46E75DF32529}"/>
              </a:ext>
            </a:extLst>
          </p:cNvPr>
          <p:cNvSpPr/>
          <p:nvPr/>
        </p:nvSpPr>
        <p:spPr>
          <a:xfrm>
            <a:off x="482400" y="527392"/>
            <a:ext cx="7228800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Škody způsobené sněhovou kalamitou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Krádeže zaměstnanců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Ochranné pracovní prostředky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PHM do služebních vozidel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Náhradní díly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odměny zaměstnanců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Pojištění majetku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12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C5E17292-EB30-4650-8761-72AE6B4F719F}"/>
              </a:ext>
            </a:extLst>
          </p:cNvPr>
          <p:cNvSpPr/>
          <p:nvPr/>
        </p:nvSpPr>
        <p:spPr>
          <a:xfrm>
            <a:off x="547725" y="628601"/>
            <a:ext cx="7005600" cy="1946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Účelové třídění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dvě roviny sledování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místa vzniku a odpovědnosti: Kde náklady vznikly a kdo je za ně zodpovědný a má možnost jejich výši ovlivnit?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výkonů (kalkulační členění nákladů): Na co byly náklady vynaloženy?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EB63CA7D-7CAB-4C33-A460-46E75DF32529}"/>
              </a:ext>
            </a:extLst>
          </p:cNvPr>
          <p:cNvSpPr/>
          <p:nvPr/>
        </p:nvSpPr>
        <p:spPr>
          <a:xfrm>
            <a:off x="482400" y="742177"/>
            <a:ext cx="72288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Členění nákladů podle místa vzniku a </a:t>
            </a:r>
            <a:r>
              <a:rPr lang="cs-CZ" sz="2200" b="1" dirty="0" smtClean="0">
                <a:latin typeface="+mj-lt"/>
                <a:cs typeface="Times New Roman" panose="02020603050405020304" pitchFamily="18" charset="0"/>
              </a:rPr>
              <a:t>odpovědnosti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řídění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vnitropodnikových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útvarů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jednicové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výrobní technologické náklady, které lze spojit jednoznačně s určitým výkonem (výrobkem, službou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přímo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souvisí s jednotkou výkonu (t, kg, kus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,…)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proporcionálně závislé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na objemu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výroby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5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EB63CA7D-7CAB-4C33-A460-46E75DF32529}"/>
              </a:ext>
            </a:extLst>
          </p:cNvPr>
          <p:cNvSpPr/>
          <p:nvPr/>
        </p:nvSpPr>
        <p:spPr>
          <a:xfrm>
            <a:off x="462377" y="622037"/>
            <a:ext cx="7228800" cy="277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režijní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nelze je jednoznačně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přiřadit k určitému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výkonu: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režie (technologické náklady, náklady na obsluhu, zajištění a řízení)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odbytová režie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správní režie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zásobovací režie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jejich řízení je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obtížnější a méně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přesné než v případě jednicových nákladů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27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EB63CA7D-7CAB-4C33-A460-46E75DF32529}"/>
              </a:ext>
            </a:extLst>
          </p:cNvPr>
          <p:cNvSpPr/>
          <p:nvPr/>
        </p:nvSpPr>
        <p:spPr>
          <a:xfrm>
            <a:off x="495749" y="740974"/>
            <a:ext cx="722880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1: jednicové náklady při výrobě nábytku: dřevo, kování, tenkostěnné ocelové profily, plastové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kryty,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lak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2: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jednicové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při malování kancelářských prostor: spotřeba barev, spotřeba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vody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48335B0-5EF5-44FF-B53E-411F28C90F20}"/>
              </a:ext>
            </a:extLst>
          </p:cNvPr>
          <p:cNvSpPr/>
          <p:nvPr/>
        </p:nvSpPr>
        <p:spPr>
          <a:xfrm>
            <a:off x="619200" y="527392"/>
            <a:ext cx="7261420" cy="3622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Kalkulační členění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sledujeme náklady v závislosti na způsobu přiřazování nákladů na nositele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přímé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 (jejich součástí jsou jednicové náklady)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nepřímé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náklady (režijní náklady, které nelze přiřadit na konkrétní výrobek)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vzhledem k existenci společných nepřímých nákladů pro skupinu výkonů je základní otázkou způsob přiřazování společných nákladů ke konkrétním výkonům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EB63CA7D-7CAB-4C33-A460-46E75DF32529}"/>
              </a:ext>
            </a:extLst>
          </p:cNvPr>
          <p:cNvSpPr/>
          <p:nvPr/>
        </p:nvSpPr>
        <p:spPr>
          <a:xfrm>
            <a:off x="495749" y="740974"/>
            <a:ext cx="7228800" cy="301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mzdy </a:t>
            </a:r>
            <a:r>
              <a:rPr lang="cs-CZ" dirty="0"/>
              <a:t>vedení společnosti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spotřeba kancelářského papíru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propagace značky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spotřeba energie </a:t>
            </a:r>
            <a:r>
              <a:rPr lang="cs-CZ" dirty="0" smtClean="0"/>
              <a:t>ve výrobní hale</a:t>
            </a:r>
            <a:endParaRPr lang="cs-CZ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kursovní </a:t>
            </a:r>
            <a:r>
              <a:rPr lang="cs-CZ" dirty="0"/>
              <a:t>ztráty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/>
              <a:t>sociální pojištění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vodné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smtClean="0"/>
              <a:t>spotřeba látky na výrobu spacích pytlů</a:t>
            </a:r>
            <a:endParaRPr lang="cs-CZ" dirty="0"/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DCD3CF5-8EFA-4A63-9E25-15408494CE1A}"/>
              </a:ext>
            </a:extLst>
          </p:cNvPr>
          <p:cNvSpPr/>
          <p:nvPr/>
        </p:nvSpPr>
        <p:spPr>
          <a:xfrm>
            <a:off x="511200" y="527392"/>
            <a:ext cx="7221600" cy="2911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Členění nákladů v závislosti na změnách objemu výroby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variabilní náklady – jejich výše je závislá na objemu produkce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fixní náklady – jejich výše není svázána s objemem produkce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přiřazování fixních nákladů patří k nejobtížnější úkolům podnikové ekonomiky</a:t>
            </a: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Náklady podniku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34028" y="1302203"/>
            <a:ext cx="3604568" cy="3458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Výrobní faktory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Náklady podniku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Druhy nákladů</a:t>
            </a:r>
          </a:p>
          <a:p>
            <a:pPr marL="0" lvl="0" indent="0" algn="just">
              <a:lnSpc>
                <a:spcPct val="105000"/>
              </a:lnSpc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Účelové třídění nákladů</a:t>
            </a:r>
          </a:p>
          <a:p>
            <a:pPr marL="0" lvl="0" indent="0" algn="just">
              <a:lnSpc>
                <a:spcPct val="105000"/>
              </a:lnSpc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Členění nákladů v závislosti na změnách objemu</a:t>
            </a:r>
          </a:p>
          <a:p>
            <a:pPr marL="0" lvl="0" indent="0" algn="just">
              <a:lnSpc>
                <a:spcPct val="105000"/>
              </a:lnSpc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Vnitropodnikové řízení nákladů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Náklady podle podnikových funkcí</a:t>
            </a:r>
          </a:p>
          <a:p>
            <a:pPr marL="0" indent="0" algn="just">
              <a:lnSpc>
                <a:spcPct val="105000"/>
              </a:lnSpc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Manažerské pojetí nákladů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61554" y="670784"/>
            <a:ext cx="5796846" cy="38077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200" b="1" dirty="0"/>
              <a:t>Celkové a jednotkové variabilní náklady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15C30A53-8FF3-4B14-AEE7-FC100747CD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93" t="21977" r="3623" b="24129"/>
          <a:stretch/>
        </p:blipFill>
        <p:spPr>
          <a:xfrm>
            <a:off x="927748" y="1260000"/>
            <a:ext cx="7359451" cy="2772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877341" y="1522655"/>
            <a:ext cx="978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1600" i="1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16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[K</a:t>
            </a:r>
            <a:r>
              <a:rPr lang="cs-CZ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GB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BBAD69D7-4A84-4EA8-9576-A1ADA0B8C116}"/>
              </a:ext>
            </a:extLst>
          </p:cNvPr>
          <p:cNvSpPr/>
          <p:nvPr/>
        </p:nvSpPr>
        <p:spPr>
          <a:xfrm>
            <a:off x="668412" y="628601"/>
            <a:ext cx="54515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Celkové a jednotkové fixní náklady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96635787-9E0D-49F6-BF85-C5E1343045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34" t="30796" r="10473" b="9151"/>
          <a:stretch/>
        </p:blipFill>
        <p:spPr>
          <a:xfrm>
            <a:off x="957600" y="1426099"/>
            <a:ext cx="7351200" cy="30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14F478F5-3CD4-471B-B822-66DAFD8848FC}"/>
              </a:ext>
            </a:extLst>
          </p:cNvPr>
          <p:cNvSpPr/>
          <p:nvPr/>
        </p:nvSpPr>
        <p:spPr>
          <a:xfrm>
            <a:off x="685067" y="527392"/>
            <a:ext cx="52117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Skoková změna výše fixních nákladů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967023" y="1339056"/>
            <a:ext cx="5181600" cy="3105150"/>
            <a:chOff x="1967023" y="1339056"/>
            <a:chExt cx="5181600" cy="310515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67023" y="1339056"/>
              <a:ext cx="5181600" cy="3105150"/>
            </a:xfrm>
            <a:prstGeom prst="rect">
              <a:avLst/>
            </a:prstGeom>
          </p:spPr>
        </p:pic>
        <p:cxnSp>
          <p:nvCxnSpPr>
            <p:cNvPr id="8" name="Přímá spojnice 7"/>
            <p:cNvCxnSpPr/>
            <p:nvPr/>
          </p:nvCxnSpPr>
          <p:spPr>
            <a:xfrm>
              <a:off x="2480930" y="3203944"/>
              <a:ext cx="1920949" cy="7089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4401879" y="2580167"/>
              <a:ext cx="1920949" cy="7089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113E92B0-919B-4DEA-B4A0-EB191398C1AD}"/>
              </a:ext>
            </a:extLst>
          </p:cNvPr>
          <p:cNvSpPr/>
          <p:nvPr/>
        </p:nvSpPr>
        <p:spPr>
          <a:xfrm>
            <a:off x="432000" y="527392"/>
            <a:ext cx="7336800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Členění nákladů z pohledu vnitropodnikového řízení nákladů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primární (externí) náklady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vznikají spotřebou zdrojů z externího okolí podniku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sekundární </a:t>
            </a:r>
            <a:r>
              <a:rPr lang="cs-CZ" sz="22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(interní)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- vznikají spotřebou zdrojů vytvořených uvnitř podniku</a:t>
            </a:r>
          </a:p>
        </p:txBody>
      </p:sp>
    </p:spTree>
    <p:extLst>
      <p:ext uri="{BB962C8B-B14F-4D97-AF65-F5344CB8AC3E}">
        <p14:creationId xmlns:p14="http://schemas.microsoft.com/office/powerpoint/2010/main" val="389699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113E92B0-919B-4DEA-B4A0-EB191398C1AD}"/>
              </a:ext>
            </a:extLst>
          </p:cNvPr>
          <p:cNvSpPr/>
          <p:nvPr/>
        </p:nvSpPr>
        <p:spPr>
          <a:xfrm>
            <a:off x="432000" y="527392"/>
            <a:ext cx="7336800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1: dopravní závod zajišťuje přepravu materiálu pro výrobní závod - výkon dopravního závodu je sekundárním nákladem výrobního závodu. Doprava zajištěna externím dopravcem je ale náklad primární.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 2: závod energetika zajišťuje vytápění ostatních podnikových provozů – jeho výkon je sekundární náklad každého </a:t>
            </a:r>
            <a:r>
              <a:rPr lang="cs-CZ" sz="22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vnitropodnikového odběratele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D8B47155-BD2D-43BD-A56A-F792EEE89D38}"/>
              </a:ext>
            </a:extLst>
          </p:cNvPr>
          <p:cNvSpPr/>
          <p:nvPr/>
        </p:nvSpPr>
        <p:spPr>
          <a:xfrm>
            <a:off x="432000" y="628601"/>
            <a:ext cx="7344000" cy="2200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Náklady podle podnikových funkcí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pořízení (nákup)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výrobní proces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činnost správních útvarů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odbyt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8AC1B4CC-B93A-4D6D-923C-88D7627490A0}"/>
              </a:ext>
            </a:extLst>
          </p:cNvPr>
          <p:cNvSpPr/>
          <p:nvPr/>
        </p:nvSpPr>
        <p:spPr>
          <a:xfrm>
            <a:off x="403200" y="527392"/>
            <a:ext cx="7372800" cy="397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Manažerské pojetí nákladů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pracuje s ekonomickými (skutečnými, relevantními) náklady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zahrnuje i tzv. oportunitní (alternativní) náklady (náklady obětované (ušlé) příležitosti) - ušlý výnos, který je ztracen, když není výrobní zdroj použit na nejlepší variantu. 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 zisk = celkový výnos - ekonomické náklady</a:t>
            </a:r>
          </a:p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nulový ekonomický zisk neznamená, že účetně vykazuje zdanitelný základ v hodnotě 0!</a:t>
            </a:r>
          </a:p>
        </p:txBody>
      </p:sp>
    </p:spTree>
    <p:extLst>
      <p:ext uri="{BB962C8B-B14F-4D97-AF65-F5344CB8AC3E}">
        <p14:creationId xmlns:p14="http://schemas.microsoft.com/office/powerpoint/2010/main" val="695227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B4D41D6C-3DB2-4829-94EC-CD71612311BD}"/>
              </a:ext>
            </a:extLst>
          </p:cNvPr>
          <p:cNvSpPr/>
          <p:nvPr/>
        </p:nvSpPr>
        <p:spPr>
          <a:xfrm>
            <a:off x="432000" y="627051"/>
            <a:ext cx="7279200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Společnost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Cemitex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 současnosti využívá kapacity svých skladů na 80 %. Na údržbu nevyužitých prostor vynakládá v průměru 10 000 Kč měsíčně. Společnost obdržela nabídku na pronájem těchto nevyužitých prostor za 15 000 Kč měsíčně. To by ale znamenalo zvýšení spotřeby energie o 2 000 Kč měsíčně a zaměstnat ostrahu za 10 000 Kč měsíčně. Náklady na údržbu se nezmění. Rozhodněte, zda bude efektivní volné prostory pronajmout.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28AD0EF5-0124-4246-B8BE-7DAF819511E3}"/>
              </a:ext>
            </a:extLst>
          </p:cNvPr>
          <p:cNvSpPr txBox="1"/>
          <p:nvPr/>
        </p:nvSpPr>
        <p:spPr>
          <a:xfrm>
            <a:off x="669600" y="705600"/>
            <a:ext cx="698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i="1" dirty="0"/>
              <a:t>Řešení:</a:t>
            </a:r>
          </a:p>
          <a:p>
            <a:r>
              <a:rPr lang="cs-CZ" sz="2200" dirty="0"/>
              <a:t>Bez pronájmu:</a:t>
            </a:r>
          </a:p>
          <a:p>
            <a:r>
              <a:rPr lang="cs-CZ" sz="2200" dirty="0"/>
              <a:t>	náklady: 10 000 Kč</a:t>
            </a:r>
          </a:p>
          <a:p>
            <a:r>
              <a:rPr lang="cs-CZ" sz="2200" dirty="0"/>
              <a:t>	výnos: 0 Kč</a:t>
            </a:r>
          </a:p>
          <a:p>
            <a:r>
              <a:rPr lang="cs-CZ" sz="2200" dirty="0"/>
              <a:t>	VH = -10 000 Kč</a:t>
            </a:r>
          </a:p>
          <a:p>
            <a:r>
              <a:rPr lang="cs-CZ" sz="2200" dirty="0"/>
              <a:t>S pronájmem:</a:t>
            </a:r>
          </a:p>
          <a:p>
            <a:r>
              <a:rPr lang="cs-CZ" sz="2200" dirty="0"/>
              <a:t>	náklady: 10 000 + 2 000 + 10 000 = 22 000 Kč</a:t>
            </a:r>
          </a:p>
          <a:p>
            <a:r>
              <a:rPr lang="cs-CZ" sz="2200" dirty="0"/>
              <a:t>	výnos: 15 000 Kč</a:t>
            </a:r>
          </a:p>
          <a:p>
            <a:r>
              <a:rPr lang="cs-CZ" sz="2200" dirty="0"/>
              <a:t>	VH = -7 000 Kč</a:t>
            </a:r>
          </a:p>
          <a:p>
            <a:endParaRPr lang="cs-CZ" sz="2200" dirty="0"/>
          </a:p>
          <a:p>
            <a:r>
              <a:rPr lang="cs-CZ" sz="2200" dirty="0"/>
              <a:t>Pronájem se vyplatí.</a:t>
            </a:r>
          </a:p>
        </p:txBody>
      </p:sp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Vyjmenovat výrobní faktory a stručně vysvětlit jejich vliv na výrobní proces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Definovat náklady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Klasifikovat náklady z různých úhlů pohledu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vést konkrétní příklady nákladů v reakci na jejich členění 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A514C136-9B14-41DB-B3C0-BEE9836E85AD}"/>
              </a:ext>
            </a:extLst>
          </p:cNvPr>
          <p:cNvSpPr/>
          <p:nvPr/>
        </p:nvSpPr>
        <p:spPr>
          <a:xfrm>
            <a:off x="417600" y="531433"/>
            <a:ext cx="7394400" cy="3433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Výrobní faktory a jejich klasifikace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vstupy při výrobě výrobků či při poskytování služeb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souhrnné vyjádření všech prostředků podílejících se na tvorbě výrobku nebo služby nebo tuto tvorbu ovlivňujících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ekonomická teorie: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půda – veškeré přírodní zdroje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práce – cílevědomá lidská činnost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kapitál – výrobní prostředky, finance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informace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7414B859-BDA7-46D6-BC36-85DC574E5F9F}"/>
              </a:ext>
            </a:extLst>
          </p:cNvPr>
          <p:cNvSpPr/>
          <p:nvPr/>
        </p:nvSpPr>
        <p:spPr>
          <a:xfrm>
            <a:off x="482400" y="791712"/>
            <a:ext cx="7214400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podnikové ekonomika: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řídicí práce – podnikové řízení, výkon manažerské funkce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výkonná práce – práce, která formuje budoucí výrobek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hmotný majetek – budovy, výrobní zařízení, nástroje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materiál – suroviny, výchozí materiál, pomocné materiály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638F268B-1D5A-4542-8E7A-634E2F067233}"/>
              </a:ext>
            </a:extLst>
          </p:cNvPr>
          <p:cNvSpPr/>
          <p:nvPr/>
        </p:nvSpPr>
        <p:spPr>
          <a:xfrm>
            <a:off x="486220" y="527392"/>
            <a:ext cx="7210580" cy="3174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podíl jednotlivých výrobních faktorů na výrobě se v čase mění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typy výroby podle převažujícího výrobního faktoru: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kapitálově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náročná výroba – vysoký podíl dlouhodobého hmotného majetku (např. těžební průmysl, hutě, automobilky)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pracovně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náročná výroba – výroba s vysokým podílem lidské práce (např. průmysl skla, keramiky, optický průmysl, služby)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materiálově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náročná výroba – dominuje materiál (např. potravinářský průmysl, hutnictví neželezných kovů)</a:t>
            </a: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EF5BEE27-06EE-4864-9903-0119CB564D57}"/>
              </a:ext>
            </a:extLst>
          </p:cNvPr>
          <p:cNvSpPr/>
          <p:nvPr/>
        </p:nvSpPr>
        <p:spPr>
          <a:xfrm>
            <a:off x="453600" y="527392"/>
            <a:ext cx="7344000" cy="307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Náklady podniku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ohodnocení spotřebovaných výrobních faktorů při tvorbě výrobku (služby) a jeho prodeji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ukazatel kvality vnitropodnikových procesů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dvojí pojetí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pohledu finančního účetnictví - pro externí uživatele (finanční úřad, banky, …),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manažerského účetnictví - pro interního uživatele, (vnitropodnikové účetnictví)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B3788FDD-4D49-4BA2-A683-96931A93A698}"/>
              </a:ext>
            </a:extLst>
          </p:cNvPr>
          <p:cNvSpPr/>
          <p:nvPr/>
        </p:nvSpPr>
        <p:spPr>
          <a:xfrm>
            <a:off x="511200" y="527392"/>
            <a:ext cx="7185600" cy="255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vs. výdaje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Výdaje = úbytek peněz v pokladně nebo na běžném účtu bez ohledu na jejich použití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nákup stroje</a:t>
            </a:r>
          </a:p>
          <a:p>
            <a:pPr algn="just">
              <a:lnSpc>
                <a:spcPct val="10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Výdaje = platba za stroj</a:t>
            </a:r>
          </a:p>
          <a:p>
            <a:pPr algn="just">
              <a:lnSpc>
                <a:spcPct val="10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Náklad = odpis (jen část výdajů za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stroj v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    závislosti na odpisové skupině) 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21D963FA-0655-4B7C-AC80-9B5C0B256F23}"/>
              </a:ext>
            </a:extLst>
          </p:cNvPr>
          <p:cNvSpPr/>
          <p:nvPr/>
        </p:nvSpPr>
        <p:spPr>
          <a:xfrm>
            <a:off x="468000" y="527392"/>
            <a:ext cx="7243200" cy="3202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Klasifikace nákladů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nákladových druhů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účelové třídění nákladů: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místa vzniku a odpovědnosti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výkonů (kalkulační hledisko)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závislosti na změnách objemu výroby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vnitropodnikového řízení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podnikových funkcí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nákladů v manažerském rozhodování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017B8FFC-2E83-4543-89B3-417CFBCD15BD}"/>
              </a:ext>
            </a:extLst>
          </p:cNvPr>
          <p:cNvSpPr/>
          <p:nvPr/>
        </p:nvSpPr>
        <p:spPr>
          <a:xfrm>
            <a:off x="496800" y="527392"/>
            <a:ext cx="7293600" cy="2200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Druhové třídění nákladů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seskupování nákladů do ekonomicky stejnorodých skupin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 nákladové struktury účetních výkazů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z hlediska sledování hospodárnosti vynaložených nákladů nepoužitelné</a:t>
            </a:r>
          </a:p>
        </p:txBody>
      </p:sp>
    </p:spTree>
    <p:extLst>
      <p:ext uri="{BB962C8B-B14F-4D97-AF65-F5344CB8AC3E}">
        <p14:creationId xmlns:p14="http://schemas.microsoft.com/office/powerpoint/2010/main" val="1582997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1018</Words>
  <Application>Microsoft Office PowerPoint</Application>
  <PresentationFormat>Předvádění na obrazovce (16:9)</PresentationFormat>
  <Paragraphs>165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Calibri</vt:lpstr>
      <vt:lpstr>Courier New</vt:lpstr>
      <vt:lpstr>DejaVu Sans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370</cp:revision>
  <dcterms:created xsi:type="dcterms:W3CDTF">2016-07-06T15:42:34Z</dcterms:created>
  <dcterms:modified xsi:type="dcterms:W3CDTF">2021-10-18T10:33:10Z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