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sldIdLst>
    <p:sldId id="258" r:id="rId2"/>
    <p:sldId id="263" r:id="rId3"/>
    <p:sldId id="339" r:id="rId4"/>
    <p:sldId id="338" r:id="rId5"/>
    <p:sldId id="315" r:id="rId6"/>
    <p:sldId id="337" r:id="rId7"/>
    <p:sldId id="336" r:id="rId8"/>
    <p:sldId id="335" r:id="rId9"/>
    <p:sldId id="334" r:id="rId10"/>
    <p:sldId id="340" r:id="rId11"/>
    <p:sldId id="333" r:id="rId12"/>
    <p:sldId id="332" r:id="rId13"/>
    <p:sldId id="331" r:id="rId14"/>
    <p:sldId id="341" r:id="rId15"/>
    <p:sldId id="342" r:id="rId16"/>
    <p:sldId id="330" r:id="rId17"/>
    <p:sldId id="329" r:id="rId18"/>
    <p:sldId id="343" r:id="rId19"/>
    <p:sldId id="328" r:id="rId20"/>
    <p:sldId id="327" r:id="rId21"/>
    <p:sldId id="326" r:id="rId22"/>
    <p:sldId id="325" r:id="rId23"/>
    <p:sldId id="324" r:id="rId24"/>
    <p:sldId id="344" r:id="rId25"/>
    <p:sldId id="323" r:id="rId26"/>
    <p:sldId id="322" r:id="rId27"/>
    <p:sldId id="287" r:id="rId2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02" autoAdjust="0"/>
  </p:normalViewPr>
  <p:slideViewPr>
    <p:cSldViewPr snapToGrid="0">
      <p:cViewPr varScale="1">
        <p:scale>
          <a:sx n="106" d="100"/>
          <a:sy n="106" d="100"/>
        </p:scale>
        <p:origin x="77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00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850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22.11.2021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Prodejní činnost podniku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aktivitami prodejní činnosti podniku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9206"/>
            <a:ext cx="7704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Marketing a jeho techniky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 orientovaný na zákazníky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cíle: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rozpoznat zákazníkovy budoucí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pochopit zákazníkovy potřeby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uspokojit zákazníkovy potřeby a přeměnit je na zisk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cíle marketingu musí být v souladu s celopodnikovými cíli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2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040D2400-5EC6-42E5-85B9-A38FC5E3D42D}"/>
              </a:ext>
            </a:extLst>
          </p:cNvPr>
          <p:cNvSpPr/>
          <p:nvPr/>
        </p:nvSpPr>
        <p:spPr>
          <a:xfrm>
            <a:off x="496800" y="462006"/>
            <a:ext cx="7178400" cy="3781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marketéři sledují: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vývoj okolního prostředí firmy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účastníky daného trhu a míru jejich vlivu na podnikatelské aktivity daného podniku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vnitřní možnosti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soubor marketingových nástrojů pro dosažení cílů = marketingový mix 4P: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product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promotion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cena (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price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 (place)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3054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69FC7F1-BD8B-48D3-9C5E-1DF4840F29B9}"/>
              </a:ext>
            </a:extLst>
          </p:cNvPr>
          <p:cNvSpPr/>
          <p:nvPr/>
        </p:nvSpPr>
        <p:spPr>
          <a:xfrm>
            <a:off x="482400" y="473163"/>
            <a:ext cx="7092000" cy="2961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které produkty kterým zákazníkům poskytovat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lze: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vyrábět v současné podobě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přistoupit k inovaci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vyřadit a nahradit jiným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rozhodnutí o jakosti, designu, vlastnostech a velikosti, obalu výrobku</a:t>
            </a:r>
          </a:p>
        </p:txBody>
      </p:sp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2498138-833D-467C-9607-DEAD82880AE0}"/>
              </a:ext>
            </a:extLst>
          </p:cNvPr>
          <p:cNvSpPr/>
          <p:nvPr/>
        </p:nvSpPr>
        <p:spPr>
          <a:xfrm>
            <a:off x="493420" y="527392"/>
            <a:ext cx="7387200" cy="320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Propagace (marketingová komunikace)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realizována prostřednictvím pěti základních nástrojů: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 relations (PR)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osobní prodej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podpora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reklama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marketing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on-line i off-line forma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194995" y="514784"/>
            <a:ext cx="7691980" cy="367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   Cena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peněžní částka sjednaná při prodeji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zásadním způsobem rozhoduje o úspěchu prodeje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rozvojových zemích a u ekonomicky slabších vrstev obyvatelstva stále jediný faktor rozhodující o koupi</a:t>
            </a:r>
          </a:p>
          <a:p>
            <a:pPr marL="342000" indent="3420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historický vývoj: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nejdříve různé ceny pro různé kupující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cca od konce 19. století politika jednotných cen</a:t>
            </a:r>
          </a:p>
          <a:p>
            <a:pPr marL="1084950" lvl="1" indent="-28575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přelomu 20. a 21. století návrat k původnímu mechanismu stanovovány ceny</a:t>
            </a:r>
          </a:p>
        </p:txBody>
      </p:sp>
    </p:spTree>
    <p:extLst>
      <p:ext uri="{BB962C8B-B14F-4D97-AF65-F5344CB8AC3E}">
        <p14:creationId xmlns:p14="http://schemas.microsoft.com/office/powerpoint/2010/main" val="888857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324595" y="628601"/>
            <a:ext cx="7365005" cy="2436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proces stanovování ceny: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definování cílů cenové politiky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horní hranici ceny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dolní hranice ceny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mimořádně může být cena snížena na úroveň: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celkových nákladů (dlouhodobě udržitelná hranice ceny)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variabilních nákladů (krátkodobě udržitelná hranice ceny)</a:t>
            </a:r>
          </a:p>
        </p:txBody>
      </p:sp>
    </p:spTree>
    <p:extLst>
      <p:ext uri="{BB962C8B-B14F-4D97-AF65-F5344CB8AC3E}">
        <p14:creationId xmlns:p14="http://schemas.microsoft.com/office/powerpoint/2010/main" val="509020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EED83A3-EE41-4AC3-A37D-BA1738C8F0D3}"/>
              </a:ext>
            </a:extLst>
          </p:cNvPr>
          <p:cNvSpPr/>
          <p:nvPr/>
        </p:nvSpPr>
        <p:spPr>
          <a:xfrm>
            <a:off x="194995" y="514784"/>
            <a:ext cx="7691980" cy="2112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nové stanovení ceny: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zavádění nového výrobku na trh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přesunutí již zavedeného výrobku do nových distribučních kanálů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přesunutí již zavedeného výrobku na nové trhy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realizace poptávky od nového odběratele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segment trhu vždy ovlivňuje kvalitu a cenu produktu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615B8EA0-DF2E-4320-B713-13DC19457F2F}"/>
              </a:ext>
            </a:extLst>
          </p:cNvPr>
          <p:cNvSpPr/>
          <p:nvPr/>
        </p:nvSpPr>
        <p:spPr>
          <a:xfrm>
            <a:off x="475200" y="403257"/>
            <a:ext cx="7466400" cy="257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Místo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zde se setkává marketing s logistikou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způsobu (jakými kanály, jakými cestami) prodeje výrobku: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obchodní zástupci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velkoobchodu a maloobchodu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</a:p>
        </p:txBody>
      </p:sp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FBE0E3C-E564-474B-9A12-39F7B4E92E79}"/>
              </a:ext>
            </a:extLst>
          </p:cNvPr>
          <p:cNvSpPr/>
          <p:nvPr/>
        </p:nvSpPr>
        <p:spPr>
          <a:xfrm>
            <a:off x="504000" y="527392"/>
            <a:ext cx="7214400" cy="356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Logistika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vědní disciplína, která se zabývá řízením materiálového toku od místa vzniku do místa spotřeby včetně řízení toku potřebných informací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uvnitř podniku spjata s každou jeho funkční oblastí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prodeji zabezpečuje dobrou dostupnost produktů, spolehlivé služby a efektivní provoz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 zodpovědná za poskytování zákaznického servisu na úrovni očekávané zákazníkem</a:t>
            </a:r>
          </a:p>
        </p:txBody>
      </p:sp>
    </p:spTree>
    <p:extLst>
      <p:ext uri="{BB962C8B-B14F-4D97-AF65-F5344CB8AC3E}">
        <p14:creationId xmlns:p14="http://schemas.microsoft.com/office/powerpoint/2010/main" val="28595700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FBE0E3C-E564-474B-9A12-39F7B4E92E79}"/>
              </a:ext>
            </a:extLst>
          </p:cNvPr>
          <p:cNvSpPr/>
          <p:nvPr/>
        </p:nvSpPr>
        <p:spPr>
          <a:xfrm>
            <a:off x="504000" y="527392"/>
            <a:ext cx="7214400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zajistí, aby zákazník obdržel požadovaný výrobek dle svých představ, tj. ve správném množství, kvalitě, místě, čase a za správné náklady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tvořena 14 logistickými činnostmi - distribuční komunikace, vyřizování objednávek, balení zboží, manipulace, doprava a přeprava, skladování, zákaznický servis a další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může být zdrojem konkurenční výhody podniku</a:t>
            </a: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Prodejní činnost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Výkony, výnosy, tržby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Prodejní činnost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Obchodní plán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Marketing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Logistika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C8943F4-F2ED-4541-916B-97ADB012A7AC}"/>
              </a:ext>
            </a:extLst>
          </p:cNvPr>
          <p:cNvSpPr/>
          <p:nvPr/>
        </p:nvSpPr>
        <p:spPr>
          <a:xfrm>
            <a:off x="414220" y="527392"/>
            <a:ext cx="7466400" cy="424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Distribuční kanál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organizačních jednotek, institucí či agentur realizujících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přímý prodej výrobce uživateli produktu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distribuce pod kontrolou výrobce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vysoké náklady na distribuci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nepřímý kanál: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mezi výrobcem a uživatelem stojí externí instituce a prostředníci (dopravci, veřejné sklady, velkoobchodní a maloobchodní firmy)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přesun značné části nákladů a rizik na prostředníka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nižší tržby za prodané zboží pro výrobce</a:t>
            </a: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8EC9FF3-C2E2-4B8B-8F91-30AB2F079A71}"/>
              </a:ext>
            </a:extLst>
          </p:cNvPr>
          <p:cNvSpPr/>
          <p:nvPr/>
        </p:nvSpPr>
        <p:spPr>
          <a:xfrm>
            <a:off x="457200" y="527392"/>
            <a:ext cx="7315200" cy="3392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Vyřizování objednávek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souhrn činností: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přijímání objednávek od zákazníků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stavu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komunikace se zákazníkem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samotné vyřízení objednávek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zajištění dostupnosti zboží pro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skladových zásob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kontrola kreditního limitu zákazníka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fakturace a kontrola stavu pohledávek</a:t>
            </a: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3E73E06-B403-4CC6-8739-B83DA87D3F51}"/>
              </a:ext>
            </a:extLst>
          </p:cNvPr>
          <p:cNvSpPr/>
          <p:nvPr/>
        </p:nvSpPr>
        <p:spPr>
          <a:xfrm>
            <a:off x="609599" y="337003"/>
            <a:ext cx="70866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Balení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pohledu logistiky plní jiné úkoly než v marketingu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správně navržený obal umožní: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jednouchou manipulaci s výrobkem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dobrou skladovatelnost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maximálně využít dopravní prostředek a skladový prostor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poskytnutí potřebných informací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zákazníkovi snadný přístup k výrobku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opakovatelnost svého použití či možnou recyklovatelnost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0612277-B17D-4F6C-810D-A0BFCF560C1F}"/>
              </a:ext>
            </a:extLst>
          </p:cNvPr>
          <p:cNvSpPr/>
          <p:nvPr/>
        </p:nvSpPr>
        <p:spPr>
          <a:xfrm>
            <a:off x="394855" y="417641"/>
            <a:ext cx="7322128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Manipulace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všechny aspekty pohybu materiálu horizontálním i vertikálním směrem - každé zdvihnutí a položení materiálu, jeho otočení, posunutí, uložení na skladové místo a jeho následné vyzvednutí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obvykle zcela zbytečná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generuje  jenom náklady</a:t>
            </a:r>
          </a:p>
        </p:txBody>
      </p:sp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0612277-B17D-4F6C-810D-A0BFCF560C1F}"/>
              </a:ext>
            </a:extLst>
          </p:cNvPr>
          <p:cNvSpPr/>
          <p:nvPr/>
        </p:nvSpPr>
        <p:spPr>
          <a:xfrm>
            <a:off x="394855" y="417641"/>
            <a:ext cx="7322128" cy="3173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Doprava a přeprava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 přesunu produktu od místa vzniku (výroby) k místu spotřeby (k zákazníkovi) nelze prodejní činnost realizovat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jedna  z nejnákladnějších logistických činností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významnou měrou přispívá </a:t>
            </a:r>
            <a:r>
              <a:rPr lang="cs-CZ" sz="220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 požadované úrovni zákaznického servisu</a:t>
            </a:r>
          </a:p>
          <a:p>
            <a:pPr algn="just">
              <a:lnSpc>
                <a:spcPct val="115000"/>
              </a:lnSpc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279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66D2687-8F35-450C-9523-9797E5B38007}"/>
              </a:ext>
            </a:extLst>
          </p:cNvPr>
          <p:cNvSpPr/>
          <p:nvPr/>
        </p:nvSpPr>
        <p:spPr>
          <a:xfrm>
            <a:off x="345600" y="540395"/>
            <a:ext cx="72648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Skladování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umožňuje, aby produkty byly uloženy a uchovány pro pozdější spotřebu – zachování či zvýšení kvality produktů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spojovací článek mezi výrobcem a zákazníkem.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volba počtu, velikosti, místa a typu skladů, jejich vlastnictví a typu manipulačních prostředků</a:t>
            </a:r>
          </a:p>
        </p:txBody>
      </p:sp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32F73A5-A22B-4B8C-8109-AEE1986B408B}"/>
              </a:ext>
            </a:extLst>
          </p:cNvPr>
          <p:cNvSpPr/>
          <p:nvPr/>
        </p:nvSpPr>
        <p:spPr>
          <a:xfrm>
            <a:off x="432000" y="424996"/>
            <a:ext cx="7322400" cy="39525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Zákaznický servis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filosofie orientovaná na zákazníka, která spojuje a řídí všechny složky napojené na zákazníka v rámci stanoveného poměru nákladů a poskytovaných služeb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výstup logistického systému v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měřítko fungování logistického systému z hlediska vytváření užitné hodnoty místa a času pro určitý produkt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úroveň poskytovaného servisu má přímý dopad na tržní podíl a tím i na výsledek hospodaření podniku</a:t>
            </a: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historické vývoj prodejní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Rozlišit mezi pojmy výkon, výnos, příjem a tržba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podstatu obchodního plánu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Vymezit úlohu marketingu v prodejní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Stručně popsat úlohu logistiky v prodejní činnosti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Pojednat o významu </a:t>
            </a:r>
            <a:r>
              <a:rPr lang="cs-CZ" b="1">
                <a:solidFill>
                  <a:srgbClr val="002060"/>
                </a:solidFill>
                <a:cs typeface="Arial" panose="020B0604020202020204" pitchFamily="34" charset="0"/>
              </a:rPr>
              <a:t>ceny a její tvorbě </a:t>
            </a: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354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600" b="1" cap="all" dirty="0">
                <a:solidFill>
                  <a:srgbClr val="307871"/>
                </a:solidFill>
                <a:latin typeface="+mj-lt"/>
              </a:rPr>
              <a:t>Prodejní činnost </a:t>
            </a:r>
          </a:p>
          <a:p>
            <a:pPr eaLnBrk="1" hangingPunct="1">
              <a:spcBef>
                <a:spcPct val="0"/>
              </a:spcBef>
              <a:buNone/>
            </a:pPr>
            <a:endParaRPr lang="cs-CZ" altLang="cs-CZ" sz="1800" dirty="0">
              <a:latin typeface="Arial" panose="020B0604020202020204" pitchFamily="34" charset="0"/>
            </a:endParaRP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umět vyrobit výrobek (poskytnout službu) pro další existenci nestačí - podnik musí být schopen své výrobky (služby) prodat zákazníků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ukončení toku materiálu podnikem</a:t>
            </a:r>
          </a:p>
          <a:p>
            <a:pPr marL="342900" indent="-3429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cena musí: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pokrýt veškeré podnikové náklady</a:t>
            </a:r>
          </a:p>
          <a:p>
            <a:pPr marL="1085850" lvl="1" indent="-3429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umožnit podniku další rozvoj</a:t>
            </a:r>
          </a:p>
          <a:p>
            <a:pPr marL="342000" indent="-3420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prodejní činnost je náplní prodejního (odbytového) oddělení</a:t>
            </a:r>
          </a:p>
        </p:txBody>
      </p:sp>
    </p:spTree>
    <p:extLst>
      <p:ext uri="{BB962C8B-B14F-4D97-AF65-F5344CB8AC3E}">
        <p14:creationId xmlns:p14="http://schemas.microsoft.com/office/powerpoint/2010/main" val="3241723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Rectangle 10">
            <a:extLst>
              <a:ext uri="{FF2B5EF4-FFF2-40B4-BE49-F238E27FC236}">
                <a16:creationId xmlns:a16="http://schemas.microsoft.com/office/drawing/2014/main" id="{BF3D5AC8-EE85-4463-8816-4AEE63D87C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557" y="527392"/>
            <a:ext cx="8207375" cy="3816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1" indent="0">
              <a:spcBef>
                <a:spcPct val="0"/>
              </a:spcBef>
              <a:buNone/>
            </a:pPr>
            <a:r>
              <a:rPr lang="cs-CZ" altLang="cs-CZ" sz="1800" dirty="0">
                <a:latin typeface="Arial" panose="020B0604020202020204" pitchFamily="34" charset="0"/>
              </a:rPr>
              <a:t> </a:t>
            </a:r>
          </a:p>
          <a:p>
            <a:pPr marL="342000" indent="-3420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dříve (zejména po 2. světové válce):</a:t>
            </a:r>
          </a:p>
          <a:p>
            <a:pPr marL="108495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nedostatek zboží</a:t>
            </a:r>
          </a:p>
          <a:p>
            <a:pPr marL="108495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výrobce (prodávající) určoval podmínky směny (prodeje)</a:t>
            </a:r>
          </a:p>
          <a:p>
            <a:pPr marL="108495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trh prodávajícího</a:t>
            </a:r>
          </a:p>
          <a:p>
            <a:pPr marL="457200" indent="-457200">
              <a:spcBef>
                <a:spcPct val="0"/>
              </a:spcBef>
            </a:pPr>
            <a:r>
              <a:rPr lang="cs-CZ" altLang="cs-CZ" sz="2200" dirty="0">
                <a:latin typeface="Arial" panose="020B0604020202020204" pitchFamily="34" charset="0"/>
              </a:rPr>
              <a:t>současnost: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trh přesycen výrobky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existuje řada substitutů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tvrdý boj o každého zákazníka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zákazník diktuje podmínky prodeje - trh kupujícího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cena stanovena trhem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roste význam marketingu a logistiky</a:t>
            </a:r>
          </a:p>
          <a:p>
            <a:pPr marL="1083600" lvl="1" indent="-342000">
              <a:spcBef>
                <a:spcPct val="0"/>
              </a:spcBef>
              <a:buFont typeface="Courier New" panose="02070309020205020404" pitchFamily="49" charset="0"/>
              <a:buChar char="o"/>
            </a:pPr>
            <a:r>
              <a:rPr lang="cs-CZ" altLang="cs-CZ" sz="1800" dirty="0">
                <a:latin typeface="Arial" panose="020B0604020202020204" pitchFamily="34" charset="0"/>
              </a:rPr>
              <a:t>snaha udržet si zákazníka</a:t>
            </a:r>
            <a:endParaRPr lang="cs-CZ" altLang="cs-CZ" sz="20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518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250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D4D312B5-1170-43C8-9B3E-35B5051998C5}"/>
              </a:ext>
            </a:extLst>
          </p:cNvPr>
          <p:cNvSpPr/>
          <p:nvPr/>
        </p:nvSpPr>
        <p:spPr>
          <a:xfrm>
            <a:off x="324000" y="492014"/>
            <a:ext cx="73944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Výkony, výnosy, tržby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ýkon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výsledkem podnikatelské činnosti podniku 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ýnos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= peněžní ocenění všech výkonů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říjem = </a:t>
            </a: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veškerý skutečný peněžní přírůstek v pokladně nebo na bankovním účtu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a výnos nejsou synonyma!!!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C933ADAA-14A0-4A72-BD7E-E285F95BDA1B}"/>
              </a:ext>
            </a:extLst>
          </p:cNvPr>
          <p:cNvSpPr/>
          <p:nvPr/>
        </p:nvSpPr>
        <p:spPr>
          <a:xfrm>
            <a:off x="324000" y="465020"/>
            <a:ext cx="7416000" cy="2938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Složky výnosů:</a:t>
            </a:r>
          </a:p>
          <a:p>
            <a:pPr marL="342900" lvl="0" indent="-34290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provozní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tržby z prodeje výrobků a služeb - nejčastěji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finanční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výsledek finančních investic, cenných papírů, vkladů atd.</a:t>
            </a:r>
          </a:p>
          <a:p>
            <a:pPr marL="342900" lvl="0" indent="-342900" algn="just">
              <a:lnSpc>
                <a:spcPct val="115000"/>
              </a:lnSpc>
              <a:spcAft>
                <a:spcPts val="1200"/>
              </a:spcAft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mimořádné výnosy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získané mimořádně, např. prodejem nepoužívaného majetku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/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Faktory ovlivňující tržby:</a:t>
                </a:r>
              </a:p>
              <a:p>
                <a:pPr marL="342900" lvl="0" indent="-342900" algn="just">
                  <a:lnSpc>
                    <a:spcPct val="115000"/>
                  </a:lnSpc>
                  <a:spcBef>
                    <a:spcPts val="120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produkce </a:t>
                </a:r>
                <a:r>
                  <a:rPr lang="cs-CZ" sz="2200" i="1" dirty="0">
                    <a:latin typeface="Math"/>
                    <a:ea typeface="Calibri" panose="020F0502020204030204" pitchFamily="34" charset="0"/>
                    <a:cs typeface="Times New Roman" panose="02020603050405020304" pitchFamily="18" charset="0"/>
                  </a:rPr>
                  <a:t>Q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cs-CZ" sz="2200" dirty="0">
                    <a:effectLst/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(</a:t>
                </a: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objem poskytnutých 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jednotková prodejní cena </a:t>
                </a:r>
                <a:r>
                  <a:rPr lang="cs-CZ" sz="2200" i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sortimentní struktura výroby (služeb)</a:t>
                </a:r>
              </a:p>
              <a:p>
                <a:pPr marL="342900" lvl="0" indent="-342900" algn="just">
                  <a:lnSpc>
                    <a:spcPct val="115000"/>
                  </a:lnSpc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0" algn="just">
                  <a:lnSpc>
                    <a:spcPct val="115000"/>
                  </a:lnSpc>
                  <a:spcAft>
                    <a:spcPts val="1200"/>
                  </a:spcAft>
                </a:pPr>
                <a:r>
                  <a:rPr lang="cs-CZ" dirty="0"/>
                  <a:t>			</a:t>
                </a: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sz="2200" i="1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cs-CZ" sz="2200" dirty="0"/>
                  <a:t> [Kč]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C32018D3-2F57-439A-B48F-9FD535A05F3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600" y="468290"/>
                <a:ext cx="7286400" cy="2985113"/>
              </a:xfrm>
              <a:prstGeom prst="rect">
                <a:avLst/>
              </a:prstGeom>
              <a:blipFill>
                <a:blip r:embed="rId3"/>
                <a:stretch>
                  <a:fillRect l="-1172" t="-816" b="-326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C76FE60F-B033-47E9-9F7C-B8AD399902E0}"/>
              </a:ext>
            </a:extLst>
          </p:cNvPr>
          <p:cNvSpPr/>
          <p:nvPr/>
        </p:nvSpPr>
        <p:spPr>
          <a:xfrm>
            <a:off x="381600" y="527392"/>
            <a:ext cx="7250400" cy="4418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Prodejní činnost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prodej: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prodávající: převod vlastnického práva na užívání na kupujícího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kupující: závazek uhradit kupní cenu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aktivity před samotným prodejem: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tvorba strategie a plánování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příjem zakázek a zakázkové řízení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analýza prodeje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fyzická distribuce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řízení zásob hotových výrobků a jejich skladování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balení a adjustace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předání příkazu k fakturaci</a:t>
            </a: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8CA2CBF-E82E-4052-B9C8-144E0273AEFD}"/>
              </a:ext>
            </a:extLst>
          </p:cNvPr>
          <p:cNvSpPr/>
          <p:nvPr/>
        </p:nvSpPr>
        <p:spPr>
          <a:xfrm>
            <a:off x="446400" y="428775"/>
            <a:ext cx="7142400" cy="3144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fontAlgn="base">
              <a:lnSpc>
                <a:spcPct val="115000"/>
              </a:lnSpc>
            </a:pPr>
            <a:r>
              <a:rPr lang="cs-CZ" sz="2200" b="1" kern="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Obchodní plán</a:t>
            </a:r>
            <a:endParaRPr lang="cs-CZ" sz="2200" b="1" kern="0" dirty="0">
              <a:solidFill>
                <a:srgbClr val="FF0000"/>
              </a:solidFill>
              <a:effectLst>
                <a:glow>
                  <a:srgbClr val="000000"/>
                </a:glow>
                <a:outerShdw sx="0" sy="0">
                  <a:srgbClr val="000000"/>
                </a:outerShdw>
                <a:reflection stA="0" endPos="0" fadeDir="0" sx="0" sy="0"/>
              </a:effectLst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základní nástroj pro řízení obchodní činnosti podniku</a:t>
            </a: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obvykle probíhá v těchto etapách: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diagnóza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tržní prognóza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cílů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marketingového mixu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plánování logistických činností</a:t>
            </a:r>
          </a:p>
          <a:p>
            <a:pPr marL="800100" lvl="1" indent="-342900" algn="just">
              <a:lnSpc>
                <a:spcPct val="115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sestavení rozpočtu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1111</Words>
  <Application>Microsoft Office PowerPoint</Application>
  <PresentationFormat>Předvádění na obrazovce (16:9)</PresentationFormat>
  <Paragraphs>204</Paragraphs>
  <Slides>27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7" baseType="lpstr">
      <vt:lpstr>Arial</vt:lpstr>
      <vt:lpstr>Calibri</vt:lpstr>
      <vt:lpstr>Cambria Math</vt:lpstr>
      <vt:lpstr>Courier New</vt:lpstr>
      <vt:lpstr>DejaVu Sans</vt:lpstr>
      <vt:lpstr>Math</vt:lpstr>
      <vt:lpstr>StarSymbol</vt:lpstr>
      <vt:lpstr>Symbol</vt:lpstr>
      <vt:lpstr>Times New Roman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Čemerková</cp:lastModifiedBy>
  <cp:revision>368</cp:revision>
  <dcterms:created xsi:type="dcterms:W3CDTF">2016-07-06T15:42:34Z</dcterms:created>
  <dcterms:modified xsi:type="dcterms:W3CDTF">2021-11-22T09:07:12Z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