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4">
  <p:sldMasterIdLst>
    <p:sldMasterId id="2147483648" r:id="rId1"/>
  </p:sldMasterIdLst>
  <p:notesMasterIdLst>
    <p:notesMasterId r:id="rId36"/>
  </p:notesMasterIdLst>
  <p:sldIdLst>
    <p:sldId id="258" r:id="rId2"/>
    <p:sldId id="363" r:id="rId3"/>
    <p:sldId id="365" r:id="rId4"/>
    <p:sldId id="350" r:id="rId5"/>
    <p:sldId id="366" r:id="rId6"/>
    <p:sldId id="367" r:id="rId7"/>
    <p:sldId id="368" r:id="rId8"/>
    <p:sldId id="369" r:id="rId9"/>
    <p:sldId id="370" r:id="rId10"/>
    <p:sldId id="371" r:id="rId11"/>
    <p:sldId id="372" r:id="rId12"/>
    <p:sldId id="263" r:id="rId13"/>
    <p:sldId id="338" r:id="rId14"/>
    <p:sldId id="336" r:id="rId15"/>
    <p:sldId id="339" r:id="rId16"/>
    <p:sldId id="340" r:id="rId17"/>
    <p:sldId id="334" r:id="rId18"/>
    <p:sldId id="333" r:id="rId19"/>
    <p:sldId id="332" r:id="rId20"/>
    <p:sldId id="331" r:id="rId21"/>
    <p:sldId id="330" r:id="rId22"/>
    <p:sldId id="329" r:id="rId23"/>
    <p:sldId id="341" r:id="rId24"/>
    <p:sldId id="328" r:id="rId25"/>
    <p:sldId id="326" r:id="rId26"/>
    <p:sldId id="325" r:id="rId27"/>
    <p:sldId id="327" r:id="rId28"/>
    <p:sldId id="324" r:id="rId29"/>
    <p:sldId id="321" r:id="rId30"/>
    <p:sldId id="323" r:id="rId31"/>
    <p:sldId id="322" r:id="rId32"/>
    <p:sldId id="342" r:id="rId33"/>
    <p:sldId id="320" r:id="rId34"/>
    <p:sldId id="287" r:id="rId3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55"/>
    <p:restoredTop sz="92857" autoAdjust="0"/>
  </p:normalViewPr>
  <p:slideViewPr>
    <p:cSldViewPr snapToGrid="0">
      <p:cViewPr varScale="1">
        <p:scale>
          <a:sx n="158" d="100"/>
          <a:sy n="158" d="100"/>
        </p:scale>
        <p:origin x="110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https://storage.googleapis.com/q-cms/cl3k5wq5p00000ps63t7ie57h.jpe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https://storage.googleapis.com/q-cms/cl3k61w8e00010ps66fxmdsvj.jpe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image" Target="https://storage.googleapis.com/q-cms/cl3k24uhj00050ps62h9ncefn.jpeg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Nauka o podniku</a:t>
            </a:r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-</a:t>
            </a:r>
          </a:p>
          <a:p>
            <a:pPr lvl="0"/>
            <a:r>
              <a:rPr lang="cs-CZ" sz="2600" b="1" cap="all" dirty="0">
                <a:solidFill>
                  <a:schemeClr val="bg1"/>
                </a:solidFill>
              </a:rPr>
              <a:t>Řízení zásob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727607" y="3491867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Tomáš Pražák</a:t>
            </a:r>
          </a:p>
          <a:p>
            <a:pPr algn="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89BF046-99EC-0447-82D6-BC1C146E2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655" y="20213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4097" name="Obrázek 4" descr="Obsah obrázku text, snímek obrazovky, číslo, Písmo&#10;&#10;Popis byl vytvořen automaticky">
            <a:extLst>
              <a:ext uri="{FF2B5EF4-FFF2-40B4-BE49-F238E27FC236}">
                <a16:creationId xmlns:a16="http://schemas.microsoft.com/office/drawing/2014/main" id="{658F52B0-E74F-AE4B-8D32-4E3BDF38CC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655" y="202131"/>
            <a:ext cx="5765800" cy="4254500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9315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B14C7B8B-BB43-A049-94D3-650CDCA9D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399" y="413885"/>
            <a:ext cx="1030369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5121" name="Obrázek 2" descr="Obsah obrázku text, snímek obrazovky, číslo, Písmo&#10;&#10;Popis byl vytvořen automaticky">
            <a:extLst>
              <a:ext uri="{FF2B5EF4-FFF2-40B4-BE49-F238E27FC236}">
                <a16:creationId xmlns:a16="http://schemas.microsoft.com/office/drawing/2014/main" id="{EDC1827E-AD9C-1C4D-9D7E-CF8FBF2A0E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13886"/>
            <a:ext cx="6497052" cy="3878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6097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lvl="0"/>
            <a:endParaRPr lang="cs-CZ" sz="3600" b="1" cap="all" dirty="0"/>
          </a:p>
          <a:p>
            <a:pPr lvl="0"/>
            <a:r>
              <a:rPr lang="cs-CZ" sz="3100" b="1" dirty="0">
                <a:solidFill>
                  <a:schemeClr val="bg1"/>
                </a:solidFill>
              </a:rPr>
              <a:t>Nauka o podniku</a:t>
            </a:r>
          </a:p>
          <a:p>
            <a:pPr lvl="0"/>
            <a:r>
              <a:rPr lang="cs-CZ" sz="3100" b="1" dirty="0">
                <a:solidFill>
                  <a:schemeClr val="bg1"/>
                </a:solidFill>
              </a:rPr>
              <a:t>-</a:t>
            </a:r>
          </a:p>
          <a:p>
            <a:r>
              <a:rPr lang="cs-CZ" sz="3200" b="1" cap="all" dirty="0">
                <a:solidFill>
                  <a:schemeClr val="bg1"/>
                </a:solidFill>
              </a:rPr>
              <a:t>Výrobní proces a jeho kapacita</a:t>
            </a:r>
          </a:p>
          <a:p>
            <a:pPr lvl="0"/>
            <a:endParaRPr lang="cs-CZ" sz="3100" b="1" dirty="0">
              <a:solidFill>
                <a:schemeClr val="bg1"/>
              </a:solidFill>
            </a:endParaRPr>
          </a:p>
          <a:p>
            <a:endParaRPr lang="en-GB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D91A1265-8DA3-4DAE-B3FC-632F1E56F9E3}"/>
              </a:ext>
            </a:extLst>
          </p:cNvPr>
          <p:cNvSpPr/>
          <p:nvPr/>
        </p:nvSpPr>
        <p:spPr>
          <a:xfrm>
            <a:off x="612000" y="527392"/>
            <a:ext cx="7164000" cy="3472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15000"/>
              </a:lnSpc>
              <a:spcBef>
                <a:spcPts val="2400"/>
              </a:spcBef>
              <a:spcAft>
                <a:spcPts val="12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Výrobní proces </a:t>
            </a:r>
          </a:p>
          <a:p>
            <a:pPr marL="171450" indent="-1714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Arial" panose="020B0604020202020204" pitchFamily="34" charset="0"/>
              </a:rPr>
              <a:t>postupná přeměna vstupů (surovin, základních materiálů, pomocných materiálů, provozních látek a řadí se sem rovněž energie) na hotové výrobky</a:t>
            </a:r>
          </a:p>
          <a:p>
            <a:pPr marL="171450" indent="-1714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Arial" panose="020B0604020202020204" pitchFamily="34" charset="0"/>
              </a:rPr>
              <a:t>skládá se z řady dílčích pracovních procesů, které </a:t>
            </a:r>
            <a:br>
              <a:rPr lang="cs-CZ" sz="2200" dirty="0">
                <a:latin typeface="Arial" panose="020B0604020202020204" pitchFamily="34" charset="0"/>
              </a:rPr>
            </a:br>
            <a:r>
              <a:rPr lang="cs-CZ" sz="2200" dirty="0">
                <a:latin typeface="Arial" panose="020B0604020202020204" pitchFamily="34" charset="0"/>
              </a:rPr>
              <a:t>v souhrnu prezentují použitou technologii při výrobě daného produktu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6808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73D3B499-6C07-4E3C-8297-EC5FE2384307}"/>
              </a:ext>
            </a:extLst>
          </p:cNvPr>
          <p:cNvSpPr/>
          <p:nvPr/>
        </p:nvSpPr>
        <p:spPr>
          <a:xfrm>
            <a:off x="576000" y="527392"/>
            <a:ext cx="7304620" cy="4217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15000"/>
              </a:lnSpc>
              <a:spcBef>
                <a:spcPts val="2400"/>
              </a:spcBef>
              <a:spcAft>
                <a:spcPts val="12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Typologie výroby</a:t>
            </a:r>
          </a:p>
          <a:p>
            <a:pPr marL="342900" indent="-34290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začleňování jednotlivých okruhů výrob do stejnorodých skupin dle charakteristických znaků</a:t>
            </a:r>
          </a:p>
          <a:p>
            <a:pPr algn="just">
              <a:lnSpc>
                <a:spcPct val="114000"/>
              </a:lnSpc>
            </a:pPr>
            <a:endParaRPr lang="cs-CZ" sz="1400" dirty="0">
              <a:solidFill>
                <a:srgbClr val="FF000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</a:rPr>
              <a:t>Vnitropodnikové členění výroby:</a:t>
            </a:r>
          </a:p>
          <a:p>
            <a:pPr marL="342900" lvl="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hlavní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výroba</a:t>
            </a:r>
          </a:p>
          <a:p>
            <a:pPr marL="342900" lvl="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vedlejší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výroba</a:t>
            </a:r>
          </a:p>
          <a:p>
            <a:pPr marL="342900" lvl="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doplňková 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výroba (např. využití a zpracování odpadu)</a:t>
            </a:r>
          </a:p>
          <a:p>
            <a:pPr marL="342900" lvl="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přidružená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výroba (např. sezonní výpomoc místním orgánům samosprávy)</a:t>
            </a:r>
            <a:endParaRPr lang="cs-CZ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5086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5BD217EF-75A4-46CC-8281-27A7EC5DD0A5}"/>
              </a:ext>
            </a:extLst>
          </p:cNvPr>
          <p:cNvSpPr/>
          <p:nvPr/>
        </p:nvSpPr>
        <p:spPr>
          <a:xfrm>
            <a:off x="295320" y="527392"/>
            <a:ext cx="7691980" cy="3138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06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</a:rPr>
              <a:t>Členění výroby dle rozsahu sortimentní struktury:</a:t>
            </a:r>
          </a:p>
          <a:p>
            <a:pPr marL="342900" indent="-342900" algn="just">
              <a:lnSpc>
                <a:spcPct val="106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Kusová výroba</a:t>
            </a:r>
            <a:r>
              <a:rPr lang="cs-CZ" sz="2200" dirty="0">
                <a:latin typeface="+mj-lt"/>
                <a:cs typeface="Times New Roman" panose="02020603050405020304" pitchFamily="18" charset="0"/>
              </a:rPr>
              <a:t>: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jeden výrobek (popř. několik kusů) současně  prezentuje samostatnou sortimentní položku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výroba obdobného výrobku je už výrobou v rámci nové sortimentní položky (odchylky v některých specifických parametrech)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např. 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zalomené lodní hřídele, mostní konstrukce, technologické celky, lodě pro osobní i nákladní přepravu, zařízení pro energetické komplexy, šití oděvů na zakázku, stavby</a:t>
            </a:r>
          </a:p>
        </p:txBody>
      </p:sp>
    </p:spTree>
    <p:extLst>
      <p:ext uri="{BB962C8B-B14F-4D97-AF65-F5344CB8AC3E}">
        <p14:creationId xmlns:p14="http://schemas.microsoft.com/office/powerpoint/2010/main" val="15098398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5BD217EF-75A4-46CC-8281-27A7EC5DD0A5}"/>
              </a:ext>
            </a:extLst>
          </p:cNvPr>
          <p:cNvSpPr/>
          <p:nvPr/>
        </p:nvSpPr>
        <p:spPr>
          <a:xfrm>
            <a:off x="295320" y="527392"/>
            <a:ext cx="7585300" cy="3660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6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Sériová výroba</a:t>
            </a:r>
            <a:r>
              <a:rPr lang="cs-CZ" sz="2200" dirty="0">
                <a:latin typeface="+mj-lt"/>
                <a:cs typeface="Times New Roman" panose="02020603050405020304" pitchFamily="18" charset="0"/>
              </a:rPr>
              <a:t>: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výroba většího počtu jednoho druhu výrobku je po určité době nahrazena výrobou jiného druhu výrobku, aby se po čase zařadila do výroby již dříve realizována výroba daného druhu výrobku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často vysoký podíl automatizace a robotizace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z hlediska pružnosti mají jednotlivé série minimální počet výrobků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východiskem pro tvorbu sérií je denní plán výroby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význam logistiky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např. výroba konfekčního zboží, pásová výroba řady výrobků z oblasti spotřebního zboží, knihtisk</a:t>
            </a:r>
          </a:p>
        </p:txBody>
      </p:sp>
    </p:spTree>
    <p:extLst>
      <p:ext uri="{BB962C8B-B14F-4D97-AF65-F5344CB8AC3E}">
        <p14:creationId xmlns:p14="http://schemas.microsoft.com/office/powerpoint/2010/main" val="31552566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5BD217EF-75A4-46CC-8281-27A7EC5DD0A5}"/>
              </a:ext>
            </a:extLst>
          </p:cNvPr>
          <p:cNvSpPr/>
          <p:nvPr/>
        </p:nvSpPr>
        <p:spPr>
          <a:xfrm>
            <a:off x="295320" y="527392"/>
            <a:ext cx="7585300" cy="1898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6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Hromadná výroba</a:t>
            </a:r>
            <a:r>
              <a:rPr lang="cs-CZ" sz="2200" dirty="0">
                <a:latin typeface="+mj-lt"/>
                <a:cs typeface="Times New Roman" panose="02020603050405020304" pitchFamily="18" charset="0"/>
              </a:rPr>
              <a:t>: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označována také jako velkosériová produkce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založena na týdenním (měsíčním) plánu výroby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výroba výrobků pro masovou spotřebu, kdy výrobek není během výroby spojen s konkrétním zákazníkem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např. toaletní papír</a:t>
            </a:r>
          </a:p>
        </p:txBody>
      </p:sp>
    </p:spTree>
    <p:extLst>
      <p:ext uri="{BB962C8B-B14F-4D97-AF65-F5344CB8AC3E}">
        <p14:creationId xmlns:p14="http://schemas.microsoft.com/office/powerpoint/2010/main" val="25422228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7EA2DA24-6D5C-4350-8461-7B88B2062FD8}"/>
              </a:ext>
            </a:extLst>
          </p:cNvPr>
          <p:cNvSpPr/>
          <p:nvPr/>
        </p:nvSpPr>
        <p:spPr>
          <a:xfrm>
            <a:off x="556260" y="527392"/>
            <a:ext cx="7530100" cy="3042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05000"/>
              </a:lnSpc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Plánování výroby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centrálně plánované hospodářství vs. tržní hospodářství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 výroby odvozen z údajů a analýz, které zpracovává a vyhotovuje odbytový útvar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oblasti plánování: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plánování sortimentní skladby produkce na příslušné plánovací období (měsíc, kvartál, pololetí)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plánování technické stránky výrobního procesu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plán spotřeby výrobních faktorů a jejich zajištění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3054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3A56E5C3-AC52-4C75-B2E0-7B03D6220470}"/>
              </a:ext>
            </a:extLst>
          </p:cNvPr>
          <p:cNvSpPr/>
          <p:nvPr/>
        </p:nvSpPr>
        <p:spPr>
          <a:xfrm>
            <a:off x="312420" y="527392"/>
            <a:ext cx="7568200" cy="2431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05000"/>
              </a:lnSpc>
              <a:spcAft>
                <a:spcPts val="600"/>
              </a:spcAft>
            </a:pPr>
            <a:r>
              <a:rPr lang="cs-CZ" sz="2200" b="1" dirty="0">
                <a:solidFill>
                  <a:srgbClr val="FF0000"/>
                </a:solidFill>
                <a:latin typeface="+mj-lt"/>
              </a:rPr>
              <a:t>Plán sortimentní skladby produkce</a:t>
            </a:r>
          </a:p>
          <a:p>
            <a:pPr marL="342900" indent="-342900" algn="just">
              <a:lnSpc>
                <a:spcPct val="10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vychází z výrobního programu</a:t>
            </a:r>
          </a:p>
          <a:p>
            <a:pPr marL="342900" indent="-342900" algn="just">
              <a:lnSpc>
                <a:spcPct val="10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není nutné vyrábět celou paletu výrobků obsažených ve výrobním program – požadavek zákazníka</a:t>
            </a:r>
          </a:p>
          <a:p>
            <a:pPr marL="342900" indent="-342900" algn="just">
              <a:lnSpc>
                <a:spcPct val="10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snaha o co největší využití stavebnicové konstrukce a univerzálních dílů</a:t>
            </a:r>
          </a:p>
        </p:txBody>
      </p:sp>
    </p:spTree>
    <p:extLst>
      <p:ext uri="{BB962C8B-B14F-4D97-AF65-F5344CB8AC3E}">
        <p14:creationId xmlns:p14="http://schemas.microsoft.com/office/powerpoint/2010/main" val="2152326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3676231-E019-4258-AF0D-6C86E97C4327}"/>
              </a:ext>
            </a:extLst>
          </p:cNvPr>
          <p:cNvSpPr/>
          <p:nvPr/>
        </p:nvSpPr>
        <p:spPr>
          <a:xfrm>
            <a:off x="558220" y="337003"/>
            <a:ext cx="7322400" cy="356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11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Řízení zásob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nalézt a zajistit takovou výši zásob jednotlivých položek materiálu určeného ke spotřebě, aby byl zajištěn plynulý průběh výrobního procesu při optimální vázanosti kapitálu, spotřebě dodatečné práce a přijatelném stupni rizika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soubor činností, které vedou k optimálnímu sladění struktury a výše zásob s tím, co je za současných podmínek v podniku logisticky a finančně žádoucí</a:t>
            </a:r>
          </a:p>
        </p:txBody>
      </p:sp>
    </p:spTree>
    <p:extLst>
      <p:ext uri="{BB962C8B-B14F-4D97-AF65-F5344CB8AC3E}">
        <p14:creationId xmlns:p14="http://schemas.microsoft.com/office/powerpoint/2010/main" val="14867541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A847CF64-9BB8-41D8-AFF4-71DD189A1FED}"/>
              </a:ext>
            </a:extLst>
          </p:cNvPr>
          <p:cNvSpPr/>
          <p:nvPr/>
        </p:nvSpPr>
        <p:spPr>
          <a:xfrm>
            <a:off x="390160" y="527392"/>
            <a:ext cx="7490460" cy="2977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0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</a:rPr>
              <a:t>Technická stránka výrobního procesu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péče o výrobní zařízení a nářadí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technická úroveň výrobního zařízení 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velké výrobní dávky vs. flexibilita 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uspořádání výrobních zařízení: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b="1" dirty="0">
                <a:latin typeface="+mj-lt"/>
                <a:cs typeface="Times New Roman" panose="02020603050405020304" pitchFamily="18" charset="0"/>
              </a:rPr>
              <a:t>sériově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(za sebou)  - výrobek musí být opracován na každém výrobním zařízení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b="1" dirty="0">
                <a:latin typeface="+mj-lt"/>
                <a:cs typeface="Times New Roman" panose="02020603050405020304" pitchFamily="18" charset="0"/>
              </a:rPr>
              <a:t>paralelně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(vedle sebe) - výrobek se opracovává pouze na jednom z těchto zařízení</a:t>
            </a:r>
          </a:p>
        </p:txBody>
      </p:sp>
    </p:spTree>
    <p:extLst>
      <p:ext uri="{BB962C8B-B14F-4D97-AF65-F5344CB8AC3E}">
        <p14:creationId xmlns:p14="http://schemas.microsoft.com/office/powerpoint/2010/main" val="7030766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1" name="Obdélník 20">
            <a:extLst>
              <a:ext uri="{FF2B5EF4-FFF2-40B4-BE49-F238E27FC236}">
                <a16:creationId xmlns:a16="http://schemas.microsoft.com/office/drawing/2014/main" id="{976FBA51-4198-479E-9181-6AAA80E3E782}"/>
              </a:ext>
            </a:extLst>
          </p:cNvPr>
          <p:cNvSpPr/>
          <p:nvPr/>
        </p:nvSpPr>
        <p:spPr>
          <a:xfrm>
            <a:off x="3528010" y="3524420"/>
            <a:ext cx="965215" cy="304079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cxnSp>
        <p:nvCxnSpPr>
          <p:cNvPr id="26" name="Přímá spojnice 25">
            <a:extLst>
              <a:ext uri="{FF2B5EF4-FFF2-40B4-BE49-F238E27FC236}">
                <a16:creationId xmlns:a16="http://schemas.microsoft.com/office/drawing/2014/main" id="{4DEC9F18-6102-4396-98AF-52ED25C96FD6}"/>
              </a:ext>
            </a:extLst>
          </p:cNvPr>
          <p:cNvCxnSpPr>
            <a:cxnSpLocks/>
          </p:cNvCxnSpPr>
          <p:nvPr/>
        </p:nvCxnSpPr>
        <p:spPr>
          <a:xfrm flipH="1">
            <a:off x="4514151" y="4297633"/>
            <a:ext cx="34477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Skupina 46">
            <a:extLst>
              <a:ext uri="{FF2B5EF4-FFF2-40B4-BE49-F238E27FC236}">
                <a16:creationId xmlns:a16="http://schemas.microsoft.com/office/drawing/2014/main" id="{011CA4E2-D5C9-48BB-BE51-24345C0D0AAD}"/>
              </a:ext>
            </a:extLst>
          </p:cNvPr>
          <p:cNvGrpSpPr/>
          <p:nvPr/>
        </p:nvGrpSpPr>
        <p:grpSpPr>
          <a:xfrm>
            <a:off x="3155950" y="3014879"/>
            <a:ext cx="1713421" cy="1417416"/>
            <a:chOff x="4002615" y="3014879"/>
            <a:chExt cx="866756" cy="928369"/>
          </a:xfrm>
          <a:solidFill>
            <a:schemeClr val="accent2"/>
          </a:solidFill>
        </p:grpSpPr>
        <p:sp>
          <p:nvSpPr>
            <p:cNvPr id="20" name="Obdélník 19">
              <a:extLst>
                <a:ext uri="{FF2B5EF4-FFF2-40B4-BE49-F238E27FC236}">
                  <a16:creationId xmlns:a16="http://schemas.microsoft.com/office/drawing/2014/main" id="{14513F85-3C61-455F-B520-5803D64570CC}"/>
                </a:ext>
              </a:extLst>
            </p:cNvPr>
            <p:cNvSpPr/>
            <p:nvPr/>
          </p:nvSpPr>
          <p:spPr>
            <a:xfrm>
              <a:off x="4192879" y="3014879"/>
              <a:ext cx="488281" cy="1991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22" name="Přímá spojnice 21">
              <a:extLst>
                <a:ext uri="{FF2B5EF4-FFF2-40B4-BE49-F238E27FC236}">
                  <a16:creationId xmlns:a16="http://schemas.microsoft.com/office/drawing/2014/main" id="{04CD4213-5366-4AB8-9D07-549B495027BB}"/>
                </a:ext>
              </a:extLst>
            </p:cNvPr>
            <p:cNvCxnSpPr/>
            <p:nvPr/>
          </p:nvCxnSpPr>
          <p:spPr>
            <a:xfrm flipH="1" flipV="1">
              <a:off x="4864085" y="3099424"/>
              <a:ext cx="0" cy="760907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nice 22">
              <a:extLst>
                <a:ext uri="{FF2B5EF4-FFF2-40B4-BE49-F238E27FC236}">
                  <a16:creationId xmlns:a16="http://schemas.microsoft.com/office/drawing/2014/main" id="{6FCF3042-1BDB-4634-8995-6F775E63EA44}"/>
                </a:ext>
              </a:extLst>
            </p:cNvPr>
            <p:cNvCxnSpPr/>
            <p:nvPr/>
          </p:nvCxnSpPr>
          <p:spPr>
            <a:xfrm flipH="1">
              <a:off x="4684392" y="3099424"/>
              <a:ext cx="179693" cy="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Obdélník 23">
              <a:extLst>
                <a:ext uri="{FF2B5EF4-FFF2-40B4-BE49-F238E27FC236}">
                  <a16:creationId xmlns:a16="http://schemas.microsoft.com/office/drawing/2014/main" id="{987654BA-C37D-4E0A-9525-5B22C633AD23}"/>
                </a:ext>
              </a:extLst>
            </p:cNvPr>
            <p:cNvSpPr/>
            <p:nvPr/>
          </p:nvSpPr>
          <p:spPr>
            <a:xfrm>
              <a:off x="4192879" y="3744082"/>
              <a:ext cx="488281" cy="1991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25" name="Přímá spojnice 24">
              <a:extLst>
                <a:ext uri="{FF2B5EF4-FFF2-40B4-BE49-F238E27FC236}">
                  <a16:creationId xmlns:a16="http://schemas.microsoft.com/office/drawing/2014/main" id="{56F2CF1B-FC21-4836-98BC-98C8FDAF459F}"/>
                </a:ext>
              </a:extLst>
            </p:cNvPr>
            <p:cNvCxnSpPr/>
            <p:nvPr/>
          </p:nvCxnSpPr>
          <p:spPr>
            <a:xfrm flipH="1">
              <a:off x="4689678" y="3495730"/>
              <a:ext cx="179693" cy="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nice 27">
              <a:extLst>
                <a:ext uri="{FF2B5EF4-FFF2-40B4-BE49-F238E27FC236}">
                  <a16:creationId xmlns:a16="http://schemas.microsoft.com/office/drawing/2014/main" id="{CD4F81EB-AB8B-4751-B093-614A04DDE00B}"/>
                </a:ext>
              </a:extLst>
            </p:cNvPr>
            <p:cNvCxnSpPr/>
            <p:nvPr/>
          </p:nvCxnSpPr>
          <p:spPr>
            <a:xfrm flipH="1">
              <a:off x="4002615" y="3099424"/>
              <a:ext cx="179693" cy="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nice 28">
              <a:extLst>
                <a:ext uri="{FF2B5EF4-FFF2-40B4-BE49-F238E27FC236}">
                  <a16:creationId xmlns:a16="http://schemas.microsoft.com/office/drawing/2014/main" id="{30E14D01-6BBC-47D2-86E2-2C02205D8E39}"/>
                </a:ext>
              </a:extLst>
            </p:cNvPr>
            <p:cNvCxnSpPr/>
            <p:nvPr/>
          </p:nvCxnSpPr>
          <p:spPr>
            <a:xfrm flipH="1">
              <a:off x="4002615" y="3855048"/>
              <a:ext cx="179693" cy="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nice 29">
              <a:extLst>
                <a:ext uri="{FF2B5EF4-FFF2-40B4-BE49-F238E27FC236}">
                  <a16:creationId xmlns:a16="http://schemas.microsoft.com/office/drawing/2014/main" id="{3A4957E4-1074-4D06-9AD1-75053668CD7B}"/>
                </a:ext>
              </a:extLst>
            </p:cNvPr>
            <p:cNvCxnSpPr/>
            <p:nvPr/>
          </p:nvCxnSpPr>
          <p:spPr>
            <a:xfrm flipH="1">
              <a:off x="4007901" y="3474594"/>
              <a:ext cx="179693" cy="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nice 30">
              <a:extLst>
                <a:ext uri="{FF2B5EF4-FFF2-40B4-BE49-F238E27FC236}">
                  <a16:creationId xmlns:a16="http://schemas.microsoft.com/office/drawing/2014/main" id="{40CB86C6-938B-4774-9721-3B4D127DAD4B}"/>
                </a:ext>
              </a:extLst>
            </p:cNvPr>
            <p:cNvCxnSpPr/>
            <p:nvPr/>
          </p:nvCxnSpPr>
          <p:spPr>
            <a:xfrm flipH="1" flipV="1">
              <a:off x="4007901" y="3099424"/>
              <a:ext cx="0" cy="760907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Obdélník 34">
            <a:extLst>
              <a:ext uri="{FF2B5EF4-FFF2-40B4-BE49-F238E27FC236}">
                <a16:creationId xmlns:a16="http://schemas.microsoft.com/office/drawing/2014/main" id="{B42BFCBA-63F9-4B99-92A1-8702992593B2}"/>
              </a:ext>
            </a:extLst>
          </p:cNvPr>
          <p:cNvSpPr/>
          <p:nvPr/>
        </p:nvSpPr>
        <p:spPr>
          <a:xfrm>
            <a:off x="416542" y="787259"/>
            <a:ext cx="2816156" cy="4485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180340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Sériové uspořádání</a:t>
            </a:r>
          </a:p>
        </p:txBody>
      </p:sp>
      <p:sp>
        <p:nvSpPr>
          <p:cNvPr id="36" name="Obdélník 35">
            <a:extLst>
              <a:ext uri="{FF2B5EF4-FFF2-40B4-BE49-F238E27FC236}">
                <a16:creationId xmlns:a16="http://schemas.microsoft.com/office/drawing/2014/main" id="{08AC61A7-D5EF-4912-9FBF-6346AFF62196}"/>
              </a:ext>
            </a:extLst>
          </p:cNvPr>
          <p:cNvSpPr/>
          <p:nvPr/>
        </p:nvSpPr>
        <p:spPr>
          <a:xfrm>
            <a:off x="1059180" y="1440180"/>
            <a:ext cx="891540" cy="4485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délník 36">
            <a:extLst>
              <a:ext uri="{FF2B5EF4-FFF2-40B4-BE49-F238E27FC236}">
                <a16:creationId xmlns:a16="http://schemas.microsoft.com/office/drawing/2014/main" id="{728FC493-B8BC-4171-80CD-7732E8CDA789}"/>
              </a:ext>
            </a:extLst>
          </p:cNvPr>
          <p:cNvSpPr/>
          <p:nvPr/>
        </p:nvSpPr>
        <p:spPr>
          <a:xfrm>
            <a:off x="2514132" y="1443941"/>
            <a:ext cx="891540" cy="4485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bdélník 37">
            <a:extLst>
              <a:ext uri="{FF2B5EF4-FFF2-40B4-BE49-F238E27FC236}">
                <a16:creationId xmlns:a16="http://schemas.microsoft.com/office/drawing/2014/main" id="{637870BB-6FAA-4518-AC4A-A970B6B98125}"/>
              </a:ext>
            </a:extLst>
          </p:cNvPr>
          <p:cNvSpPr/>
          <p:nvPr/>
        </p:nvSpPr>
        <p:spPr>
          <a:xfrm>
            <a:off x="3939072" y="1443941"/>
            <a:ext cx="891540" cy="4485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bdélník 38">
            <a:extLst>
              <a:ext uri="{FF2B5EF4-FFF2-40B4-BE49-F238E27FC236}">
                <a16:creationId xmlns:a16="http://schemas.microsoft.com/office/drawing/2014/main" id="{C0619D2E-B7E1-4C5C-99DD-9E4D8664EB5B}"/>
              </a:ext>
            </a:extLst>
          </p:cNvPr>
          <p:cNvSpPr/>
          <p:nvPr/>
        </p:nvSpPr>
        <p:spPr>
          <a:xfrm>
            <a:off x="5346793" y="1440178"/>
            <a:ext cx="891540" cy="4485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1" name="Přímá spojnice se šipkou 40">
            <a:extLst>
              <a:ext uri="{FF2B5EF4-FFF2-40B4-BE49-F238E27FC236}">
                <a16:creationId xmlns:a16="http://schemas.microsoft.com/office/drawing/2014/main" id="{0AB75185-5843-42FE-B3CB-D1610FED6883}"/>
              </a:ext>
            </a:extLst>
          </p:cNvPr>
          <p:cNvCxnSpPr>
            <a:cxnSpLocks/>
          </p:cNvCxnSpPr>
          <p:nvPr/>
        </p:nvCxnSpPr>
        <p:spPr>
          <a:xfrm>
            <a:off x="525780" y="1664439"/>
            <a:ext cx="5334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>
            <a:extLst>
              <a:ext uri="{FF2B5EF4-FFF2-40B4-BE49-F238E27FC236}">
                <a16:creationId xmlns:a16="http://schemas.microsoft.com/office/drawing/2014/main" id="{72ECEECA-129D-4BB2-8922-B815FCF14D16}"/>
              </a:ext>
            </a:extLst>
          </p:cNvPr>
          <p:cNvCxnSpPr>
            <a:cxnSpLocks/>
          </p:cNvCxnSpPr>
          <p:nvPr/>
        </p:nvCxnSpPr>
        <p:spPr>
          <a:xfrm>
            <a:off x="1950720" y="1667719"/>
            <a:ext cx="5334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>
            <a:extLst>
              <a:ext uri="{FF2B5EF4-FFF2-40B4-BE49-F238E27FC236}">
                <a16:creationId xmlns:a16="http://schemas.microsoft.com/office/drawing/2014/main" id="{48863092-21E1-42BD-86FD-1D04B8FB2AB5}"/>
              </a:ext>
            </a:extLst>
          </p:cNvPr>
          <p:cNvCxnSpPr>
            <a:cxnSpLocks/>
          </p:cNvCxnSpPr>
          <p:nvPr/>
        </p:nvCxnSpPr>
        <p:spPr>
          <a:xfrm>
            <a:off x="3405672" y="1667320"/>
            <a:ext cx="5334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>
            <a:extLst>
              <a:ext uri="{FF2B5EF4-FFF2-40B4-BE49-F238E27FC236}">
                <a16:creationId xmlns:a16="http://schemas.microsoft.com/office/drawing/2014/main" id="{6836570A-DDB7-419B-B927-EA0CB76565A2}"/>
              </a:ext>
            </a:extLst>
          </p:cNvPr>
          <p:cNvCxnSpPr>
            <a:cxnSpLocks/>
          </p:cNvCxnSpPr>
          <p:nvPr/>
        </p:nvCxnSpPr>
        <p:spPr>
          <a:xfrm>
            <a:off x="6221114" y="1664437"/>
            <a:ext cx="5334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se šipkou 44">
            <a:extLst>
              <a:ext uri="{FF2B5EF4-FFF2-40B4-BE49-F238E27FC236}">
                <a16:creationId xmlns:a16="http://schemas.microsoft.com/office/drawing/2014/main" id="{6FF41F15-0654-469B-B5A3-209F9696B9B9}"/>
              </a:ext>
            </a:extLst>
          </p:cNvPr>
          <p:cNvCxnSpPr>
            <a:cxnSpLocks/>
          </p:cNvCxnSpPr>
          <p:nvPr/>
        </p:nvCxnSpPr>
        <p:spPr>
          <a:xfrm>
            <a:off x="4822003" y="1664436"/>
            <a:ext cx="5334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bdélník 45">
            <a:extLst>
              <a:ext uri="{FF2B5EF4-FFF2-40B4-BE49-F238E27FC236}">
                <a16:creationId xmlns:a16="http://schemas.microsoft.com/office/drawing/2014/main" id="{58F63EBF-5CFE-421B-BE12-A06F3FFB2ECA}"/>
              </a:ext>
            </a:extLst>
          </p:cNvPr>
          <p:cNvSpPr/>
          <p:nvPr/>
        </p:nvSpPr>
        <p:spPr>
          <a:xfrm>
            <a:off x="539750" y="2375739"/>
            <a:ext cx="2973250" cy="4485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180340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Paralelní uspořádání</a:t>
            </a:r>
          </a:p>
        </p:txBody>
      </p:sp>
      <p:cxnSp>
        <p:nvCxnSpPr>
          <p:cNvPr id="49" name="Přímá spojnice se šipkou 48">
            <a:extLst>
              <a:ext uri="{FF2B5EF4-FFF2-40B4-BE49-F238E27FC236}">
                <a16:creationId xmlns:a16="http://schemas.microsoft.com/office/drawing/2014/main" id="{1C8FE95D-1A4B-4EFC-A140-A929598F3697}"/>
              </a:ext>
            </a:extLst>
          </p:cNvPr>
          <p:cNvCxnSpPr>
            <a:cxnSpLocks/>
          </p:cNvCxnSpPr>
          <p:nvPr/>
        </p:nvCxnSpPr>
        <p:spPr>
          <a:xfrm>
            <a:off x="2627775" y="3716761"/>
            <a:ext cx="5334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se šipkou 49">
            <a:extLst>
              <a:ext uri="{FF2B5EF4-FFF2-40B4-BE49-F238E27FC236}">
                <a16:creationId xmlns:a16="http://schemas.microsoft.com/office/drawing/2014/main" id="{921CF6A3-15C2-4AC8-BB0B-07F6A6215810}"/>
              </a:ext>
            </a:extLst>
          </p:cNvPr>
          <p:cNvCxnSpPr>
            <a:cxnSpLocks/>
          </p:cNvCxnSpPr>
          <p:nvPr/>
        </p:nvCxnSpPr>
        <p:spPr>
          <a:xfrm>
            <a:off x="4854835" y="3749031"/>
            <a:ext cx="5334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48052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71878C38-2D31-47B0-A5FE-5DD4418F76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" y="472368"/>
            <a:ext cx="7461520" cy="3345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65010" tIns="304704" rIns="91440" bIns="152352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0" fontAlgn="base" latinLnBrk="0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2600" b="1" cap="all" dirty="0">
                <a:solidFill>
                  <a:srgbClr val="307871"/>
                </a:solidFill>
                <a:latin typeface="+mj-lt"/>
              </a:rPr>
              <a:t>V</a:t>
            </a:r>
            <a:r>
              <a:rPr lang="cs-CZ" altLang="cs-CZ" sz="2600" b="1" cap="all" dirty="0" bmk="">
                <a:solidFill>
                  <a:srgbClr val="307871"/>
                </a:solidFill>
                <a:latin typeface="+mj-lt"/>
              </a:rPr>
              <a:t>ýrobní kapacita</a:t>
            </a:r>
            <a:endParaRPr lang="cs-CZ" altLang="cs-CZ" sz="2600" b="1" cap="all" dirty="0">
              <a:solidFill>
                <a:srgbClr val="307871"/>
              </a:solidFill>
              <a:latin typeface="+mj-lt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množství produkce, které je příslušná výrobní jednotka schopna vyprodukovat za sledované časové období (rok, kvartál, měsíc, den). </a:t>
            </a:r>
            <a:endParaRPr lang="cs-CZ" altLang="cs-CZ" sz="2200" dirty="0">
              <a:latin typeface="+mj-lt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primárně se stanovuje pro výrobní agregát, respektive jeho dílčí technologický uzel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lze stanovit </a:t>
            </a:r>
            <a:r>
              <a:rPr lang="cs-CZ" alt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 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vyšší organizační celky (dílna, provoz, závod či celý podnik) </a:t>
            </a:r>
            <a:endParaRPr kumimoji="0" lang="cs-CZ" alt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447740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8244AC25-3034-4AF9-99CE-BECAFEB64B8D}"/>
              </a:ext>
            </a:extLst>
          </p:cNvPr>
          <p:cNvSpPr/>
          <p:nvPr/>
        </p:nvSpPr>
        <p:spPr>
          <a:xfrm>
            <a:off x="297180" y="628601"/>
            <a:ext cx="7583440" cy="22252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Faktory ovlivňující výrobní kapacitu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technické vybavení (poruchovost, výkon)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časový fond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směnnost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kvalifikace a dovednostní znaky pracovníků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výrobní materiál a jeho zabezpečení </a:t>
            </a:r>
          </a:p>
        </p:txBody>
      </p:sp>
    </p:spTree>
    <p:extLst>
      <p:ext uri="{BB962C8B-B14F-4D97-AF65-F5344CB8AC3E}">
        <p14:creationId xmlns:p14="http://schemas.microsoft.com/office/powerpoint/2010/main" val="38747670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8244AC25-3034-4AF9-99CE-BECAFEB64B8D}"/>
              </a:ext>
            </a:extLst>
          </p:cNvPr>
          <p:cNvSpPr/>
          <p:nvPr/>
        </p:nvSpPr>
        <p:spPr>
          <a:xfrm>
            <a:off x="297180" y="628601"/>
            <a:ext cx="7583440" cy="4333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Výkon výrobního zařízení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výše produkce, kterou je výrobní zařízení schopno vyprodukovat za jednotku času bez přerušení výrobního procesu, např. 5 ks/hod.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sériové výrobě označován jako </a:t>
            </a: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taktovací čas 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výrobní linky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5000"/>
              </a:lnSpc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Pracnost  výroby výrobku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časová náročnost výroby 1 měrné jednotky výrobku, např. 12 minut/ks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převrácená hodnota výkonu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5445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0A6B35B3-9B11-4F26-BF16-5A0BBECBF642}"/>
                  </a:ext>
                </a:extLst>
              </p:cNvPr>
              <p:cNvSpPr/>
              <p:nvPr/>
            </p:nvSpPr>
            <p:spPr>
              <a:xfrm>
                <a:off x="457200" y="613361"/>
                <a:ext cx="7261860" cy="36224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5000"/>
                  </a:lnSpc>
                </a:pPr>
                <a:r>
                  <a:rPr lang="cs-CZ" sz="2200" b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Časové fondy výroby</a:t>
                </a:r>
              </a:p>
              <a:p>
                <a:pPr algn="just">
                  <a:lnSpc>
                    <a:spcPct val="105000"/>
                  </a:lnSpc>
                </a:pPr>
                <a:r>
                  <a:rPr lang="cs-CZ" sz="2200" b="1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Kalendářní časový fond</a:t>
                </a:r>
                <a:r>
                  <a:rPr lang="cs-CZ" sz="2200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𝐾</m:t>
                        </m:r>
                      </m:sub>
                    </m:sSub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342900" indent="-34290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počet dní v uvažovaném plánovacím období</a:t>
                </a:r>
              </a:p>
              <a:p>
                <a:pPr marL="342900" indent="-34290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např. 365 (popř. 366) dní</a:t>
                </a:r>
              </a:p>
              <a:p>
                <a:pPr algn="just">
                  <a:lnSpc>
                    <a:spcPct val="105000"/>
                  </a:lnSpc>
                </a:pPr>
                <a:endParaRPr lang="cs-CZ" sz="2200" b="1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:r>
                  <a:rPr lang="cs-CZ" sz="2200" b="1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Nominální časový fond</a:t>
                </a:r>
                <a:r>
                  <a:rPr lang="cs-CZ" sz="2200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sub>
                    </m:sSub>
                  </m:oMath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část kalendářního časového fondu po odečtení dnů pracovního klidu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𝐾𝐿𝐼𝐷𝑈</m:t>
                        </m:r>
                      </m:sub>
                    </m:sSub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(soboty, neděle, státní svátky, celozávodní dovolená, plánované opravy)</a:t>
                </a:r>
              </a:p>
              <a:p>
                <a:pPr algn="just">
                  <a:lnSpc>
                    <a:spcPct val="105000"/>
                  </a:lnSpc>
                </a:pPr>
                <a:r>
                  <a:rPr lang="cs-CZ" sz="2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= 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𝐾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– 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𝐾𝐿𝐼𝐷𝑈</m:t>
                        </m:r>
                      </m:sub>
                    </m:sSub>
                  </m:oMath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0A6B35B3-9B11-4F26-BF16-5A0BBECBF6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613361"/>
                <a:ext cx="7261860" cy="3622467"/>
              </a:xfrm>
              <a:prstGeom prst="rect">
                <a:avLst/>
              </a:prstGeom>
              <a:blipFill>
                <a:blip r:embed="rId3"/>
                <a:stretch>
                  <a:fillRect l="-1092" t="-1347" r="-109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71574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551D38F1-ADF8-4542-B371-A3ABCEBFBF79}"/>
                  </a:ext>
                </a:extLst>
              </p:cNvPr>
              <p:cNvSpPr/>
              <p:nvPr/>
            </p:nvSpPr>
            <p:spPr>
              <a:xfrm>
                <a:off x="259080" y="527392"/>
                <a:ext cx="7543800" cy="37021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5000"/>
                  </a:lnSpc>
                </a:pPr>
                <a:r>
                  <a:rPr lang="cs-CZ" sz="2200" b="1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Produktivní (efektivní) časový fond</a:t>
                </a:r>
                <a:r>
                  <a:rPr lang="cs-CZ" sz="2200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𝑃</m:t>
                        </m:r>
                      </m:sub>
                    </m:sSub>
                  </m:oMath>
                </a14:m>
                <a:endParaRPr lang="cs-CZ" sz="2200" i="1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čas, během kterého se skutečně na výrobním zařízení mohou vyrábět produkty</a:t>
                </a:r>
              </a:p>
              <a:p>
                <a:pPr marL="342900" indent="-34290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část nominálního časového fondu po odečtení prostojů:</a:t>
                </a:r>
              </a:p>
              <a:p>
                <a:pPr marL="800100" lvl="1" indent="-342900" algn="just">
                  <a:lnSpc>
                    <a:spcPct val="10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nečekané poruchy na výrobním zařízení</a:t>
                </a:r>
              </a:p>
              <a:p>
                <a:pPr marL="800100" lvl="1" indent="-342900" algn="just">
                  <a:lnSpc>
                    <a:spcPct val="10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výpadek pracovníka</a:t>
                </a:r>
              </a:p>
              <a:p>
                <a:pPr marL="800100" lvl="1" indent="-342900" algn="just">
                  <a:lnSpc>
                    <a:spcPct val="10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nedostatek materiálu</a:t>
                </a:r>
              </a:p>
              <a:p>
                <a:pPr marL="800100" lvl="1" indent="-342900" algn="just">
                  <a:lnSpc>
                    <a:spcPct val="10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výpadek energetického zdroje</a:t>
                </a:r>
              </a:p>
              <a:p>
                <a:pPr marL="800100" lvl="1" indent="-342900" algn="just">
                  <a:lnSpc>
                    <a:spcPct val="10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přenastavení výrobního zařízení</a:t>
                </a:r>
              </a:p>
              <a:p>
                <a:pPr algn="just">
                  <a:lnSpc>
                    <a:spcPct val="105000"/>
                  </a:lnSpc>
                </a:pPr>
                <a:endParaRPr lang="cs-CZ" sz="2200" i="1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2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                                            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𝑃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𝑁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𝑃𝑅𝑂𝑆𝑇𝑂𝐽</m:t>
                          </m:r>
                        </m:sub>
                      </m:sSub>
                    </m:oMath>
                  </m:oMathPara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51D38F1-ADF8-4542-B371-A3ABCEBFBF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" y="527392"/>
                <a:ext cx="7543800" cy="3702167"/>
              </a:xfrm>
              <a:prstGeom prst="rect">
                <a:avLst/>
              </a:prstGeom>
              <a:blipFill rotWithShape="0">
                <a:blip r:embed="rId3"/>
                <a:stretch>
                  <a:fillRect l="-1051" t="-1318" r="-970" b="-1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54477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9" name="Tabulka 8">
            <a:extLst>
              <a:ext uri="{FF2B5EF4-FFF2-40B4-BE49-F238E27FC236}">
                <a16:creationId xmlns:a16="http://schemas.microsoft.com/office/drawing/2014/main" id="{B0FDBC2E-46BE-4554-BEBA-0EEDFBBF34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889378"/>
              </p:ext>
            </p:extLst>
          </p:nvPr>
        </p:nvGraphicFramePr>
        <p:xfrm>
          <a:off x="579119" y="1491094"/>
          <a:ext cx="7985761" cy="13149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03320">
                  <a:extLst>
                    <a:ext uri="{9D8B030D-6E8A-4147-A177-3AD203B41FA5}">
                      <a16:colId xmlns:a16="http://schemas.microsoft.com/office/drawing/2014/main" val="378204646"/>
                    </a:ext>
                  </a:extLst>
                </a:gridCol>
                <a:gridCol w="2072640">
                  <a:extLst>
                    <a:ext uri="{9D8B030D-6E8A-4147-A177-3AD203B41FA5}">
                      <a16:colId xmlns:a16="http://schemas.microsoft.com/office/drawing/2014/main" val="17473475"/>
                    </a:ext>
                  </a:extLst>
                </a:gridCol>
                <a:gridCol w="2209801">
                  <a:extLst>
                    <a:ext uri="{9D8B030D-6E8A-4147-A177-3AD203B41FA5}">
                      <a16:colId xmlns:a16="http://schemas.microsoft.com/office/drawing/2014/main" val="2712846429"/>
                    </a:ext>
                  </a:extLst>
                </a:gridCol>
              </a:tblGrid>
              <a:tr h="467509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KALENDÁŘNÍ ČASOVÝ FOND                         </a:t>
                      </a:r>
                      <a:r>
                        <a:rPr lang="cs-CZ" sz="1600" i="1" dirty="0">
                          <a:effectLst/>
                        </a:rPr>
                        <a:t>T</a:t>
                      </a:r>
                      <a:r>
                        <a:rPr lang="cs-CZ" sz="1600" i="1" baseline="-25000" dirty="0">
                          <a:effectLst/>
                        </a:rPr>
                        <a:t>K</a:t>
                      </a:r>
                      <a:endParaRPr lang="cs-CZ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507885"/>
                  </a:ext>
                </a:extLst>
              </a:tr>
              <a:tr h="45879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NOMINÁLNÍ ČASOVÝ FOND                            </a:t>
                      </a:r>
                      <a:r>
                        <a:rPr lang="cs-CZ" sz="1600" i="1" dirty="0">
                          <a:effectLst/>
                        </a:rPr>
                        <a:t>T</a:t>
                      </a:r>
                      <a:r>
                        <a:rPr lang="cs-CZ" sz="1600" i="1" baseline="-25000" dirty="0">
                          <a:effectLst/>
                        </a:rPr>
                        <a:t>N</a:t>
                      </a:r>
                      <a:endParaRPr lang="cs-CZ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Nepracovní dny: </a:t>
                      </a:r>
                      <a:r>
                        <a:rPr lang="cs-CZ" sz="1600" i="1" dirty="0">
                          <a:effectLst/>
                        </a:rPr>
                        <a:t>T</a:t>
                      </a:r>
                      <a:r>
                        <a:rPr lang="cs-CZ" sz="1600" i="1" baseline="-25000" dirty="0">
                          <a:effectLst/>
                        </a:rPr>
                        <a:t>KLIDU</a:t>
                      </a:r>
                      <a:endParaRPr lang="cs-CZ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45561852"/>
                  </a:ext>
                </a:extLst>
              </a:tr>
              <a:tr h="3886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PRODUKTIVNÍ ČASOVÝ FOND     </a:t>
                      </a:r>
                      <a:r>
                        <a:rPr lang="cs-CZ" sz="1600" i="1" dirty="0">
                          <a:effectLst/>
                        </a:rPr>
                        <a:t>T</a:t>
                      </a:r>
                      <a:r>
                        <a:rPr lang="cs-CZ" sz="1600" i="1" baseline="-25000" dirty="0">
                          <a:effectLst/>
                        </a:rPr>
                        <a:t>P</a:t>
                      </a:r>
                      <a:endParaRPr lang="cs-CZ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Prostoje    </a:t>
                      </a:r>
                      <a:r>
                        <a:rPr lang="cs-CZ" sz="1600" i="1" dirty="0">
                          <a:effectLst/>
                        </a:rPr>
                        <a:t>T</a:t>
                      </a:r>
                      <a:r>
                        <a:rPr lang="cs-CZ" sz="1600" i="1" baseline="-25000" dirty="0">
                          <a:effectLst/>
                        </a:rPr>
                        <a:t>PROSTOJ</a:t>
                      </a:r>
                      <a:endParaRPr lang="cs-CZ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5639968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58784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AEB8BE5E-3A66-4DB4-A0C7-81F0563B2886}"/>
                  </a:ext>
                </a:extLst>
              </p:cNvPr>
              <p:cNvSpPr/>
              <p:nvPr/>
            </p:nvSpPr>
            <p:spPr>
              <a:xfrm>
                <a:off x="547200" y="527392"/>
                <a:ext cx="7178400" cy="42734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5000"/>
                  </a:lnSpc>
                </a:pPr>
                <a:r>
                  <a:rPr lang="cs-CZ" sz="2200" b="1" dirty="0">
                    <a:latin typeface="+mj-lt"/>
                    <a:cs typeface="Times New Roman" panose="02020603050405020304" pitchFamily="18" charset="0"/>
                  </a:rPr>
                  <a:t>Výpočet výrobní kapacity</a:t>
                </a:r>
              </a:p>
              <a:p>
                <a:pPr marL="342900" lvl="0" indent="-34290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  <a:tabLst>
                    <a:tab pos="228600" algn="l"/>
                    <a:tab pos="449580" algn="l"/>
                  </a:tabLst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výrobní zařízení vyrábí pouze jeden druh výrobku</a:t>
                </a:r>
              </a:p>
              <a:p>
                <a:pPr marL="342900" lvl="0" indent="-34290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  <a:tabLst>
                    <a:tab pos="228600" algn="l"/>
                    <a:tab pos="449580" algn="l"/>
                  </a:tabLst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při vícepoložkové výrobě převod jedinou reprezentativní položku</a:t>
                </a:r>
              </a:p>
              <a:p>
                <a:pPr lvl="0" algn="just">
                  <a:lnSpc>
                    <a:spcPct val="105000"/>
                  </a:lnSpc>
                  <a:tabLst>
                    <a:tab pos="228600" algn="l"/>
                    <a:tab pos="449580" algn="l"/>
                  </a:tabLst>
                </a:pPr>
                <a:endParaRPr lang="cs-CZ" sz="2200" i="1" dirty="0">
                  <a:latin typeface="Cambria Math" panose="02040503050406030204" pitchFamily="18" charset="0"/>
                </a:endParaRPr>
              </a:p>
              <a:p>
                <a:pPr lvl="0" algn="just">
                  <a:lnSpc>
                    <a:spcPct val="105000"/>
                  </a:lnSpc>
                  <a:tabLst>
                    <a:tab pos="228600" algn="l"/>
                    <a:tab pos="449580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𝑃𝑃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  </a:t>
                </a:r>
                <a:r>
                  <a:rPr lang="cs-CZ" sz="2200" dirty="0" err="1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Qp</a:t>
                </a: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= </a:t>
                </a:r>
                <a:r>
                  <a:rPr lang="cs-CZ" sz="2200" dirty="0" err="1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Tpp</a:t>
                </a: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/</a:t>
                </a:r>
                <a:r>
                  <a:rPr lang="cs-CZ" sz="2200" dirty="0" err="1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Tkp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  <a:tabLst>
                    <a:tab pos="228600" algn="l"/>
                    <a:tab pos="449580" algn="l"/>
                  </a:tabLst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</m:oMath>
                </a14:m>
                <a:r>
                  <a:rPr lang="cs-CZ" sz="2200" dirty="0"/>
                  <a:t> 	… pl</a:t>
                </a:r>
                <a:r>
                  <a:rPr lang="cs-CZ" sz="2200" dirty="0">
                    <a:effectLst/>
                  </a:rPr>
                  <a:t>ánovaná výrobní kapacita </a:t>
                </a:r>
                <a:r>
                  <a:rPr lang="en-US" sz="2200" dirty="0">
                    <a:effectLst/>
                  </a:rPr>
                  <a:t>[</a:t>
                </a:r>
                <a:r>
                  <a:rPr lang="cs-CZ" sz="2200" dirty="0" err="1">
                    <a:effectLst/>
                  </a:rPr>
                  <a:t>natur</a:t>
                </a:r>
                <a:r>
                  <a:rPr lang="en-US" sz="2200" dirty="0">
                    <a:effectLst/>
                  </a:rPr>
                  <a:t>. j</a:t>
                </a:r>
                <a:r>
                  <a:rPr lang="cs-CZ" sz="2200" dirty="0" err="1">
                    <a:effectLst/>
                  </a:rPr>
                  <a:t>edn</a:t>
                </a:r>
                <a:r>
                  <a:rPr lang="en-US" sz="2200" dirty="0">
                    <a:effectLst/>
                  </a:rPr>
                  <a:t>.]</a:t>
                </a:r>
                <a:endParaRPr lang="cs-CZ" sz="2200" dirty="0">
                  <a:effectLst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𝑃𝑃</m:t>
                        </m:r>
                      </m:sub>
                    </m:sSub>
                  </m:oMath>
                </a14:m>
                <a:r>
                  <a:rPr lang="cs-CZ" sz="2200" dirty="0">
                    <a:effectLst/>
                  </a:rPr>
                  <a:t> 	… produktivní časový fond v plánované výši</a:t>
                </a:r>
                <a:r>
                  <a:rPr lang="en-US" sz="2200" dirty="0"/>
                  <a:t> [</a:t>
                </a:r>
                <a:r>
                  <a:rPr lang="cs-CZ" sz="2200" dirty="0"/>
                  <a:t>č</a:t>
                </a:r>
                <a:r>
                  <a:rPr lang="en-US" sz="2200" dirty="0"/>
                  <a:t>as. j</a:t>
                </a:r>
                <a:r>
                  <a:rPr lang="cs-CZ" sz="2200" dirty="0" err="1"/>
                  <a:t>edn</a:t>
                </a:r>
                <a:r>
                  <a:rPr lang="en-US" sz="2200" dirty="0"/>
                  <a:t>.]</a:t>
                </a:r>
                <a:endParaRPr lang="cs-CZ" sz="2200" dirty="0">
                  <a:effectLst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</m:oMath>
                </a14:m>
                <a:r>
                  <a:rPr lang="cs-CZ" sz="2200" dirty="0">
                    <a:effectLst/>
                  </a:rPr>
                  <a:t>	… plánovaný výkon výrobní jednotky </a:t>
                </a:r>
                <a:r>
                  <a:rPr lang="en-US" sz="2200" dirty="0">
                    <a:effectLst/>
                  </a:rPr>
                  <a:t>[</a:t>
                </a:r>
                <a:r>
                  <a:rPr lang="cs-CZ" sz="2200" dirty="0" err="1">
                    <a:effectLst/>
                  </a:rPr>
                  <a:t>nat</a:t>
                </a:r>
                <a:r>
                  <a:rPr lang="cs-CZ" sz="2200" dirty="0">
                    <a:effectLst/>
                  </a:rPr>
                  <a:t>. </a:t>
                </a:r>
                <a:r>
                  <a:rPr lang="cs-CZ" sz="2200" dirty="0" err="1">
                    <a:effectLst/>
                  </a:rPr>
                  <a:t>jedn</a:t>
                </a:r>
                <a:r>
                  <a:rPr lang="cs-CZ" sz="2200" dirty="0">
                    <a:effectLst/>
                  </a:rPr>
                  <a:t>./ </a:t>
                </a:r>
                <a:r>
                  <a:rPr lang="cs-CZ" sz="2200" dirty="0" err="1">
                    <a:effectLst/>
                  </a:rPr>
                  <a:t>jedn</a:t>
                </a:r>
                <a:r>
                  <a:rPr lang="cs-CZ" sz="2200" dirty="0">
                    <a:effectLst/>
                  </a:rPr>
                  <a:t>. času</a:t>
                </a:r>
                <a:r>
                  <a:rPr lang="en-US" sz="2200" dirty="0">
                    <a:effectLst/>
                  </a:rPr>
                  <a:t>]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AEB8BE5E-3A66-4DB4-A0C7-81F0563B28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00" y="527392"/>
                <a:ext cx="7178400" cy="4273478"/>
              </a:xfrm>
              <a:prstGeom prst="rect">
                <a:avLst/>
              </a:prstGeom>
              <a:blipFill>
                <a:blip r:embed="rId3"/>
                <a:stretch>
                  <a:fillRect l="-1237" t="-888" r="-1060" b="-17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6037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4F7BEBBF-2C24-4358-8982-3468BF1AC9C0}"/>
                  </a:ext>
                </a:extLst>
              </p:cNvPr>
              <p:cNvSpPr/>
              <p:nvPr/>
            </p:nvSpPr>
            <p:spPr>
              <a:xfrm>
                <a:off x="453600" y="628601"/>
                <a:ext cx="7120799" cy="31514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cs-CZ" sz="22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𝑃𝑃</m:t>
                          </m:r>
                        </m:sub>
                      </m:sSub>
                      <m:r>
                        <a:rPr lang="cs-CZ" sz="2200" i="0">
                          <a:latin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f>
                        <m:f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cs-CZ" sz="22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𝑃𝐶</m:t>
                              </m:r>
                            </m:sub>
                          </m:sSub>
                        </m:num>
                        <m:den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r>
                        <a:rPr lang="cs-CZ" sz="22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𝑃𝑃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𝐾𝑃</m:t>
                              </m:r>
                            </m:sub>
                          </m:sSub>
                        </m:den>
                      </m:f>
                      <m:r>
                        <a:rPr lang="cs-CZ" sz="2200" i="0"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cs-CZ" sz="22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𝑃𝐶</m:t>
                              </m:r>
                            </m:sub>
                          </m:sSub>
                        </m:num>
                        <m:den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cs-CZ" sz="2200" dirty="0">
                  <a:latin typeface="+mj-lt"/>
                </a:endParaRPr>
              </a:p>
              <a:p>
                <a:endParaRPr lang="cs-CZ" sz="2200" dirty="0">
                  <a:latin typeface="+mj-lt"/>
                </a:endParaRPr>
              </a:p>
              <a:p>
                <a:endParaRPr lang="cs-CZ" sz="2200" dirty="0">
                  <a:latin typeface="+mj-lt"/>
                </a:endParaRPr>
              </a:p>
              <a:p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cs-CZ" sz="2200" dirty="0">
                    <a:effectLst/>
                    <a:latin typeface="+mj-lt"/>
                  </a:rPr>
                  <a:t>	… celková plocha dílny [m</a:t>
                </a:r>
                <a:r>
                  <a:rPr lang="cs-CZ" sz="2200" baseline="30000" dirty="0">
                    <a:effectLst/>
                    <a:latin typeface="+mj-lt"/>
                  </a:rPr>
                  <a:t>2</a:t>
                </a:r>
                <a:r>
                  <a:rPr lang="cs-CZ" sz="2200" dirty="0">
                    <a:effectLst/>
                    <a:latin typeface="+mj-lt"/>
                  </a:rPr>
                  <a:t>]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𝑃𝐶</m:t>
                        </m:r>
                      </m:sub>
                    </m:sSub>
                  </m:oMath>
                </a14:m>
                <a:r>
                  <a:rPr lang="cs-CZ" sz="2200" dirty="0">
                    <a:effectLst/>
                    <a:latin typeface="+mj-lt"/>
                  </a:rPr>
                  <a:t>	… část plochy dílny vymezena pro přístupové cesty a příruční sklady [m</a:t>
                </a:r>
                <a:r>
                  <a:rPr lang="cs-CZ" sz="2200" baseline="30000" dirty="0">
                    <a:effectLst/>
                    <a:latin typeface="+mj-lt"/>
                  </a:rPr>
                  <a:t>2</a:t>
                </a:r>
                <a:r>
                  <a:rPr lang="cs-CZ" sz="2200" dirty="0">
                    <a:effectLst/>
                    <a:latin typeface="+mj-lt"/>
                  </a:rPr>
                  <a:t>]</a:t>
                </a:r>
              </a:p>
              <a:p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cs-CZ" sz="2200" dirty="0">
                    <a:latin typeface="+mj-lt"/>
                  </a:rPr>
                  <a:t>	… plocha jednoho pracoviště [m</a:t>
                </a:r>
                <a:r>
                  <a:rPr lang="cs-CZ" sz="2200" baseline="30000" dirty="0">
                    <a:latin typeface="+mj-lt"/>
                  </a:rPr>
                  <a:t>2</a:t>
                </a:r>
                <a:r>
                  <a:rPr lang="cs-CZ" sz="2200" dirty="0">
                    <a:latin typeface="+mj-lt"/>
                  </a:rPr>
                  <a:t>]</a:t>
                </a:r>
              </a:p>
              <a:p>
                <a:endParaRPr lang="cs-CZ" sz="2200" dirty="0">
                  <a:latin typeface="+mj-lt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4F7BEBBF-2C24-4358-8982-3468BF1AC9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600" y="628601"/>
                <a:ext cx="7120799" cy="3151440"/>
              </a:xfrm>
              <a:prstGeom prst="rect">
                <a:avLst/>
              </a:prstGeom>
              <a:blipFill>
                <a:blip r:embed="rId3"/>
                <a:stretch>
                  <a:fillRect l="-111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6062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6464649A-A410-425F-843B-EAED96B553DD}"/>
              </a:ext>
            </a:extLst>
          </p:cNvPr>
          <p:cNvSpPr/>
          <p:nvPr/>
        </p:nvSpPr>
        <p:spPr>
          <a:xfrm>
            <a:off x="583200" y="666393"/>
            <a:ext cx="7236000" cy="14102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Důvody pro snižování zásob: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vázanost finančních prostředků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 na skladování 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riziko, že zásoby nebude možno později použít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130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6541346F-8CBF-4406-A16B-792DAB1D965C}"/>
              </a:ext>
            </a:extLst>
          </p:cNvPr>
          <p:cNvSpPr/>
          <p:nvPr/>
        </p:nvSpPr>
        <p:spPr>
          <a:xfrm>
            <a:off x="446400" y="563753"/>
            <a:ext cx="7264800" cy="2556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Příklad: 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Výkon plnící linky v pivovaru Chmel, a. s. je </a:t>
            </a:r>
            <a:b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4 000 láhví o obsahu 0,5 l za jednu hodinu produktivního časového fondu. V běžném kalendářním roce připadne 125 dnů na dny pracovního klidu a svátky. Produktivní čas tvoří 50 % nominálního času. Linka pracuje ve třísměnném provozu. Jaká je plánovaná výrobní kapacita linky v litrech za jeden rok?</a:t>
            </a:r>
          </a:p>
        </p:txBody>
      </p:sp>
    </p:spTree>
    <p:extLst>
      <p:ext uri="{BB962C8B-B14F-4D97-AF65-F5344CB8AC3E}">
        <p14:creationId xmlns:p14="http://schemas.microsoft.com/office/powerpoint/2010/main" val="19466312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DA8740A8-4B15-45CE-9451-A06C32C670B1}"/>
              </a:ext>
            </a:extLst>
          </p:cNvPr>
          <p:cNvSpPr/>
          <p:nvPr/>
        </p:nvSpPr>
        <p:spPr>
          <a:xfrm>
            <a:off x="604800" y="767005"/>
            <a:ext cx="7048800" cy="2200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</a:pPr>
            <a:r>
              <a:rPr lang="cs-CZ" sz="22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Řešení:</a:t>
            </a:r>
            <a:endParaRPr lang="cs-CZ" sz="2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5000"/>
              </a:lnSpc>
              <a:tabLst>
                <a:tab pos="800100" algn="l"/>
              </a:tabLst>
            </a:pPr>
            <a:r>
              <a:rPr lang="cs-CZ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cs-CZ" sz="2200" i="1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 = T</a:t>
            </a:r>
            <a:r>
              <a:rPr lang="cs-CZ" sz="2200" i="1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K </a:t>
            </a:r>
            <a:r>
              <a:rPr lang="cs-CZ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–  T</a:t>
            </a:r>
            <a:r>
              <a:rPr lang="cs-CZ" sz="2200" i="1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NEPRAC</a:t>
            </a:r>
            <a:endParaRPr lang="cs-CZ" sz="2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5000"/>
              </a:lnSpc>
            </a:pPr>
            <a:r>
              <a:rPr lang="cs-CZ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cs-CZ" sz="2200" i="1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365 – 125 = 240 dnů</a:t>
            </a:r>
          </a:p>
          <a:p>
            <a:pPr algn="just">
              <a:lnSpc>
                <a:spcPct val="105000"/>
              </a:lnSpc>
            </a:pPr>
            <a:r>
              <a:rPr lang="cs-CZ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cs-CZ" sz="2200" i="1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  = </a:t>
            </a: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240 / 2 = 120 dnů = 2 880 hodin</a:t>
            </a:r>
          </a:p>
          <a:p>
            <a:pPr algn="just">
              <a:lnSpc>
                <a:spcPct val="105000"/>
              </a:lnSpc>
            </a:pPr>
            <a:r>
              <a:rPr lang="cs-CZ" sz="2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lang="cs-CZ" sz="2200" i="1" baseline="-25000" dirty="0" err="1"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 = 4 000 · 2880 = 11 520 000 láhví za rok = 5 760 000 litrů/rok</a:t>
            </a:r>
          </a:p>
        </p:txBody>
      </p:sp>
    </p:spTree>
    <p:extLst>
      <p:ext uri="{BB962C8B-B14F-4D97-AF65-F5344CB8AC3E}">
        <p14:creationId xmlns:p14="http://schemas.microsoft.com/office/powerpoint/2010/main" val="10221270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2801416A-9442-4F92-8352-68BE57F04E8B}"/>
              </a:ext>
            </a:extLst>
          </p:cNvPr>
          <p:cNvSpPr/>
          <p:nvPr/>
        </p:nvSpPr>
        <p:spPr>
          <a:xfrm>
            <a:off x="500620" y="527392"/>
            <a:ext cx="7380000" cy="2528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05000"/>
              </a:lnSpc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Využití výrobní kapacity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realita se nikdy přesně nerovná plánu: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 malých rozdílů prodlužování či zkracování nominálního časového fondu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 výrazných rozdílů:</a:t>
            </a:r>
          </a:p>
          <a:p>
            <a:pPr marL="1257300" lvl="2" indent="-342900" algn="just">
              <a:lnSpc>
                <a:spcPct val="10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převis nabídky kapacity - snižování směnnosti </a:t>
            </a:r>
          </a:p>
          <a:p>
            <a:pPr marL="1257300" lvl="2" indent="-342900" algn="just">
              <a:lnSpc>
                <a:spcPct val="10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nedostatečná nabídka kapacity - kooperace s ostatními výrobci</a:t>
            </a:r>
            <a:endParaRPr lang="cs-CZ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7956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2801416A-9442-4F92-8352-68BE57F04E8B}"/>
                  </a:ext>
                </a:extLst>
              </p:cNvPr>
              <p:cNvSpPr/>
              <p:nvPr/>
            </p:nvSpPr>
            <p:spPr>
              <a:xfrm>
                <a:off x="500620" y="628601"/>
                <a:ext cx="7380000" cy="36036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2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:endParaRPr lang="cs-CZ" sz="22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cs-CZ" sz="2200" dirty="0">
                    <a:effectLst/>
                    <a:latin typeface="+mj-lt"/>
                  </a:rPr>
                  <a:t>	…koeficient využití výrobní kapacity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</m:oMath>
                </a14:m>
                <a:r>
                  <a:rPr lang="cs-CZ" sz="2200" dirty="0">
                    <a:latin typeface="+mj-lt"/>
                  </a:rPr>
                  <a:t>	… skutečně vykázaná produkce </a:t>
                </a:r>
              </a:p>
              <a:p>
                <a:pPr algn="just">
                  <a:lnSpc>
                    <a:spcPct val="10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:endParaRPr lang="cs-CZ" sz="22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:endParaRPr lang="cs-CZ" sz="22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2801416A-9442-4F92-8352-68BE57F04E8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620" y="628601"/>
                <a:ext cx="7380000" cy="3603615"/>
              </a:xfrm>
              <a:prstGeom prst="rect">
                <a:avLst/>
              </a:prstGeom>
              <a:blipFill>
                <a:blip r:embed="rId3"/>
                <a:stretch>
                  <a:fillRect l="-41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27006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5" name="Obdélník 4"/>
          <p:cNvSpPr/>
          <p:nvPr/>
        </p:nvSpPr>
        <p:spPr>
          <a:xfrm>
            <a:off x="2850349" y="432392"/>
            <a:ext cx="2343911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2387" y="1160104"/>
            <a:ext cx="7617378" cy="258532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Umíte: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Popsat výrobní proces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Klasifikovat výrobu podle různých kritérií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Provézt typologii výroby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Objasnit faktory ovlivňující plánování  výroby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Vysvětlit pojmy pracnost a výkon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Objasnit časové fondy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Vypočítat výrobní kapacitu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>
                <a:solidFill>
                  <a:srgbClr val="002060"/>
                </a:solidFill>
                <a:cs typeface="Arial" panose="020B0604020202020204" pitchFamily="34" charset="0"/>
              </a:rPr>
              <a:t>Stanovit využití 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výrobní kapacity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6464649A-A410-425F-843B-EAED96B553DD}"/>
              </a:ext>
            </a:extLst>
          </p:cNvPr>
          <p:cNvSpPr/>
          <p:nvPr/>
        </p:nvSpPr>
        <p:spPr>
          <a:xfrm>
            <a:off x="525600" y="527392"/>
            <a:ext cx="7236000" cy="2047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Důvody pro zvyšování stavu zásob: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zabezpečení plynulosti výroby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realizace úspor z rozsahu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specializaci výroby - expedice do sběrných skladů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ochrana před nepředvídatelnými výkyvy v poptávce a v době cyklu objednávky</a:t>
            </a:r>
          </a:p>
        </p:txBody>
      </p:sp>
    </p:spTree>
    <p:extLst>
      <p:ext uri="{BB962C8B-B14F-4D97-AF65-F5344CB8AC3E}">
        <p14:creationId xmlns:p14="http://schemas.microsoft.com/office/powerpoint/2010/main" val="852231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343AC0B7-5636-41B1-A8AC-623C49678C63}"/>
              </a:ext>
            </a:extLst>
          </p:cNvPr>
          <p:cNvSpPr/>
          <p:nvPr/>
        </p:nvSpPr>
        <p:spPr>
          <a:xfrm>
            <a:off x="362349" y="450568"/>
            <a:ext cx="7610400" cy="3002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2" indent="-342900" fontAlgn="base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Metody uplatňované při řízení zásob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ABC analýza – diferenciace zásob: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skupina A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5-15 % druhů, které představují 60-80% podíl na celkové hodnotě spotřeby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skupina </a:t>
            </a: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15-25 % druhů, které představují podíl 15-25% na celkové hodnotě spotřebě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skupina </a:t>
            </a: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60-80 % druhů, které představují 5-15% podíl na celkové hodnotě spotřeby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0E320D14-96D0-0046-B5FB-F54EFECCD90A}"/>
              </a:ext>
            </a:extLst>
          </p:cNvPr>
          <p:cNvSpPr/>
          <p:nvPr/>
        </p:nvSpPr>
        <p:spPr>
          <a:xfrm>
            <a:off x="500513" y="3203427"/>
            <a:ext cx="7940843" cy="1962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3588" lvl="2" indent="-449263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Just in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Time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/>
              <a:t>plánování i výroba na objednávku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/>
              <a:t>vyrábění v malých sériích, dodávání malých množství v co možná nejpozději možném okamžiku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/>
              <a:t>velmi časté dodávky, klidně i několikrát v průběhu dne.</a:t>
            </a:r>
            <a:endParaRPr lang="cs-CZ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0174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343AC0B7-5636-41B1-A8AC-623C49678C63}"/>
              </a:ext>
            </a:extLst>
          </p:cNvPr>
          <p:cNvSpPr/>
          <p:nvPr/>
        </p:nvSpPr>
        <p:spPr>
          <a:xfrm>
            <a:off x="362349" y="450568"/>
            <a:ext cx="7610400" cy="773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15000"/>
              </a:lnSpc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ABC analýza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2906FFC4-C5D4-5E4E-8BEB-FE747D602F72}"/>
              </a:ext>
            </a:extLst>
          </p:cNvPr>
          <p:cNvSpPr/>
          <p:nvPr/>
        </p:nvSpPr>
        <p:spPr>
          <a:xfrm>
            <a:off x="950304" y="1127412"/>
            <a:ext cx="7298546" cy="3460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ts val="2430"/>
              </a:lnSpc>
              <a:spcAft>
                <a:spcPts val="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cs-CZ" kern="1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Skupina A = pro podnikání životně důležité produkty, které jsou specifické nízkým počtem na skladě, nicméně klíčovým podílem na celkovém příjmu;</a:t>
            </a:r>
          </a:p>
          <a:p>
            <a:pPr marL="342900" lvl="0" indent="-342900">
              <a:lnSpc>
                <a:spcPts val="2430"/>
              </a:lnSpc>
              <a:spcAft>
                <a:spcPts val="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endParaRPr lang="cs-CZ" sz="1600" kern="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ts val="2430"/>
              </a:lnSpc>
              <a:spcAft>
                <a:spcPts val="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cs-CZ" kern="1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Skupina B = doplňkové produkty, které jsou ve srovnání s produkty ze skupiny A na skladě ve větším zastoupení, nicméně se podílí na menších příjmech;</a:t>
            </a:r>
          </a:p>
          <a:p>
            <a:pPr marL="342900" lvl="0" indent="-342900">
              <a:lnSpc>
                <a:spcPts val="2430"/>
              </a:lnSpc>
              <a:spcAft>
                <a:spcPts val="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endParaRPr lang="cs-CZ" sz="1600" kern="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ts val="2430"/>
              </a:lnSpc>
              <a:spcAft>
                <a:spcPts val="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cs-CZ" kern="1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Skupina C = tzv. dlouhodobé ležáky, které jsou charakteristické vysokými nároky na skladování, ale nepatrným poptáváním koncovými zákazníky.</a:t>
            </a:r>
            <a:endParaRPr lang="cs-CZ" sz="16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191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343AC0B7-5636-41B1-A8AC-623C49678C63}"/>
              </a:ext>
            </a:extLst>
          </p:cNvPr>
          <p:cNvSpPr/>
          <p:nvPr/>
        </p:nvSpPr>
        <p:spPr>
          <a:xfrm>
            <a:off x="371974" y="240055"/>
            <a:ext cx="7610400" cy="773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15000"/>
              </a:lnSpc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ABC analýza - postup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BDE8305B-25D8-A44E-BC6C-55C80CB45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2665" y="131866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119B71D9-C0D4-3445-BC49-C51412369524}"/>
              </a:ext>
            </a:extLst>
          </p:cNvPr>
          <p:cNvSpPr/>
          <p:nvPr/>
        </p:nvSpPr>
        <p:spPr>
          <a:xfrm>
            <a:off x="750235" y="859055"/>
            <a:ext cx="8076131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ts val="2430"/>
              </a:lnSpc>
              <a:spcAft>
                <a:spcPts val="0"/>
              </a:spcAft>
              <a:buAutoNum type="arabicPeriod"/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Sestavení tabulky zásob jednotlivých produktů</a:t>
            </a:r>
          </a:p>
          <a:p>
            <a:pPr marL="342900" indent="-342900">
              <a:lnSpc>
                <a:spcPts val="2430"/>
              </a:lnSpc>
              <a:spcAft>
                <a:spcPts val="0"/>
              </a:spcAft>
              <a:buAutoNum type="arabicPeriod"/>
            </a:pP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2430"/>
              </a:lnSpc>
              <a:spcAft>
                <a:spcPts val="0"/>
              </a:spcAft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2. Uspořádání tabulky sestupně (např. podle nejprodávanějších produktů, nejnákladnějších produktů aj.)</a:t>
            </a:r>
          </a:p>
          <a:p>
            <a:pPr>
              <a:lnSpc>
                <a:spcPts val="2430"/>
              </a:lnSpc>
              <a:spcAft>
                <a:spcPts val="0"/>
              </a:spcAft>
            </a:pP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2430"/>
              </a:lnSpc>
              <a:spcAft>
                <a:spcPts val="0"/>
              </a:spcAft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3. Výpočet procentuálního zastoupení produktů</a:t>
            </a:r>
          </a:p>
          <a:p>
            <a:pPr>
              <a:lnSpc>
                <a:spcPts val="2430"/>
              </a:lnSpc>
              <a:spcAft>
                <a:spcPts val="0"/>
              </a:spcAft>
            </a:pP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2430"/>
              </a:lnSpc>
              <a:spcAft>
                <a:spcPts val="0"/>
              </a:spcAft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4. Výpočet kumulovaných hodnot v % z celkové hodnoty (např. celkových prodejů, celkových nákladů aj.)</a:t>
            </a:r>
          </a:p>
          <a:p>
            <a:pPr>
              <a:lnSpc>
                <a:spcPts val="2430"/>
              </a:lnSpc>
              <a:spcAft>
                <a:spcPts val="0"/>
              </a:spcAft>
            </a:pP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2430"/>
              </a:lnSpc>
              <a:spcAft>
                <a:spcPts val="0"/>
              </a:spcAft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5. Rozdělení položek do skupin A, B, C</a:t>
            </a: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640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BDE8305B-25D8-A44E-BC6C-55C80CB45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2665" y="131866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2277838-7949-D442-91A3-AEF17497EB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3397" y="56180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49" name="Obrázek 5" descr="Obsah obrázku text, snímek obrazovky, číslo, menu&#10;&#10;Popis byl vytvořen automaticky">
            <a:extLst>
              <a:ext uri="{FF2B5EF4-FFF2-40B4-BE49-F238E27FC236}">
                <a16:creationId xmlns:a16="http://schemas.microsoft.com/office/drawing/2014/main" id="{77CA0967-C3C6-3B49-8969-CCE7E35896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763" y="146615"/>
            <a:ext cx="6139179" cy="4881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282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E17F6880-0488-434A-9868-9635B5B030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42541"/>
              </p:ext>
            </p:extLst>
          </p:nvPr>
        </p:nvGraphicFramePr>
        <p:xfrm>
          <a:off x="1164184" y="616181"/>
          <a:ext cx="6256895" cy="3445673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1251103">
                  <a:extLst>
                    <a:ext uri="{9D8B030D-6E8A-4147-A177-3AD203B41FA5}">
                      <a16:colId xmlns:a16="http://schemas.microsoft.com/office/drawing/2014/main" val="2929766653"/>
                    </a:ext>
                  </a:extLst>
                </a:gridCol>
                <a:gridCol w="1251103">
                  <a:extLst>
                    <a:ext uri="{9D8B030D-6E8A-4147-A177-3AD203B41FA5}">
                      <a16:colId xmlns:a16="http://schemas.microsoft.com/office/drawing/2014/main" val="238636590"/>
                    </a:ext>
                  </a:extLst>
                </a:gridCol>
                <a:gridCol w="1251103">
                  <a:extLst>
                    <a:ext uri="{9D8B030D-6E8A-4147-A177-3AD203B41FA5}">
                      <a16:colId xmlns:a16="http://schemas.microsoft.com/office/drawing/2014/main" val="4163398437"/>
                    </a:ext>
                  </a:extLst>
                </a:gridCol>
                <a:gridCol w="1251793">
                  <a:extLst>
                    <a:ext uri="{9D8B030D-6E8A-4147-A177-3AD203B41FA5}">
                      <a16:colId xmlns:a16="http://schemas.microsoft.com/office/drawing/2014/main" val="356931665"/>
                    </a:ext>
                  </a:extLst>
                </a:gridCol>
                <a:gridCol w="1251793">
                  <a:extLst>
                    <a:ext uri="{9D8B030D-6E8A-4147-A177-3AD203B41FA5}">
                      <a16:colId xmlns:a16="http://schemas.microsoft.com/office/drawing/2014/main" val="591042871"/>
                    </a:ext>
                  </a:extLst>
                </a:gridCol>
              </a:tblGrid>
              <a:tr h="5781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Číslo produktu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Roční příjem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Procentuální příjem v %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Kumulativní příjem v %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Rozdělení do skupiny zásob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B C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extLst>
                  <a:ext uri="{0D108BD9-81ED-4DB2-BD59-A6C34878D82A}">
                    <a16:rowId xmlns:a16="http://schemas.microsoft.com/office/drawing/2014/main" val="594812571"/>
                  </a:ext>
                </a:extLst>
              </a:tr>
              <a:tr h="191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13 860 000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36,55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36,55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extLst>
                  <a:ext uri="{0D108BD9-81ED-4DB2-BD59-A6C34878D82A}">
                    <a16:rowId xmlns:a16="http://schemas.microsoft.com/office/drawing/2014/main" val="976923964"/>
                  </a:ext>
                </a:extLst>
              </a:tr>
              <a:tr h="191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9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12 314 000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32,47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69,02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extLst>
                  <a:ext uri="{0D108BD9-81ED-4DB2-BD59-A6C34878D82A}">
                    <a16:rowId xmlns:a16="http://schemas.microsoft.com/office/drawing/2014/main" val="2270089952"/>
                  </a:ext>
                </a:extLst>
              </a:tr>
              <a:tr h="191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extLst>
                  <a:ext uri="{0D108BD9-81ED-4DB2-BD59-A6C34878D82A}">
                    <a16:rowId xmlns:a16="http://schemas.microsoft.com/office/drawing/2014/main" val="1581336164"/>
                  </a:ext>
                </a:extLst>
              </a:tr>
              <a:tr h="191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extLst>
                  <a:ext uri="{0D108BD9-81ED-4DB2-BD59-A6C34878D82A}">
                    <a16:rowId xmlns:a16="http://schemas.microsoft.com/office/drawing/2014/main" val="1060378166"/>
                  </a:ext>
                </a:extLst>
              </a:tr>
              <a:tr h="191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extLst>
                  <a:ext uri="{0D108BD9-81ED-4DB2-BD59-A6C34878D82A}">
                    <a16:rowId xmlns:a16="http://schemas.microsoft.com/office/drawing/2014/main" val="2878360158"/>
                  </a:ext>
                </a:extLst>
              </a:tr>
              <a:tr h="191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extLst>
                  <a:ext uri="{0D108BD9-81ED-4DB2-BD59-A6C34878D82A}">
                    <a16:rowId xmlns:a16="http://schemas.microsoft.com/office/drawing/2014/main" val="2257304702"/>
                  </a:ext>
                </a:extLst>
              </a:tr>
              <a:tr h="191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extLst>
                  <a:ext uri="{0D108BD9-81ED-4DB2-BD59-A6C34878D82A}">
                    <a16:rowId xmlns:a16="http://schemas.microsoft.com/office/drawing/2014/main" val="2322789143"/>
                  </a:ext>
                </a:extLst>
              </a:tr>
              <a:tr h="191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extLst>
                  <a:ext uri="{0D108BD9-81ED-4DB2-BD59-A6C34878D82A}">
                    <a16:rowId xmlns:a16="http://schemas.microsoft.com/office/drawing/2014/main" val="1694863847"/>
                  </a:ext>
                </a:extLst>
              </a:tr>
              <a:tr h="191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extLst>
                  <a:ext uri="{0D108BD9-81ED-4DB2-BD59-A6C34878D82A}">
                    <a16:rowId xmlns:a16="http://schemas.microsoft.com/office/drawing/2014/main" val="3277291657"/>
                  </a:ext>
                </a:extLst>
              </a:tr>
              <a:tr h="191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extLst>
                  <a:ext uri="{0D108BD9-81ED-4DB2-BD59-A6C34878D82A}">
                    <a16:rowId xmlns:a16="http://schemas.microsoft.com/office/drawing/2014/main" val="3461226453"/>
                  </a:ext>
                </a:extLst>
              </a:tr>
              <a:tr h="191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extLst>
                  <a:ext uri="{0D108BD9-81ED-4DB2-BD59-A6C34878D82A}">
                    <a16:rowId xmlns:a16="http://schemas.microsoft.com/office/drawing/2014/main" val="2904830574"/>
                  </a:ext>
                </a:extLst>
              </a:tr>
              <a:tr h="191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extLst>
                  <a:ext uri="{0D108BD9-81ED-4DB2-BD59-A6C34878D82A}">
                    <a16:rowId xmlns:a16="http://schemas.microsoft.com/office/drawing/2014/main" val="2554683694"/>
                  </a:ext>
                </a:extLst>
              </a:tr>
              <a:tr h="191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extLst>
                  <a:ext uri="{0D108BD9-81ED-4DB2-BD59-A6C34878D82A}">
                    <a16:rowId xmlns:a16="http://schemas.microsoft.com/office/drawing/2014/main" val="642591835"/>
                  </a:ext>
                </a:extLst>
              </a:tr>
              <a:tr h="191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extLst>
                  <a:ext uri="{0D108BD9-81ED-4DB2-BD59-A6C34878D82A}">
                    <a16:rowId xmlns:a16="http://schemas.microsoft.com/office/drawing/2014/main" val="2779235933"/>
                  </a:ext>
                </a:extLst>
              </a:tr>
              <a:tr h="191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80" marR="64480" marT="0" marB="0"/>
                </a:tc>
                <a:extLst>
                  <a:ext uri="{0D108BD9-81ED-4DB2-BD59-A6C34878D82A}">
                    <a16:rowId xmlns:a16="http://schemas.microsoft.com/office/drawing/2014/main" val="855818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9152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1226</TotalTime>
  <Words>1440</Words>
  <Application>Microsoft Macintosh PowerPoint</Application>
  <PresentationFormat>Předvádění na obrazovce (16:9)</PresentationFormat>
  <Paragraphs>269</Paragraphs>
  <Slides>34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43" baseType="lpstr">
      <vt:lpstr>Arial</vt:lpstr>
      <vt:lpstr>Calibri</vt:lpstr>
      <vt:lpstr>Cambria Math</vt:lpstr>
      <vt:lpstr>Courier New</vt:lpstr>
      <vt:lpstr>StarSymbol</vt:lpstr>
      <vt:lpstr>Symbol</vt:lpstr>
      <vt:lpstr>Times New Roman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Tomáš Pražák</cp:lastModifiedBy>
  <cp:revision>366</cp:revision>
  <dcterms:created xsi:type="dcterms:W3CDTF">2016-07-06T15:42:34Z</dcterms:created>
  <dcterms:modified xsi:type="dcterms:W3CDTF">2023-10-16T11:50:44Z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