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36"/>
  </p:notesMasterIdLst>
  <p:sldIdLst>
    <p:sldId id="258" r:id="rId2"/>
    <p:sldId id="363" r:id="rId3"/>
    <p:sldId id="365" r:id="rId4"/>
    <p:sldId id="350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263" r:id="rId13"/>
    <p:sldId id="338" r:id="rId14"/>
    <p:sldId id="336" r:id="rId15"/>
    <p:sldId id="339" r:id="rId16"/>
    <p:sldId id="340" r:id="rId17"/>
    <p:sldId id="334" r:id="rId18"/>
    <p:sldId id="333" r:id="rId19"/>
    <p:sldId id="332" r:id="rId20"/>
    <p:sldId id="331" r:id="rId21"/>
    <p:sldId id="330" r:id="rId22"/>
    <p:sldId id="329" r:id="rId23"/>
    <p:sldId id="341" r:id="rId24"/>
    <p:sldId id="328" r:id="rId25"/>
    <p:sldId id="326" r:id="rId26"/>
    <p:sldId id="325" r:id="rId27"/>
    <p:sldId id="327" r:id="rId28"/>
    <p:sldId id="324" r:id="rId29"/>
    <p:sldId id="321" r:id="rId30"/>
    <p:sldId id="323" r:id="rId31"/>
    <p:sldId id="322" r:id="rId32"/>
    <p:sldId id="342" r:id="rId33"/>
    <p:sldId id="320" r:id="rId34"/>
    <p:sldId id="287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/>
    <p:restoredTop sz="92857" autoAdjust="0"/>
  </p:normalViewPr>
  <p:slideViewPr>
    <p:cSldViewPr snapToGrid="0">
      <p:cViewPr varScale="1">
        <p:scale>
          <a:sx n="158" d="100"/>
          <a:sy n="158" d="100"/>
        </p:scale>
        <p:origin x="11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5wq5p00000ps63t7ie57h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61w8e00010ps66fxmdsvj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https://storage.googleapis.com/q-cms/cl3k24uhj00050ps62h9ncefn.jpe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Řízení zásob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727607" y="3491867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9BF046-99EC-0447-82D6-BC1C146E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55" y="2021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Obrázek 4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658F52B0-E74F-AE4B-8D32-4E3BDF38C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55" y="202131"/>
            <a:ext cx="5765800" cy="4254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31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4C7B8B-BB43-A049-94D3-650CDCA9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413885"/>
            <a:ext cx="103036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Obrázek 2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EDC1827E-AD9C-1C4D-9D7E-CF8FBF2A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3886"/>
            <a:ext cx="6497052" cy="38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09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-</a:t>
            </a:r>
          </a:p>
          <a:p>
            <a:r>
              <a:rPr lang="cs-CZ" sz="3200" b="1" cap="all" dirty="0">
                <a:solidFill>
                  <a:schemeClr val="bg1"/>
                </a:solidFill>
              </a:rPr>
              <a:t>Výrobní proces a jeho kapacita</a:t>
            </a:r>
          </a:p>
          <a:p>
            <a:pPr lvl="0"/>
            <a:endParaRPr lang="cs-CZ" sz="3100" b="1" dirty="0">
              <a:solidFill>
                <a:schemeClr val="bg1"/>
              </a:solidFill>
            </a:endParaRP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91A1265-8DA3-4DAE-B3FC-632F1E56F9E3}"/>
              </a:ext>
            </a:extLst>
          </p:cNvPr>
          <p:cNvSpPr/>
          <p:nvPr/>
        </p:nvSpPr>
        <p:spPr>
          <a:xfrm>
            <a:off x="612000" y="527392"/>
            <a:ext cx="7164000" cy="347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Výrobní proces 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postupná přeměna vstupů (surovin, základních materiálů, pomocných materiálů, provozních látek a řadí se sem rovněž energie) na hotové výrobky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skládá se z řady dílčích pracovních procesů, které </a:t>
            </a:r>
            <a:br>
              <a:rPr lang="cs-CZ" sz="2200" dirty="0">
                <a:latin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</a:rPr>
              <a:t>v souhrnu prezentují použitou technologii při výrobě daného produktu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80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3D3B499-6C07-4E3C-8297-EC5FE2384307}"/>
              </a:ext>
            </a:extLst>
          </p:cNvPr>
          <p:cNvSpPr/>
          <p:nvPr/>
        </p:nvSpPr>
        <p:spPr>
          <a:xfrm>
            <a:off x="576000" y="527392"/>
            <a:ext cx="7304620" cy="421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Typologie výroby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začleňování jednotlivých okruhů výrob do stejnorodých skupin dle charakteristických znaků</a:t>
            </a:r>
          </a:p>
          <a:p>
            <a:pPr algn="just">
              <a:lnSpc>
                <a:spcPct val="114000"/>
              </a:lnSpc>
            </a:pPr>
            <a:endParaRPr lang="cs-CZ" sz="14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Vnitropodnikové členění výroby: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vedlejší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doplňková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(např. využití a zpracování odpadu)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přidružená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 (např. sezonní výpomoc místním orgánům samosprávy)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691980" cy="3138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6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Členění výroby dle rozsahu sortimentní struktury:</a:t>
            </a:r>
          </a:p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Kusová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jeden výrobek (popř. několik kusů) současně  prezentuje samostatnou sortimentní položku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obdobného výrobku je už výrobou v rámci nové sortimentní položky (odchylky v některých specifických parametrech)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zalomené lodní hřídele, mostní konstrukce, technologické celky, lodě pro osobní i nákladní přepravu, zařízení pro energetické komplexy, šití oděvů na zakázku, stavby</a:t>
            </a:r>
          </a:p>
        </p:txBody>
      </p:sp>
    </p:spTree>
    <p:extLst>
      <p:ext uri="{BB962C8B-B14F-4D97-AF65-F5344CB8AC3E}">
        <p14:creationId xmlns:p14="http://schemas.microsoft.com/office/powerpoint/2010/main" val="1509839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Sériová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většího počtu jednoho druhu výrobku je po určité době nahrazena výrobou jiného druhu výrobku, aby se po čase zařadila do výroby již dříve realizována výroba daného druhu výrobku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často vysoký podíl automatizace a robotizace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 hlediska pružnosti mají jednotlivé série minimální počet výrobků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východiskem pro tvorbu sérií je denní plán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význam logistiky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výroba konfekčního zboží, pásová výroba řady výrobků z oblasti spotřebního zboží, knihtisk</a:t>
            </a:r>
          </a:p>
        </p:txBody>
      </p:sp>
    </p:spTree>
    <p:extLst>
      <p:ext uri="{BB962C8B-B14F-4D97-AF65-F5344CB8AC3E}">
        <p14:creationId xmlns:p14="http://schemas.microsoft.com/office/powerpoint/2010/main" val="315525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1898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Hromadná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označována také jako velkosériová produkce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založena na týdenním (měsíčním) plánu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výrobků pro masovou spotřebu, kdy výrobek není během výroby spojen s konkrétním zákazníkem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toaletní papír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EA2DA24-6D5C-4350-8461-7B88B2062FD8}"/>
              </a:ext>
            </a:extLst>
          </p:cNvPr>
          <p:cNvSpPr/>
          <p:nvPr/>
        </p:nvSpPr>
        <p:spPr>
          <a:xfrm>
            <a:off x="556260" y="527392"/>
            <a:ext cx="7530100" cy="304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Plánování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centrálně plánované hospodářství vs. tržní hospodářství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výroby odvozen z údajů a analýz, které zpracovává a vyhotovuje odbytový útvar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oblasti plánování: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sortimentní skladby produkce na příslušné plánovací období (měsíc, kvartál, pololetí)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technické stránky výrobního procesu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 spotřeby výrobních faktorů a jejich zajištění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56E5C3-AC52-4C75-B2E0-7B03D6220470}"/>
              </a:ext>
            </a:extLst>
          </p:cNvPr>
          <p:cNvSpPr/>
          <p:nvPr/>
        </p:nvSpPr>
        <p:spPr>
          <a:xfrm>
            <a:off x="312420" y="527392"/>
            <a:ext cx="75682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Plán sortimentní skladby produkce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 z výrobního programu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není nutné vyrábět celou paletu výrobků obsažených ve výrobním program – požadavek zákazníka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o co největší využití stavebnicové konstrukce a univerzálních dílů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337003"/>
            <a:ext cx="7322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Řízení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nalézt a zajistit takovou výši zásob jednotlivých položek materiálu určeného ke spotřebě, aby byl zajištěn plynulý průběh výrobního procesu při optimální vázanosti kapitálu, spotřebě dodatečné práce a přijatelném stupni rizika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činností, které vedou k optimálnímu sladění struktury a výše zásob s tím, co je za současných podmínek v podniku logisticky a finančně žádoucí</a:t>
            </a:r>
          </a:p>
        </p:txBody>
      </p:sp>
    </p:spTree>
    <p:extLst>
      <p:ext uri="{BB962C8B-B14F-4D97-AF65-F5344CB8AC3E}">
        <p14:creationId xmlns:p14="http://schemas.microsoft.com/office/powerpoint/2010/main" val="1486754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847CF64-9BB8-41D8-AFF4-71DD189A1FED}"/>
              </a:ext>
            </a:extLst>
          </p:cNvPr>
          <p:cNvSpPr/>
          <p:nvPr/>
        </p:nvSpPr>
        <p:spPr>
          <a:xfrm>
            <a:off x="390160" y="527392"/>
            <a:ext cx="7490460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Technická stránka výrobního procesu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péče o výrobní zařízení a nářadí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technická úroveň výrobního zařízení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velké výrobní dávky vs. flexibilita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uspořádání výrobních zařízení: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sériově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(za sebou)  - výrobek musí být opracován na každém výrobním zařízení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paralelně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(vedle sebe) - výrobek se opracovává pouze na jednom z těchto zařízení</a:t>
            </a: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id="{976FBA51-4198-479E-9181-6AAA80E3E782}"/>
              </a:ext>
            </a:extLst>
          </p:cNvPr>
          <p:cNvSpPr/>
          <p:nvPr/>
        </p:nvSpPr>
        <p:spPr>
          <a:xfrm>
            <a:off x="3528010" y="3524420"/>
            <a:ext cx="965215" cy="30407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4DEC9F18-6102-4396-98AF-52ED25C96FD6}"/>
              </a:ext>
            </a:extLst>
          </p:cNvPr>
          <p:cNvCxnSpPr>
            <a:cxnSpLocks/>
          </p:cNvCxnSpPr>
          <p:nvPr/>
        </p:nvCxnSpPr>
        <p:spPr>
          <a:xfrm flipH="1">
            <a:off x="4514151" y="4297633"/>
            <a:ext cx="344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011CA4E2-D5C9-48BB-BE51-24345C0D0AAD}"/>
              </a:ext>
            </a:extLst>
          </p:cNvPr>
          <p:cNvGrpSpPr/>
          <p:nvPr/>
        </p:nvGrpSpPr>
        <p:grpSpPr>
          <a:xfrm>
            <a:off x="3155950" y="3014879"/>
            <a:ext cx="1713421" cy="1417416"/>
            <a:chOff x="4002615" y="3014879"/>
            <a:chExt cx="866756" cy="928369"/>
          </a:xfrm>
          <a:solidFill>
            <a:schemeClr val="accent2"/>
          </a:solidFill>
        </p:grpSpPr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14513F85-3C61-455F-B520-5803D64570CC}"/>
                </a:ext>
              </a:extLst>
            </p:cNvPr>
            <p:cNvSpPr/>
            <p:nvPr/>
          </p:nvSpPr>
          <p:spPr>
            <a:xfrm>
              <a:off x="4192879" y="3014879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04CD4213-5366-4AB8-9D07-549B495027BB}"/>
                </a:ext>
              </a:extLst>
            </p:cNvPr>
            <p:cNvCxnSpPr/>
            <p:nvPr/>
          </p:nvCxnSpPr>
          <p:spPr>
            <a:xfrm flipH="1" flipV="1">
              <a:off x="4864085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6FCF3042-1BDB-4634-8995-6F775E63EA44}"/>
                </a:ext>
              </a:extLst>
            </p:cNvPr>
            <p:cNvCxnSpPr/>
            <p:nvPr/>
          </p:nvCxnSpPr>
          <p:spPr>
            <a:xfrm flipH="1">
              <a:off x="4684392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987654BA-C37D-4E0A-9525-5B22C633AD23}"/>
                </a:ext>
              </a:extLst>
            </p:cNvPr>
            <p:cNvSpPr/>
            <p:nvPr/>
          </p:nvSpPr>
          <p:spPr>
            <a:xfrm>
              <a:off x="4192879" y="3744082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56F2CF1B-FC21-4836-98BC-98C8FDAF459F}"/>
                </a:ext>
              </a:extLst>
            </p:cNvPr>
            <p:cNvCxnSpPr/>
            <p:nvPr/>
          </p:nvCxnSpPr>
          <p:spPr>
            <a:xfrm flipH="1">
              <a:off x="4689678" y="3495730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CD4F81EB-AB8B-4751-B093-614A04DDE00B}"/>
                </a:ext>
              </a:extLst>
            </p:cNvPr>
            <p:cNvCxnSpPr/>
            <p:nvPr/>
          </p:nvCxnSpPr>
          <p:spPr>
            <a:xfrm flipH="1">
              <a:off x="4002615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30E14D01-6BBC-47D2-86E2-2C02205D8E39}"/>
                </a:ext>
              </a:extLst>
            </p:cNvPr>
            <p:cNvCxnSpPr/>
            <p:nvPr/>
          </p:nvCxnSpPr>
          <p:spPr>
            <a:xfrm flipH="1">
              <a:off x="4002615" y="3855048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3A4957E4-1074-4D06-9AD1-75053668CD7B}"/>
                </a:ext>
              </a:extLst>
            </p:cNvPr>
            <p:cNvCxnSpPr/>
            <p:nvPr/>
          </p:nvCxnSpPr>
          <p:spPr>
            <a:xfrm flipH="1">
              <a:off x="4007901" y="347459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40CB86C6-938B-4774-9721-3B4D127DAD4B}"/>
                </a:ext>
              </a:extLst>
            </p:cNvPr>
            <p:cNvCxnSpPr/>
            <p:nvPr/>
          </p:nvCxnSpPr>
          <p:spPr>
            <a:xfrm flipH="1" flipV="1">
              <a:off x="4007901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bdélník 34">
            <a:extLst>
              <a:ext uri="{FF2B5EF4-FFF2-40B4-BE49-F238E27FC236}">
                <a16:creationId xmlns:a16="http://schemas.microsoft.com/office/drawing/2014/main" id="{B42BFCBA-63F9-4B99-92A1-8702992593B2}"/>
              </a:ext>
            </a:extLst>
          </p:cNvPr>
          <p:cNvSpPr/>
          <p:nvPr/>
        </p:nvSpPr>
        <p:spPr>
          <a:xfrm>
            <a:off x="416542" y="787259"/>
            <a:ext cx="2816156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Sériové uspořádání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08AC61A7-D5EF-4912-9FBF-6346AFF62196}"/>
              </a:ext>
            </a:extLst>
          </p:cNvPr>
          <p:cNvSpPr/>
          <p:nvPr/>
        </p:nvSpPr>
        <p:spPr>
          <a:xfrm>
            <a:off x="1059180" y="1440180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728FC493-B8BC-4171-80CD-7732E8CDA789}"/>
              </a:ext>
            </a:extLst>
          </p:cNvPr>
          <p:cNvSpPr/>
          <p:nvPr/>
        </p:nvSpPr>
        <p:spPr>
          <a:xfrm>
            <a:off x="251413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37870BB-6FAA-4518-AC4A-A970B6B98125}"/>
              </a:ext>
            </a:extLst>
          </p:cNvPr>
          <p:cNvSpPr/>
          <p:nvPr/>
        </p:nvSpPr>
        <p:spPr>
          <a:xfrm>
            <a:off x="393907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C0619D2E-B7E1-4C5C-99DD-9E4D8664EB5B}"/>
              </a:ext>
            </a:extLst>
          </p:cNvPr>
          <p:cNvSpPr/>
          <p:nvPr/>
        </p:nvSpPr>
        <p:spPr>
          <a:xfrm>
            <a:off x="5346793" y="1440178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0AB75185-5843-42FE-B3CB-D1610FED6883}"/>
              </a:ext>
            </a:extLst>
          </p:cNvPr>
          <p:cNvCxnSpPr>
            <a:cxnSpLocks/>
          </p:cNvCxnSpPr>
          <p:nvPr/>
        </p:nvCxnSpPr>
        <p:spPr>
          <a:xfrm>
            <a:off x="525780" y="166443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72ECEECA-129D-4BB2-8922-B815FCF14D16}"/>
              </a:ext>
            </a:extLst>
          </p:cNvPr>
          <p:cNvCxnSpPr>
            <a:cxnSpLocks/>
          </p:cNvCxnSpPr>
          <p:nvPr/>
        </p:nvCxnSpPr>
        <p:spPr>
          <a:xfrm>
            <a:off x="1950720" y="166771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48863092-21E1-42BD-86FD-1D04B8FB2AB5}"/>
              </a:ext>
            </a:extLst>
          </p:cNvPr>
          <p:cNvCxnSpPr>
            <a:cxnSpLocks/>
          </p:cNvCxnSpPr>
          <p:nvPr/>
        </p:nvCxnSpPr>
        <p:spPr>
          <a:xfrm>
            <a:off x="3405672" y="1667320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836570A-DDB7-419B-B927-EA0CB76565A2}"/>
              </a:ext>
            </a:extLst>
          </p:cNvPr>
          <p:cNvCxnSpPr>
            <a:cxnSpLocks/>
          </p:cNvCxnSpPr>
          <p:nvPr/>
        </p:nvCxnSpPr>
        <p:spPr>
          <a:xfrm>
            <a:off x="6221114" y="1664437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6FF41F15-0654-469B-B5A3-209F9696B9B9}"/>
              </a:ext>
            </a:extLst>
          </p:cNvPr>
          <p:cNvCxnSpPr>
            <a:cxnSpLocks/>
          </p:cNvCxnSpPr>
          <p:nvPr/>
        </p:nvCxnSpPr>
        <p:spPr>
          <a:xfrm>
            <a:off x="4822003" y="1664436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>
            <a:extLst>
              <a:ext uri="{FF2B5EF4-FFF2-40B4-BE49-F238E27FC236}">
                <a16:creationId xmlns:a16="http://schemas.microsoft.com/office/drawing/2014/main" id="{58F63EBF-5CFE-421B-BE12-A06F3FFB2ECA}"/>
              </a:ext>
            </a:extLst>
          </p:cNvPr>
          <p:cNvSpPr/>
          <p:nvPr/>
        </p:nvSpPr>
        <p:spPr>
          <a:xfrm>
            <a:off x="539750" y="2375739"/>
            <a:ext cx="2973250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Paralelní uspořádání</a:t>
            </a:r>
          </a:p>
        </p:txBody>
      </p: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1C8FE95D-1A4B-4EFC-A140-A929598F3697}"/>
              </a:ext>
            </a:extLst>
          </p:cNvPr>
          <p:cNvCxnSpPr>
            <a:cxnSpLocks/>
          </p:cNvCxnSpPr>
          <p:nvPr/>
        </p:nvCxnSpPr>
        <p:spPr>
          <a:xfrm>
            <a:off x="2627775" y="371676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921CF6A3-15C2-4AC8-BB0B-07F6A6215810}"/>
              </a:ext>
            </a:extLst>
          </p:cNvPr>
          <p:cNvCxnSpPr>
            <a:cxnSpLocks/>
          </p:cNvCxnSpPr>
          <p:nvPr/>
        </p:nvCxnSpPr>
        <p:spPr>
          <a:xfrm>
            <a:off x="4854835" y="374903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1878C38-2D31-47B0-A5FE-5DD4418F7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72368"/>
            <a:ext cx="7461520" cy="3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V</a:t>
            </a:r>
            <a:r>
              <a:rPr lang="cs-CZ" altLang="cs-CZ" sz="2600" b="1" cap="all" dirty="0" bmk="">
                <a:solidFill>
                  <a:srgbClr val="307871"/>
                </a:solidFill>
                <a:latin typeface="+mj-lt"/>
              </a:rPr>
              <a:t>ýrobní kapacita</a:t>
            </a:r>
            <a:endParaRPr lang="cs-CZ" alt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množství produkce, které je příslušná výrobní jednotka schopna vyprodukovat za sledované časové období (rok, kvartál, měsíc, den). </a:t>
            </a:r>
            <a:endParaRPr lang="cs-CZ" altLang="cs-CZ" sz="2200" dirty="0"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primárně se stanovuje pro výrobní agregát, respektive jeho dílčí technologický uzel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lze stanovit 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vyšší organizační celky (dílna, provoz, závod či celý podnik)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výrobní kapacitu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technické vybavení (poruchovost, výkon)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časový fond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směnnost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kvalifikace a dovednostní znaky pracovníků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materiál a jeho zabezpečení </a:t>
            </a:r>
          </a:p>
        </p:txBody>
      </p:sp>
    </p:spTree>
    <p:extLst>
      <p:ext uri="{BB962C8B-B14F-4D97-AF65-F5344CB8AC3E}">
        <p14:creationId xmlns:p14="http://schemas.microsoft.com/office/powerpoint/2010/main" val="3874767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4333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výrobního zařízení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výše produkce, kterou je výrobní zařízení schopno vyprodukovat za jednotku času bez přerušení výrobního procesu, např. 5 ks/hod.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sériové výrobě označován jako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taktovací čas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linky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Pracnost  výroby výrobku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časová náročnost výroby 1 měrné jednotky výrobku, např. 12 minut/ks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převrácená hodnota výkonu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A6B35B3-9B11-4F26-BF16-5A0BBECBF642}"/>
                  </a:ext>
                </a:extLst>
              </p:cNvPr>
              <p:cNvSpPr/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Časové fondy výroby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Kalendářní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počet dní v uvažovaném plánovacím období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např. 365 (popř. 366) dní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Nominální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kalendářního časového fondu po odečtení dnů pracovního klidu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(soboty, neděle, státní svátky, celozávodní dovolená, plánované opravy)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A6B35B3-9B11-4F26-BF16-5A0BBECBF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  <a:blipFill>
                <a:blip r:embed="rId3"/>
                <a:stretch>
                  <a:fillRect l="-1092" t="-1347" r="-10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51D38F1-ADF8-4542-B371-A3ABCEBFBF79}"/>
                  </a:ext>
                </a:extLst>
              </p:cNvPr>
              <p:cNvSpPr/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Produktivní (efektivní)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čas, během kterého se skutečně na výrobním zařízení mohou vyrábět produkty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nominálního časového fondu po odečtení prostojů: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nečekané poruchy na výrobním zařízení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pracovníka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nedostatek materiálu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energetického zdroje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přenastavení výrobního zařízení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𝑃𝑅𝑂𝑆𝑇𝑂𝐽</m:t>
                          </m:r>
                        </m:sub>
                      </m:sSub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1D38F1-ADF8-4542-B371-A3ABCEBFBF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  <a:blipFill rotWithShape="0">
                <a:blip r:embed="rId3"/>
                <a:stretch>
                  <a:fillRect l="-1051" t="-1318" r="-970" b="-1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B0FDBC2E-46BE-4554-BEBA-0EEDFBBF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89378"/>
              </p:ext>
            </p:extLst>
          </p:nvPr>
        </p:nvGraphicFramePr>
        <p:xfrm>
          <a:off x="579119" y="1491094"/>
          <a:ext cx="7985761" cy="1314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37820464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7473475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12846429"/>
                    </a:ext>
                  </a:extLst>
                </a:gridCol>
              </a:tblGrid>
              <a:tr h="46750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KALENDÁŘNÍ ČASOVÝ FOND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07885"/>
                  </a:ext>
                </a:extLst>
              </a:tr>
              <a:tr h="4587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NOMINÁLNÍ ČASOVÝ FOND   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N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Nepracovní dny: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KLIDU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5561852"/>
                  </a:ext>
                </a:extLst>
              </a:tr>
              <a:tr h="38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PRODUKTIVNÍ ČASOVÝ FOND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Prostoje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PROSTOJ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399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EB8BE5E-3A66-4DB4-A0C7-81F0563B2886}"/>
                  </a:ext>
                </a:extLst>
              </p:cNvPr>
              <p:cNvSpPr/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cs typeface="Times New Roman" panose="02020603050405020304" pitchFamily="18" charset="0"/>
                  </a:rPr>
                  <a:t>Výpočet výrobní kapacity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výrobní zařízení vyrábí pouze jeden druh výrobku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při vícepoložkové výrobě převod jedinou reprezentativní položku</a:t>
                </a: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:endParaRPr lang="cs-CZ" sz="2200" i="1" dirty="0">
                  <a:latin typeface="Cambria Math" panose="02040503050406030204" pitchFamily="18" charset="0"/>
                </a:endParaRP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cs-CZ" sz="2200" dirty="0" err="1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Qp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cs-CZ" sz="2200" dirty="0" err="1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Tpp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cs-CZ" sz="2200" dirty="0" err="1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Tkp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/>
                  <a:t> 	… pl</a:t>
                </a:r>
                <a:r>
                  <a:rPr lang="cs-CZ" sz="2200" dirty="0">
                    <a:effectLst/>
                  </a:rPr>
                  <a:t>ánovaná výrobní kapacita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natur</a:t>
                </a:r>
                <a:r>
                  <a:rPr lang="en-US" sz="2200" dirty="0">
                    <a:effectLst/>
                  </a:rPr>
                  <a:t>. j</a:t>
                </a:r>
                <a:r>
                  <a:rPr lang="cs-CZ" sz="2200" dirty="0" err="1">
                    <a:effectLst/>
                  </a:rPr>
                  <a:t>edn</a:t>
                </a:r>
                <a:r>
                  <a:rPr lang="en-US" sz="2200" dirty="0">
                    <a:effectLst/>
                  </a:rPr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 	… produktivní časový fond v plánované výši</a:t>
                </a:r>
                <a:r>
                  <a:rPr lang="en-US" sz="2200" dirty="0"/>
                  <a:t> [</a:t>
                </a:r>
                <a:r>
                  <a:rPr lang="cs-CZ" sz="2200" dirty="0"/>
                  <a:t>č</a:t>
                </a:r>
                <a:r>
                  <a:rPr lang="en-US" sz="2200" dirty="0"/>
                  <a:t>as. j</a:t>
                </a:r>
                <a:r>
                  <a:rPr lang="cs-CZ" sz="2200" dirty="0" err="1"/>
                  <a:t>edn</a:t>
                </a:r>
                <a:r>
                  <a:rPr lang="en-US" sz="2200" dirty="0"/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	… plánovaný výkon výrobní jednotky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</a:t>
                </a:r>
                <a:r>
                  <a:rPr lang="cs-CZ" sz="2200" dirty="0">
                    <a:effectLst/>
                  </a:rPr>
                  <a:t>.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./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 času</a:t>
                </a:r>
                <a:r>
                  <a:rPr lang="en-US" sz="2200" dirty="0">
                    <a:effectLst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EB8BE5E-3A66-4DB4-A0C7-81F0563B2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  <a:blipFill>
                <a:blip r:embed="rId3"/>
                <a:stretch>
                  <a:fillRect l="-1237" t="-888" r="-1060" b="-17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F7BEBBF-2C24-4358-8982-3468BF1AC9C0}"/>
                  </a:ext>
                </a:extLst>
              </p:cNvPr>
              <p:cNvSpPr/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sub>
                          </m:sSub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cs-CZ" sz="2200" dirty="0">
                    <a:effectLst/>
                    <a:latin typeface="+mj-lt"/>
                  </a:rPr>
                  <a:t>	… celková plocha dílny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 část plochy dílny vymezena pro přístupové cesty a příruční sklady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200" dirty="0">
                    <a:latin typeface="+mj-lt"/>
                  </a:rPr>
                  <a:t>	… plocha jednoho pracoviště [m</a:t>
                </a:r>
                <a:r>
                  <a:rPr lang="cs-CZ" sz="2200" baseline="30000" dirty="0">
                    <a:latin typeface="+mj-lt"/>
                  </a:rPr>
                  <a:t>2</a:t>
                </a:r>
                <a:r>
                  <a:rPr lang="cs-CZ" sz="2200" dirty="0">
                    <a:latin typeface="+mj-lt"/>
                  </a:rPr>
                  <a:t>]</a:t>
                </a:r>
              </a:p>
              <a:p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F7BEBBF-2C24-4358-8982-3468BF1AC9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  <a:blipFill>
                <a:blip r:embed="rId3"/>
                <a:stretch>
                  <a:fillRect l="-11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83200" y="666393"/>
            <a:ext cx="7236000" cy="1410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snižování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vázanost finančních prostředků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riziko, že zásoby nebude možno později použít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3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541346F-8CBF-4406-A16B-792DAB1D965C}"/>
              </a:ext>
            </a:extLst>
          </p:cNvPr>
          <p:cNvSpPr/>
          <p:nvPr/>
        </p:nvSpPr>
        <p:spPr>
          <a:xfrm>
            <a:off x="446400" y="563753"/>
            <a:ext cx="72648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plnící linky v pivovaru Chmel, a. s. je 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4 000 láhví o obsahu 0,5 l za jednu hodinu produktivního časového fondu. V běžném kalendářním roce připadne 125 dnů na dny pracovního klidu a svátky. Produktivní čas tvoří 50 % nominálního času. Linka pracuje ve třísměnném provozu. Jaká je plánovaná výrobní kapacita linky v litrech za jeden rok?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A8740A8-4B15-45CE-9451-A06C32C670B1}"/>
              </a:ext>
            </a:extLst>
          </p:cNvPr>
          <p:cNvSpPr/>
          <p:nvPr/>
        </p:nvSpPr>
        <p:spPr>
          <a:xfrm>
            <a:off x="604800" y="767005"/>
            <a:ext cx="70488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tabLst>
                <a:tab pos="800100" algn="l"/>
              </a:tabLs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– 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NEPRAC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365 – 125 = 240 dnů</a:t>
            </a: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240 / 2 = 120 dnů = 2 880 hodin</a:t>
            </a:r>
          </a:p>
          <a:p>
            <a:pPr algn="just">
              <a:lnSpc>
                <a:spcPct val="105000"/>
              </a:lnSpc>
            </a:pP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 = 4 000 · 2880 = 11 520 000 láhví za rok = 5 760 000 litrů/rok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801416A-9442-4F92-8352-68BE57F04E8B}"/>
              </a:ext>
            </a:extLst>
          </p:cNvPr>
          <p:cNvSpPr/>
          <p:nvPr/>
        </p:nvSpPr>
        <p:spPr>
          <a:xfrm>
            <a:off x="500620" y="527392"/>
            <a:ext cx="7380000" cy="252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Využití výrobní kapacity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realita se nikdy přesně nerovná plánu: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malých rozdílů prodlužování či zkracování nominálního časového fondu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výrazných rozdílů: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převis nabídky kapacity - snižování směnnosti 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nedostatečná nabídka kapacity - kooperace s ostatními výrobci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5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801416A-9442-4F92-8352-68BE57F04E8B}"/>
                  </a:ext>
                </a:extLst>
              </p:cNvPr>
              <p:cNvSpPr/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…koeficient využití výrobní kapacity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</a:rPr>
                  <a:t>	… skutečně vykázaná produkce 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801416A-9442-4F92-8352-68BE57F04E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  <a:blipFill>
                <a:blip r:embed="rId3"/>
                <a:stretch>
                  <a:fillRect l="-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výrobní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Klasifikovat výrobu podle různých kritérií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Provézt typologii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faktory ovlivňující plánování 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pojmy pracnost a výkon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časové fondy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Vypočítat výrobní kapacitu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Stanovit využití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výrobní kapacity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25600" y="527392"/>
            <a:ext cx="72360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zvyšování stavu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zabezpečení plynulosti výroby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úspor z rozsahu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specializaci výroby - expedice do sběrných skladů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ochrana před nepředvídatelnými výkyvy v poptávce a v době cyklu objednávky</a:t>
            </a:r>
          </a:p>
        </p:txBody>
      </p:sp>
    </p:spTree>
    <p:extLst>
      <p:ext uri="{BB962C8B-B14F-4D97-AF65-F5344CB8AC3E}">
        <p14:creationId xmlns:p14="http://schemas.microsoft.com/office/powerpoint/2010/main" val="85223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300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Metody uplatňované při řízení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ABC analýza – diferenciace zásob: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5-15 % druhů, které představují 60-80% podíl na celkové hodnotě spotřeby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15-25 % druhů, které představují podíl 15-25% na celkové hodnotě spotřebě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60-80 % druhů, které představují 5-15% podíl na celkové hodnotě spotřeby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E320D14-96D0-0046-B5FB-F54EFECCD90A}"/>
              </a:ext>
            </a:extLst>
          </p:cNvPr>
          <p:cNvSpPr/>
          <p:nvPr/>
        </p:nvSpPr>
        <p:spPr>
          <a:xfrm>
            <a:off x="500513" y="3203427"/>
            <a:ext cx="7940843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3588" lvl="2" indent="-449263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Just in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plánování i výroba na objednávku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vyrábění v malých sériích, dodávání malých množství v co možná nejpozději možném okamžiku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velmi časté dodávky, klidně i několikrát v průběhu dne.</a:t>
            </a:r>
            <a:endParaRPr lang="cs-CZ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17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906FFC4-C5D4-5E4E-8BEB-FE747D602F72}"/>
              </a:ext>
            </a:extLst>
          </p:cNvPr>
          <p:cNvSpPr/>
          <p:nvPr/>
        </p:nvSpPr>
        <p:spPr>
          <a:xfrm>
            <a:off x="950304" y="1127412"/>
            <a:ext cx="7298546" cy="346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A = pro podnikání životně důležité produkty, které jsou specifické nízkým počtem na skladě, nicméně klíčovým podílem na celkovém příjmu;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B = doplňkové produkty, které jsou ve srovnání s produkty ze skupiny A na skladě ve větším zastoupení, nicméně se podílí na menších příjmech;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C = tzv. dlouhodobé ležáky, které jsou charakteristické vysokými nároky na skladování, ale nepatrným poptáváním koncovými zákazníky.</a:t>
            </a:r>
            <a:endParaRPr lang="cs-CZ" sz="1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9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71974" y="240055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 - postup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19B71D9-C0D4-3445-BC49-C51412369524}"/>
              </a:ext>
            </a:extLst>
          </p:cNvPr>
          <p:cNvSpPr/>
          <p:nvPr/>
        </p:nvSpPr>
        <p:spPr>
          <a:xfrm>
            <a:off x="750235" y="859055"/>
            <a:ext cx="80761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430"/>
              </a:lnSpc>
              <a:spcAft>
                <a:spcPts val="0"/>
              </a:spcAft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Sestavení tabulky zásob jednotlivých produktů</a:t>
            </a:r>
          </a:p>
          <a:p>
            <a:pPr marL="342900" indent="-342900">
              <a:lnSpc>
                <a:spcPts val="2430"/>
              </a:lnSpc>
              <a:spcAft>
                <a:spcPts val="0"/>
              </a:spcAft>
              <a:buAutoNum type="arabicPeriod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Uspořádání tabulky sestupně (např. podle nejprodávanějších produktů, nejnákladnějších produktů aj.)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Výpočet procentuálního zastoupení produktů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Výpočet kumulovaných hodnot v % z celkové hodnoty (např. celkových prodejů, celkových nákladů aj.)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 Rozdělení položek do skupin A, B, C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4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2277838-7949-D442-91A3-AEF17497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397" y="5618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5" descr="Obsah obrázku text, snímek obrazovky, číslo, menu&#10;&#10;Popis byl vytvořen automaticky">
            <a:extLst>
              <a:ext uri="{FF2B5EF4-FFF2-40B4-BE49-F238E27FC236}">
                <a16:creationId xmlns:a16="http://schemas.microsoft.com/office/drawing/2014/main" id="{77CA0967-C3C6-3B49-8969-CCE7E358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63" y="146615"/>
            <a:ext cx="6139179" cy="48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8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17F6880-0488-434A-9868-9635B5B03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42541"/>
              </p:ext>
            </p:extLst>
          </p:nvPr>
        </p:nvGraphicFramePr>
        <p:xfrm>
          <a:off x="1164184" y="616181"/>
          <a:ext cx="6256895" cy="344567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51103">
                  <a:extLst>
                    <a:ext uri="{9D8B030D-6E8A-4147-A177-3AD203B41FA5}">
                      <a16:colId xmlns:a16="http://schemas.microsoft.com/office/drawing/2014/main" val="2929766653"/>
                    </a:ext>
                  </a:extLst>
                </a:gridCol>
                <a:gridCol w="1251103">
                  <a:extLst>
                    <a:ext uri="{9D8B030D-6E8A-4147-A177-3AD203B41FA5}">
                      <a16:colId xmlns:a16="http://schemas.microsoft.com/office/drawing/2014/main" val="238636590"/>
                    </a:ext>
                  </a:extLst>
                </a:gridCol>
                <a:gridCol w="1251103">
                  <a:extLst>
                    <a:ext uri="{9D8B030D-6E8A-4147-A177-3AD203B41FA5}">
                      <a16:colId xmlns:a16="http://schemas.microsoft.com/office/drawing/2014/main" val="4163398437"/>
                    </a:ext>
                  </a:extLst>
                </a:gridCol>
                <a:gridCol w="1251793">
                  <a:extLst>
                    <a:ext uri="{9D8B030D-6E8A-4147-A177-3AD203B41FA5}">
                      <a16:colId xmlns:a16="http://schemas.microsoft.com/office/drawing/2014/main" val="356931665"/>
                    </a:ext>
                  </a:extLst>
                </a:gridCol>
                <a:gridCol w="1251793">
                  <a:extLst>
                    <a:ext uri="{9D8B030D-6E8A-4147-A177-3AD203B41FA5}">
                      <a16:colId xmlns:a16="http://schemas.microsoft.com/office/drawing/2014/main" val="591042871"/>
                    </a:ext>
                  </a:extLst>
                </a:gridCol>
              </a:tblGrid>
              <a:tr h="57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Číslo produktu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Roční příjem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Procentuální příjem v %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Kumulativní příjem v %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Rozdělení do skupiny zásob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 C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594812571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13 860 000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36,55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36,55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97692396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12 314 000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32,47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69,02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270089952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158133616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1060378166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878360158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257304702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322789143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1694863847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3277291657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3461226453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90483057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55468369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642591835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779235933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85581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15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1440</Words>
  <Application>Microsoft Macintosh PowerPoint</Application>
  <PresentationFormat>Předvádění na obrazovce (16:9)</PresentationFormat>
  <Paragraphs>269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Courier New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366</cp:revision>
  <dcterms:created xsi:type="dcterms:W3CDTF">2016-07-06T15:42:34Z</dcterms:created>
  <dcterms:modified xsi:type="dcterms:W3CDTF">2023-10-16T11:50:44Z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