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8"/>
  </p:notesMasterIdLst>
  <p:sldIdLst>
    <p:sldId id="258" r:id="rId2"/>
    <p:sldId id="399" r:id="rId3"/>
    <p:sldId id="335" r:id="rId4"/>
    <p:sldId id="334" r:id="rId5"/>
    <p:sldId id="333" r:id="rId6"/>
    <p:sldId id="332" r:id="rId7"/>
    <p:sldId id="342" r:id="rId8"/>
    <p:sldId id="343" r:id="rId9"/>
    <p:sldId id="340" r:id="rId10"/>
    <p:sldId id="330" r:id="rId11"/>
    <p:sldId id="329" r:id="rId12"/>
    <p:sldId id="328" r:id="rId13"/>
    <p:sldId id="327" r:id="rId14"/>
    <p:sldId id="326" r:id="rId15"/>
    <p:sldId id="325" r:id="rId16"/>
    <p:sldId id="323" r:id="rId17"/>
    <p:sldId id="339" r:id="rId18"/>
    <p:sldId id="322" r:id="rId19"/>
    <p:sldId id="321" r:id="rId20"/>
    <p:sldId id="346" r:id="rId21"/>
    <p:sldId id="338" r:id="rId22"/>
    <p:sldId id="336" r:id="rId23"/>
    <p:sldId id="347" r:id="rId24"/>
    <p:sldId id="348" r:id="rId25"/>
    <p:sldId id="357" r:id="rId26"/>
    <p:sldId id="349" r:id="rId27"/>
    <p:sldId id="350" r:id="rId28"/>
    <p:sldId id="351" r:id="rId29"/>
    <p:sldId id="352" r:id="rId30"/>
    <p:sldId id="341" r:id="rId31"/>
    <p:sldId id="353" r:id="rId32"/>
    <p:sldId id="354" r:id="rId33"/>
    <p:sldId id="355" r:id="rId34"/>
    <p:sldId id="356" r:id="rId35"/>
    <p:sldId id="319" r:id="rId36"/>
    <p:sldId id="318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L12ruqvK6MzrL7or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Náklady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250675" y="3724239"/>
            <a:ext cx="2520451" cy="1136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95749" y="740974"/>
            <a:ext cx="722880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1: jednicové náklady při výrobě nábytku: dřevo, kování, tenkostěnné ocelové profily, plastové kryty, lak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2: jednicové náklady při malování kancelářských prostor: spotřeba barev, spotřeba vody</a:t>
            </a: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48335B0-5EF5-44FF-B53E-411F28C90F20}"/>
              </a:ext>
            </a:extLst>
          </p:cNvPr>
          <p:cNvSpPr/>
          <p:nvPr/>
        </p:nvSpPr>
        <p:spPr>
          <a:xfrm>
            <a:off x="619200" y="527392"/>
            <a:ext cx="7261420" cy="3622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Kalkulační členění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sledujeme náklady v závislosti na způsobu přiřazování nákladů na nositele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 (jejich součástí jsou jednicové náklady)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 (režijní náklady, které nelze přiřadit na konkrétní výrobek)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vzhledem k existenci společných nepřímých nákladů pro skupinu výkonů je základní otázkou způsob přiřazování společných nákladů ke konkrétním výkonům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DCD3CF5-8EFA-4A63-9E25-15408494CE1A}"/>
              </a:ext>
            </a:extLst>
          </p:cNvPr>
          <p:cNvSpPr/>
          <p:nvPr/>
        </p:nvSpPr>
        <p:spPr>
          <a:xfrm>
            <a:off x="511200" y="527392"/>
            <a:ext cx="7221600" cy="2911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Členění nákladů v závislosti na změnách objemu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variabilní náklady – jejich výše je závislá na objemu produkce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fixní náklady – jejich výše není svázána s objemem produkce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přiřazování fixních nákladů patří k nejobtížnější úkolům podnikové ekonomiky</a:t>
            </a: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61554" y="670784"/>
            <a:ext cx="5796846" cy="380777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/>
              <a:t>Celkové a jednotkové variabilní náklady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5C30A53-8FF3-4B14-AEE7-FC100747CD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93" t="21977" r="3623" b="24129"/>
          <a:stretch/>
        </p:blipFill>
        <p:spPr>
          <a:xfrm>
            <a:off x="927748" y="1260000"/>
            <a:ext cx="7359451" cy="277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77341" y="1522655"/>
            <a:ext cx="978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1600" i="1" baseline="-25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6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[K</a:t>
            </a: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BAD69D7-4A84-4EA8-9576-A1ADA0B8C116}"/>
              </a:ext>
            </a:extLst>
          </p:cNvPr>
          <p:cNvSpPr/>
          <p:nvPr/>
        </p:nvSpPr>
        <p:spPr>
          <a:xfrm>
            <a:off x="668412" y="628601"/>
            <a:ext cx="54515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Celkové a jednotkové fixní náklady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6635787-9E0D-49F6-BF85-C5E1343045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34" t="30796" r="10473" b="9151"/>
          <a:stretch/>
        </p:blipFill>
        <p:spPr>
          <a:xfrm>
            <a:off x="957600" y="1426099"/>
            <a:ext cx="7351200" cy="30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4F478F5-3CD4-471B-B822-66DAFD8848FC}"/>
              </a:ext>
            </a:extLst>
          </p:cNvPr>
          <p:cNvSpPr/>
          <p:nvPr/>
        </p:nvSpPr>
        <p:spPr>
          <a:xfrm>
            <a:off x="685067" y="527392"/>
            <a:ext cx="5211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Skoková změna výše fixních nákladů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967023" y="1339056"/>
            <a:ext cx="5181600" cy="3105150"/>
            <a:chOff x="1967023" y="1339056"/>
            <a:chExt cx="5181600" cy="310515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67023" y="1339056"/>
              <a:ext cx="5181600" cy="3105150"/>
            </a:xfrm>
            <a:prstGeom prst="rect">
              <a:avLst/>
            </a:prstGeom>
          </p:spPr>
        </p:pic>
        <p:cxnSp>
          <p:nvCxnSpPr>
            <p:cNvPr id="8" name="Přímá spojnice 7"/>
            <p:cNvCxnSpPr/>
            <p:nvPr/>
          </p:nvCxnSpPr>
          <p:spPr>
            <a:xfrm>
              <a:off x="2480930" y="3203944"/>
              <a:ext cx="1920949" cy="7089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4401879" y="2580167"/>
              <a:ext cx="1920949" cy="7089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8B47155-BD2D-43BD-A56A-F792EEE89D38}"/>
              </a:ext>
            </a:extLst>
          </p:cNvPr>
          <p:cNvSpPr/>
          <p:nvPr/>
        </p:nvSpPr>
        <p:spPr>
          <a:xfrm>
            <a:off x="432000" y="628601"/>
            <a:ext cx="73440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Náklady podle podnikových funkcí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pořízení (nákup)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výrobní proces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činnost správních útvarů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odbyt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AC1B4CC-B93A-4D6D-923C-88D7627490A0}"/>
              </a:ext>
            </a:extLst>
          </p:cNvPr>
          <p:cNvSpPr/>
          <p:nvPr/>
        </p:nvSpPr>
        <p:spPr>
          <a:xfrm>
            <a:off x="403200" y="527392"/>
            <a:ext cx="7372800" cy="397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Manažerské pojetí nákladů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pracuje s ekonomickými (skutečnými, relevantními) náklady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zahrnuje i tzv. oportunitní (alternativní) náklady (náklady obětované (ušlé) příležitosti) - ušlý výnos, který je ztracen, když není výrobní zdroj použit na nejlepší variantu. 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zisk = celkový výnos - ekonomické náklady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nulový ekonomický zisk neznamená, že účetně vykazuje zdanitelný základ v hodnotě 0!</a:t>
            </a:r>
          </a:p>
        </p:txBody>
      </p:sp>
    </p:spTree>
    <p:extLst>
      <p:ext uri="{BB962C8B-B14F-4D97-AF65-F5344CB8AC3E}">
        <p14:creationId xmlns:p14="http://schemas.microsoft.com/office/powerpoint/2010/main" val="695227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4D41D6C-3DB2-4829-94EC-CD71612311BD}"/>
              </a:ext>
            </a:extLst>
          </p:cNvPr>
          <p:cNvSpPr/>
          <p:nvPr/>
        </p:nvSpPr>
        <p:spPr>
          <a:xfrm>
            <a:off x="432000" y="627051"/>
            <a:ext cx="7279200" cy="3266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Společnost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Cemitex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 současnosti využívá kapacity svých skladů na 80 %. Na údržbu nevyužitých prostor vynakládá v průměru 10 000 Kč měsíčně. Společnost obdržela nabídku na pronájem těchto nevyužitých prostor za 15 000 Kč měsíčně. To by ale znamenalo zvýšení spotřeby energie o 2 000 Kč měsíčně a zaměstnat ostrahu za 10 000 Kč měsíčně. Náklady na údržbu se nezmění. Rozhodněte, zda bude efektivní volné prostory pronajmout.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8AD0EF5-0124-4246-B8BE-7DAF819511E3}"/>
              </a:ext>
            </a:extLst>
          </p:cNvPr>
          <p:cNvSpPr txBox="1"/>
          <p:nvPr/>
        </p:nvSpPr>
        <p:spPr>
          <a:xfrm>
            <a:off x="669600" y="705600"/>
            <a:ext cx="6984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/>
              <a:t>Řešení:</a:t>
            </a:r>
          </a:p>
          <a:p>
            <a:r>
              <a:rPr lang="cs-CZ" sz="2200" dirty="0"/>
              <a:t>Bez pronájmu:</a:t>
            </a:r>
          </a:p>
          <a:p>
            <a:r>
              <a:rPr lang="cs-CZ" sz="2200" dirty="0"/>
              <a:t>	náklady: 10 000 Kč</a:t>
            </a:r>
          </a:p>
          <a:p>
            <a:r>
              <a:rPr lang="cs-CZ" sz="2200" dirty="0"/>
              <a:t>	výnos: 0 Kč</a:t>
            </a:r>
          </a:p>
          <a:p>
            <a:r>
              <a:rPr lang="cs-CZ" sz="2200" dirty="0"/>
              <a:t>	VH = -10 000 Kč</a:t>
            </a:r>
          </a:p>
          <a:p>
            <a:r>
              <a:rPr lang="cs-CZ" sz="2200" dirty="0"/>
              <a:t>S pronájmem:</a:t>
            </a:r>
          </a:p>
          <a:p>
            <a:r>
              <a:rPr lang="cs-CZ" sz="2200" dirty="0"/>
              <a:t>	náklady: 10 000 + 2 000 + 10 000 = 22 000 Kč</a:t>
            </a:r>
          </a:p>
          <a:p>
            <a:r>
              <a:rPr lang="cs-CZ" sz="2200" dirty="0"/>
              <a:t>	výnos: 15 000 Kč</a:t>
            </a:r>
          </a:p>
          <a:p>
            <a:r>
              <a:rPr lang="cs-CZ" sz="2200" dirty="0"/>
              <a:t>	VH = -7 000 Kč</a:t>
            </a:r>
          </a:p>
          <a:p>
            <a:endParaRPr lang="cs-CZ" sz="2200" dirty="0"/>
          </a:p>
          <a:p>
            <a:r>
              <a:rPr lang="cs-CZ" sz="2200" dirty="0"/>
              <a:t>Pronájem se vyplatí.</a:t>
            </a:r>
          </a:p>
        </p:txBody>
      </p:sp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vzor, steh&#10;&#10;Popis byl vytvořen automaticky">
            <a:extLst>
              <a:ext uri="{FF2B5EF4-FFF2-40B4-BE49-F238E27FC236}">
                <a16:creationId xmlns:a16="http://schemas.microsoft.com/office/drawing/2014/main" id="{7435A55B-5DC0-90B8-405C-A6F11B77D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816" y="10144"/>
            <a:ext cx="5143500" cy="51435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62C7D58-DCF0-1850-8B9A-8CD74C66CA83}"/>
              </a:ext>
            </a:extLst>
          </p:cNvPr>
          <p:cNvSpPr txBox="1"/>
          <p:nvPr/>
        </p:nvSpPr>
        <p:spPr>
          <a:xfrm>
            <a:off x="292609" y="758952"/>
            <a:ext cx="170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Úkol za bonusové 3 body ke zkoušce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D9A3617-616A-9BB3-B69E-6CF398E41652}"/>
              </a:ext>
            </a:extLst>
          </p:cNvPr>
          <p:cNvSpPr txBox="1"/>
          <p:nvPr/>
        </p:nvSpPr>
        <p:spPr>
          <a:xfrm>
            <a:off x="292609" y="2581895"/>
            <a:ext cx="28632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>
                <a:effectLst/>
                <a:latin typeface="-apple-system"/>
                <a:hlinkClick r:id="rId3" tooltip="https://forms.gle/l12ruqvk6mzrl7or5"/>
              </a:rPr>
              <a:t>https://forms.gle/L12ruqvK6MzrL7or5</a:t>
            </a:r>
            <a:endParaRPr lang="cs-CZ" b="0" i="0" dirty="0">
              <a:effectLst/>
              <a:latin typeface="-apple-system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865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Nákladová funkce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0656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93792" y="628601"/>
                <a:ext cx="7295177" cy="33239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5000"/>
                  </a:lnSpc>
                </a:pPr>
                <a:r>
                  <a:rPr lang="cs-CZ" altLang="cs-CZ" sz="2600" b="1" cap="all" dirty="0">
                    <a:solidFill>
                      <a:srgbClr val="307871"/>
                    </a:solidFill>
                    <a:latin typeface="+mj-lt"/>
                  </a:rPr>
                  <a:t>Nákladová funkce</a:t>
                </a:r>
              </a:p>
              <a:p>
                <a:pPr marL="285750" indent="-285750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 závislost výše nákladů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cs-CZ" sz="20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objemu výroby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742950" lvl="1" indent="-28575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výroby - nezávislá proměnná (vysvětlující, exogenní)</a:t>
                </a:r>
              </a:p>
              <a:p>
                <a:pPr marL="742950" lvl="1" indent="-28575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náklady - závislá proměnná (vysvětlovaná, endogenní)</a:t>
                </a:r>
              </a:p>
              <a:p>
                <a:pPr lvl="1">
                  <a:lnSpc>
                    <a:spcPct val="105000"/>
                  </a:lnSpc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 algn="ctr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𝑁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cs-CZ" sz="20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typy nákladových funkcí:</a:t>
                </a:r>
              </a:p>
              <a:p>
                <a:pPr marL="742950" lvl="1" indent="-28575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228600" algn="l"/>
                    <a:tab pos="449580" algn="l"/>
                  </a:tabLs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krátkodobé nákladové funkce </a:t>
                </a:r>
              </a:p>
              <a:p>
                <a:pPr marL="742950" lvl="1" indent="-28575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228600" algn="l"/>
                    <a:tab pos="449580" algn="l"/>
                  </a:tabLs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dlouhodobé nákladové funkce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92" y="628601"/>
                <a:ext cx="7295177" cy="3323987"/>
              </a:xfrm>
              <a:prstGeom prst="rect">
                <a:avLst/>
              </a:prstGeom>
              <a:blipFill rotWithShape="0">
                <a:blip r:embed="rId3"/>
                <a:stretch>
                  <a:fillRect l="-753" t="-2018" b="-1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245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7281" y="1051561"/>
            <a:ext cx="744678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=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 = (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+ F</a:t>
            </a:r>
          </a:p>
          <a:p>
            <a:pPr indent="450215" algn="just">
              <a:spcAft>
                <a:spcPts val="600"/>
              </a:spcAft>
            </a:pP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N = V + 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celkové fixní náklady [Kč]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jednotkové variabilní náklady [Kč/ks, Kč/kg, Kč/l, …]</a:t>
            </a: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   … celkové variabilní náklady</a:t>
            </a:r>
          </a:p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objem produkce [ks,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52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20491" y="551087"/>
            <a:ext cx="7401968" cy="367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Metody stanovení krátkodobé nákladové funkce</a:t>
            </a:r>
          </a:p>
          <a:p>
            <a:pPr algn="just">
              <a:lnSpc>
                <a:spcPct val="105000"/>
              </a:lnSpc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odhad parametrů na základě dostupných údajů z podnikové evidence</a:t>
            </a:r>
          </a:p>
          <a:p>
            <a:pPr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metody: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klasifikační analýza založená na expertním posouzení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grafická metoda – bodový diagram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dvou období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dvou bodů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regresní analýza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261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34073" y="976707"/>
          <a:ext cx="6994826" cy="25400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0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Nákladová položka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Výše nákladů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materiálu 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cukrářek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30 000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pracovníka správy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Energie technologická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(pohon výrobních zařízení)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15 000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Netechnologická energie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Odpisy dlouhodobého hmotného majetku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167 000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77 000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4073" y="607375"/>
            <a:ext cx="16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Řešení: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34D2E1-F627-CD42-9416-F0B5B2F33A6F}"/>
              </a:ext>
            </a:extLst>
          </p:cNvPr>
          <p:cNvSpPr txBox="1"/>
          <p:nvPr/>
        </p:nvSpPr>
        <p:spPr>
          <a:xfrm>
            <a:off x="2579426" y="3712191"/>
            <a:ext cx="17107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 = (v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Q</a:t>
            </a:r>
            <a:r>
              <a:rPr lang="cs-CZ" dirty="0"/>
              <a:t>) + F</a:t>
            </a:r>
          </a:p>
          <a:p>
            <a:endParaRPr lang="cs-CZ" dirty="0"/>
          </a:p>
          <a:p>
            <a:r>
              <a:rPr lang="cs-CZ" dirty="0"/>
              <a:t>V = v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Q</a:t>
            </a:r>
            <a:endParaRPr lang="cs-CZ" dirty="0"/>
          </a:p>
          <a:p>
            <a:r>
              <a:rPr lang="cs-CZ" dirty="0"/>
              <a:t>V = V/</a:t>
            </a:r>
            <a:r>
              <a:rPr lang="cs-CZ" dirty="0" err="1"/>
              <a:t>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740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34073" y="976707"/>
          <a:ext cx="6994826" cy="25400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0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Nákladová položka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Výše nákladů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materiálu 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cukrářek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30 000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pracovníka správy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Energie technologická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(pohon výrobních zařízení)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15 000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Netechnologická energie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Odpisy dlouhodobého hmotného majetku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167 000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77 000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4073" y="607375"/>
            <a:ext cx="16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Řešení: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208076" y="3778770"/>
                <a:ext cx="5152677" cy="9402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F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77 000 </a:t>
                </a:r>
                <a:r>
                  <a:rPr lang="cs-C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Kč 	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90 000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10 000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Kč/ks</a:t>
                </a:r>
                <a:endParaRPr lang="cs-CZ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cs-CZ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076" y="3778770"/>
                <a:ext cx="5152677" cy="9402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751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3863" y="350462"/>
            <a:ext cx="7295176" cy="3079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304704" rIns="9144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altLang="cs-CZ" sz="2200" b="1" dirty="0" bmk="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etoda dvou období</a:t>
            </a:r>
            <a:endParaRPr lang="cs-CZ" altLang="cs-CZ" sz="2200" b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racuje pouze s údaji o dvou obdobích - s maximálním objemem výroby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MAX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s minimálním objemem výroby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MIN </a:t>
            </a:r>
            <a:r>
              <a:rPr kumimoji="0" lang="cs-CZ" altLang="cs-CZ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a jim odpovídajícími náklady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000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QMIN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altLang="cs-CZ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altLang="cs-CZ" sz="2000" i="1" baseline="-25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QMAX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altLang="cs-CZ" sz="2000" dirty="0">
              <a:latin typeface="+mj-lt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údaje dosadíme do obecného tvaru nákladové funkce a následně vyřešíme vzniklou soustavu dvou lineárních rovnic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nemělo by jít o období jakkoli mimořádná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F18FC42-B33B-C54D-8881-ACDC3576D6EF}"/>
              </a:ext>
            </a:extLst>
          </p:cNvPr>
          <p:cNvSpPr txBox="1"/>
          <p:nvPr/>
        </p:nvSpPr>
        <p:spPr>
          <a:xfrm>
            <a:off x="2729553" y="3429621"/>
            <a:ext cx="3748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/>
              <a:t>N</a:t>
            </a:r>
            <a:r>
              <a:rPr lang="cs-CZ" sz="2800" baseline="-25000" dirty="0" err="1"/>
              <a:t>Qmax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max</a:t>
            </a:r>
            <a:r>
              <a:rPr lang="cs-CZ" sz="2800" dirty="0"/>
              <a:t> ) + F</a:t>
            </a:r>
          </a:p>
          <a:p>
            <a:r>
              <a:rPr lang="cs-CZ" sz="2800" dirty="0" err="1"/>
              <a:t>N</a:t>
            </a:r>
            <a:r>
              <a:rPr lang="cs-CZ" sz="2800" baseline="-25000" dirty="0" err="1"/>
              <a:t>Qmin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min</a:t>
            </a:r>
            <a:r>
              <a:rPr lang="cs-CZ" sz="2800" dirty="0"/>
              <a:t> ) + F</a:t>
            </a:r>
          </a:p>
        </p:txBody>
      </p:sp>
    </p:spTree>
    <p:extLst>
      <p:ext uri="{BB962C8B-B14F-4D97-AF65-F5344CB8AC3E}">
        <p14:creationId xmlns:p14="http://schemas.microsoft.com/office/powerpoint/2010/main" val="988643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93792" y="468414"/>
            <a:ext cx="7355247" cy="1362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následující tabulce jsou uvedeny údaje o objemech výroby a celkových nákladech v jednotlivých měsících loňského roku firmy Zákusky pro každého, s.r.o. Metodou dvou období určete nákladovou funkci.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748"/>
              </p:ext>
            </p:extLst>
          </p:nvPr>
        </p:nvGraphicFramePr>
        <p:xfrm>
          <a:off x="1624885" y="1880559"/>
          <a:ext cx="5290497" cy="2931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Objem výroby [ks]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Únor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9 500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Březen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Duben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Květen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10 400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163 000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Červen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9 200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B050"/>
                          </a:solidFill>
                          <a:effectLst/>
                        </a:rPr>
                        <a:t>Červenec</a:t>
                      </a:r>
                      <a:endParaRPr lang="cs-CZ" sz="14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B050"/>
                          </a:solidFill>
                          <a:effectLst/>
                        </a:rPr>
                        <a:t>8 500</a:t>
                      </a:r>
                      <a:endParaRPr lang="cs-CZ" sz="14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B050"/>
                          </a:solidFill>
                          <a:effectLst/>
                        </a:rPr>
                        <a:t>135 000</a:t>
                      </a:r>
                      <a:endParaRPr lang="cs-CZ" sz="14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Srpen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Září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167 000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Říjen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10 800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C00000"/>
                          </a:solidFill>
                          <a:effectLst/>
                        </a:rPr>
                        <a:t>Listopad</a:t>
                      </a:r>
                      <a:endParaRPr lang="cs-CZ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C00000"/>
                          </a:solidFill>
                          <a:effectLst/>
                        </a:rPr>
                        <a:t>11 000</a:t>
                      </a:r>
                      <a:endParaRPr lang="cs-CZ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C00000"/>
                          </a:solidFill>
                          <a:effectLst/>
                        </a:rPr>
                        <a:t>162 000</a:t>
                      </a:r>
                      <a:endParaRPr lang="cs-CZ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Prosinec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10 900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9206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93793" y="618924"/>
                <a:ext cx="7261804" cy="39199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𝑀𝐼𝑁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=8500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𝑀𝐼𝑁</m:t>
                            </m:r>
                          </m:sub>
                        </m:sSub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=135 000 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𝑀𝐴𝑋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110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𝑀𝐴𝑋</m:t>
                            </m:r>
                          </m:sub>
                        </m:sSub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=162 000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Kč</a:t>
                </a:r>
              </a:p>
              <a:p>
                <a:pPr algn="just">
                  <a:lnSpc>
                    <a:spcPct val="105000"/>
                  </a:lnSpc>
                </a:pPr>
                <a:endParaRPr lang="cs-CZ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135 000=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∙8 500+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cs-CZ" i="1" u="sng">
                          <a:latin typeface="Cambria Math" panose="02040503050406030204" pitchFamily="18" charset="0"/>
                        </a:rPr>
                        <m:t>162 000=</m:t>
                      </m:r>
                      <m:sSub>
                        <m:sSubPr>
                          <m:ctrlPr>
                            <a:rPr lang="cs-CZ" i="1" u="sng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 u="sng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i="1" u="sng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i="1" u="sng">
                          <a:latin typeface="Cambria Math" panose="02040503050406030204" pitchFamily="18" charset="0"/>
                        </a:rPr>
                        <m:t>∙11 000+</m:t>
                      </m:r>
                      <m:r>
                        <a:rPr lang="cs-CZ" i="1" u="sng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u="sng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27 000=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∙2500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=10,8</m:t>
                                </m:r>
                              </m:e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=135 000−10,8∙8 500=43 200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= 10,8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 + 43 200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cs-CZ" dirty="0"/>
              </a:p>
              <a:p>
                <a:pPr algn="just">
                  <a:lnSpc>
                    <a:spcPct val="105000"/>
                  </a:lnSpc>
                </a:pPr>
                <a:endParaRPr lang="cs-CZ" u="sng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93" y="618924"/>
                <a:ext cx="7261804" cy="3919919"/>
              </a:xfrm>
              <a:prstGeom prst="rect">
                <a:avLst/>
              </a:prstGeom>
              <a:blipFill>
                <a:blip r:embed="rId3"/>
                <a:stretch>
                  <a:fillRect l="-756" t="-10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0508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80444" y="559661"/>
                <a:ext cx="7401968" cy="3508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>
                  <a:lnSpc>
                    <a:spcPct val="10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Metoda dvou bodů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Nutná znalost údajů alespoň za čtyři, lépe však za více období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Postup:</a:t>
                </a: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údaje o objemech výroby seřadíme vzestupně</a:t>
                </a: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soubor údajů o objemech výroby rozdělíme na dvě poloviny</a:t>
                </a: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pro každou polovinu vypočítáme průměrný objem výroby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průměrné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průměrné hodnoty dosadíme do nákladové funkce a vyřešíme  vzniklou soustavu dvou rovnic o dvou neznámých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ýpočetně náročnější, ale přesnější 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44" y="559661"/>
                <a:ext cx="7401968" cy="3508140"/>
              </a:xfrm>
              <a:prstGeom prst="rect">
                <a:avLst/>
              </a:prstGeom>
              <a:blipFill>
                <a:blip r:embed="rId3"/>
                <a:stretch>
                  <a:fillRect l="-1070" t="-1391" r="-823" b="-1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>
            <a:extLst>
              <a:ext uri="{FF2B5EF4-FFF2-40B4-BE49-F238E27FC236}">
                <a16:creationId xmlns:a16="http://schemas.microsoft.com/office/drawing/2014/main" id="{11702F1D-E5BE-2D43-ABA2-4CB046F7C3D4}"/>
              </a:ext>
            </a:extLst>
          </p:cNvPr>
          <p:cNvSpPr txBox="1"/>
          <p:nvPr/>
        </p:nvSpPr>
        <p:spPr>
          <a:xfrm>
            <a:off x="4885900" y="3839054"/>
            <a:ext cx="3748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/>
              <a:t>N</a:t>
            </a:r>
            <a:r>
              <a:rPr lang="cs-CZ" sz="2800" baseline="-25000" dirty="0" err="1"/>
              <a:t>Qmax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max</a:t>
            </a:r>
            <a:r>
              <a:rPr lang="cs-CZ" sz="2800" dirty="0"/>
              <a:t> ) + F</a:t>
            </a:r>
          </a:p>
          <a:p>
            <a:r>
              <a:rPr lang="cs-CZ" sz="2800" dirty="0" err="1"/>
              <a:t>N</a:t>
            </a:r>
            <a:r>
              <a:rPr lang="cs-CZ" sz="2800" baseline="-25000" dirty="0" err="1"/>
              <a:t>Qmin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min</a:t>
            </a:r>
            <a:r>
              <a:rPr lang="cs-CZ" sz="2800" dirty="0"/>
              <a:t> ) + F</a:t>
            </a:r>
          </a:p>
        </p:txBody>
      </p:sp>
    </p:spTree>
    <p:extLst>
      <p:ext uri="{BB962C8B-B14F-4D97-AF65-F5344CB8AC3E}">
        <p14:creationId xmlns:p14="http://schemas.microsoft.com/office/powerpoint/2010/main" val="161365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F5BEE27-06EE-4864-9903-0119CB564D57}"/>
              </a:ext>
            </a:extLst>
          </p:cNvPr>
          <p:cNvSpPr/>
          <p:nvPr/>
        </p:nvSpPr>
        <p:spPr>
          <a:xfrm>
            <a:off x="453600" y="527392"/>
            <a:ext cx="7344000" cy="3077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Náklady podniku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ohodnocení spotřebovaných výrobních faktorů při tvorbě výrobku (služby) a jeho prodeji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ukazatel kvality vnitropodnikových procesů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dvojí pojetí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pohledu finančního účetnictví - pro externí uživatele (finanční úřad, banky, …),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manažerského účetnictví - pro interního uživatele, (vnitropodnikové účetnictví)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93792" y="468414"/>
            <a:ext cx="7355247" cy="1362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následující tabulce jsou uvedeny údaje o objemech výroby a celkových nákladech v jednotlivých měsících loňského roku firmy Zákusky pro každého, s.r.o. Určete nákladovou funkci.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61823" y="1778727"/>
          <a:ext cx="5290497" cy="2931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Objem výroby [ks]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Únor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9 500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Březen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Duben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Květen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10 400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163 000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Červen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9 200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Červenec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8 500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135 000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Srpen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Září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167 000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Říjen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10 800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Listopad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162 000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Prosinec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10 900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7300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374937" y="1807874"/>
          <a:ext cx="5212747" cy="2931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2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9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Objem výroby[ks]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Červenec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8 500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135 000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Březen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9 000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145 000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Červen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9 200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148 000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Únor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9 500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148 000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Srpen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9 600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145 000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Září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10 000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167 000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Květen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10 400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163 000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10 500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165 000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Duben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10 600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151 000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Říjen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158 000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Prosinec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161 000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Listopad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11 000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162 000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4678" y="389841"/>
            <a:ext cx="691982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313" algn="l"/>
              </a:tabLst>
            </a:pPr>
            <a:r>
              <a:rPr kumimoji="0" lang="cs-CZ" altLang="cs-CZ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313" algn="l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Hodnoty ve sloupci „Objem výroby“ seřadíme vzestupně a z obou polovin tabulky vypočítáme průměrný objem výroby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průměrné náklady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90666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760940" y="727471"/>
                <a:ext cx="5609549" cy="30272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8 500+9 000+…+10 000</m:t>
                          </m:r>
                        </m:num>
                        <m:den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=9 300</m:t>
                      </m:r>
                    </m:oMath>
                  </m:oMathPara>
                </a14:m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104 000+10 500+…+11 000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=10 700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135 000+145 000+…+167 000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=148 000</m:t>
                      </m:r>
                    </m:oMath>
                  </m:oMathPara>
                </a14:m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163 000+165 000+…+162 000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=160 000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40" y="727471"/>
                <a:ext cx="5609549" cy="30272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29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2041239" y="992839"/>
                <a:ext cx="4108817" cy="8302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GB">
                                <a:latin typeface="Cambria Math" panose="02040503050406030204" pitchFamily="18" charset="0"/>
                              </a:rPr>
                              <m:t>148</m:t>
                            </m:r>
                            <m:r>
                              <a:rPr lang="en-GB" i="0">
                                <a:latin typeface="Cambria Math" panose="02040503050406030204" pitchFamily="18" charset="0"/>
                              </a:rPr>
                              <m:t> 000=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GB" i="0">
                                <a:latin typeface="Cambria Math" panose="02040503050406030204" pitchFamily="18" charset="0"/>
                              </a:rPr>
                              <m:t>∙9 300+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GB" i="0">
                                    <a:latin typeface="Cambria Math" panose="02040503050406030204" pitchFamily="18" charset="0"/>
                                  </a:rPr>
                                  <m:t>160 000=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en-GB" i="0">
                                    <a:latin typeface="Cambria Math" panose="02040503050406030204" pitchFamily="18" charset="0"/>
                                  </a:rPr>
                                  <m:t>∙10 700+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−−−−−−−−−−−−−−−−−−−−−−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239" y="992839"/>
                <a:ext cx="4108817" cy="83029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804271" y="1966755"/>
                <a:ext cx="5970297" cy="385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8,57</m:t>
                    </m:r>
                  </m:oMath>
                </a14:m>
                <a:r>
                  <a:rPr lang="cs-CZ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Kč/ks a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68 285,71</m:t>
                    </m:r>
                  </m:oMath>
                </a14:m>
                <a:r>
                  <a:rPr lang="cs-CZ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Kč </a:t>
                </a: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71" y="1966755"/>
                <a:ext cx="5970297" cy="385042"/>
              </a:xfrm>
              <a:prstGeom prst="rect">
                <a:avLst/>
              </a:prstGeom>
              <a:blipFill>
                <a:blip r:embed="rId4"/>
                <a:stretch>
                  <a:fillRect t="-4762" b="-253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756830" y="2553945"/>
                <a:ext cx="31985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 = 8,57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 + 68 285,71[</m:t>
                          </m:r>
                          <m:r>
                            <m:rPr>
                              <m:sty m:val="p"/>
                            </m:rPr>
                            <a:rPr lang="en-GB" i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č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30" y="2553945"/>
                <a:ext cx="3198504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24590" r="-13143" b="-190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5604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0514" y="628601"/>
            <a:ext cx="7321874" cy="228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Využití nákladových funkcí v podnikové praxi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 se mění výše nákladů v závislosti na objemu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jaká část nákladů je závislá na objemu výroby a která ne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východisko kvalifikovanějšího rozhodnutí v celé řadě oblastí: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stanovit výši nákladů odpovídající různým objemům výroby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kvalifikovaně určit výsledek hospodaření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stanovit, jaký objem produkce zajišťuje požadovaný zisk</a:t>
            </a:r>
          </a:p>
        </p:txBody>
      </p:sp>
    </p:spTree>
    <p:extLst>
      <p:ext uri="{BB962C8B-B14F-4D97-AF65-F5344CB8AC3E}">
        <p14:creationId xmlns:p14="http://schemas.microsoft.com/office/powerpoint/2010/main" val="3255652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73770" y="457143"/>
            <a:ext cx="7228431" cy="285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Milovníci divadelních představení divadla pro děti Kočička si mohou zakoupit celoroční permanentku pro 2 děti. Cena této permanentky je 2 000 Kč. Vstupné na jedno představení pro jedno dítě do oblíbené řady v divadle je ve výši 150 Kč. </a:t>
            </a:r>
          </a:p>
          <a:p>
            <a:pPr marL="342900" lvl="0" indent="-342900" algn="just">
              <a:lnSpc>
                <a:spcPct val="105000"/>
              </a:lnSpc>
              <a:buFont typeface="+mj-lt"/>
              <a:buAutoNum type="alphaLcParenR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Jaké náklady jsou spojeny s návštěvou tří představení s/bez permanentky, půjdou-li do divadla dvě děti?</a:t>
            </a:r>
          </a:p>
          <a:p>
            <a:pPr marL="342900" lvl="0" indent="-342900" algn="just">
              <a:lnSpc>
                <a:spcPct val="105000"/>
              </a:lnSpc>
              <a:buFont typeface="+mj-lt"/>
              <a:buAutoNum type="alphaLcParenR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Kolikrát musí dvojice dětí navštívit divadlo, aby se nákup permanentky vyplatil?</a:t>
            </a:r>
          </a:p>
        </p:txBody>
      </p:sp>
    </p:spTree>
    <p:extLst>
      <p:ext uri="{BB962C8B-B14F-4D97-AF65-F5344CB8AC3E}">
        <p14:creationId xmlns:p14="http://schemas.microsoft.com/office/powerpoint/2010/main" val="21362639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411908" y="337003"/>
                <a:ext cx="7468712" cy="2008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0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 2∙150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000" dirty="0"/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000 </m:t>
                      </m:r>
                    </m:oMath>
                  </m:oMathPara>
                </a14:m>
                <a:endParaRPr lang="cs-CZ" sz="2000" dirty="0"/>
              </a:p>
              <a:p>
                <a:pPr algn="just">
                  <a:lnSpc>
                    <a:spcPct val="105000"/>
                  </a:lnSpc>
                </a:pPr>
                <a:endParaRPr lang="cs-CZ" sz="2000" dirty="0"/>
              </a:p>
              <a:p>
                <a:pPr algn="just">
                  <a:lnSpc>
                    <a:spcPct val="105000"/>
                  </a:lnSpc>
                </a:pP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000" i="1">
                        <a:latin typeface="Cambria Math" panose="02040503050406030204" pitchFamily="18" charset="0"/>
                      </a:rPr>
                      <m:t>= 2∙150∙3=900</m:t>
                    </m:r>
                  </m:oMath>
                </a14:m>
                <a:r>
                  <a:rPr lang="cs-CZ" sz="2000" dirty="0"/>
                  <a:t> Kč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2 000</m:t>
                    </m:r>
                  </m:oMath>
                </a14:m>
                <a:r>
                  <a:rPr lang="cs-CZ" sz="2000" dirty="0"/>
                  <a:t> Kč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08" y="337003"/>
                <a:ext cx="7468712" cy="2008883"/>
              </a:xfrm>
              <a:prstGeom prst="rect">
                <a:avLst/>
              </a:prstGeom>
              <a:blipFill>
                <a:blip r:embed="rId3"/>
                <a:stretch>
                  <a:fillRect l="-678" t="-1258" b="-44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/>
              <p:nvPr/>
            </p:nvSpPr>
            <p:spPr>
              <a:xfrm>
                <a:off x="290735" y="2536274"/>
                <a:ext cx="7175037" cy="2937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     2∙150∙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=2 000</m:t>
                      </m:r>
                    </m:oMath>
                  </m:oMathPara>
                </a14:m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000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=6,67</m:t>
                      </m:r>
                    </m:oMath>
                  </m:oMathPara>
                </a14:m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dirty="0"/>
              </a:p>
              <a:p>
                <a:pPr algn="just">
                  <a:lnSpc>
                    <a:spcPct val="105000"/>
                  </a:lnSpc>
                </a:pPr>
                <a:endParaRPr lang="cs-CZ" dirty="0"/>
              </a:p>
              <a:p>
                <a:pPr algn="just">
                  <a:lnSpc>
                    <a:spcPct val="105000"/>
                  </a:lnSpc>
                </a:pPr>
                <a:r>
                  <a:rPr lang="cs-CZ" dirty="0"/>
                  <a:t>do 6 návštěv divadla za sezonu se vyplatí permanentku nekupovat, od 7 návštěv dvojic dětí je permanentka výhodnější</a:t>
                </a:r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5" y="2536274"/>
                <a:ext cx="7175037" cy="2937856"/>
              </a:xfrm>
              <a:prstGeom prst="rect">
                <a:avLst/>
              </a:prstGeom>
              <a:blipFill>
                <a:blip r:embed="rId4"/>
                <a:stretch>
                  <a:fillRect l="-707" t="-1293" r="-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27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3788FDD-4D49-4BA2-A683-96931A93A698}"/>
              </a:ext>
            </a:extLst>
          </p:cNvPr>
          <p:cNvSpPr/>
          <p:nvPr/>
        </p:nvSpPr>
        <p:spPr>
          <a:xfrm>
            <a:off x="511200" y="527392"/>
            <a:ext cx="718560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vs. výdaje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Výdaje = úbytek peněz v pokladně nebo na běžném účtu bez ohledu na jejich použití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nákup stroje</a:t>
            </a:r>
          </a:p>
          <a:p>
            <a:pPr algn="just">
              <a:lnSpc>
                <a:spcPct val="10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Výdaje = platba za stroj</a:t>
            </a:r>
          </a:p>
          <a:p>
            <a:pPr algn="just">
              <a:lnSpc>
                <a:spcPct val="10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Náklad = odpis (jen část výdajů za stroj v 			    závislosti na odpisové skupině) 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1D963FA-0655-4B7C-AC80-9B5C0B256F23}"/>
              </a:ext>
            </a:extLst>
          </p:cNvPr>
          <p:cNvSpPr/>
          <p:nvPr/>
        </p:nvSpPr>
        <p:spPr>
          <a:xfrm>
            <a:off x="468000" y="527392"/>
            <a:ext cx="7243200" cy="3202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Klasifikace nákladů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nákladových druhů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účelové třídění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místa vzniku a odpovědnosti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výkonů (kalkulační hledisko)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závislosti na změnách objemu výroby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vnitropodnikového řízení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podnikových funkcí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nákladů v manažerském rozhodování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17B8FFC-2E83-4543-89B3-417CFBCD15BD}"/>
              </a:ext>
            </a:extLst>
          </p:cNvPr>
          <p:cNvSpPr/>
          <p:nvPr/>
        </p:nvSpPr>
        <p:spPr>
          <a:xfrm>
            <a:off x="496800" y="527392"/>
            <a:ext cx="7293600" cy="3045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skupiny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provozní náklady: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materiálu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energie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a použití externích prací a služeb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osobní náklady (mzdové náklady včetně zdravotního a sociálního pojištění)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odpisy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náklady (úroky, pojistné, daně)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náklady (manka, škody,…)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82400" y="527392"/>
            <a:ext cx="7228800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Škody způsobené sněhovou kalamitou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Krádeže zaměstnanců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Ochranné pracovní prostředky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PHM do služebních vozidel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Náhradní díly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odměny zaměstnanců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Pojištění majetku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1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82400" y="742177"/>
            <a:ext cx="72288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Členění nákladů podle místa vzniku a odpovědnosti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třídění podle vnitropodnikových útvarů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jednicové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technologické náklady, které lze spojit jednoznačně s určitým výkonem (výrobkem, službou)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přímo souvisí s jednotkou výkonu (t, kg, kus,…)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proporcionálně závislé na objemu výroby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35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62377" y="622037"/>
            <a:ext cx="7228800" cy="277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režijní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nelze je jednoznačně přiřadit k určitému výkonu: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režie (technologické náklady, náklady na obsluhu, zajištění a řízení)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odbytová režie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správní režie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zásobovací režie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jejich řízení je obtížnější a méně přesné než v případě jednicových nákladů</a:t>
            </a:r>
          </a:p>
        </p:txBody>
      </p:sp>
    </p:spTree>
    <p:extLst>
      <p:ext uri="{BB962C8B-B14F-4D97-AF65-F5344CB8AC3E}">
        <p14:creationId xmlns:p14="http://schemas.microsoft.com/office/powerpoint/2010/main" val="50932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1863</Words>
  <Application>Microsoft Macintosh PowerPoint</Application>
  <PresentationFormat>Předvádění na obrazovce (16:9)</PresentationFormat>
  <Paragraphs>386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-apple-system</vt:lpstr>
      <vt:lpstr>Arial</vt:lpstr>
      <vt:lpstr>Cambria Math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376</cp:revision>
  <dcterms:created xsi:type="dcterms:W3CDTF">2016-07-06T15:42:34Z</dcterms:created>
  <dcterms:modified xsi:type="dcterms:W3CDTF">2023-10-23T11:11:32Z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