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63" r:id="rId2"/>
    <p:sldId id="327" r:id="rId3"/>
    <p:sldId id="326" r:id="rId4"/>
    <p:sldId id="325" r:id="rId5"/>
    <p:sldId id="324" r:id="rId6"/>
    <p:sldId id="323" r:id="rId7"/>
    <p:sldId id="322" r:id="rId8"/>
    <p:sldId id="321" r:id="rId9"/>
    <p:sldId id="320" r:id="rId10"/>
    <p:sldId id="319" r:id="rId11"/>
    <p:sldId id="318" r:id="rId12"/>
    <p:sldId id="328" r:id="rId13"/>
    <p:sldId id="317" r:id="rId14"/>
    <p:sldId id="316" r:id="rId15"/>
    <p:sldId id="329" r:id="rId16"/>
    <p:sldId id="330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8"/>
    <p:restoredTop sz="92945" autoAdjust="0"/>
  </p:normalViewPr>
  <p:slideViewPr>
    <p:cSldViewPr snapToGrid="0">
      <p:cViewPr varScale="1">
        <p:scale>
          <a:sx n="94" d="100"/>
          <a:sy n="94" d="100"/>
        </p:scale>
        <p:origin x="192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05.11.23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Hrubé rozpětí</a:t>
            </a:r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Rentabilita</a:t>
            </a:r>
          </a:p>
          <a:p>
            <a:pPr lvl="0"/>
            <a:endParaRPr lang="cs-CZ" sz="3100" b="1" dirty="0">
              <a:solidFill>
                <a:schemeClr val="bg1"/>
              </a:solidFill>
            </a:endParaRPr>
          </a:p>
          <a:p>
            <a:pPr lvl="0"/>
            <a:endParaRPr lang="cs-CZ" sz="3100" b="1" dirty="0">
              <a:solidFill>
                <a:schemeClr val="bg1"/>
              </a:solidFill>
            </a:endParaRP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E6C1084-2621-5E43-9D81-4B007548C416}"/>
              </a:ext>
            </a:extLst>
          </p:cNvPr>
          <p:cNvSpPr txBox="1"/>
          <p:nvPr/>
        </p:nvSpPr>
        <p:spPr>
          <a:xfrm>
            <a:off x="6660108" y="3835021"/>
            <a:ext cx="193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Tomáš Pražák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30CAEB2E-7F2C-4CF0-B7B9-3C3AA6BA1287}"/>
                  </a:ext>
                </a:extLst>
              </p:cNvPr>
              <p:cNvSpPr/>
              <p:nvPr/>
            </p:nvSpPr>
            <p:spPr>
              <a:xfrm>
                <a:off x="756000" y="527392"/>
                <a:ext cx="6984000" cy="278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Koeficient hrubého rozpětí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říká, kolik procent z 1 Kč tržeb tvoří hrubé rozpětí (mezní výnos, marže)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𝐻𝑅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𝐻𝑅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∙100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>
                    <a:latin typeface="+mj-lt"/>
                  </a:rPr>
                  <a:t>[%]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30CAEB2E-7F2C-4CF0-B7B9-3C3AA6BA12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00" y="527392"/>
                <a:ext cx="6984000" cy="2784545"/>
              </a:xfrm>
              <a:prstGeom prst="rect">
                <a:avLst/>
              </a:prstGeom>
              <a:blipFill>
                <a:blip r:embed="rId3"/>
                <a:stretch>
                  <a:fillRect l="-960" t="-877" r="-11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153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FEB8EE1F-5D94-4D76-B5A7-5F203DBE7F22}"/>
                  </a:ext>
                </a:extLst>
              </p:cNvPr>
              <p:cNvSpPr/>
              <p:nvPr/>
            </p:nvSpPr>
            <p:spPr>
              <a:xfrm>
                <a:off x="756000" y="527392"/>
                <a:ext cx="6984000" cy="31865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Nákladová účinnost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říká, kolik korun výnosů připadá na jednu korunu nákladů (celkových nebo vybraných)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je přínosné, aby tento ukazatel dlouhodobě rostl</a:t>
                </a:r>
              </a:p>
              <a:p>
                <a:pPr indent="180340"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Ú=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sz="2200" dirty="0">
                    <a:latin typeface="+mj-lt"/>
                  </a:rPr>
                  <a:t>[</a:t>
                </a:r>
                <a:r>
                  <a:rPr lang="cs-CZ" sz="2200" dirty="0">
                    <a:latin typeface="+mj-lt"/>
                  </a:rPr>
                  <a:t>Kč]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měla by být vyšší jak 1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FEB8EE1F-5D94-4D76-B5A7-5F203DBE7F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00" y="527392"/>
                <a:ext cx="6984000" cy="3186578"/>
              </a:xfrm>
              <a:prstGeom prst="rect">
                <a:avLst/>
              </a:prstGeom>
              <a:blipFill>
                <a:blip r:embed="rId3"/>
                <a:stretch>
                  <a:fillRect l="-960" t="-766" r="-1134" b="-30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3858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274D27F-7D4B-C145-8444-7F0B8B2552AC}"/>
              </a:ext>
            </a:extLst>
          </p:cNvPr>
          <p:cNvSpPr txBox="1"/>
          <p:nvPr/>
        </p:nvSpPr>
        <p:spPr>
          <a:xfrm>
            <a:off x="436729" y="410646"/>
            <a:ext cx="5500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Zjistěte </a:t>
            </a:r>
            <a:r>
              <a:rPr lang="cs-CZ" b="1" dirty="0">
                <a:ea typeface="Calibri" panose="020F0502020204030204" pitchFamily="34" charset="0"/>
              </a:rPr>
              <a:t>nákladovou účinnost zaplacených daní a poplatků v obou letech.</a:t>
            </a:r>
          </a:p>
          <a:p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7597E7C8-6082-304A-A3BE-9E3AC888E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607943"/>
              </p:ext>
            </p:extLst>
          </p:nvPr>
        </p:nvGraphicFramePr>
        <p:xfrm>
          <a:off x="1572537" y="1254265"/>
          <a:ext cx="4678138" cy="3520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0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2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66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Položka/rok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2022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2023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1. tržby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820 500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865 000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6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2. náklady celkem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766 000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800 000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2a materiál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330 000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340 000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2b mzdy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270 000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285 000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2c  zálohy na energii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55 600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2d odpisy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70 000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75 000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2e spotřeba služeb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18 000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16 000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2f daně a poplatky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17 000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?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2g ostatní náklady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5 400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8 000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323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D397B739-4DC0-492B-8B7F-AEB861C19257}"/>
                  </a:ext>
                </a:extLst>
              </p:cNvPr>
              <p:cNvSpPr/>
              <p:nvPr/>
            </p:nvSpPr>
            <p:spPr>
              <a:xfrm>
                <a:off x="367200" y="527392"/>
                <a:ext cx="7254220" cy="3173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Nákladovost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opačný ukazatel k nákladové účinnosti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doporučená hodnota nižší než 1</a:t>
                </a:r>
              </a:p>
              <a:p>
                <a:pPr indent="180340" algn="just">
                  <a:lnSpc>
                    <a:spcPct val="115000"/>
                  </a:lnSpc>
                </a:pPr>
                <a:endParaRPr lang="cs-CZ" sz="2200" i="1" dirty="0">
                  <a:latin typeface="+mj-lt"/>
                </a:endParaRPr>
              </a:p>
              <a:p>
                <a:pPr indent="180340"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>
                    <a:latin typeface="+mj-lt"/>
                  </a:rPr>
                  <a:t>[Kč]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někdy nazývána haléřovým ukazatelem nákladů nebo nákladovou náročností výnosů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D397B739-4DC0-492B-8B7F-AEB861C192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00" y="527392"/>
                <a:ext cx="7254220" cy="3173882"/>
              </a:xfrm>
              <a:prstGeom prst="rect">
                <a:avLst/>
              </a:prstGeom>
              <a:blipFill>
                <a:blip r:embed="rId3"/>
                <a:stretch>
                  <a:fillRect l="-924" t="-769" r="-1092" b="-30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4126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24E774C-349D-42BF-BC91-EE03184CD4C3}"/>
                  </a:ext>
                </a:extLst>
              </p:cNvPr>
              <p:cNvSpPr/>
              <p:nvPr/>
            </p:nvSpPr>
            <p:spPr>
              <a:xfrm>
                <a:off x="532800" y="527392"/>
                <a:ext cx="7207200" cy="4136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4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Procentní změna nákladů na korunu výnosů</a:t>
                </a:r>
              </a:p>
              <a:p>
                <a:pPr marL="342900" indent="-342900" algn="just">
                  <a:lnSpc>
                    <a:spcPct val="114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ukazuje úsporu (-) nebo překročení (+) nákladovosti oproti předchozímu období v procentech</a:t>
                </a:r>
              </a:p>
              <a:p>
                <a:pPr indent="180340" algn="just">
                  <a:lnSpc>
                    <a:spcPct val="114000"/>
                  </a:lnSpc>
                </a:pPr>
                <a:endParaRPr lang="cs-CZ" sz="2200" i="1" dirty="0">
                  <a:latin typeface="+mj-lt"/>
                </a:endParaRPr>
              </a:p>
              <a:p>
                <a:pPr indent="180340" algn="ctr">
                  <a:lnSpc>
                    <a:spcPct val="114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𝑃𝑍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200" dirty="0">
                    <a:latin typeface="+mj-lt"/>
                  </a:rPr>
                  <a:t>[%</a:t>
                </a:r>
                <a:r>
                  <a:rPr lang="en-US" sz="2200" dirty="0">
                    <a:latin typeface="+mj-lt"/>
                  </a:rPr>
                  <a:t>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just">
                  <a:lnSpc>
                    <a:spcPct val="114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:r>
                  <a:rPr lang="cs-CZ" sz="2200" dirty="0">
                    <a:latin typeface="+mj-lt"/>
                  </a:rPr>
                  <a:t>kde</a:t>
                </a:r>
              </a:p>
              <a:p>
                <a:pPr>
                  <a:lnSpc>
                    <a:spcPct val="114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</a:rPr>
                  <a:t> 	… nákladovost v minulém roce,</a:t>
                </a:r>
              </a:p>
              <a:p>
                <a:pPr>
                  <a:lnSpc>
                    <a:spcPct val="114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</a:rPr>
                  <a:t>	… plánovaná nebo očekávaná nákladovost v běžném roce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24E774C-349D-42BF-BC91-EE03184CD4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00" y="527392"/>
                <a:ext cx="7207200" cy="4136773"/>
              </a:xfrm>
              <a:prstGeom prst="rect">
                <a:avLst/>
              </a:prstGeom>
              <a:blipFill>
                <a:blip r:embed="rId3"/>
                <a:stretch>
                  <a:fillRect l="-1099" t="-590" r="-1014" b="-22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644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274D27F-7D4B-C145-8444-7F0B8B2552AC}"/>
              </a:ext>
            </a:extLst>
          </p:cNvPr>
          <p:cNvSpPr txBox="1"/>
          <p:nvPr/>
        </p:nvSpPr>
        <p:spPr>
          <a:xfrm>
            <a:off x="436729" y="410646"/>
            <a:ext cx="5977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Zjistěte </a:t>
            </a:r>
            <a:r>
              <a:rPr lang="cs-CZ" b="1" dirty="0">
                <a:ea typeface="Calibri" panose="020F0502020204030204" pitchFamily="34" charset="0"/>
              </a:rPr>
              <a:t>procentní změnu nákladovosti materiálu .</a:t>
            </a:r>
          </a:p>
          <a:p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7597E7C8-6082-304A-A3BE-9E3AC888E20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72537" y="1254265"/>
          <a:ext cx="4678138" cy="3520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0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2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66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Položka/rok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2022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2023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1. tržby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820 500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865 000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6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2. náklady celkem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766 000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800 000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2a materiál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330 000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340 000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2b mzdy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270 000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285 000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2c  zálohy na energii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55 600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2d odpisy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70 000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75 000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2e spotřeba služeb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18 000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16 000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2f daně a poplatky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17 000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?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2g ostatní náklady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j-lt"/>
                        </a:rPr>
                        <a:t>5 400</a:t>
                      </a:r>
                      <a:endParaRPr lang="cs-CZ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j-lt"/>
                        </a:rPr>
                        <a:t>8 000</a:t>
                      </a:r>
                      <a:endParaRPr lang="cs-CZ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041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CE38DEB-30EF-F94A-BF85-39C1ABCB332F}"/>
              </a:ext>
            </a:extLst>
          </p:cNvPr>
          <p:cNvSpPr/>
          <p:nvPr/>
        </p:nvSpPr>
        <p:spPr>
          <a:xfrm>
            <a:off x="188640" y="527392"/>
            <a:ext cx="8486761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</a:rPr>
              <a:t>U zavedeného výrobku „plastový kbelík“ jsou známy následující údaje:</a:t>
            </a:r>
            <a:endParaRPr lang="cs-CZ" dirty="0"/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roční objem produkce 60 000 ks/rok,</a:t>
            </a:r>
            <a:endParaRPr lang="cs-CZ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cena kbelíku 22 Kč/ks,</a:t>
            </a:r>
            <a:endParaRPr lang="cs-CZ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fixní náklady výroby činí 420 000 Kč/rok,</a:t>
            </a:r>
            <a:endParaRPr lang="cs-CZ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2286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celková výše variabilních nákladů na výrobu 60 000 ks plastových kbelíků činí 720 000 Kč.</a:t>
            </a:r>
            <a:endParaRPr lang="cs-CZ" dirty="0"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anose="02020603050405020304" pitchFamily="18" charset="0"/>
              </a:rPr>
              <a:t> </a:t>
            </a:r>
            <a:endParaRPr lang="cs-CZ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  <a:tabLst>
                <a:tab pos="228600" algn="l"/>
              </a:tabLst>
            </a:pPr>
            <a:r>
              <a:rPr lang="cs-CZ" i="1" dirty="0">
                <a:latin typeface="Times New Roman" panose="02020603050405020304" pitchFamily="18" charset="0"/>
              </a:rPr>
              <a:t>Vypočítejte hodnotu produkce, při které je dosaženo bodu zvratu</a:t>
            </a:r>
            <a:endParaRPr lang="cs-CZ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  <a:tabLst>
                <a:tab pos="228600" algn="l"/>
              </a:tabLst>
            </a:pPr>
            <a:r>
              <a:rPr lang="cs-CZ" i="1" dirty="0">
                <a:latin typeface="Times New Roman" panose="02020603050405020304" pitchFamily="18" charset="0"/>
              </a:rPr>
              <a:t>Stanovte rentabilitu nákladů a výnosů (tržeb) při výrobě 60 000 ks kbelíků.</a:t>
            </a:r>
            <a:endParaRPr lang="cs-CZ" dirty="0"/>
          </a:p>
          <a:p>
            <a:pPr lvl="0"/>
            <a:r>
              <a:rPr lang="cs-CZ" i="1" dirty="0">
                <a:latin typeface="Times New Roman" panose="02020603050405020304" pitchFamily="18" charset="0"/>
              </a:rPr>
              <a:t>Která z relací platí obecně mezi rentabilitou nákladů a rentabilitou výnosů? </a:t>
            </a:r>
          </a:p>
          <a:p>
            <a:pPr lvl="0"/>
            <a:r>
              <a:rPr lang="cs-CZ" i="1" dirty="0"/>
              <a:t>R</a:t>
            </a:r>
            <a:r>
              <a:rPr lang="cs-CZ" i="1" baseline="-25000" dirty="0"/>
              <a:t>N </a:t>
            </a:r>
            <a:r>
              <a:rPr lang="cs-CZ" i="1" dirty="0"/>
              <a:t> &gt; R</a:t>
            </a:r>
            <a:r>
              <a:rPr lang="cs-CZ" i="1" baseline="-25000" dirty="0"/>
              <a:t>V</a:t>
            </a:r>
            <a:endParaRPr lang="cs-CZ" dirty="0"/>
          </a:p>
          <a:p>
            <a:pPr lvl="0"/>
            <a:r>
              <a:rPr lang="cs-CZ" i="1" dirty="0"/>
              <a:t>R</a:t>
            </a:r>
            <a:r>
              <a:rPr lang="cs-CZ" i="1" baseline="-25000" dirty="0"/>
              <a:t>N </a:t>
            </a:r>
            <a:r>
              <a:rPr lang="cs-CZ" i="1" dirty="0"/>
              <a:t> = R</a:t>
            </a:r>
            <a:r>
              <a:rPr lang="cs-CZ" i="1" baseline="-25000" dirty="0"/>
              <a:t>V</a:t>
            </a:r>
            <a:endParaRPr lang="cs-CZ" dirty="0"/>
          </a:p>
          <a:p>
            <a:pPr lvl="0"/>
            <a:r>
              <a:rPr lang="cs-CZ" dirty="0"/>
              <a:t>R</a:t>
            </a:r>
            <a:r>
              <a:rPr lang="cs-CZ" baseline="-25000" dirty="0"/>
              <a:t>N </a:t>
            </a:r>
            <a:r>
              <a:rPr lang="cs-CZ" dirty="0"/>
              <a:t> &lt; R</a:t>
            </a:r>
            <a:r>
              <a:rPr lang="cs-CZ" baseline="-25000" dirty="0"/>
              <a:t>V</a:t>
            </a:r>
            <a:endParaRPr lang="cs-CZ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  <a:tabLst>
                <a:tab pos="228600" algn="l"/>
              </a:tabLst>
            </a:pP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3374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40CC851-ABF2-4A5F-8584-2DE056C2B0A6}"/>
              </a:ext>
            </a:extLst>
          </p:cNvPr>
          <p:cNvSpPr/>
          <p:nvPr/>
        </p:nvSpPr>
        <p:spPr>
          <a:xfrm>
            <a:off x="489600" y="628601"/>
            <a:ext cx="7149600" cy="3457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Základní ukazatele ekonomického hodnocení efektivnosti podnikatelské činnosti</a:t>
            </a:r>
          </a:p>
          <a:p>
            <a:pPr marL="0" lvl="1" algn="ctr">
              <a:lnSpc>
                <a:spcPct val="115000"/>
              </a:lnSpc>
            </a:pPr>
            <a:endParaRPr lang="cs-CZ" sz="2600" b="1" cap="all" dirty="0">
              <a:solidFill>
                <a:srgbClr val="307871"/>
              </a:solidFill>
              <a:latin typeface="+mj-lt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hodnocení transformace množství a struktury zdrojů na požadovaný hodnotový výstup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každou formu aktivity platí určitý relevantní ukazatel hodnotového výstupu</a:t>
            </a: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BC64998-572B-44F7-B3B5-A6D91DEAA3C3}"/>
              </a:ext>
            </a:extLst>
          </p:cNvPr>
          <p:cNvSpPr/>
          <p:nvPr/>
        </p:nvSpPr>
        <p:spPr>
          <a:xfrm>
            <a:off x="583200" y="527392"/>
            <a:ext cx="7077600" cy="3533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4000"/>
              </a:lnSpc>
            </a:pPr>
            <a:r>
              <a:rPr lang="cs-CZ" sz="2200" b="1" dirty="0">
                <a:latin typeface="+mj-lt"/>
              </a:rPr>
              <a:t>Kritéria ekonomické racionality uskutečňování konkrétních aktivit</a:t>
            </a:r>
          </a:p>
          <a:p>
            <a:pPr lvl="0" algn="ctr">
              <a:lnSpc>
                <a:spcPct val="114000"/>
              </a:lnSpc>
            </a:pPr>
            <a:endParaRPr lang="cs-CZ" sz="2200" b="1" dirty="0">
              <a:latin typeface="+mj-lt"/>
            </a:endParaRPr>
          </a:p>
          <a:p>
            <a:pPr marL="342900" lvl="0" indent="-342900">
              <a:lnSpc>
                <a:spcPct val="114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</a:rPr>
              <a:t>hospodárnost</a:t>
            </a:r>
            <a:r>
              <a:rPr lang="cs-CZ" sz="2200" dirty="0">
                <a:latin typeface="+mj-lt"/>
              </a:rPr>
              <a:t> – ve formě úspornosti a výtěžnosti</a:t>
            </a:r>
          </a:p>
          <a:p>
            <a:pPr marL="342900" lvl="0" indent="-342900">
              <a:lnSpc>
                <a:spcPct val="114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</a:rPr>
              <a:t>ekonomická účinnost</a:t>
            </a:r>
            <a:r>
              <a:rPr lang="cs-CZ" sz="2200" dirty="0">
                <a:latin typeface="+mj-lt"/>
              </a:rPr>
              <a:t> vynaložených nákladů – poměr výnosů a vynaložených nákladů </a:t>
            </a:r>
          </a:p>
          <a:p>
            <a:pPr marL="342900" lvl="0" indent="-342900">
              <a:lnSpc>
                <a:spcPct val="114000"/>
              </a:lnSpc>
              <a:buFont typeface="Symbol" panose="05050102010706020507" pitchFamily="18" charset="2"/>
              <a:buChar char=""/>
            </a:pPr>
            <a:r>
              <a:rPr lang="cs-CZ" sz="2200" b="1" dirty="0">
                <a:latin typeface="+mj-lt"/>
              </a:rPr>
              <a:t>efektivnost transformace</a:t>
            </a:r>
            <a:r>
              <a:rPr lang="cs-CZ" sz="2200" dirty="0">
                <a:latin typeface="+mj-lt"/>
              </a:rPr>
              <a:t> – posuzování dosažených efektů ve vztahu k zadaným úkolům a cílům</a:t>
            </a:r>
          </a:p>
        </p:txBody>
      </p:sp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6DEFFDFE-8596-4A57-82D5-A268FF90385C}"/>
                  </a:ext>
                </a:extLst>
              </p:cNvPr>
              <p:cNvSpPr/>
              <p:nvPr/>
            </p:nvSpPr>
            <p:spPr>
              <a:xfrm>
                <a:off x="554400" y="513478"/>
                <a:ext cx="7228800" cy="43788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Bef>
                    <a:spcPts val="600"/>
                  </a:spcBef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Celkové náklady jako funkce  objemu produktů </a:t>
                </a:r>
              </a:p>
              <a:p>
                <a:pPr marL="342900" indent="-342900" algn="just">
                  <a:lnSpc>
                    <a:spcPct val="115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zahrneme všechny složky nákladů, které se podílely na vzniku objemu produktů, které podnik ve sledovaném období realizoval</a:t>
                </a:r>
              </a:p>
              <a:p>
                <a:pPr marL="342900" indent="-342900" algn="just">
                  <a:lnSpc>
                    <a:spcPct val="115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celkové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jsou funkcí objemu výrobků či služeb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cs-CZ" sz="10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just">
                  <a:lnSpc>
                    <a:spcPct val="115000"/>
                  </a:lnSpc>
                  <a:spcBef>
                    <a:spcPts val="600"/>
                  </a:spcBef>
                </a:pPr>
                <a:r>
                  <a:rPr lang="cs-CZ" sz="2200" dirty="0"/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=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200" dirty="0">
                    <a:latin typeface="+mj-lt"/>
                  </a:rPr>
                  <a:t> [Kč</a:t>
                </a:r>
                <a:r>
                  <a:rPr lang="en-US" sz="2200" dirty="0">
                    <a:latin typeface="+mj-lt"/>
                  </a:rPr>
                  <a:t>]</a:t>
                </a:r>
                <a:endParaRPr lang="cs-CZ" sz="2200" dirty="0">
                  <a:latin typeface="+mj-lt"/>
                </a:endParaRPr>
              </a:p>
              <a:p>
                <a:pPr indent="180340" algn="just">
                  <a:lnSpc>
                    <a:spcPct val="115000"/>
                  </a:lnSpc>
                  <a:spcBef>
                    <a:spcPts val="600"/>
                  </a:spcBef>
                </a:pPr>
                <a:endParaRPr lang="cs-CZ" sz="1000" dirty="0">
                  <a:latin typeface="+mj-lt"/>
                </a:endParaRPr>
              </a:p>
              <a:p>
                <a:pPr marL="342900" indent="-342900" algn="just">
                  <a:lnSpc>
                    <a:spcPct val="115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při růstu objemu produkce musejí růst i celkové náklady, opak je vyloučen!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6DEFFDFE-8596-4A57-82D5-A268FF9038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00" y="513478"/>
                <a:ext cx="7228800" cy="4378827"/>
              </a:xfrm>
              <a:prstGeom prst="rect">
                <a:avLst/>
              </a:prstGeom>
              <a:blipFill>
                <a:blip r:embed="rId3"/>
                <a:stretch>
                  <a:fillRect l="-1096" t="-556" r="-1096" b="-1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7F85C8A7-3112-45E0-884D-780DC84E683E}"/>
                  </a:ext>
                </a:extLst>
              </p:cNvPr>
              <p:cNvSpPr/>
              <p:nvPr/>
            </p:nvSpPr>
            <p:spPr>
              <a:xfrm>
                <a:off x="648000" y="628601"/>
                <a:ext cx="7142400" cy="356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Průměrné náklady 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podíl celkových nákladů na jednotku produkce za sledované období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/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∅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=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>
                    <a:latin typeface="+mj-lt"/>
                  </a:rPr>
                  <a:t>[Kč/j]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uplatnění tohoto ukazatele je možné pouze v případě homogenní produkce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F85C8A7-3112-45E0-884D-780DC84E68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00" y="628601"/>
                <a:ext cx="7142400" cy="3563220"/>
              </a:xfrm>
              <a:prstGeom prst="rect">
                <a:avLst/>
              </a:prstGeom>
              <a:blipFill rotWithShape="0">
                <a:blip r:embed="rId3"/>
                <a:stretch>
                  <a:fillRect l="-939" t="-684" r="-1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FFAD493-F6CB-4176-B20E-7ACA24ADD363}"/>
                  </a:ext>
                </a:extLst>
              </p:cNvPr>
              <p:cNvSpPr/>
              <p:nvPr/>
            </p:nvSpPr>
            <p:spPr>
              <a:xfrm>
                <a:off x="410400" y="628601"/>
                <a:ext cx="7250400" cy="4102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Přírůstkové náklady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jako hraniční náklady, které se vztahují na změnu v celkových nákladech při změně v poskytované produkci o jednotku produkce: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období 1 - změněná produkce a náklady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období 0 -  původní produkce a náklady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r>
                  <a:rPr lang="en-US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[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Kč/j</a:t>
                </a:r>
                <a:r>
                  <a:rPr lang="en-US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k analýze krátkodobých rozhodnutí o objemu produkce a maximalizaci zisku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FFAD493-F6CB-4176-B20E-7ACA24ADD3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00" y="628601"/>
                <a:ext cx="7250400" cy="4102854"/>
              </a:xfrm>
              <a:prstGeom prst="rect">
                <a:avLst/>
              </a:prstGeom>
              <a:blipFill>
                <a:blip r:embed="rId3"/>
                <a:stretch>
                  <a:fillRect l="-924" t="-594" r="-1008" b="-22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C35D214-A828-40D6-A167-D0280194895A}"/>
                  </a:ext>
                </a:extLst>
              </p:cNvPr>
              <p:cNvSpPr/>
              <p:nvPr/>
            </p:nvSpPr>
            <p:spPr>
              <a:xfrm>
                <a:off x="460800" y="628601"/>
                <a:ext cx="7149600" cy="278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Hrubé rozpětí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rozdíl mezi výnosy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a přímými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𝑃𝑁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endParaRPr lang="cs-CZ" sz="2200" i="1" dirty="0">
                  <a:latin typeface="+mj-lt"/>
                </a:endParaRPr>
              </a:p>
              <a:p>
                <a:pPr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𝐻𝑅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=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𝑃𝑁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>
                    <a:latin typeface="+mj-lt"/>
                  </a:rPr>
                  <a:t>[Kč]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podpora růstu hrubého rozpětí - slouží k „úhradě“ nepřímých nákladů a tím k tvorbě zisku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C35D214-A828-40D6-A167-D028019489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" y="628601"/>
                <a:ext cx="7149600" cy="2784545"/>
              </a:xfrm>
              <a:prstGeom prst="rect">
                <a:avLst/>
              </a:prstGeom>
              <a:blipFill>
                <a:blip r:embed="rId3"/>
                <a:stretch>
                  <a:fillRect l="-1024" t="-875" r="-1195" b="-37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0F0E1BB-21BF-4DA0-8300-8FA69AC7B975}"/>
                  </a:ext>
                </a:extLst>
              </p:cNvPr>
              <p:cNvSpPr/>
              <p:nvPr/>
            </p:nvSpPr>
            <p:spPr>
              <a:xfrm>
                <a:off x="511200" y="498953"/>
                <a:ext cx="7106400" cy="3173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Rentabilita (výnosnost) nákladů 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lze jej vyjádřit v procentech nebo v absolutní hodnotě jako podíl zisku ke zvoleným nákladům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říká, kolik korun zisku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𝑍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nám přinese jedna vynaložená koruna nákladů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indent="180340" algn="just">
                  <a:lnSpc>
                    <a:spcPct val="115000"/>
                  </a:lnSpc>
                </a:pPr>
                <a:endParaRPr lang="cs-CZ" sz="2200" i="1" dirty="0">
                  <a:latin typeface="+mj-lt"/>
                </a:endParaRPr>
              </a:p>
              <a:p>
                <a:pPr indent="180340"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 =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>
                    <a:latin typeface="+mj-lt"/>
                  </a:rPr>
                  <a:t>[Kč]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180340"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0F0E1BB-21BF-4DA0-8300-8FA69AC7B9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0" y="498953"/>
                <a:ext cx="7106400" cy="3173882"/>
              </a:xfrm>
              <a:prstGeom prst="rect">
                <a:avLst/>
              </a:prstGeom>
              <a:blipFill>
                <a:blip r:embed="rId3"/>
                <a:stretch>
                  <a:fillRect l="-1029" t="-769" r="-1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32DFC88-6F50-4145-BCA5-756BABB598B4}"/>
                  </a:ext>
                </a:extLst>
              </p:cNvPr>
              <p:cNvSpPr/>
              <p:nvPr/>
            </p:nvSpPr>
            <p:spPr>
              <a:xfrm>
                <a:off x="619200" y="527392"/>
                <a:ext cx="7077600" cy="356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Rentabilita (výnosnost) výnosů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lze jej vyjádřit v procentech nebo v absolutní hodnotě jako podíl zisku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𝑍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k výnosům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říká, kolik zisku nám přinese jedna koruna výnosů</a:t>
                </a:r>
              </a:p>
              <a:p>
                <a:pPr indent="180340" algn="just">
                  <a:lnSpc>
                    <a:spcPct val="115000"/>
                  </a:lnSpc>
                </a:pPr>
                <a:endParaRPr lang="cs-CZ" sz="2200" i="1" dirty="0">
                  <a:latin typeface="+mj-lt"/>
                </a:endParaRPr>
              </a:p>
              <a:p>
                <a:pPr indent="180340"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 =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sz="2200" dirty="0">
                    <a:latin typeface="+mj-lt"/>
                  </a:rPr>
                  <a:t>[</a:t>
                </a:r>
                <a:r>
                  <a:rPr lang="cs-CZ" sz="2200" dirty="0">
                    <a:latin typeface="+mj-lt"/>
                  </a:rPr>
                  <a:t>Kč]</a:t>
                </a:r>
              </a:p>
              <a:p>
                <a:pPr indent="180340" algn="just"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</a:rPr>
                  <a:t>dlouhodobým trendem je, aby rentabilita byla co nejvyšší a v čase rostla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32DFC88-6F50-4145-BCA5-756BABB598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00" y="527392"/>
                <a:ext cx="7077600" cy="3563220"/>
              </a:xfrm>
              <a:prstGeom prst="rect">
                <a:avLst/>
              </a:prstGeom>
              <a:blipFill>
                <a:blip r:embed="rId3"/>
                <a:stretch>
                  <a:fillRect l="-1034" t="-685" r="-1120" b="-25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700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760</Words>
  <Application>Microsoft Macintosh PowerPoint</Application>
  <PresentationFormat>Předvádění na obrazovce (16:9)</PresentationFormat>
  <Paragraphs>158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 Math</vt:lpstr>
      <vt:lpstr>Courier New</vt:lpstr>
      <vt:lpstr>DejaVu Sans</vt:lpstr>
      <vt:lpstr>StarSymbol</vt:lpstr>
      <vt:lpstr>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354</cp:revision>
  <dcterms:created xsi:type="dcterms:W3CDTF">2016-07-06T15:42:34Z</dcterms:created>
  <dcterms:modified xsi:type="dcterms:W3CDTF">2023-11-05T16:33:47Z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