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8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15" r:id="rId12"/>
    <p:sldId id="338" r:id="rId13"/>
    <p:sldId id="337" r:id="rId14"/>
    <p:sldId id="336" r:id="rId15"/>
    <p:sldId id="335" r:id="rId16"/>
    <p:sldId id="334" r:id="rId17"/>
    <p:sldId id="332" r:id="rId18"/>
    <p:sldId id="331" r:id="rId19"/>
    <p:sldId id="330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árka Čemerková" initials="ŠČ" lastIdx="0" clrIdx="0">
    <p:extLst>
      <p:ext uri="{19B8F6BF-5375-455C-9EA6-DF929625EA0E}">
        <p15:presenceInfo xmlns:p15="http://schemas.microsoft.com/office/powerpoint/2012/main" userId="S-1-5-21-1934215353-1503137679-3599522489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2945" autoAdjust="0"/>
  </p:normalViewPr>
  <p:slideViewPr>
    <p:cSldViewPr snapToGrid="0">
      <p:cViewPr varScale="1">
        <p:scale>
          <a:sx n="93" d="100"/>
          <a:sy n="93" d="100"/>
        </p:scale>
        <p:origin x="208" y="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133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26.11.23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Kalkulace </a:t>
            </a:r>
            <a:r>
              <a:rPr lang="cs-CZ" sz="2600" b="1" cap="all" dirty="0" err="1">
                <a:solidFill>
                  <a:schemeClr val="bg1"/>
                </a:solidFill>
              </a:rPr>
              <a:t>ii</a:t>
            </a:r>
            <a:endParaRPr lang="cs-CZ" sz="26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vybranými technikami kalkulací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613B937-B569-4748-B375-65963FACF1A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0400" y="1159282"/>
          <a:ext cx="7236000" cy="2092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3200">
                  <a:extLst>
                    <a:ext uri="{9D8B030D-6E8A-4147-A177-3AD203B41FA5}">
                      <a16:colId xmlns:a16="http://schemas.microsoft.com/office/drawing/2014/main" val="3138978881"/>
                    </a:ext>
                  </a:extLst>
                </a:gridCol>
                <a:gridCol w="1166400">
                  <a:extLst>
                    <a:ext uri="{9D8B030D-6E8A-4147-A177-3AD203B41FA5}">
                      <a16:colId xmlns:a16="http://schemas.microsoft.com/office/drawing/2014/main" val="4011158681"/>
                    </a:ext>
                  </a:extLst>
                </a:gridCol>
                <a:gridCol w="1216800">
                  <a:extLst>
                    <a:ext uri="{9D8B030D-6E8A-4147-A177-3AD203B41FA5}">
                      <a16:colId xmlns:a16="http://schemas.microsoft.com/office/drawing/2014/main" val="2970974277"/>
                    </a:ext>
                  </a:extLst>
                </a:gridCol>
                <a:gridCol w="1166400">
                  <a:extLst>
                    <a:ext uri="{9D8B030D-6E8A-4147-A177-3AD203B41FA5}">
                      <a16:colId xmlns:a16="http://schemas.microsoft.com/office/drawing/2014/main" val="1516875673"/>
                    </a:ext>
                  </a:extLst>
                </a:gridCol>
                <a:gridCol w="1123200">
                  <a:extLst>
                    <a:ext uri="{9D8B030D-6E8A-4147-A177-3AD203B41FA5}">
                      <a16:colId xmlns:a16="http://schemas.microsoft.com/office/drawing/2014/main" val="3210173547"/>
                    </a:ext>
                  </a:extLst>
                </a:gridCol>
              </a:tblGrid>
              <a:tr h="2882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Položka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NA JEDN.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cs-CZ" sz="1600" baseline="-25000">
                          <a:solidFill>
                            <a:schemeClr val="tx1"/>
                          </a:solidFill>
                          <a:effectLst/>
                        </a:rPr>
                        <a:t>NA JEDN.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06472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40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5770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332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Přímý materiál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1360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38 400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	480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362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Přímé mzdy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21360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	2,25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09335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Výrobní režie VR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27,27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20,45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961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Vlastní náklady výroby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330,27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502,70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006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Správní režie SR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5,62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8,99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685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Vlastní náklady výkonu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14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4515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335,89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1825" algn="dec"/>
                        </a:tabLs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	511,69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7934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344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3D51C65-E8F1-44F7-8444-3F1537A24450}"/>
              </a:ext>
            </a:extLst>
          </p:cNvPr>
          <p:cNvSpPr/>
          <p:nvPr/>
        </p:nvSpPr>
        <p:spPr>
          <a:xfrm>
            <a:off x="349590" y="728992"/>
            <a:ext cx="7425373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Kalkulace dělením poměrovými čísly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výrob zaměřených na tvarově či rozměrově příbuzné produkty, které se pro rozdělovanou nákladovou položku dají transformovat na jediný produkt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využívá se výhod kalkulace prostým dělením, která je jednoduchá a přesná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E3D51C65-E8F1-44F7-8444-3F1537A24450}"/>
              </a:ext>
            </a:extLst>
          </p:cNvPr>
          <p:cNvSpPr/>
          <p:nvPr/>
        </p:nvSpPr>
        <p:spPr>
          <a:xfrm>
            <a:off x="455247" y="1046153"/>
            <a:ext cx="7425373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odpovídá na otázku, jak by byly přiřazeny režijní náklady (nepřímé), kdyby podnik fiktivně poskytoval jeden výrobek či službu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homogenizuje sortiment pro výpočet (ukazuje, kolikrát je služba/výrobek náročnější, výkonnější než ta druhá a zohledňuje to při rozdělení režijních nákladů)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668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58B9D28-05F2-4416-8EBE-12A4AA626027}"/>
              </a:ext>
            </a:extLst>
          </p:cNvPr>
          <p:cNvSpPr/>
          <p:nvPr/>
        </p:nvSpPr>
        <p:spPr>
          <a:xfrm>
            <a:off x="468404" y="628601"/>
            <a:ext cx="7170796" cy="2486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základem je správná volba </a:t>
            </a: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konvenčního (fiktivního) výrobku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(smluvené, dohodnuté služby/výrobku) a </a:t>
            </a:r>
            <a:r>
              <a:rPr lang="cs-CZ" sz="22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</a:t>
            </a: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poměrových čísel:</a:t>
            </a:r>
            <a:endParaRPr lang="cs-CZ" sz="22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řada poměrových čísel vystihuje podobnost – například časovou náročnost, velikost, pracnost</a:t>
            </a:r>
          </a:p>
          <a:p>
            <a:pPr marL="742950" lvl="1" indent="-28575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každou položku režijních nákladů lze zvolit jinou řadu poměrových čísel</a:t>
            </a: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AAED4553-0BA4-4230-BFE4-22EE908B0687}"/>
              </a:ext>
            </a:extLst>
          </p:cNvPr>
          <p:cNvSpPr/>
          <p:nvPr/>
        </p:nvSpPr>
        <p:spPr>
          <a:xfrm>
            <a:off x="474840" y="527392"/>
            <a:ext cx="7265160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 kalkulace dělením s poměrovými čísly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Určíme konvenční produkt, k tomuto produktu přiřadíme poměrové číslo 1.</a:t>
            </a:r>
          </a:p>
          <a:p>
            <a:pPr marL="457200" lvl="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Vypočítáme poměrová čísla pro ostatní produkty: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kern="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produkty se liší </a:t>
            </a:r>
            <a:r>
              <a:rPr lang="cs-CZ" b="1" kern="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výkonem: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3895" algn="just">
              <a:spcAft>
                <a:spcPts val="60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PČ = výkon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konv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výrobku / výkon ostatních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pc="150" dirty="0">
                <a:ea typeface="Calibri" panose="020F0502020204030204" pitchFamily="34" charset="0"/>
                <a:cs typeface="Times New Roman" panose="02020603050405020304" pitchFamily="18" charset="0"/>
              </a:rPr>
              <a:t>produkty se liší </a:t>
            </a:r>
            <a:r>
              <a:rPr lang="cs-CZ" b="1" spc="150" dirty="0">
                <a:ea typeface="Calibri" panose="020F0502020204030204" pitchFamily="34" charset="0"/>
                <a:cs typeface="Times New Roman" panose="02020603050405020304" pitchFamily="18" charset="0"/>
              </a:rPr>
              <a:t>rozměrem</a:t>
            </a:r>
            <a:r>
              <a:rPr lang="cs-CZ" spc="150" dirty="0">
                <a:ea typeface="Calibri" panose="020F0502020204030204" pitchFamily="34" charset="0"/>
                <a:cs typeface="Times New Roman" panose="02020603050405020304" pitchFamily="18" charset="0"/>
              </a:rPr>
              <a:t> či </a:t>
            </a:r>
            <a:r>
              <a:rPr lang="cs-CZ" b="1" spc="150" dirty="0">
                <a:ea typeface="Calibri" panose="020F0502020204030204" pitchFamily="34" charset="0"/>
                <a:cs typeface="Times New Roman" panose="02020603050405020304" pitchFamily="18" charset="0"/>
              </a:rPr>
              <a:t>pracností</a:t>
            </a:r>
            <a:r>
              <a:rPr lang="cs-CZ" spc="15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62280" indent="221615" algn="just">
              <a:spcAft>
                <a:spcPts val="60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   PČ = pracnost ostatních / pracnost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konv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. výrobku </a:t>
            </a:r>
          </a:p>
          <a:p>
            <a:pPr marL="683895" algn="just">
              <a:spcAft>
                <a:spcPts val="600"/>
              </a:spcAf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91E2887-64A0-422A-AB93-D165063A359F}"/>
              </a:ext>
            </a:extLst>
          </p:cNvPr>
          <p:cNvSpPr/>
          <p:nvPr/>
        </p:nvSpPr>
        <p:spPr>
          <a:xfrm>
            <a:off x="280440" y="628601"/>
            <a:ext cx="7488360" cy="3147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14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Určíme celkové přepočítané množství produktu </a:t>
            </a:r>
            <a:r>
              <a:rPr lang="cs-CZ" sz="22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‘ –  vynásobíme skutečnou výrobu poměrovým číslem pro všechny produkty a sečteme</a:t>
            </a:r>
          </a:p>
          <a:p>
            <a:pPr marL="457200" lvl="0" indent="-457200" algn="just">
              <a:lnSpc>
                <a:spcPct val="114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Stanovíme sazbu celkových nákladů na jednotku přepočtené produkce – celkovou výši nákladů vydělíme celkovou úrovní přepočtené výroby </a:t>
            </a:r>
            <a:r>
              <a:rPr lang="cs-CZ" sz="22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´</a:t>
            </a:r>
          </a:p>
          <a:p>
            <a:pPr marL="457200" lvl="0" indent="-457200" algn="just">
              <a:lnSpc>
                <a:spcPct val="114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Vypočítáme celkové náklady na kalkulační jednici – vynásobíme sazbu jednotlivými poměrovými čísly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2C3E52C0-4FA5-4412-B2A7-16FCD4B10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311" y="712796"/>
            <a:ext cx="7086089" cy="198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619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algn="l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1975" algn="dec"/>
              </a:tabLst>
            </a:pP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Firma Plastik s. r. o. vyrábí tří druhy zahradních stolů, které se liší velikostí a tím i pracností jejich výroby. Celkové režijní náklady činí 541 000 Kč. </a:t>
            </a:r>
            <a:r>
              <a:rPr lang="cs-CZ" alt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Ro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zdělte celkové režijní náklady na jednotlivé sortimentní položky i na jednici výroby.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85191E40-B125-4B6D-A33E-482D9455C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617139"/>
              </p:ext>
            </p:extLst>
          </p:nvPr>
        </p:nvGraphicFramePr>
        <p:xfrm>
          <a:off x="777600" y="3125575"/>
          <a:ext cx="6796801" cy="1159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7852">
                  <a:extLst>
                    <a:ext uri="{9D8B030D-6E8A-4147-A177-3AD203B41FA5}">
                      <a16:colId xmlns:a16="http://schemas.microsoft.com/office/drawing/2014/main" val="3084649204"/>
                    </a:ext>
                  </a:extLst>
                </a:gridCol>
                <a:gridCol w="1495937">
                  <a:extLst>
                    <a:ext uri="{9D8B030D-6E8A-4147-A177-3AD203B41FA5}">
                      <a16:colId xmlns:a16="http://schemas.microsoft.com/office/drawing/2014/main" val="562638188"/>
                    </a:ext>
                  </a:extLst>
                </a:gridCol>
                <a:gridCol w="2523012">
                  <a:extLst>
                    <a:ext uri="{9D8B030D-6E8A-4147-A177-3AD203B41FA5}">
                      <a16:colId xmlns:a16="http://schemas.microsoft.com/office/drawing/2014/main" val="1873036562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487720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3 000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219091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356837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974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B121D8D-714D-406B-98DE-A38F7753116B}"/>
              </a:ext>
            </a:extLst>
          </p:cNvPr>
          <p:cNvSpPr/>
          <p:nvPr/>
        </p:nvSpPr>
        <p:spPr>
          <a:xfrm>
            <a:off x="309600" y="394383"/>
            <a:ext cx="7279200" cy="278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konvenčního výrobku a výpočet poměrových čísel: </a:t>
            </a:r>
          </a:p>
          <a:p>
            <a:pPr lvl="1"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 konvenční výrobek „A“ – zde PČ = 1</a:t>
            </a:r>
          </a:p>
          <a:p>
            <a:pPr lvl="1"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„A“ … 4 minuty </a:t>
            </a:r>
          </a:p>
          <a:p>
            <a:pPr lvl="1"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„C“ … 2 minuty, tj. v čase výroby „C“  lze vyroubit pouze polovinu výrobku „A“, tzn. PČ =  ½.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9F3D8901-000C-4546-A038-BB260AF5D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127438"/>
              </p:ext>
            </p:extLst>
          </p:nvPr>
        </p:nvGraphicFramePr>
        <p:xfrm>
          <a:off x="561601" y="3274137"/>
          <a:ext cx="7415999" cy="1474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3814">
                  <a:extLst>
                    <a:ext uri="{9D8B030D-6E8A-4147-A177-3AD203B41FA5}">
                      <a16:colId xmlns:a16="http://schemas.microsoft.com/office/drawing/2014/main" val="4290452919"/>
                    </a:ext>
                  </a:extLst>
                </a:gridCol>
                <a:gridCol w="1578111">
                  <a:extLst>
                    <a:ext uri="{9D8B030D-6E8A-4147-A177-3AD203B41FA5}">
                      <a16:colId xmlns:a16="http://schemas.microsoft.com/office/drawing/2014/main" val="3831106982"/>
                    </a:ext>
                  </a:extLst>
                </a:gridCol>
                <a:gridCol w="2107892">
                  <a:extLst>
                    <a:ext uri="{9D8B030D-6E8A-4147-A177-3AD203B41FA5}">
                      <a16:colId xmlns:a16="http://schemas.microsoft.com/office/drawing/2014/main" val="1098141055"/>
                    </a:ext>
                  </a:extLst>
                </a:gridCol>
                <a:gridCol w="1416182">
                  <a:extLst>
                    <a:ext uri="{9D8B030D-6E8A-4147-A177-3AD203B41FA5}">
                      <a16:colId xmlns:a16="http://schemas.microsoft.com/office/drawing/2014/main" val="2397456876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PČ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13689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3 000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90676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5/4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97106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087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2/4=1/2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6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5A68A25-717C-445E-B0D8-688FE0E0D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258441"/>
              </p:ext>
            </p:extLst>
          </p:nvPr>
        </p:nvGraphicFramePr>
        <p:xfrm>
          <a:off x="352800" y="1449387"/>
          <a:ext cx="7775998" cy="17648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6116">
                  <a:extLst>
                    <a:ext uri="{9D8B030D-6E8A-4147-A177-3AD203B41FA5}">
                      <a16:colId xmlns:a16="http://schemas.microsoft.com/office/drawing/2014/main" val="2588418401"/>
                    </a:ext>
                  </a:extLst>
                </a:gridCol>
                <a:gridCol w="1811874">
                  <a:extLst>
                    <a:ext uri="{9D8B030D-6E8A-4147-A177-3AD203B41FA5}">
                      <a16:colId xmlns:a16="http://schemas.microsoft.com/office/drawing/2014/main" val="3194626499"/>
                    </a:ext>
                  </a:extLst>
                </a:gridCol>
                <a:gridCol w="2317556">
                  <a:extLst>
                    <a:ext uri="{9D8B030D-6E8A-4147-A177-3AD203B41FA5}">
                      <a16:colId xmlns:a16="http://schemas.microsoft.com/office/drawing/2014/main" val="3000754341"/>
                    </a:ext>
                  </a:extLst>
                </a:gridCol>
                <a:gridCol w="618867">
                  <a:extLst>
                    <a:ext uri="{9D8B030D-6E8A-4147-A177-3AD203B41FA5}">
                      <a16:colId xmlns:a16="http://schemas.microsoft.com/office/drawing/2014/main" val="1470376145"/>
                    </a:ext>
                  </a:extLst>
                </a:gridCol>
                <a:gridCol w="841585">
                  <a:extLst>
                    <a:ext uri="{9D8B030D-6E8A-4147-A177-3AD203B41FA5}">
                      <a16:colId xmlns:a16="http://schemas.microsoft.com/office/drawing/2014/main" val="2793738880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PČ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Q´ [ks]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491572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810593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5/4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79324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1/2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2 500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26361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1170" algn="dec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10 500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0771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5BAB9840-D032-455E-AB1F-15B2E4864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801" y="690658"/>
            <a:ext cx="7163999" cy="3762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1488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471488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Přepočet výroby </a:t>
            </a:r>
            <a:r>
              <a:rPr kumimoji="0" lang="cs-CZ" altLang="cs-CZ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Q´</a:t>
            </a:r>
            <a:r>
              <a:rPr lang="cs-CZ" alt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lang="cs-CZ" altLang="cs-CZ" sz="2200" u="sng" dirty="0">
              <a:latin typeface="+mj-lt"/>
              <a:cs typeface="Times New Roman" panose="02020603050405020304" pitchFamily="18" charset="0"/>
            </a:endParaRP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kumimoji="0" lang="cs-CZ" altLang="cs-CZ" sz="22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lang="cs-CZ" altLang="cs-CZ" sz="2200" dirty="0">
              <a:latin typeface="+mj-lt"/>
              <a:cs typeface="Times New Roman" panose="02020603050405020304" pitchFamily="18" charset="0"/>
            </a:endParaRPr>
          </a:p>
          <a:p>
            <a:pPr marL="457200" marR="0" lvl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71488" algn="dec"/>
              </a:tabLst>
            </a:pP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1488" algn="dec"/>
              </a:tabLst>
            </a:pP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1488" algn="dec"/>
              </a:tabLst>
            </a:pPr>
            <a:endParaRPr lang="cs-CZ" alt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1488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Kdyby podnik vyráběl pouze výrobek „A“, vyrobil by 10 500 ks.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1078206-DF77-4185-86CF-2DB04D0AFC60}"/>
                  </a:ext>
                </a:extLst>
              </p:cNvPr>
              <p:cNvSpPr/>
              <p:nvPr/>
            </p:nvSpPr>
            <p:spPr>
              <a:xfrm>
                <a:off x="446400" y="527392"/>
                <a:ext cx="7178400" cy="2175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Stanovení sazby celkových nákladů na jednotku přepočtené výroby:</a:t>
                </a:r>
              </a:p>
              <a:p>
                <a:pPr marL="457200"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541000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10500</m:t>
                        </m:r>
                      </m:den>
                    </m:f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=51,52 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Kč/ks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Výpočet výrobní režie na kalkulační jednici a na sortimentní druh</a:t>
                </a: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1078206-DF77-4185-86CF-2DB04D0AFC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00" y="527392"/>
                <a:ext cx="7178400" cy="2175083"/>
              </a:xfrm>
              <a:prstGeom prst="rect">
                <a:avLst/>
              </a:prstGeom>
              <a:blipFill>
                <a:blip r:embed="rId3"/>
                <a:stretch>
                  <a:fillRect l="-934" t="-1124" r="-1019" b="-50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4474701C-1168-4464-9A64-E38ECB79F7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828490"/>
              </p:ext>
            </p:extLst>
          </p:nvPr>
        </p:nvGraphicFramePr>
        <p:xfrm>
          <a:off x="370377" y="2930927"/>
          <a:ext cx="8161623" cy="15688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2420">
                  <a:extLst>
                    <a:ext uri="{9D8B030D-6E8A-4147-A177-3AD203B41FA5}">
                      <a16:colId xmlns:a16="http://schemas.microsoft.com/office/drawing/2014/main" val="310184576"/>
                    </a:ext>
                  </a:extLst>
                </a:gridCol>
                <a:gridCol w="938177">
                  <a:extLst>
                    <a:ext uri="{9D8B030D-6E8A-4147-A177-3AD203B41FA5}">
                      <a16:colId xmlns:a16="http://schemas.microsoft.com/office/drawing/2014/main" val="2035480122"/>
                    </a:ext>
                  </a:extLst>
                </a:gridCol>
                <a:gridCol w="1101491">
                  <a:extLst>
                    <a:ext uri="{9D8B030D-6E8A-4147-A177-3AD203B41FA5}">
                      <a16:colId xmlns:a16="http://schemas.microsoft.com/office/drawing/2014/main" val="4191251870"/>
                    </a:ext>
                  </a:extLst>
                </a:gridCol>
                <a:gridCol w="659727">
                  <a:extLst>
                    <a:ext uri="{9D8B030D-6E8A-4147-A177-3AD203B41FA5}">
                      <a16:colId xmlns:a16="http://schemas.microsoft.com/office/drawing/2014/main" val="870209029"/>
                    </a:ext>
                  </a:extLst>
                </a:gridCol>
                <a:gridCol w="898124">
                  <a:extLst>
                    <a:ext uri="{9D8B030D-6E8A-4147-A177-3AD203B41FA5}">
                      <a16:colId xmlns:a16="http://schemas.microsoft.com/office/drawing/2014/main" val="1833311050"/>
                    </a:ext>
                  </a:extLst>
                </a:gridCol>
                <a:gridCol w="1413838">
                  <a:extLst>
                    <a:ext uri="{9D8B030D-6E8A-4147-A177-3AD203B41FA5}">
                      <a16:colId xmlns:a16="http://schemas.microsoft.com/office/drawing/2014/main" val="1256968627"/>
                    </a:ext>
                  </a:extLst>
                </a:gridCol>
                <a:gridCol w="1257846">
                  <a:extLst>
                    <a:ext uri="{9D8B030D-6E8A-4147-A177-3AD203B41FA5}">
                      <a16:colId xmlns:a16="http://schemas.microsoft.com/office/drawing/2014/main" val="2494360061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Sortimentní položka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Výroba [ks]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Pracnost [min/ks]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PČ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Q´ [ks]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N/sort. pol. [Kč]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N/jednici [Kč/ks]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23824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Zahradní stůl „A“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154 560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51,52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60679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Zahradní stůl „B“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5/4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257 600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64,40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796969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Zahradní stůl „C“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2/4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2 500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128 800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25,76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543456"/>
                  </a:ext>
                </a:extLst>
              </a:tr>
              <a:tr h="1797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1170" algn="dec"/>
                        </a:tabLs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10 500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540 960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313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DE40036-5953-476A-98B5-9F294EBD28B9}"/>
              </a:ext>
            </a:extLst>
          </p:cNvPr>
          <p:cNvSpPr/>
          <p:nvPr/>
        </p:nvSpPr>
        <p:spPr>
          <a:xfrm>
            <a:off x="412112" y="527392"/>
            <a:ext cx="74122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>
              <a:spcBef>
                <a:spcPts val="1200"/>
              </a:spcBef>
              <a:spcAft>
                <a:spcPts val="6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Kalkulace přirážková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rozvrhování režijních nákladů při produkci různorodých výrobků s různou technologií a různým množstvím nepřímých nákladů v jednotlivých položkách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kde</a:t>
            </a:r>
          </a:p>
          <a:p>
            <a:pPr algn="just">
              <a:spcAft>
                <a:spcPts val="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RS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režijní sazba	</a:t>
            </a:r>
          </a:p>
          <a:p>
            <a:pPr indent="450215" algn="just">
              <a:spcAft>
                <a:spcPts val="0"/>
              </a:spcAft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celkové nepřímé společné náklady</a:t>
            </a:r>
          </a:p>
          <a:p>
            <a:pPr algn="just">
              <a:spcAft>
                <a:spcPts val="60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KZ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… celkový objem rozvrhové základny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DB3947B2-4C33-4CDC-8F75-16F8146C63A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801322" y="2334150"/>
          <a:ext cx="1579392" cy="81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Rovnice" r:id="rId5" imgW="710891" imgH="444307" progId="Equation.3">
                  <p:embed/>
                </p:oleObj>
              </mc:Choice>
              <mc:Fallback>
                <p:oleObj name="Rovnice" r:id="rId5" imgW="710891" imgH="444307" progId="Equation.3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DB3947B2-4C33-4CDC-8F75-16F8146C63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322" y="2334150"/>
                        <a:ext cx="1579392" cy="812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947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2AB95A9-727F-4D09-BE7E-BBFF7B6F8267}"/>
              </a:ext>
            </a:extLst>
          </p:cNvPr>
          <p:cNvSpPr/>
          <p:nvPr/>
        </p:nvSpPr>
        <p:spPr>
          <a:xfrm>
            <a:off x="396000" y="527392"/>
            <a:ext cx="722281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rozvrhovou základnu si stanoví organizace sama, tak, aby byla k rozvrhovaným režijním nákladům přímo úměrná – často přímá mzda nebo součet přímých nákladů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vybraná rozvrhová základna musí splňovat tyto požadavky: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musí mít příčinný vztah ke vzniku režijních nákladů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musí mít stálost vztahu k vývoji nákladů, tzn. změní-li se rozvrhová základna, změní se výše režijních nákladů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rozvrhová základna musí být dostatečně veliká, aby změny v ní nezpůsobovaly chyby ve výpočtech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78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28E9FF21-A5D8-44EB-8835-D04FA69BBBB7}"/>
              </a:ext>
            </a:extLst>
          </p:cNvPr>
          <p:cNvSpPr/>
          <p:nvPr/>
        </p:nvSpPr>
        <p:spPr>
          <a:xfrm>
            <a:off x="302040" y="527392"/>
            <a:ext cx="7412216" cy="2030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rozvrhová základna může existovat ve dvou podobách: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peněžních jednotkách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přímé mzdy, přímý materiál, celkové přímé náklady, náklady zpracovatelské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naturálních jednotkách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pracovní hodiny, strojové hodiny, hmotnosti, koeficient pracnosti, doba poskytování služby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9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1D4DD0B-17AC-4043-B4A2-8C4CD022BEC2}"/>
              </a:ext>
            </a:extLst>
          </p:cNvPr>
          <p:cNvSpPr/>
          <p:nvPr/>
        </p:nvSpPr>
        <p:spPr>
          <a:xfrm>
            <a:off x="432000" y="691786"/>
            <a:ext cx="7221600" cy="200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 přirážkové kalkulace: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Stanovíme rozvrhovou základnu.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Vypočítáme výši režijní sazby.</a:t>
            </a:r>
          </a:p>
          <a:p>
            <a:pPr marL="457200" lvl="0" indent="-457200" algn="just">
              <a:lnSpc>
                <a:spcPct val="115000"/>
              </a:lnSpc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Rozpočítáme režijní náklady na jednotlivé typy služeb.</a:t>
            </a:r>
          </a:p>
        </p:txBody>
      </p:sp>
    </p:spTree>
    <p:extLst>
      <p:ext uri="{BB962C8B-B14F-4D97-AF65-F5344CB8AC3E}">
        <p14:creationId xmlns:p14="http://schemas.microsoft.com/office/powerpoint/2010/main" val="366288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AA5CAD3-8D03-4308-B893-BD4C87B0484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33600" y="3480426"/>
          <a:ext cx="7336800" cy="10307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35370">
                  <a:extLst>
                    <a:ext uri="{9D8B030D-6E8A-4147-A177-3AD203B41FA5}">
                      <a16:colId xmlns:a16="http://schemas.microsoft.com/office/drawing/2014/main" val="93118522"/>
                    </a:ext>
                  </a:extLst>
                </a:gridCol>
                <a:gridCol w="1835370">
                  <a:extLst>
                    <a:ext uri="{9D8B030D-6E8A-4147-A177-3AD203B41FA5}">
                      <a16:colId xmlns:a16="http://schemas.microsoft.com/office/drawing/2014/main" val="5285580"/>
                    </a:ext>
                  </a:extLst>
                </a:gridCol>
                <a:gridCol w="1833030">
                  <a:extLst>
                    <a:ext uri="{9D8B030D-6E8A-4147-A177-3AD203B41FA5}">
                      <a16:colId xmlns:a16="http://schemas.microsoft.com/office/drawing/2014/main" val="1705747005"/>
                    </a:ext>
                  </a:extLst>
                </a:gridCol>
                <a:gridCol w="1833030">
                  <a:extLst>
                    <a:ext uri="{9D8B030D-6E8A-4147-A177-3AD203B41FA5}">
                      <a16:colId xmlns:a16="http://schemas.microsoft.com/office/drawing/2014/main" val="2374128185"/>
                    </a:ext>
                  </a:extLst>
                </a:gridCol>
              </a:tblGrid>
              <a:tr h="17716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Výrobek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Objem produkce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Přímý materiál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Přímé mzdy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375264"/>
                  </a:ext>
                </a:extLst>
              </a:tr>
              <a:tr h="1536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[ks]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[Kč/ks]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58688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242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877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659393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indent="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36639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297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75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242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480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9908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87730" algn="dec"/>
                        </a:tabLst>
                      </a:pPr>
                      <a:r>
                        <a:rPr lang="cs-CZ" sz="1600" b="0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cs-CZ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704629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4421994A-C40F-4F54-AF72-A6902A1DD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00" y="546949"/>
            <a:ext cx="7207200" cy="27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76225"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87413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7413" algn="dec"/>
              </a:tabLst>
            </a:pPr>
            <a:r>
              <a:rPr kumimoji="0" lang="cs-CZ" alt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Podnik vyrábí dva odlišné výrobky „A“ a „B“, na které byly vynaloženy náklady, viz tabulka.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7413" algn="dec"/>
              </a:tabLst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Sestavte výslednou kalkulaci na úrovni vlastních nákladů výkonu, jestliže rozvrhovou základnou pro výrobní režii (VR) jsou přímé mzdy a pro správní režii (SR) přímý materiál. </a:t>
            </a:r>
            <a:r>
              <a:rPr lang="cs-CZ" alt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elková výše výrobní režie činí 3 000 Kč a správní režie je ve výši 1 000 Kč.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6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3ECDB42-8974-47AD-B863-D62FD7778BD9}"/>
                  </a:ext>
                </a:extLst>
              </p:cNvPr>
              <p:cNvSpPr/>
              <p:nvPr/>
            </p:nvSpPr>
            <p:spPr>
              <a:xfrm>
                <a:off x="547200" y="668280"/>
                <a:ext cx="8344800" cy="20052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Vypočítáme režijní sazby:</a:t>
                </a: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𝑅𝑍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3 000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150+180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VR/1 Kč přímých mezd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𝑅𝑍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1 000</m:t>
                        </m:r>
                      </m:num>
                      <m:den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15 000+38 400</m:t>
                        </m:r>
                      </m:den>
                    </m:f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SR/1 Kč přímého materiálu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13ECDB42-8974-47AD-B863-D62FD7778B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00" y="668280"/>
                <a:ext cx="8344800" cy="2005293"/>
              </a:xfrm>
              <a:prstGeom prst="rect">
                <a:avLst/>
              </a:prstGeom>
              <a:blipFill>
                <a:blip r:embed="rId3"/>
                <a:stretch>
                  <a:fillRect l="-950" t="-1216" b="-12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2375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392755AD-B34C-4235-8B12-797CDF5A9939}"/>
                  </a:ext>
                </a:extLst>
              </p:cNvPr>
              <p:cNvSpPr/>
              <p:nvPr/>
            </p:nvSpPr>
            <p:spPr>
              <a:xfrm>
                <a:off x="273600" y="769718"/>
                <a:ext cx="8647200" cy="24813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Přepočítáme jednotlivé režie na kalkulační</a:t>
                </a:r>
                <a:b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jednice. </a:t>
                </a:r>
              </a:p>
              <a:p>
                <a:pPr>
                  <a:lnSpc>
                    <a:spcPct val="115000"/>
                  </a:lnSpc>
                </a:pPr>
                <a:b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VR podle přímých mezd: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=9,0909∙3=27,27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𝑉𝑅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=9,0909∙2,25=20,45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VR na 1 ks výrobku B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392755AD-B34C-4235-8B12-797CDF5A99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00" y="769718"/>
                <a:ext cx="8647200" cy="2481385"/>
              </a:xfrm>
              <a:prstGeom prst="rect">
                <a:avLst/>
              </a:prstGeom>
              <a:blipFill>
                <a:blip r:embed="rId3"/>
                <a:stretch>
                  <a:fillRect l="-917" t="-737" b="-29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5605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39627A8-4F7B-4E4D-A250-DF787393ECF2}"/>
                  </a:ext>
                </a:extLst>
              </p:cNvPr>
              <p:cNvSpPr/>
              <p:nvPr/>
            </p:nvSpPr>
            <p:spPr>
              <a:xfrm>
                <a:off x="324000" y="1198016"/>
                <a:ext cx="8229600" cy="13133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SR podle přímého materiálu: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=0,0187∙300=5,62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 na 1 ks výrobku A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𝑆𝑅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𝑅𝑆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𝑆𝑅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𝑟𝑧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=0,0187∙480=8,99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Kč SR na 1 ks výrobku B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39627A8-4F7B-4E4D-A250-DF787393EC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00" y="1198016"/>
                <a:ext cx="8229600" cy="1313373"/>
              </a:xfrm>
              <a:prstGeom prst="rect">
                <a:avLst/>
              </a:prstGeom>
              <a:blipFill>
                <a:blip r:embed="rId3"/>
                <a:stretch>
                  <a:fillRect l="-963" t="-1860" r="-741" b="-60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5963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1127</Words>
  <Application>Microsoft Macintosh PowerPoint</Application>
  <PresentationFormat>Předvádění na obrazovce (16:9)</PresentationFormat>
  <Paragraphs>226</Paragraphs>
  <Slides>19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Cambria Math</vt:lpstr>
      <vt:lpstr>Courier New</vt:lpstr>
      <vt:lpstr>DejaVu Sans</vt:lpstr>
      <vt:lpstr>StarSymbol</vt:lpstr>
      <vt:lpstr>Times New Roman</vt:lpstr>
      <vt:lpstr>Office Theme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354</cp:revision>
  <dcterms:created xsi:type="dcterms:W3CDTF">2016-07-06T15:42:34Z</dcterms:created>
  <dcterms:modified xsi:type="dcterms:W3CDTF">2023-11-26T17:52:03Z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