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8" r:id="rId2"/>
    <p:sldId id="315" r:id="rId3"/>
    <p:sldId id="337" r:id="rId4"/>
    <p:sldId id="336" r:id="rId5"/>
    <p:sldId id="339" r:id="rId6"/>
    <p:sldId id="335" r:id="rId7"/>
    <p:sldId id="334" r:id="rId8"/>
    <p:sldId id="340" r:id="rId9"/>
    <p:sldId id="333" r:id="rId10"/>
    <p:sldId id="332" r:id="rId11"/>
    <p:sldId id="331" r:id="rId12"/>
    <p:sldId id="341" r:id="rId13"/>
    <p:sldId id="329" r:id="rId14"/>
    <p:sldId id="343" r:id="rId15"/>
    <p:sldId id="327" r:id="rId16"/>
    <p:sldId id="326" r:id="rId17"/>
    <p:sldId id="325" r:id="rId18"/>
    <p:sldId id="344" r:id="rId19"/>
    <p:sldId id="323" r:id="rId20"/>
    <p:sldId id="322" r:id="rId21"/>
    <p:sldId id="345" r:id="rId22"/>
    <p:sldId id="346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88"/>
    <p:restoredTop sz="92925" autoAdjust="0"/>
  </p:normalViewPr>
  <p:slideViewPr>
    <p:cSldViewPr snapToGrid="0">
      <p:cViewPr varScale="1">
        <p:scale>
          <a:sx n="158" d="100"/>
          <a:sy n="158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00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Prodejní činnost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69FC7F1-BD8B-48D3-9C5E-1DF4840F29B9}"/>
              </a:ext>
            </a:extLst>
          </p:cNvPr>
          <p:cNvSpPr/>
          <p:nvPr/>
        </p:nvSpPr>
        <p:spPr>
          <a:xfrm>
            <a:off x="482400" y="473163"/>
            <a:ext cx="7092000" cy="2961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které produkty kterým zákazníkům poskytovat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výrobek lze: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vyrábět v současné podobě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přistoupit k inovaci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vyřadit a nahradit jiným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rozhodnutí o jakosti, designu, vlastnostech a velikosti, obalu výrobku</a:t>
            </a: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2498138-833D-467C-9607-DEAD82880AE0}"/>
              </a:ext>
            </a:extLst>
          </p:cNvPr>
          <p:cNvSpPr/>
          <p:nvPr/>
        </p:nvSpPr>
        <p:spPr>
          <a:xfrm>
            <a:off x="493420" y="527392"/>
            <a:ext cx="7387200" cy="3209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Propagace (marketingová komunikace)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realizována prostřednictvím pěti základních nástrojů: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public relations (PR)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osobní prodej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podpora prodeje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reklama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přímý marketing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on-line i off-line forma</a:t>
            </a:r>
          </a:p>
          <a:p>
            <a:pPr algn="just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EED83A3-EE41-4AC3-A37D-BA1738C8F0D3}"/>
              </a:ext>
            </a:extLst>
          </p:cNvPr>
          <p:cNvSpPr/>
          <p:nvPr/>
        </p:nvSpPr>
        <p:spPr>
          <a:xfrm>
            <a:off x="194995" y="514784"/>
            <a:ext cx="7691980" cy="3675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Cena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peněžní částka sjednaná při prodeji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zásadním způsobem rozhoduje o úspěchu prodeje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rozvojových zemích a u ekonomicky slabších vrstev obyvatelstva stále jediný faktor rozhodující o koupi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historický vývoj:</a:t>
            </a:r>
          </a:p>
          <a:p>
            <a:pPr marL="1084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nejdříve různé ceny pro různé kupující</a:t>
            </a:r>
          </a:p>
          <a:p>
            <a:pPr marL="1084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cca od konce 19. století politika jednotných cen</a:t>
            </a:r>
          </a:p>
          <a:p>
            <a:pPr marL="1084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přelomu 20. a 21. století návrat k původnímu mechanismu stanovovány ceny</a:t>
            </a:r>
          </a:p>
        </p:txBody>
      </p:sp>
    </p:spTree>
    <p:extLst>
      <p:ext uri="{BB962C8B-B14F-4D97-AF65-F5344CB8AC3E}">
        <p14:creationId xmlns:p14="http://schemas.microsoft.com/office/powerpoint/2010/main" val="88885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15B8EA0-DF2E-4320-B713-13DC19457F2F}"/>
              </a:ext>
            </a:extLst>
          </p:cNvPr>
          <p:cNvSpPr/>
          <p:nvPr/>
        </p:nvSpPr>
        <p:spPr>
          <a:xfrm>
            <a:off x="475200" y="403257"/>
            <a:ext cx="7466400" cy="2578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Místo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zde se setkává marketing s logistikou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způsobu (jakými kanály, jakými cestami) prodeje výrobku: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obchodní zástupci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velkoobchodu a maloobchodu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FBE0E3C-E564-474B-9A12-39F7B4E92E79}"/>
              </a:ext>
            </a:extLst>
          </p:cNvPr>
          <p:cNvSpPr/>
          <p:nvPr/>
        </p:nvSpPr>
        <p:spPr>
          <a:xfrm>
            <a:off x="504000" y="527392"/>
            <a:ext cx="7214400" cy="356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Logistika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vědní disciplína, která se zabývá řízením materiálového toku od místa vzniku do místa spotřeby včetně řízení toku potřebných informací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uvnitř podniku spjata s každou jeho funkční oblastí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prodeji zabezpečuje dobrou dostupnost produktů, spolehlivé služby a efektivní provoz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 zodpovědná za poskytování zákaznického servisu na úrovni očekávané zákazníkem</a:t>
            </a:r>
          </a:p>
        </p:txBody>
      </p:sp>
    </p:spTree>
    <p:extLst>
      <p:ext uri="{BB962C8B-B14F-4D97-AF65-F5344CB8AC3E}">
        <p14:creationId xmlns:p14="http://schemas.microsoft.com/office/powerpoint/2010/main" val="2859570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C8943F4-F2ED-4541-916B-97ADB012A7AC}"/>
              </a:ext>
            </a:extLst>
          </p:cNvPr>
          <p:cNvSpPr/>
          <p:nvPr/>
        </p:nvSpPr>
        <p:spPr>
          <a:xfrm>
            <a:off x="414220" y="527392"/>
            <a:ext cx="7466400" cy="4241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Distribuční kanál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souhrn organizačních jednotek, institucí či agentur realizujících distribuci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přímý kanál: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přímý prodej výrobce uživateli produktu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distribuce pod kontrolou výrobce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vysoké náklady na distribuci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nepřímý kanál: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mezi výrobcem a uživatelem stojí externí instituce a prostředníci (dopravci, veřejné sklady, velkoobchodní a maloobchodní firmy)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přesun značné části nákladů a rizik na prostředníka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nižší tržby za prodané zboží pro výrobce</a:t>
            </a: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8EC9FF3-C2E2-4B8B-8F91-30AB2F079A71}"/>
              </a:ext>
            </a:extLst>
          </p:cNvPr>
          <p:cNvSpPr/>
          <p:nvPr/>
        </p:nvSpPr>
        <p:spPr>
          <a:xfrm>
            <a:off x="457200" y="527392"/>
            <a:ext cx="7315200" cy="3392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Vyřizování objednávek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souhrn činností: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přijímání objednávek od zákazníků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kontrola stavu objednávek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komunikace se zákazníkem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samotné vyřízení objednávek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zajištění dostupnosti zboží pro zákazníka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kontrola skladových zásob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kontrola kreditního limitu zákazníka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fakturace a kontrola stavu pohledávek</a:t>
            </a:r>
          </a:p>
        </p:txBody>
      </p:sp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3E73E06-B403-4CC6-8739-B83DA87D3F51}"/>
              </a:ext>
            </a:extLst>
          </p:cNvPr>
          <p:cNvSpPr/>
          <p:nvPr/>
        </p:nvSpPr>
        <p:spPr>
          <a:xfrm>
            <a:off x="609599" y="337003"/>
            <a:ext cx="7086600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Balení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pohledu logistiky plní jiné úkoly než v marketingu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správně navržený obal umožní: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jednouchou manipulaci s výrobkem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dobrou skladovatelnost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maximálně využít dopravní prostředek a skladový prostor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poskytnutí potřebných informací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zákazníkovi snadný přístup k výrobku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opakovatelnost svého použití či možnou recyklovatelnost</a:t>
            </a:r>
          </a:p>
        </p:txBody>
      </p: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0612277-B17D-4F6C-810D-A0BFCF560C1F}"/>
              </a:ext>
            </a:extLst>
          </p:cNvPr>
          <p:cNvSpPr/>
          <p:nvPr/>
        </p:nvSpPr>
        <p:spPr>
          <a:xfrm>
            <a:off x="394855" y="417641"/>
            <a:ext cx="7322128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Doprava a přeprava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bez přesunu produktu od místa vzniku (výroby) k místu spotřeby (k zákazníkovi) nelze prodejní činnost realizovat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jedna  z nejnákladnějších logistických činností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významnou měrou přispívá </a:t>
            </a:r>
            <a:r>
              <a:rPr lang="cs-CZ" sz="220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 požadované úrovni zákaznického servisu</a:t>
            </a:r>
          </a:p>
          <a:p>
            <a:pPr algn="just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279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66D2687-8F35-450C-9523-9797E5B38007}"/>
              </a:ext>
            </a:extLst>
          </p:cNvPr>
          <p:cNvSpPr/>
          <p:nvPr/>
        </p:nvSpPr>
        <p:spPr>
          <a:xfrm>
            <a:off x="345600" y="540395"/>
            <a:ext cx="7264800" cy="278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Skladování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umožňuje, aby produkty byly uloženy a uchovány pro pozdější spotřebu – zachování či zvýšení kvality produktů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spojovací článek mezi výrobcem a zákazníkem.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volba počtu, velikosti, místa a typu skladů, jejich vlastnictví a typu manipulačních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250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4D312B5-1170-43C8-9B3E-35B5051998C5}"/>
              </a:ext>
            </a:extLst>
          </p:cNvPr>
          <p:cNvSpPr/>
          <p:nvPr/>
        </p:nvSpPr>
        <p:spPr>
          <a:xfrm>
            <a:off x="324000" y="492014"/>
            <a:ext cx="73944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Výkony, výnosy, tržby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ýkon</a:t>
            </a: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= výsledkem podnikatelské činnosti podniku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ýnos</a:t>
            </a: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= peněžní ocenění všech výkonů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říjem = </a:t>
            </a: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veškerý skutečný peněžní přírůstek v pokladně nebo na bankovním účtu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příjem a výnos nejsou synonyma!!!</a:t>
            </a: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32F73A5-A22B-4B8C-8109-AEE1986B408B}"/>
              </a:ext>
            </a:extLst>
          </p:cNvPr>
          <p:cNvSpPr/>
          <p:nvPr/>
        </p:nvSpPr>
        <p:spPr>
          <a:xfrm>
            <a:off x="432000" y="424996"/>
            <a:ext cx="7322400" cy="3952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Zákaznický servis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filosofie orientovaná na zákazníka, která spojuje a řídí všechny složky napojené na zákazníka v rámci stanoveného poměru nákladů a poskytovaných služeb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výstup logistického systému v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měřítko fungování logistického systému z hlediska vytváření užitné hodnoty místa a času pro určitý produkt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úroveň poskytovaného servisu má přímý dopad na tržní podíl a tím i na výsledek hospodaření podniku</a:t>
            </a: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2B6D5E4-F582-F685-2A5C-D8D917AA63DD}"/>
              </a:ext>
            </a:extLst>
          </p:cNvPr>
          <p:cNvSpPr txBox="1"/>
          <p:nvPr/>
        </p:nvSpPr>
        <p:spPr>
          <a:xfrm>
            <a:off x="589696" y="863590"/>
            <a:ext cx="70562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Podnik produkuje ročně 120 000 kusů výrobku A s náklady 150,- Kč na kus. Dosud prodával své produkty velkoobchodu (s odběrem </a:t>
            </a:r>
            <a:br>
              <a:rPr lang="cs-CZ" dirty="0"/>
            </a:br>
            <a:r>
              <a:rPr lang="cs-CZ" dirty="0"/>
              <a:t>v podniku) za cenu 190, Kč/ks. Svou celkovou produkci by ale také mohl prodávat maloobchodníkům za cenu 220,- Kč/ks. V tom případě by ale musel nést přepravní náklady v částce 33,- Kč/ks a náklady spojené s činností dvou obchodních cestujících </a:t>
            </a:r>
            <a:br>
              <a:rPr lang="cs-CZ" dirty="0"/>
            </a:br>
            <a:r>
              <a:rPr lang="cs-CZ" dirty="0"/>
              <a:t>(+ automobil) v celkové výši 700 000,- Kč/rok. Kterou odbytovou cestu by měl podnik zvolit?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955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2B6D5E4-F582-F685-2A5C-D8D917AA63DD}"/>
              </a:ext>
            </a:extLst>
          </p:cNvPr>
          <p:cNvSpPr txBox="1"/>
          <p:nvPr/>
        </p:nvSpPr>
        <p:spPr>
          <a:xfrm>
            <a:off x="606903" y="527392"/>
            <a:ext cx="705625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Velkoobchod</a:t>
            </a:r>
          </a:p>
          <a:p>
            <a:r>
              <a:rPr lang="cs-CZ" dirty="0"/>
              <a:t>VH = (120 000 </a:t>
            </a:r>
            <a:r>
              <a:rPr lang="cs-CZ" dirty="0" err="1"/>
              <a:t>x</a:t>
            </a:r>
            <a:r>
              <a:rPr lang="cs-CZ" dirty="0"/>
              <a:t> 190) – (120 000 </a:t>
            </a:r>
            <a:r>
              <a:rPr lang="cs-CZ" dirty="0" err="1"/>
              <a:t>x</a:t>
            </a:r>
            <a:r>
              <a:rPr lang="cs-CZ" dirty="0"/>
              <a:t> 150) = 22 800 000 – 18 000 000 = 4 800 000 Kč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Maloobchod</a:t>
            </a:r>
          </a:p>
          <a:p>
            <a:r>
              <a:rPr lang="cs-CZ" dirty="0"/>
              <a:t>VH = (120 000 </a:t>
            </a:r>
            <a:r>
              <a:rPr lang="cs-CZ" dirty="0" err="1"/>
              <a:t>x</a:t>
            </a:r>
            <a:r>
              <a:rPr lang="cs-CZ" dirty="0"/>
              <a:t> 220) – ((120 000 </a:t>
            </a:r>
            <a:r>
              <a:rPr lang="cs-CZ" dirty="0" err="1"/>
              <a:t>x</a:t>
            </a:r>
            <a:r>
              <a:rPr lang="cs-CZ" dirty="0"/>
              <a:t> 150) + 120 000 </a:t>
            </a:r>
            <a:r>
              <a:rPr lang="cs-CZ" dirty="0" err="1"/>
              <a:t>x</a:t>
            </a:r>
            <a:r>
              <a:rPr lang="cs-CZ" dirty="0"/>
              <a:t> 33) + 700 000) = 26 400 000 – 22 660 000 = 3 740 000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21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933ADAA-14A0-4A72-BD7E-E285F95BDA1B}"/>
              </a:ext>
            </a:extLst>
          </p:cNvPr>
          <p:cNvSpPr/>
          <p:nvPr/>
        </p:nvSpPr>
        <p:spPr>
          <a:xfrm>
            <a:off x="324000" y="465020"/>
            <a:ext cx="7416000" cy="2938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Složky výnosů: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provozní výnosy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tržby z prodeje výrobků a služeb - nejčastěji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výnosy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výsledek finančních investic, cenných papírů, vkladů atd.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mimořádné výnosy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získané mimořádně, např. prodejem nepoužívaného majetku</a:t>
            </a: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32018D3-2F57-439A-B48F-9FD535A05F3D}"/>
                  </a:ext>
                </a:extLst>
              </p:cNvPr>
              <p:cNvSpPr/>
              <p:nvPr/>
            </p:nvSpPr>
            <p:spPr>
              <a:xfrm>
                <a:off x="381600" y="468290"/>
                <a:ext cx="7286400" cy="29851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Faktory ovlivňující tržby:</a:t>
                </a: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produkce </a:t>
                </a:r>
                <a:r>
                  <a:rPr lang="cs-CZ" sz="2200" i="1" dirty="0">
                    <a:latin typeface="Math"/>
                    <a:ea typeface="Calibri" panose="020F0502020204030204" pitchFamily="34" charset="0"/>
                    <a:cs typeface="Times New Roman" panose="02020603050405020304" pitchFamily="18" charset="0"/>
                  </a:rPr>
                  <a:t>Q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poskytnutých služeb)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jednotková prodejní cena 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200"/>
                  </a:spcAft>
                  <a:buFont typeface="Symbol" panose="05050102010706020507" pitchFamily="18" charset="2"/>
                  <a:buChar char="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sortimentní struktura výroby (služeb)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200"/>
                  </a:spcAft>
                  <a:buFont typeface="Symbol" panose="05050102010706020507" pitchFamily="18" charset="2"/>
                  <a:buChar char=""/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15000"/>
                  </a:lnSpc>
                  <a:spcAft>
                    <a:spcPts val="1200"/>
                  </a:spcAft>
                </a:pPr>
                <a:r>
                  <a:rPr lang="cs-CZ" dirty="0"/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cs-CZ" sz="2200" dirty="0"/>
                  <a:t> [Kč]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32018D3-2F57-439A-B48F-9FD535A05F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0" y="468290"/>
                <a:ext cx="7286400" cy="2985113"/>
              </a:xfrm>
              <a:prstGeom prst="rect">
                <a:avLst/>
              </a:prstGeom>
              <a:blipFill>
                <a:blip r:embed="rId3"/>
                <a:stretch>
                  <a:fillRect l="-1172" t="-816" b="-32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0">
            <a:extLst>
              <a:ext uri="{FF2B5EF4-FFF2-40B4-BE49-F238E27FC236}">
                <a16:creationId xmlns:a16="http://schemas.microsoft.com/office/drawing/2014/main" id="{BF3D5AC8-EE85-4463-8816-4AEE63D87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57" y="527392"/>
            <a:ext cx="8207375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Prodejní činnost </a:t>
            </a:r>
          </a:p>
          <a:p>
            <a:pPr eaLnBrk="1" hangingPunct="1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umět vyrobit výrobek (poskytnout službu) pro další existenci nestačí - podnik musí být schopen své výrobky (služby) prodat zákazníků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ukončení toku materiálu podnikem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prodejní cena musí:</a:t>
            </a:r>
          </a:p>
          <a:p>
            <a:pPr marL="1085850" lvl="1" indent="-3429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pokrýt veškeré podnikové náklady</a:t>
            </a:r>
          </a:p>
          <a:p>
            <a:pPr marL="1085850" lvl="1" indent="-3429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umožnit podniku další rozvoj</a:t>
            </a:r>
          </a:p>
          <a:p>
            <a:pPr marL="342000" indent="-3420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prodejní činnost je náplní prodejního (odbytového) oddělení</a:t>
            </a:r>
          </a:p>
        </p:txBody>
      </p:sp>
    </p:spTree>
    <p:extLst>
      <p:ext uri="{BB962C8B-B14F-4D97-AF65-F5344CB8AC3E}">
        <p14:creationId xmlns:p14="http://schemas.microsoft.com/office/powerpoint/2010/main" val="324172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76FE60F-B033-47E9-9F7C-B8AD399902E0}"/>
              </a:ext>
            </a:extLst>
          </p:cNvPr>
          <p:cNvSpPr/>
          <p:nvPr/>
        </p:nvSpPr>
        <p:spPr>
          <a:xfrm>
            <a:off x="422060" y="362363"/>
            <a:ext cx="7250400" cy="4418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Prodejní činnost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prodej: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prodávající: převod vlastnického práva na užívání na kupujícího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kupující: závazek uhradit kupní cenu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aktivity před samotným prodejem: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tvorba strategie a plánování prodeje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příjem zakázek a zakázkové řízení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analýza prodeje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fyzická distribuce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řízení zásob hotových výrobků a jejich skladování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balení a adjustace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předání příkazu k fakturaci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8CA2CBF-E82E-4052-B9C8-144E0273AEFD}"/>
              </a:ext>
            </a:extLst>
          </p:cNvPr>
          <p:cNvSpPr/>
          <p:nvPr/>
        </p:nvSpPr>
        <p:spPr>
          <a:xfrm>
            <a:off x="446400" y="428775"/>
            <a:ext cx="7142400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Obchodní plán</a:t>
            </a:r>
            <a:endParaRPr lang="cs-CZ" sz="2200" b="1" kern="0" dirty="0">
              <a:solidFill>
                <a:srgbClr val="FF0000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nástroj pro řízení obchodní činnosti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sestavení obvykle probíhá v těchto etapách: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tržní diagnóza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tržní prognóza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cílů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marketingového mixu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logistických činností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sestavení rozpočtu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40D2400-5EC6-42E5-85B9-A38FC5E3D42D}"/>
              </a:ext>
            </a:extLst>
          </p:cNvPr>
          <p:cNvSpPr/>
          <p:nvPr/>
        </p:nvSpPr>
        <p:spPr>
          <a:xfrm>
            <a:off x="496800" y="469206"/>
            <a:ext cx="7704000" cy="2961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Marketing a jeho techniky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proces orientovaný na zákazníky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cíle: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rozpoznat zákazníkovy budoucí potřeby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pochopit zákazníkovy potřeby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uspokojit zákazníkovy potřeby a přeměnit je na zisk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cíle marketingu musí být v souladu s celopodnikovými cíli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927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40D2400-5EC6-42E5-85B9-A38FC5E3D42D}"/>
              </a:ext>
            </a:extLst>
          </p:cNvPr>
          <p:cNvSpPr/>
          <p:nvPr/>
        </p:nvSpPr>
        <p:spPr>
          <a:xfrm>
            <a:off x="496800" y="462006"/>
            <a:ext cx="7178400" cy="378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marketéři sledují: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vývoj okolního prostředí firmy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účastníky daného trhu a míru jejich vlivu na podnikatelské aktivity daného podniku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vnitřní možnosti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soubor marketingových nástrojů pro dosažení cílů = marketingový mix 4P: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produkt (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product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propagace (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promotion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cena (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price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místo (place)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983</Words>
  <Application>Microsoft Macintosh PowerPoint</Application>
  <PresentationFormat>Předvádění na obrazovce (16:9)</PresentationFormat>
  <Paragraphs>160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Arial</vt:lpstr>
      <vt:lpstr>Cambria Math</vt:lpstr>
      <vt:lpstr>Courier New</vt:lpstr>
      <vt:lpstr>Math</vt:lpstr>
      <vt:lpstr>StarSymbol</vt:lpstr>
      <vt:lpstr>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375</cp:revision>
  <dcterms:created xsi:type="dcterms:W3CDTF">2016-07-06T15:42:34Z</dcterms:created>
  <dcterms:modified xsi:type="dcterms:W3CDTF">2023-12-04T12:53:27Z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