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00" r:id="rId3"/>
    <p:sldId id="344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60" r:id="rId13"/>
    <p:sldId id="361" r:id="rId14"/>
    <p:sldId id="362" r:id="rId15"/>
    <p:sldId id="363" r:id="rId16"/>
    <p:sldId id="364" r:id="rId17"/>
    <p:sldId id="365" r:id="rId18"/>
    <p:sldId id="289" r:id="rId19"/>
    <p:sldId id="26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10.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Řešení u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08732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4) pro přehlednost jsou všechny výsledky zachyceny v tabulce: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67688"/>
              </p:ext>
            </p:extLst>
          </p:nvPr>
        </p:nvGraphicFramePr>
        <p:xfrm>
          <a:off x="656285" y="2167772"/>
          <a:ext cx="10398479" cy="4333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691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075697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075697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2075697">
                  <a:extLst>
                    <a:ext uri="{9D8B030D-6E8A-4147-A177-3AD203B41FA5}">
                      <a16:colId xmlns:a16="http://schemas.microsoft.com/office/drawing/2014/main" val="1875694730"/>
                    </a:ext>
                  </a:extLst>
                </a:gridCol>
                <a:gridCol w="2075697">
                  <a:extLst>
                    <a:ext uri="{9D8B030D-6E8A-4147-A177-3AD203B41FA5}">
                      <a16:colId xmlns:a16="http://schemas.microsoft.com/office/drawing/2014/main" val="830438846"/>
                    </a:ext>
                  </a:extLst>
                </a:gridCol>
              </a:tblGrid>
              <a:tr h="541734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Položka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A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B 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A na jednotku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B na jednotku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4173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Př. materiál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15 000 (</a:t>
                      </a:r>
                      <a:r>
                        <a:rPr lang="cs-CZ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50 * 300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38 400 (</a:t>
                      </a:r>
                      <a:r>
                        <a:rPr lang="cs-CZ" sz="1800" b="1" dirty="0">
                          <a:solidFill>
                            <a:srgbClr val="FFC000"/>
                          </a:solidFill>
                        </a:rPr>
                        <a:t>80 * 480)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Př. mzdy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Výrobní režie (VR)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070939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Vlastní nákl. výroby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308,05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488,98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262196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Správní režie (SR)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803585"/>
                  </a:ext>
                </a:extLst>
              </a:tr>
              <a:tr h="5417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Vlastní nákl. výkonu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323,05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512,98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5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73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</a:t>
            </a:r>
            <a:r>
              <a:rPr lang="pl-PL" sz="4000" b="1" dirty="0">
                <a:solidFill>
                  <a:schemeClr val="tx2"/>
                </a:solidFill>
              </a:rPr>
              <a:t>dělením poměrovými čísly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026626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 výrob, které jsou zaměřeny na podobné produkty (tvarově nebo rozměrově), které se pro nákladovou položku dají transformovat </a:t>
            </a:r>
            <a:br>
              <a:rPr lang="cs-CZ" sz="2800" dirty="0"/>
            </a:br>
            <a:r>
              <a:rPr lang="cs-CZ" sz="2800" dirty="0"/>
              <a:t>na jediný produkt.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Využívá se při ní výhod jako u kalkulace prostým dělením (jednoduchost a přesnost).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Vysvětluje, jak by byly režijní náklady (nepřímé) rozděleny, kdyby podnik nabízel jen jeden výrobek nebo službu.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Homogenizuje sortiment pro výpočet → ukazuje, kolikrát je služba nebo výrobek náročnější, výkonnější než ta druhá a zohledňuje to při rozdělení režijních nákladů.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100539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52673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</a:t>
            </a:r>
            <a:r>
              <a:rPr lang="pl-PL" sz="4000" b="1" dirty="0">
                <a:solidFill>
                  <a:schemeClr val="tx2"/>
                </a:solidFill>
              </a:rPr>
              <a:t>dělením poměrovými čísly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313894"/>
            <a:ext cx="1164958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Postup kalkulace dělením poměrovými čísly (</a:t>
            </a:r>
            <a:r>
              <a:rPr lang="cs-CZ" sz="2800" b="1" dirty="0">
                <a:solidFill>
                  <a:srgbClr val="FF0000"/>
                </a:solidFill>
              </a:rPr>
              <a:t>PČ</a:t>
            </a:r>
            <a:r>
              <a:rPr lang="cs-CZ" sz="2800" b="1" dirty="0"/>
              <a:t>):</a:t>
            </a:r>
          </a:p>
          <a:p>
            <a:pPr marL="514350" indent="-514350">
              <a:buAutoNum type="arabicPeriod"/>
            </a:pPr>
            <a:r>
              <a:rPr lang="cs-CZ" sz="2800" dirty="0"/>
              <a:t>Určíme konvenční výrobek (</a:t>
            </a:r>
            <a:r>
              <a:rPr lang="cs-CZ" sz="2800" b="1" dirty="0">
                <a:solidFill>
                  <a:srgbClr val="00B050"/>
                </a:solidFill>
              </a:rPr>
              <a:t>KV</a:t>
            </a:r>
            <a:r>
              <a:rPr lang="cs-CZ" sz="2800" dirty="0"/>
              <a:t>), a přiřadíme k němu poměrové číslo 1.</a:t>
            </a:r>
          </a:p>
          <a:p>
            <a:pPr marL="514350" indent="-514350">
              <a:buAutoNum type="arabicPeriod"/>
            </a:pPr>
            <a:endParaRPr lang="cs-CZ" sz="1000" dirty="0"/>
          </a:p>
          <a:p>
            <a:pPr marL="514350" indent="-514350">
              <a:buAutoNum type="arabicPeriod"/>
            </a:pPr>
            <a:r>
              <a:rPr lang="cs-CZ" sz="2800" dirty="0"/>
              <a:t>Vypočítáme poměrová čísla pro ostatní produkty: </a:t>
            </a:r>
          </a:p>
          <a:p>
            <a:r>
              <a:rPr lang="cs-CZ" sz="2800" dirty="0"/>
              <a:t>	o </a:t>
            </a:r>
            <a:r>
              <a:rPr lang="cs-CZ" sz="2400" b="1" dirty="0"/>
              <a:t>produkty se liší výkonem</a:t>
            </a:r>
            <a:r>
              <a:rPr lang="cs-CZ" sz="2400" dirty="0"/>
              <a:t>: </a:t>
            </a:r>
            <a:r>
              <a:rPr lang="cs-CZ" sz="2400" b="1" dirty="0">
                <a:solidFill>
                  <a:srgbClr val="FF0000"/>
                </a:solidFill>
              </a:rPr>
              <a:t>PČ</a:t>
            </a:r>
            <a:r>
              <a:rPr lang="cs-CZ" sz="2400" dirty="0"/>
              <a:t> = výkon </a:t>
            </a:r>
            <a:r>
              <a:rPr lang="cs-CZ" sz="2400" b="1" dirty="0">
                <a:solidFill>
                  <a:srgbClr val="00B050"/>
                </a:solidFill>
              </a:rPr>
              <a:t>KV</a:t>
            </a:r>
            <a:r>
              <a:rPr lang="cs-CZ" sz="2400" dirty="0"/>
              <a:t> / výkon ostatních </a:t>
            </a:r>
          </a:p>
          <a:p>
            <a:r>
              <a:rPr lang="cs-CZ" sz="2400" dirty="0"/>
              <a:t>	o </a:t>
            </a:r>
            <a:r>
              <a:rPr lang="cs-CZ" sz="2400" b="1" dirty="0"/>
              <a:t>produkty se liší rozměrem či pracností</a:t>
            </a:r>
            <a:r>
              <a:rPr lang="cs-CZ" sz="2400" dirty="0"/>
              <a:t>: </a:t>
            </a:r>
            <a:r>
              <a:rPr lang="cs-CZ" sz="2400" b="1" dirty="0">
                <a:solidFill>
                  <a:srgbClr val="FF0000"/>
                </a:solidFill>
              </a:rPr>
              <a:t>PČ</a:t>
            </a:r>
            <a:r>
              <a:rPr lang="cs-CZ" sz="2400" dirty="0"/>
              <a:t> = pracnost ostatních / pracnost </a:t>
            </a:r>
            <a:r>
              <a:rPr lang="cs-CZ" sz="2400" b="1" dirty="0">
                <a:solidFill>
                  <a:srgbClr val="00B050"/>
                </a:solidFill>
              </a:rPr>
              <a:t>KV</a:t>
            </a:r>
          </a:p>
          <a:p>
            <a:endParaRPr lang="cs-CZ" sz="1000" b="1" dirty="0">
              <a:solidFill>
                <a:srgbClr val="00B050"/>
              </a:solidFill>
            </a:endParaRPr>
          </a:p>
          <a:p>
            <a:pPr marL="514350" indent="-514350">
              <a:buAutoNum type="arabicPeriod" startAt="3"/>
            </a:pPr>
            <a:r>
              <a:rPr lang="cs-CZ" sz="2800" dirty="0"/>
              <a:t>Určíme celkové přepočítané množství produktu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Q‘ </a:t>
            </a:r>
            <a:r>
              <a:rPr lang="cs-CZ" sz="2800" dirty="0"/>
              <a:t>a vynásobíme skutečnou                  výrobu poměrovým číslem pro všechny produkty a následně sečteme.</a:t>
            </a:r>
          </a:p>
          <a:p>
            <a:pPr marL="514350" indent="-514350">
              <a:buAutoNum type="arabicPeriod" startAt="3"/>
            </a:pPr>
            <a:endParaRPr lang="cs-CZ" sz="1000" dirty="0"/>
          </a:p>
          <a:p>
            <a:pPr marL="514350" indent="-514350">
              <a:buAutoNum type="arabicPeriod" startAt="3"/>
            </a:pPr>
            <a:r>
              <a:rPr lang="cs-CZ" sz="2800" dirty="0"/>
              <a:t>Stanovíme sazbu celkových nákladů na jednotku přepočtené produkce. </a:t>
            </a:r>
            <a:br>
              <a:rPr lang="cs-CZ" sz="2800" dirty="0"/>
            </a:br>
            <a:r>
              <a:rPr lang="cs-CZ" sz="2800" dirty="0"/>
              <a:t>A celkovou výši nákladů vydělíme celkovou úrovní přepočtené výroby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Q‘</a:t>
            </a:r>
            <a:r>
              <a:rPr lang="cs-CZ" sz="2800" dirty="0"/>
              <a:t>.</a:t>
            </a:r>
          </a:p>
          <a:p>
            <a:pPr marL="514350" indent="-514350">
              <a:buAutoNum type="arabicPeriod" startAt="3"/>
            </a:pPr>
            <a:endParaRPr lang="cs-CZ" sz="1000" dirty="0"/>
          </a:p>
          <a:p>
            <a:pPr marL="514350" indent="-514350">
              <a:buAutoNum type="arabicPeriod" startAt="3"/>
            </a:pPr>
            <a:r>
              <a:rPr lang="cs-CZ" sz="2800" dirty="0"/>
              <a:t>Vypočítáme celkové náklady na kalkulační jednici a vynásobíme sazbu jednotlivými poměrovými čísly.</a:t>
            </a:r>
          </a:p>
        </p:txBody>
      </p:sp>
    </p:spTree>
    <p:extLst>
      <p:ext uri="{BB962C8B-B14F-4D97-AF65-F5344CB8AC3E}">
        <p14:creationId xmlns:p14="http://schemas.microsoft.com/office/powerpoint/2010/main" val="106444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3" y="1529424"/>
            <a:ext cx="115490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Firma Plastik s. r. o. vyrábí tří druhy zahradních stolů, které se liší velikostí </a:t>
            </a:r>
            <a:br>
              <a:rPr lang="cs-CZ" sz="2800" dirty="0"/>
            </a:br>
            <a:r>
              <a:rPr lang="cs-CZ" sz="2800" dirty="0"/>
              <a:t>a tím i pracností jejich výroby. Celkové režijní náklady činí 541 000 Kč. Rozdělte celkové režijní náklady na jednotlivé sortimentní položky i na jednici výroby.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19133"/>
              </p:ext>
            </p:extLst>
          </p:nvPr>
        </p:nvGraphicFramePr>
        <p:xfrm>
          <a:off x="2822227" y="3222894"/>
          <a:ext cx="7089960" cy="299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332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Sortimentní položka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Pracnost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minuty/kus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Zahradní stůl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Zahradní stůl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Zahradní stůl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366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140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1) stanovíme si konvekční výrobek a vypočítáme poměrové čísla.</a:t>
            </a:r>
          </a:p>
          <a:p>
            <a:r>
              <a:rPr lang="cs-CZ" sz="2800" dirty="0"/>
              <a:t>Např. konvekční výrobek bude Zahradní stůl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A → PČ = 1 </a:t>
            </a:r>
            <a:r>
              <a:rPr lang="cs-CZ" sz="2800" b="1" dirty="0"/>
              <a:t>→ 4/1 = </a:t>
            </a:r>
            <a:r>
              <a:rPr lang="cs-CZ" sz="2800" b="1" dirty="0">
                <a:solidFill>
                  <a:srgbClr val="00B050"/>
                </a:solidFill>
              </a:rPr>
              <a:t>4 minuty</a:t>
            </a:r>
            <a:r>
              <a:rPr lang="cs-CZ" sz="2800" dirty="0"/>
              <a:t>, výrobek B má pracnost 5 minut, stihneme vyrobit v něm jak výrobek A, </a:t>
            </a:r>
            <a:br>
              <a:rPr lang="cs-CZ" sz="2800" dirty="0"/>
            </a:br>
            <a:r>
              <a:rPr lang="cs-CZ" sz="2800" dirty="0"/>
              <a:t>tak i něco navíc a výrobek C má pracnost </a:t>
            </a:r>
            <a:r>
              <a:rPr lang="cs-CZ" sz="2800" b="1" dirty="0">
                <a:solidFill>
                  <a:srgbClr val="FF0000"/>
                </a:solidFill>
              </a:rPr>
              <a:t>2 minuty</a:t>
            </a:r>
            <a:r>
              <a:rPr lang="cs-CZ" sz="2800" dirty="0"/>
              <a:t>, vyrobíme tedy pouze polovinu výrobku A.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78353"/>
              </p:ext>
            </p:extLst>
          </p:nvPr>
        </p:nvGraphicFramePr>
        <p:xfrm>
          <a:off x="4037629" y="3429000"/>
          <a:ext cx="7089960" cy="299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249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177249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177249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1772490">
                  <a:extLst>
                    <a:ext uri="{9D8B030D-6E8A-4147-A177-3AD203B41FA5}">
                      <a16:colId xmlns:a16="http://schemas.microsoft.com/office/drawing/2014/main" val="3020075783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Sortimentní položka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Pracnost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Poměrové číslo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minuty/kus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Zahradní stůl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Zahradní stůl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  <a:r>
                        <a:rPr lang="cs-CZ" b="1" dirty="0">
                          <a:solidFill>
                            <a:srgbClr val="00B050"/>
                          </a:solidFill>
                        </a:rPr>
                        <a:t>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Zahradní stůl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  <a:r>
                        <a:rPr lang="cs-CZ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/4</a:t>
                      </a:r>
                      <a:r>
                        <a:rPr lang="cs-CZ" dirty="0"/>
                        <a:t> = 1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366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6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2) přepočteme výrobu Q‘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89845"/>
              </p:ext>
            </p:extLst>
          </p:nvPr>
        </p:nvGraphicFramePr>
        <p:xfrm>
          <a:off x="1622452" y="2241851"/>
          <a:ext cx="8947098" cy="42017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1684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1180682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1491183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1491183">
                  <a:extLst>
                    <a:ext uri="{9D8B030D-6E8A-4147-A177-3AD203B41FA5}">
                      <a16:colId xmlns:a16="http://schemas.microsoft.com/office/drawing/2014/main" val="3020075783"/>
                    </a:ext>
                  </a:extLst>
                </a:gridCol>
                <a:gridCol w="1491183">
                  <a:extLst>
                    <a:ext uri="{9D8B030D-6E8A-4147-A177-3AD203B41FA5}">
                      <a16:colId xmlns:a16="http://schemas.microsoft.com/office/drawing/2014/main" val="1562423009"/>
                    </a:ext>
                  </a:extLst>
                </a:gridCol>
                <a:gridCol w="1491183">
                  <a:extLst>
                    <a:ext uri="{9D8B030D-6E8A-4147-A177-3AD203B41FA5}">
                      <a16:colId xmlns:a16="http://schemas.microsoft.com/office/drawing/2014/main" val="1588737723"/>
                    </a:ext>
                  </a:extLst>
                </a:gridCol>
              </a:tblGrid>
              <a:tr h="700287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Sortimentní položka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Pracnost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Poměrové číslo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Výpočet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Q‘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70028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minuty/kus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700287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Zahradní stůl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3.000 / 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700287">
                <a:tc>
                  <a:txBody>
                    <a:bodyPr/>
                    <a:lstStyle/>
                    <a:p>
                      <a:r>
                        <a:rPr lang="cs-CZ" dirty="0"/>
                        <a:t>Zahradní stůl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5/4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4.000 / 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1,25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  <a:tr h="700287">
                <a:tc>
                  <a:txBody>
                    <a:bodyPr/>
                    <a:lstStyle/>
                    <a:p>
                      <a:r>
                        <a:rPr lang="cs-CZ" dirty="0"/>
                        <a:t>Zahradní stůl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1/2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5.000 / 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0,5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2.500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366413"/>
                  </a:ext>
                </a:extLst>
              </a:tr>
              <a:tr h="700287">
                <a:tc gridSpan="5"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CELKEM, kdyby podnik vyráběl pouze Zahradní stůl A, měl by kusů: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10.500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057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61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3) si stanovíme sazbu </a:t>
            </a:r>
            <a:r>
              <a:rPr lang="cs-CZ" sz="2800" b="1" dirty="0" err="1"/>
              <a:t>celk</a:t>
            </a:r>
            <a:r>
              <a:rPr lang="cs-CZ" sz="2800" b="1" dirty="0"/>
              <a:t>. nákladů na jednotku přepočtené výroby:</a:t>
            </a:r>
          </a:p>
          <a:p>
            <a:r>
              <a:rPr lang="cs-CZ" sz="2800" dirty="0">
                <a:highlight>
                  <a:srgbClr val="FF00FF"/>
                </a:highlight>
              </a:rPr>
              <a:t>541.000</a:t>
            </a:r>
            <a:r>
              <a:rPr lang="cs-CZ" sz="2800" dirty="0"/>
              <a:t> (</a:t>
            </a:r>
            <a:r>
              <a:rPr lang="cs-CZ" sz="2800" i="1" dirty="0"/>
              <a:t>zadání</a:t>
            </a:r>
            <a:r>
              <a:rPr lang="cs-CZ" sz="2800" dirty="0"/>
              <a:t>) / </a:t>
            </a:r>
            <a:r>
              <a:rPr 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10.500</a:t>
            </a:r>
            <a:r>
              <a:rPr lang="cs-CZ" sz="2800" dirty="0"/>
              <a:t> (</a:t>
            </a:r>
            <a:r>
              <a:rPr lang="cs-CZ" sz="2800" i="1" dirty="0"/>
              <a:t>předchozí výpočet</a:t>
            </a:r>
            <a:r>
              <a:rPr lang="cs-CZ" sz="2800" dirty="0"/>
              <a:t>) = </a:t>
            </a:r>
            <a:r>
              <a:rPr lang="cs-CZ" sz="2800" b="1" u="sng" dirty="0"/>
              <a:t>51,52 Kč/kus</a:t>
            </a:r>
          </a:p>
          <a:p>
            <a:endParaRPr lang="cs-CZ" sz="2800" b="1" u="sng" dirty="0"/>
          </a:p>
          <a:p>
            <a:r>
              <a:rPr lang="cs-CZ" sz="2800" i="1" dirty="0"/>
              <a:t>Zadání:</a:t>
            </a:r>
          </a:p>
          <a:p>
            <a:r>
              <a:rPr lang="cs-CZ" sz="2800" dirty="0"/>
              <a:t>Firma Plastik s. r. o. vyrábí tří druhy zahradních stolů, které se liší velikostí </a:t>
            </a:r>
            <a:br>
              <a:rPr lang="cs-CZ" sz="2800" dirty="0"/>
            </a:br>
            <a:r>
              <a:rPr lang="cs-CZ" sz="2800" dirty="0"/>
              <a:t>a tím i pracností jejich výroby. Celkové režijní náklady činí </a:t>
            </a:r>
            <a:r>
              <a:rPr lang="cs-CZ" sz="2800" dirty="0">
                <a:highlight>
                  <a:srgbClr val="FF00FF"/>
                </a:highlight>
              </a:rPr>
              <a:t>541 000 </a:t>
            </a:r>
            <a:r>
              <a:rPr lang="cs-CZ" sz="2800" dirty="0"/>
              <a:t>Kč. Rozdělte celkové režijní náklady na jednotlivé sortimentní položky i na jednici výroby. </a:t>
            </a:r>
          </a:p>
          <a:p>
            <a:endParaRPr lang="cs-CZ" sz="2800" dirty="0"/>
          </a:p>
          <a:p>
            <a:r>
              <a:rPr lang="cs-CZ" sz="2800" i="1" dirty="0"/>
              <a:t>Předchozí výpočet:</a:t>
            </a:r>
          </a:p>
          <a:p>
            <a:endParaRPr lang="cs-CZ" sz="1000" b="1" u="sng" dirty="0"/>
          </a:p>
          <a:p>
            <a:endParaRPr lang="cs-CZ" sz="2800" b="1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364EFF6-EF41-E142-D882-0EC8431D3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48277"/>
              </p:ext>
            </p:extLst>
          </p:nvPr>
        </p:nvGraphicFramePr>
        <p:xfrm>
          <a:off x="1622451" y="5592804"/>
          <a:ext cx="8947098" cy="7002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5915">
                  <a:extLst>
                    <a:ext uri="{9D8B030D-6E8A-4147-A177-3AD203B41FA5}">
                      <a16:colId xmlns:a16="http://schemas.microsoft.com/office/drawing/2014/main" val="1724343630"/>
                    </a:ext>
                  </a:extLst>
                </a:gridCol>
                <a:gridCol w="1491183">
                  <a:extLst>
                    <a:ext uri="{9D8B030D-6E8A-4147-A177-3AD203B41FA5}">
                      <a16:colId xmlns:a16="http://schemas.microsoft.com/office/drawing/2014/main" val="2662095257"/>
                    </a:ext>
                  </a:extLst>
                </a:gridCol>
              </a:tblGrid>
              <a:tr h="700287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CELKEM, kdyby podnik vyráběl pouze Zahradní stůl A, měl by kusů: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10.500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9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221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96006"/>
            <a:ext cx="116495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4) si vypočteme výrobní režii na kalk. jednici a na sortimentní druh:</a:t>
            </a:r>
          </a:p>
          <a:p>
            <a:endParaRPr lang="cs-CZ" sz="2800" b="1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73215"/>
              </p:ext>
            </p:extLst>
          </p:nvPr>
        </p:nvGraphicFramePr>
        <p:xfrm>
          <a:off x="271208" y="2423750"/>
          <a:ext cx="11649584" cy="390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808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97349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1137344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1686738">
                  <a:extLst>
                    <a:ext uri="{9D8B030D-6E8A-4147-A177-3AD203B41FA5}">
                      <a16:colId xmlns:a16="http://schemas.microsoft.com/office/drawing/2014/main" val="3020075783"/>
                    </a:ext>
                  </a:extLst>
                </a:gridCol>
                <a:gridCol w="1000612">
                  <a:extLst>
                    <a:ext uri="{9D8B030D-6E8A-4147-A177-3AD203B41FA5}">
                      <a16:colId xmlns:a16="http://schemas.microsoft.com/office/drawing/2014/main" val="1588737723"/>
                    </a:ext>
                  </a:extLst>
                </a:gridCol>
                <a:gridCol w="1294398">
                  <a:extLst>
                    <a:ext uri="{9D8B030D-6E8A-4147-A177-3AD203B41FA5}">
                      <a16:colId xmlns:a16="http://schemas.microsoft.com/office/drawing/2014/main" val="3809349049"/>
                    </a:ext>
                  </a:extLst>
                </a:gridCol>
                <a:gridCol w="1294398">
                  <a:extLst>
                    <a:ext uri="{9D8B030D-6E8A-4147-A177-3AD203B41FA5}">
                      <a16:colId xmlns:a16="http://schemas.microsoft.com/office/drawing/2014/main" val="3252368306"/>
                    </a:ext>
                  </a:extLst>
                </a:gridCol>
                <a:gridCol w="1294398">
                  <a:extLst>
                    <a:ext uri="{9D8B030D-6E8A-4147-A177-3AD203B41FA5}">
                      <a16:colId xmlns:a16="http://schemas.microsoft.com/office/drawing/2014/main" val="1815132"/>
                    </a:ext>
                  </a:extLst>
                </a:gridCol>
                <a:gridCol w="1294398">
                  <a:extLst>
                    <a:ext uri="{9D8B030D-6E8A-4147-A177-3AD203B41FA5}">
                      <a16:colId xmlns:a16="http://schemas.microsoft.com/office/drawing/2014/main" val="1419998223"/>
                    </a:ext>
                  </a:extLst>
                </a:gridCol>
              </a:tblGrid>
              <a:tr h="779985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Sortimentní položka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Pracnost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Poměrové číslo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Q‘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Výpočet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Náklady na sortimentní položku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Výpočet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Náklady na jednici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4599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minuty/</a:t>
                      </a:r>
                    </a:p>
                    <a:p>
                      <a:pPr algn="ctr"/>
                      <a:r>
                        <a:rPr lang="cs-CZ" b="1" dirty="0"/>
                        <a:t>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7989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Zahradní stůl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* 51,52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154.560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51,52 /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51,52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45990">
                <a:tc>
                  <a:txBody>
                    <a:bodyPr/>
                    <a:lstStyle/>
                    <a:p>
                      <a:r>
                        <a:rPr lang="cs-CZ" dirty="0"/>
                        <a:t>Zahradní stůl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* 51,52 =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257.600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51,52 * (5/4)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64,40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  <a:tr h="545990">
                <a:tc>
                  <a:txBody>
                    <a:bodyPr/>
                    <a:lstStyle/>
                    <a:p>
                      <a:r>
                        <a:rPr lang="cs-CZ" dirty="0"/>
                        <a:t>Zahradní stůl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2.500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* 51,52 =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128.800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51,52 * (1/2)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25,76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366413"/>
                  </a:ext>
                </a:extLst>
              </a:tr>
              <a:tr h="311994">
                <a:tc gridSpan="4"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10.500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540.960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057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66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650590" y="5560884"/>
            <a:ext cx="689081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Pojďme si to zkusit na příkladech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75613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Nejvýznamnější nástroj ekonomického řízení.</a:t>
            </a:r>
            <a:endParaRPr lang="cs-CZ" sz="25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0B05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B050"/>
                </a:solidFill>
              </a:rPr>
              <a:t>Propočet nákladů, marže, zisku, ceny nebo jiné hodnotové veličiny </a:t>
            </a:r>
            <a:r>
              <a:rPr lang="cs-CZ" sz="2800" b="1" dirty="0"/>
              <a:t>na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2"/>
                </a:solidFill>
              </a:rPr>
              <a:t>výrobek, práci nebo službu případně na činnost nebo operaci (kalkulační jednici).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Zobrazuje ve vzájemné souvislosti jak naturálně, tak hodnotově vyjádřenou jednotkou výkonu. Např. Kč/ks, Kč/litr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Již známe kalkulaci prostým dělením: </a:t>
            </a:r>
            <a:r>
              <a:rPr lang="cs-CZ" sz="3200" b="1" dirty="0" err="1"/>
              <a:t>n</a:t>
            </a:r>
            <a:r>
              <a:rPr lang="cs-CZ" sz="4400" b="1" baseline="-25000" dirty="0" err="1"/>
              <a:t>j</a:t>
            </a:r>
            <a:r>
              <a:rPr lang="cs-CZ" sz="3200" b="1" dirty="0"/>
              <a:t> = N / Q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</a:t>
            </a:r>
            <a:r>
              <a:rPr lang="pl-PL" sz="4000" b="1" dirty="0">
                <a:solidFill>
                  <a:schemeClr val="tx2"/>
                </a:solidFill>
              </a:rPr>
              <a:t>přirážková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75613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Pro rozvrhování režijních nákladů při produkci různorodých výrobků s různou technologií a různým množstvím nepřímých nákladů v jednotlivých položkách.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3600" b="1" dirty="0"/>
              <a:t>RS = </a:t>
            </a:r>
            <a:r>
              <a:rPr lang="cs-CZ" sz="3600" b="1" dirty="0" err="1"/>
              <a:t>N</a:t>
            </a:r>
            <a:r>
              <a:rPr lang="cs-CZ" sz="5400" b="1" baseline="-25000" dirty="0" err="1"/>
              <a:t>n</a:t>
            </a:r>
            <a:r>
              <a:rPr lang="cs-CZ" sz="3600" b="1" dirty="0"/>
              <a:t> / KZ</a:t>
            </a:r>
          </a:p>
          <a:p>
            <a:endParaRPr lang="cs-CZ" sz="2800" dirty="0"/>
          </a:p>
          <a:p>
            <a:r>
              <a:rPr lang="cs-CZ" sz="2800" dirty="0"/>
              <a:t>kde</a:t>
            </a:r>
          </a:p>
          <a:p>
            <a:r>
              <a:rPr lang="cs-CZ" sz="2800" b="1" dirty="0"/>
              <a:t>RS </a:t>
            </a:r>
            <a:r>
              <a:rPr lang="cs-CZ" sz="2800" dirty="0"/>
              <a:t>… režijní sazba </a:t>
            </a:r>
          </a:p>
          <a:p>
            <a:r>
              <a:rPr lang="cs-CZ" sz="2800" b="1" dirty="0" err="1"/>
              <a:t>N</a:t>
            </a:r>
            <a:r>
              <a:rPr lang="cs-CZ" sz="4000" b="1" baseline="-25000" dirty="0" err="1"/>
              <a:t>n</a:t>
            </a:r>
            <a:r>
              <a:rPr lang="cs-CZ" sz="2800" b="1" dirty="0"/>
              <a:t> </a:t>
            </a:r>
            <a:r>
              <a:rPr lang="cs-CZ" sz="2800" dirty="0"/>
              <a:t>… celkové nepřímé společné náklady </a:t>
            </a:r>
          </a:p>
          <a:p>
            <a:r>
              <a:rPr lang="cs-CZ" sz="2800" b="1" dirty="0"/>
              <a:t>KZ</a:t>
            </a:r>
            <a:r>
              <a:rPr lang="cs-CZ" sz="2800" dirty="0"/>
              <a:t> … celkový objem rozvrhové základny</a:t>
            </a:r>
            <a:endParaRPr lang="cs-CZ" sz="25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</a:t>
            </a:r>
            <a:r>
              <a:rPr lang="pl-PL" sz="4000" b="1" dirty="0">
                <a:solidFill>
                  <a:schemeClr val="tx2"/>
                </a:solidFill>
              </a:rPr>
              <a:t>přirážková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64958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Rozvrhovou základnu (RZ) si stanoví organizace sama tak, </a:t>
            </a:r>
            <a:br>
              <a:rPr lang="cs-CZ" sz="2800" dirty="0"/>
            </a:br>
            <a:r>
              <a:rPr lang="cs-CZ" sz="2800" dirty="0"/>
              <a:t>aby byla k rozvrhovaným režijním nákladům přímo úměrná </a:t>
            </a:r>
          </a:p>
          <a:p>
            <a:r>
              <a:rPr lang="cs-CZ" sz="2800" dirty="0"/>
              <a:t>     (často přímá mzda nebo součet přímých nákladů).</a:t>
            </a:r>
          </a:p>
          <a:p>
            <a:endParaRPr lang="cs-CZ" sz="2800" dirty="0"/>
          </a:p>
          <a:p>
            <a:r>
              <a:rPr lang="cs-CZ" sz="2800" b="1" dirty="0"/>
              <a:t>RZ musí splňovat tyto požadavky: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Příčinný vztah ke vzniku režijních nákladů.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Musí mít stálost vztahu k vývoji nákladů, tzn. změní-li se rozvrhová základna, změní se výše režijních nákladů.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Rozvrhová základna musí být dostatečně veliká, veliká, aby změny v ní nezpůsobovaly chyby ve výpočtech.</a:t>
            </a:r>
          </a:p>
        </p:txBody>
      </p:sp>
    </p:spTree>
    <p:extLst>
      <p:ext uri="{BB962C8B-B14F-4D97-AF65-F5344CB8AC3E}">
        <p14:creationId xmlns:p14="http://schemas.microsoft.com/office/powerpoint/2010/main" val="346990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</a:t>
            </a:r>
            <a:r>
              <a:rPr lang="pl-PL" sz="4000" b="1" dirty="0">
                <a:solidFill>
                  <a:schemeClr val="tx2"/>
                </a:solidFill>
              </a:rPr>
              <a:t>přirážková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64958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RZ může mít dvě podoby: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 peněžních jednotkách </a:t>
            </a:r>
            <a:r>
              <a:rPr lang="cs-CZ" sz="2800" dirty="0"/>
              <a:t>– přímé mzdy, přímý materiál, celkové př. náklady.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 naturálních jednotkách </a:t>
            </a:r>
            <a:r>
              <a:rPr lang="cs-CZ" sz="2800" dirty="0"/>
              <a:t>– pracovní hodiny, strojové hodiny, hmotnost, čas.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b="1" dirty="0"/>
              <a:t>Postup přirážkové kalkulace: </a:t>
            </a:r>
          </a:p>
          <a:p>
            <a:r>
              <a:rPr lang="cs-CZ" sz="2800" dirty="0"/>
              <a:t>1. Stanovíme rozvrhovou základnu. </a:t>
            </a:r>
          </a:p>
          <a:p>
            <a:r>
              <a:rPr lang="cs-CZ" sz="2800" dirty="0"/>
              <a:t>2. Vypočítáme výši režijní sazby. </a:t>
            </a:r>
          </a:p>
          <a:p>
            <a:r>
              <a:rPr lang="cs-CZ" sz="2800" dirty="0"/>
              <a:t>3. Rozpočítáme režijní náklady na jednotlivé typy služeb.</a:t>
            </a:r>
          </a:p>
        </p:txBody>
      </p:sp>
    </p:spTree>
    <p:extLst>
      <p:ext uri="{BB962C8B-B14F-4D97-AF65-F5344CB8AC3E}">
        <p14:creationId xmlns:p14="http://schemas.microsoft.com/office/powerpoint/2010/main" val="269413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Podnik vyrábí dva produkty, data vidíte v tabulce níž.</a:t>
            </a:r>
          </a:p>
          <a:p>
            <a:r>
              <a:rPr lang="cs-CZ" sz="2800" dirty="0"/>
              <a:t>Sestavte výslednou kalkulaci </a:t>
            </a:r>
            <a:r>
              <a:rPr lang="cs-CZ" sz="2800" u="sng" dirty="0"/>
              <a:t>na úrovni vlastních nákladů výkonu</a:t>
            </a:r>
            <a:r>
              <a:rPr lang="cs-CZ" sz="2800" dirty="0"/>
              <a:t>, jestliže </a:t>
            </a:r>
            <a:r>
              <a:rPr lang="cs-CZ" sz="2800" b="1" dirty="0">
                <a:solidFill>
                  <a:srgbClr val="00B050"/>
                </a:solidFill>
              </a:rPr>
              <a:t>rozvrhovou základnou pro výrobní režii (VR) jsou přímé mzdy </a:t>
            </a:r>
            <a:r>
              <a:rPr lang="cs-CZ" sz="2800" dirty="0"/>
              <a:t>a </a:t>
            </a:r>
            <a:r>
              <a:rPr lang="cs-CZ" sz="2800" b="1" dirty="0">
                <a:solidFill>
                  <a:srgbClr val="7030A0"/>
                </a:solidFill>
              </a:rPr>
              <a:t>pro správní režii (SR) to je přímý materiál</a:t>
            </a:r>
            <a:r>
              <a:rPr lang="cs-CZ" sz="2800" dirty="0"/>
              <a:t>. </a:t>
            </a:r>
          </a:p>
          <a:p>
            <a:r>
              <a:rPr lang="cs-CZ" sz="2800" dirty="0"/>
              <a:t>Celková výše výrobní režie činí 5 000 Kč a správní režie je ve výši 2 500 Kč.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89708"/>
              </p:ext>
            </p:extLst>
          </p:nvPr>
        </p:nvGraphicFramePr>
        <p:xfrm>
          <a:off x="1369360" y="3965617"/>
          <a:ext cx="9453280" cy="2393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332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1875694730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Objem produkce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Přímý materiál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Přímé mzdy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1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Řešení u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Celková výše výrobní režie činí </a:t>
            </a:r>
            <a:r>
              <a:rPr lang="cs-CZ" sz="2800" b="1" dirty="0">
                <a:solidFill>
                  <a:srgbClr val="00B050"/>
                </a:solidFill>
              </a:rPr>
              <a:t>5 000 </a:t>
            </a:r>
            <a:r>
              <a:rPr lang="cs-CZ" sz="2800" dirty="0"/>
              <a:t>Kč a správní režie je ve výši </a:t>
            </a:r>
            <a:r>
              <a:rPr lang="cs-CZ" sz="2800" b="1" dirty="0">
                <a:solidFill>
                  <a:srgbClr val="7030A0"/>
                </a:solidFill>
              </a:rPr>
              <a:t>2 500 </a:t>
            </a:r>
            <a:r>
              <a:rPr lang="cs-CZ" sz="2800" dirty="0"/>
              <a:t>Kč.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95531"/>
              </p:ext>
            </p:extLst>
          </p:nvPr>
        </p:nvGraphicFramePr>
        <p:xfrm>
          <a:off x="1369360" y="2147356"/>
          <a:ext cx="9453280" cy="2393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332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1875694730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Objem produkce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Přímý materiál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Přímé mzdy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FFC000"/>
                          </a:solidFill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5B6EB10-2D6A-CA67-E8D2-6D23642D9C65}"/>
              </a:ext>
            </a:extLst>
          </p:cNvPr>
          <p:cNvSpPr txBox="1"/>
          <p:nvPr/>
        </p:nvSpPr>
        <p:spPr>
          <a:xfrm>
            <a:off x="542414" y="4683765"/>
            <a:ext cx="1164958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1)</a:t>
            </a:r>
            <a:r>
              <a:rPr lang="cs-CZ" sz="2800" dirty="0"/>
              <a:t> vypočítáme režijní sazby:</a:t>
            </a:r>
          </a:p>
          <a:p>
            <a:endParaRPr lang="cs-CZ" sz="1000" dirty="0"/>
          </a:p>
          <a:p>
            <a:r>
              <a:rPr lang="cs-CZ" sz="2800" b="1" dirty="0"/>
              <a:t>RS</a:t>
            </a:r>
            <a:r>
              <a:rPr lang="cs-CZ" sz="3600" b="1" baseline="-25000" dirty="0"/>
              <a:t>VR</a:t>
            </a:r>
            <a:r>
              <a:rPr lang="cs-CZ" sz="2800" b="1" dirty="0"/>
              <a:t> = </a:t>
            </a:r>
            <a:r>
              <a:rPr lang="cs-CZ" sz="2800" b="1" dirty="0" err="1"/>
              <a:t>Nn</a:t>
            </a:r>
            <a:r>
              <a:rPr lang="cs-CZ" sz="2800" b="1" dirty="0"/>
              <a:t> / RZ = </a:t>
            </a:r>
            <a:r>
              <a:rPr lang="cs-CZ" sz="2800" b="1" dirty="0">
                <a:solidFill>
                  <a:srgbClr val="00B050"/>
                </a:solidFill>
              </a:rPr>
              <a:t>5.000</a:t>
            </a:r>
            <a:r>
              <a:rPr lang="cs-CZ" sz="2800" dirty="0"/>
              <a:t> / </a:t>
            </a:r>
            <a:r>
              <a:rPr lang="cs-CZ" sz="2800" b="1" dirty="0">
                <a:solidFill>
                  <a:srgbClr val="92D050"/>
                </a:solidFill>
              </a:rPr>
              <a:t>150 + 180 </a:t>
            </a:r>
            <a:r>
              <a:rPr lang="cs-CZ" sz="2800" dirty="0"/>
              <a:t>= </a:t>
            </a:r>
            <a:r>
              <a:rPr lang="cs-CZ" sz="2800" b="1" u="sng" dirty="0"/>
              <a:t>15,15 Kč </a:t>
            </a:r>
            <a:r>
              <a:rPr lang="cs-CZ" sz="2800" dirty="0"/>
              <a:t>var. režie na 1 Kč př. mezd </a:t>
            </a:r>
            <a:endParaRPr lang="cs-CZ" sz="2800" b="1" dirty="0"/>
          </a:p>
          <a:p>
            <a:r>
              <a:rPr lang="cs-CZ" sz="2800" b="1" dirty="0"/>
              <a:t>RS</a:t>
            </a:r>
            <a:r>
              <a:rPr lang="cs-CZ" sz="3600" b="1" baseline="-25000" dirty="0"/>
              <a:t>SR</a:t>
            </a:r>
            <a:r>
              <a:rPr lang="cs-CZ" sz="2800" b="1" dirty="0"/>
              <a:t> = </a:t>
            </a:r>
            <a:r>
              <a:rPr lang="cs-CZ" sz="2800" b="1" dirty="0" err="1"/>
              <a:t>Nn</a:t>
            </a:r>
            <a:r>
              <a:rPr lang="cs-CZ" sz="2800" b="1" dirty="0"/>
              <a:t> / RZ = </a:t>
            </a:r>
            <a:r>
              <a:rPr lang="cs-CZ" sz="2800" b="1" dirty="0">
                <a:solidFill>
                  <a:srgbClr val="7030A0"/>
                </a:solidFill>
              </a:rPr>
              <a:t>2.500</a:t>
            </a:r>
            <a:r>
              <a:rPr lang="cs-CZ" sz="2800" dirty="0"/>
              <a:t> / (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50 * 300 </a:t>
            </a:r>
            <a:r>
              <a:rPr lang="cs-CZ" sz="2800" dirty="0"/>
              <a:t>+ </a:t>
            </a:r>
            <a:r>
              <a:rPr lang="cs-CZ" sz="2800" b="1" dirty="0">
                <a:solidFill>
                  <a:srgbClr val="FFC000"/>
                </a:solidFill>
              </a:rPr>
              <a:t>80 * 480</a:t>
            </a:r>
            <a:r>
              <a:rPr lang="cs-CZ" sz="2800" dirty="0"/>
              <a:t>) = </a:t>
            </a:r>
            <a:r>
              <a:rPr lang="cs-CZ" sz="2800" b="1" u="sng" dirty="0"/>
              <a:t>0,05</a:t>
            </a:r>
            <a:r>
              <a:rPr lang="cs-CZ" sz="2800" dirty="0"/>
              <a:t> </a:t>
            </a:r>
            <a:r>
              <a:rPr lang="cs-CZ" sz="2800" dirty="0" err="1"/>
              <a:t>spr</a:t>
            </a:r>
            <a:r>
              <a:rPr lang="cs-CZ" sz="2800" dirty="0"/>
              <a:t>. režie na 1 Kč př. mat.</a:t>
            </a:r>
          </a:p>
        </p:txBody>
      </p:sp>
    </p:spTree>
    <p:extLst>
      <p:ext uri="{BB962C8B-B14F-4D97-AF65-F5344CB8AC3E}">
        <p14:creationId xmlns:p14="http://schemas.microsoft.com/office/powerpoint/2010/main" val="422797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Řešení u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16495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2)</a:t>
            </a:r>
            <a:r>
              <a:rPr lang="cs-CZ" sz="2800" dirty="0"/>
              <a:t> protože jsou rozvrhovou základnou </a:t>
            </a:r>
            <a:r>
              <a:rPr lang="cs-CZ" sz="2800" b="1" dirty="0">
                <a:solidFill>
                  <a:srgbClr val="00B050"/>
                </a:solidFill>
              </a:rPr>
              <a:t>VR přímé mzdy</a:t>
            </a:r>
            <a:r>
              <a:rPr lang="cs-CZ" sz="2800" dirty="0"/>
              <a:t>, budeme při výpočtu jednicových výrobních režijních nákladů pracovat s přímými mzdami na jednici, tj. na 1 ks výrobku A </a:t>
            </a:r>
            <a:r>
              <a:rPr lang="cs-CZ" sz="2800" dirty="0" err="1"/>
              <a:t>a</a:t>
            </a:r>
            <a:r>
              <a:rPr lang="cs-CZ" sz="2800" dirty="0"/>
              <a:t> 1 ks výrobku B: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18880"/>
              </p:ext>
            </p:extLst>
          </p:nvPr>
        </p:nvGraphicFramePr>
        <p:xfrm>
          <a:off x="1271100" y="2988968"/>
          <a:ext cx="9453280" cy="2393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332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1875694730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Objem produkce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Přímý materiál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Přímé mzdy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FFC000"/>
                          </a:solidFill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5B6EB10-2D6A-CA67-E8D2-6D23642D9C65}"/>
              </a:ext>
            </a:extLst>
          </p:cNvPr>
          <p:cNvSpPr txBox="1"/>
          <p:nvPr/>
        </p:nvSpPr>
        <p:spPr>
          <a:xfrm>
            <a:off x="542414" y="5584582"/>
            <a:ext cx="116495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𝑁</a:t>
            </a:r>
            <a:r>
              <a:rPr lang="cs-CZ" sz="3200" baseline="-25000" dirty="0"/>
              <a:t>𝑉𝑅</a:t>
            </a:r>
            <a:r>
              <a:rPr lang="cs-CZ" sz="2800" dirty="0"/>
              <a:t>𝐴 = 𝑅𝑆</a:t>
            </a:r>
            <a:r>
              <a:rPr lang="cs-CZ" sz="3200" baseline="-25000" dirty="0"/>
              <a:t>𝑉𝑅</a:t>
            </a:r>
            <a:r>
              <a:rPr lang="cs-CZ" sz="2800" dirty="0"/>
              <a:t> ∙ 𝑟𝑧𝐴 = 15,15 * (</a:t>
            </a:r>
            <a:r>
              <a:rPr lang="cs-CZ" sz="2800" b="1" dirty="0">
                <a:solidFill>
                  <a:srgbClr val="92D050"/>
                </a:solidFill>
              </a:rPr>
              <a:t>150</a:t>
            </a:r>
            <a:r>
              <a:rPr lang="cs-CZ" sz="2800" dirty="0"/>
              <a:t>/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50</a:t>
            </a:r>
            <a:r>
              <a:rPr lang="cs-CZ" sz="2800" dirty="0"/>
              <a:t>) = </a:t>
            </a:r>
            <a:r>
              <a:rPr lang="cs-CZ" sz="2800" b="1" u="sng" dirty="0"/>
              <a:t>5,05 Kč </a:t>
            </a:r>
            <a:r>
              <a:rPr lang="cs-CZ" sz="2800" dirty="0"/>
              <a:t>VR na 1 ks výrobku A </a:t>
            </a:r>
          </a:p>
          <a:p>
            <a:r>
              <a:rPr lang="cs-CZ" sz="2800" dirty="0"/>
              <a:t>𝑁</a:t>
            </a:r>
            <a:r>
              <a:rPr lang="cs-CZ" sz="3200" baseline="-25000" dirty="0"/>
              <a:t>𝑉𝑅</a:t>
            </a:r>
            <a:r>
              <a:rPr lang="cs-CZ" sz="2800" dirty="0"/>
              <a:t>𝐵 = 𝑅𝑆</a:t>
            </a:r>
            <a:r>
              <a:rPr lang="cs-CZ" sz="3200" baseline="-25000" dirty="0"/>
              <a:t>𝑉𝑅 </a:t>
            </a:r>
            <a:r>
              <a:rPr lang="cs-CZ" sz="2800" dirty="0"/>
              <a:t>∙ 𝑟𝑧𝐵 = 15,15 * (</a:t>
            </a:r>
            <a:r>
              <a:rPr lang="cs-CZ" sz="2800" b="1" dirty="0">
                <a:solidFill>
                  <a:srgbClr val="92D050"/>
                </a:solidFill>
              </a:rPr>
              <a:t>180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FFC000"/>
                </a:solidFill>
              </a:rPr>
              <a:t>80</a:t>
            </a:r>
            <a:r>
              <a:rPr lang="cs-CZ" sz="2800" dirty="0"/>
              <a:t>) = </a:t>
            </a:r>
            <a:r>
              <a:rPr lang="cs-CZ" sz="2800" b="1" u="sng" dirty="0"/>
              <a:t>6,73 Kč </a:t>
            </a:r>
            <a:r>
              <a:rPr lang="cs-CZ" sz="2800" dirty="0"/>
              <a:t>VR na 1 ks výrobku B</a:t>
            </a:r>
          </a:p>
        </p:txBody>
      </p:sp>
    </p:spTree>
    <p:extLst>
      <p:ext uri="{BB962C8B-B14F-4D97-AF65-F5344CB8AC3E}">
        <p14:creationId xmlns:p14="http://schemas.microsoft.com/office/powerpoint/2010/main" val="109641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Řešení u příkladu</a:t>
            </a:r>
            <a:endParaRPr lang="pl-PL" sz="4000" b="1" dirty="0">
              <a:solidFill>
                <a:schemeClr val="tx2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529424"/>
            <a:ext cx="1087329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/>
              <a:t>Za 3)</a:t>
            </a:r>
            <a:r>
              <a:rPr lang="cs-CZ" sz="2800" dirty="0"/>
              <a:t> protože je rozvrhovou základnou </a:t>
            </a:r>
            <a:r>
              <a:rPr lang="cs-CZ" sz="2800" b="1" dirty="0">
                <a:solidFill>
                  <a:srgbClr val="7030A0"/>
                </a:solidFill>
              </a:rPr>
              <a:t>SR přímý materiál</a:t>
            </a:r>
            <a:r>
              <a:rPr lang="cs-CZ" sz="2800" dirty="0"/>
              <a:t>, budeme </a:t>
            </a:r>
            <a:br>
              <a:rPr lang="cs-CZ" sz="2800" dirty="0"/>
            </a:br>
            <a:r>
              <a:rPr lang="cs-CZ" sz="2800" dirty="0"/>
              <a:t>při výpočtu jednicových výrobních režijních nákladů pracovat s přímým materiálem na jednici, tj. na 1 ks výrobku A </a:t>
            </a:r>
            <a:r>
              <a:rPr lang="cs-CZ" sz="2800" dirty="0" err="1"/>
              <a:t>a</a:t>
            </a:r>
            <a:r>
              <a:rPr lang="cs-CZ" sz="2800" dirty="0"/>
              <a:t> 1 ks výrobku B: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1441DF-521D-0890-7B1A-B6583D971BEA}"/>
              </a:ext>
            </a:extLst>
          </p:cNvPr>
          <p:cNvGraphicFramePr>
            <a:graphicFrameLocks noGrp="1"/>
          </p:cNvGraphicFramePr>
          <p:nvPr/>
        </p:nvGraphicFramePr>
        <p:xfrm>
          <a:off x="1271100" y="2988968"/>
          <a:ext cx="9453280" cy="2393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3320">
                  <a:extLst>
                    <a:ext uri="{9D8B030D-6E8A-4147-A177-3AD203B41FA5}">
                      <a16:colId xmlns:a16="http://schemas.microsoft.com/office/drawing/2014/main" val="2368042907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330941191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2036148989"/>
                    </a:ext>
                  </a:extLst>
                </a:gridCol>
                <a:gridCol w="2363320">
                  <a:extLst>
                    <a:ext uri="{9D8B030D-6E8A-4147-A177-3AD203B41FA5}">
                      <a16:colId xmlns:a16="http://schemas.microsoft.com/office/drawing/2014/main" val="1875694730"/>
                    </a:ext>
                  </a:extLst>
                </a:gridCol>
              </a:tblGrid>
              <a:tr h="598296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Výrobek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Objem produkce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Přímý materiál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Přímé mzdy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55883"/>
                  </a:ext>
                </a:extLst>
              </a:tr>
              <a:tr h="59829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Kč/ks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7495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6140"/>
                  </a:ext>
                </a:extLst>
              </a:tr>
              <a:tr h="598296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FFC000"/>
                          </a:solidFill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92D050"/>
                          </a:solidFill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00358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5B6EB10-2D6A-CA67-E8D2-6D23642D9C65}"/>
              </a:ext>
            </a:extLst>
          </p:cNvPr>
          <p:cNvSpPr txBox="1"/>
          <p:nvPr/>
        </p:nvSpPr>
        <p:spPr>
          <a:xfrm>
            <a:off x="542414" y="5584582"/>
            <a:ext cx="116495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𝑁</a:t>
            </a:r>
            <a:r>
              <a:rPr lang="cs-CZ" sz="3200" baseline="-25000" dirty="0"/>
              <a:t>S𝑅</a:t>
            </a:r>
            <a:r>
              <a:rPr lang="cs-CZ" sz="2800" dirty="0"/>
              <a:t>𝐴 = 𝑅𝑆</a:t>
            </a:r>
            <a:r>
              <a:rPr lang="cs-CZ" sz="3200" baseline="-25000" dirty="0"/>
              <a:t>S𝑅</a:t>
            </a:r>
            <a:r>
              <a:rPr lang="cs-CZ" sz="2800" dirty="0"/>
              <a:t> ∙ 𝑟𝑧𝐴 = 0,05 *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300</a:t>
            </a:r>
            <a:r>
              <a:rPr lang="cs-CZ" sz="2800" dirty="0"/>
              <a:t> = </a:t>
            </a:r>
            <a:r>
              <a:rPr lang="cs-CZ" sz="2800" b="1" u="sng" dirty="0"/>
              <a:t>15 Kč </a:t>
            </a:r>
            <a:r>
              <a:rPr lang="cs-CZ" sz="2800" dirty="0"/>
              <a:t>SR na 1 ks výrobku A </a:t>
            </a:r>
          </a:p>
          <a:p>
            <a:r>
              <a:rPr lang="cs-CZ" sz="2800" dirty="0"/>
              <a:t>𝑁</a:t>
            </a:r>
            <a:r>
              <a:rPr lang="cs-CZ" sz="3200" baseline="-25000" dirty="0"/>
              <a:t>S𝑅</a:t>
            </a:r>
            <a:r>
              <a:rPr lang="cs-CZ" sz="2800" dirty="0"/>
              <a:t>𝐵 = 𝑅𝑆</a:t>
            </a:r>
            <a:r>
              <a:rPr lang="cs-CZ" sz="3200" baseline="-25000" dirty="0"/>
              <a:t>S𝑅 </a:t>
            </a:r>
            <a:r>
              <a:rPr lang="cs-CZ" sz="2800" dirty="0"/>
              <a:t>∙ 𝑟𝑧𝐵 = 0,05 * </a:t>
            </a:r>
            <a:r>
              <a:rPr lang="cs-CZ" sz="2800" b="1" dirty="0">
                <a:solidFill>
                  <a:srgbClr val="FFC000"/>
                </a:solidFill>
              </a:rPr>
              <a:t>480</a:t>
            </a:r>
            <a:r>
              <a:rPr lang="cs-CZ" sz="2800" dirty="0"/>
              <a:t> = </a:t>
            </a:r>
            <a:r>
              <a:rPr lang="cs-CZ" sz="2800" b="1" u="sng" dirty="0"/>
              <a:t>24 Kč </a:t>
            </a:r>
            <a:r>
              <a:rPr lang="cs-CZ" sz="2800" dirty="0"/>
              <a:t>SR na 1 ks výrobku B</a:t>
            </a:r>
          </a:p>
        </p:txBody>
      </p:sp>
    </p:spTree>
    <p:extLst>
      <p:ext uri="{BB962C8B-B14F-4D97-AF65-F5344CB8AC3E}">
        <p14:creationId xmlns:p14="http://schemas.microsoft.com/office/powerpoint/2010/main" val="14181429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1405</Words>
  <Application>Microsoft Office PowerPoint</Application>
  <PresentationFormat>Širokoúhlá obrazovka</PresentationFormat>
  <Paragraphs>294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Nauka o podniku ~ 10.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138</cp:revision>
  <dcterms:created xsi:type="dcterms:W3CDTF">2023-10-06T10:44:44Z</dcterms:created>
  <dcterms:modified xsi:type="dcterms:W3CDTF">2023-12-02T12:32:51Z</dcterms:modified>
</cp:coreProperties>
</file>