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300" r:id="rId3"/>
    <p:sldId id="344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60" r:id="rId13"/>
    <p:sldId id="361" r:id="rId14"/>
    <p:sldId id="362" r:id="rId15"/>
    <p:sldId id="363" r:id="rId16"/>
    <p:sldId id="364" r:id="rId17"/>
    <p:sldId id="365" r:id="rId18"/>
    <p:sldId id="289" r:id="rId19"/>
    <p:sldId id="26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56481-DB65-49ED-AC4B-1E1F0B040967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C412D-01E2-4AAB-B621-C18583DC4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27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7D152-946C-9F1C-225C-DC452F35B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8C37F-FCFF-F1D3-D528-F1139A1EE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51B0B-8FEB-671A-5D8D-FFACF5579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6EFF9F-F792-2716-988A-DC5C5117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20CA93-9EAC-2ECC-3BEE-07E2B9D9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84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59D1E-152E-414F-3E94-D8DDAC40C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10B5D8-C843-4297-AB17-C508A9FC4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3BAC76-1C08-85F3-E540-1177A2606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3963F8-FD76-6599-556C-23EA71E8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8E9058-BB0C-A18A-EEFB-8F61029E3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1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348EFFE-B3AD-9011-126B-A83311475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D94350B-77D7-5972-4BF0-0031261B6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DE9A-42E1-587D-9884-9D1903A4F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5EC690-34EE-8BEB-EE0F-67FD199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3AB35-AE48-ADA0-F718-75F9E97F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68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1C573-05D2-2B45-F006-5470AAF19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92E82D-0AEA-5AEF-6F28-A3E3A1FE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FD5B8-0DD7-0575-7795-60F3F480D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194ED-A34E-5C2E-E54D-4DE9BEB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C3370C-56FB-1925-C826-1E583860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8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0DD7-EE9E-A6BA-01B6-2F73404A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DD8AD-9497-67CE-703E-644F9F4CC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CBCAC0-6096-6321-D761-450F76FA9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32A58-D961-1F17-A20E-8201BF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E6AF9B-0250-5B66-5404-8F9DD5AE9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01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AB678-A4A1-432D-B109-97B78565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71D1D-62AC-1649-26F3-9788B5A61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3B8FDC-B0F4-158D-30A8-73F4DEFDE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B5EA61-7FA0-1C03-0523-B5A456387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F4942-2EB3-19E9-21B7-8DEA5074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E0A8D1-8205-D8AD-8E13-01442F2D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4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BE0E9-7CE3-CACB-5FDF-7DF966D6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7E0BF-28FD-3677-32C2-6081A34E8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815A4D-5AC1-C22D-6E7E-E07ABA09B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5849F77-94DE-F87A-AED4-8FA8A2E7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63E7076-9A39-33C0-6F2D-9B9126DA8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A42DFE-AF73-0E1A-A221-4891D9B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78C32E4-2D84-F64E-AC6B-0FA2FF0A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C1C12E1-6B8D-D8E4-99EA-A2BD2CF8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0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381DC-081C-4B34-34D3-9154C00E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21337C0-817C-E5A7-1889-BAD96464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8B9192-425C-BD96-0CBA-D51BCB060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BDFA04-B773-3B89-21F9-7416F2D3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57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C25C5F6-229A-022C-282A-ACAC074A2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CF369A-4F98-D925-7CE5-A44FFBAC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6C17D-4169-555F-46DB-371EE5D4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54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4507C-44A6-7396-EEE8-3D2F59C9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D006E1-C5F1-C49E-8E93-54F6D76D1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35B485A-D69A-3CDC-F62A-60A4458E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D1036C-D35B-F2E9-411E-4EA6C276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05EC88-C587-4CCB-7682-0DF0781A2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6EA879-5FA3-0897-31AF-512E48B6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88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DBC22-2D0A-2FF8-E585-AF0C5AE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BFE3F3-D4AF-CE37-876D-422472F33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4F15A8-8E7D-20C0-AA29-C2B59CC11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154B2-B00E-2BF7-46EE-F3487048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ECC44B-4E76-4B76-D35B-7E6241797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B1DB23-C360-B04B-F535-538500483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22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109C8C-9871-F0F7-AE32-8EA1D724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B080A6A-56B3-78AA-7A36-43ACF9A4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B9FB2-58B3-F766-9E19-87B087A17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BBBC8-BCBC-4C40-AA8B-6E8A8429AE1E}" type="datetimeFigureOut">
              <a:rPr lang="cs-CZ" smtClean="0"/>
              <a:t>02.12.2023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7C9994-47B6-27D2-F1AA-B20B094378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3ABBD7-0D2C-EF21-791F-1ACA5270D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C331-C739-43FE-AF05-D486C7BBDC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D89A9F-D266-7B97-1C57-A6C008FE2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cs-CZ" sz="4000" dirty="0">
                <a:solidFill>
                  <a:schemeClr val="tx2"/>
                </a:solidFill>
              </a:rPr>
              <a:t>Nauka o podniku</a:t>
            </a:r>
            <a:br>
              <a:rPr lang="cs-CZ" sz="4000" dirty="0">
                <a:solidFill>
                  <a:schemeClr val="tx2"/>
                </a:solidFill>
              </a:rPr>
            </a:br>
            <a:r>
              <a:rPr lang="cs-CZ" sz="4000" dirty="0">
                <a:solidFill>
                  <a:schemeClr val="tx2"/>
                </a:solidFill>
              </a:rPr>
              <a:t>~ 10. 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F4D5FF-24C4-4C4F-3DEB-5162A6142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Ing. Karla Foltisová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F2C59DB5-121E-9E61-A327-58E5087E9E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323" y="2169404"/>
            <a:ext cx="4141760" cy="32004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344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Řešení u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08732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4) pro přehlednost jsou všechny výsledky zachyceny v tabulce: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67688"/>
              </p:ext>
            </p:extLst>
          </p:nvPr>
        </p:nvGraphicFramePr>
        <p:xfrm>
          <a:off x="656285" y="2167772"/>
          <a:ext cx="10398479" cy="4333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691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075697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075697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2075697">
                  <a:extLst>
                    <a:ext uri="{9D8B030D-6E8A-4147-A177-3AD203B41FA5}">
                      <a16:colId xmlns:a16="http://schemas.microsoft.com/office/drawing/2014/main" val="1875694730"/>
                    </a:ext>
                  </a:extLst>
                </a:gridCol>
                <a:gridCol w="2075697">
                  <a:extLst>
                    <a:ext uri="{9D8B030D-6E8A-4147-A177-3AD203B41FA5}">
                      <a16:colId xmlns:a16="http://schemas.microsoft.com/office/drawing/2014/main" val="830438846"/>
                    </a:ext>
                  </a:extLst>
                </a:gridCol>
              </a:tblGrid>
              <a:tr h="541734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Položka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A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B 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A na jednotku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B na jednotku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4173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Př. materiál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15 000 (</a:t>
                      </a:r>
                      <a:r>
                        <a:rPr lang="cs-CZ" sz="1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 * 300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38 400 (</a:t>
                      </a:r>
                      <a:r>
                        <a:rPr lang="cs-CZ" sz="1800" b="1" dirty="0">
                          <a:solidFill>
                            <a:srgbClr val="FFC000"/>
                          </a:solidFill>
                        </a:rPr>
                        <a:t>80 * 480)</a:t>
                      </a:r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Př. mzdy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Výrobní režie (VR)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6,73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070939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Vlastní nákl. výroby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308,05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488,98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262196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Správní režie (SR)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803585"/>
                  </a:ext>
                </a:extLst>
              </a:tr>
              <a:tr h="5417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Vlastní nákl. výkonu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323,05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512,98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554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73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</a:t>
            </a:r>
            <a:r>
              <a:rPr lang="pl-PL" sz="4000" b="1" dirty="0">
                <a:solidFill>
                  <a:schemeClr val="tx2"/>
                </a:solidFill>
              </a:rPr>
              <a:t>dělením poměrovými čísly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0266263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U výrob, které jsou zaměřeny na podobné produkty (tvarově nebo rozměrově), které se pro nákladovou položku dají transformovat </a:t>
            </a:r>
            <a:br>
              <a:rPr lang="cs-CZ" sz="2800" dirty="0"/>
            </a:br>
            <a:r>
              <a:rPr lang="cs-CZ" sz="2800" dirty="0"/>
              <a:t>na jediný produkt.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Využívá se při ní výhod jako u kalkulace prostým dělením (jednoduchost a přesnost).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Vysvětluje, jak by byly režijní náklady (nepřímé) rozděleny, kdyby podnik nabízel jen jeden výrobek nebo službu.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Homogenizuje sortiment pro výpočet → ukazuje, kolikrát je služba nebo výrobek náročnější, výkonnější než ta druhá a zohledňuje to při rozdělení režijních nákladů.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10053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52673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</a:t>
            </a:r>
            <a:r>
              <a:rPr lang="pl-PL" sz="4000" b="1" dirty="0">
                <a:solidFill>
                  <a:schemeClr val="tx2"/>
                </a:solidFill>
              </a:rPr>
              <a:t>dělením poměrovými čísly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313894"/>
            <a:ext cx="11649586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Postup kalkulace dělením poměrovými čísly (</a:t>
            </a:r>
            <a:r>
              <a:rPr lang="cs-CZ" sz="2800" b="1" dirty="0">
                <a:solidFill>
                  <a:srgbClr val="FF0000"/>
                </a:solidFill>
              </a:rPr>
              <a:t>PČ</a:t>
            </a:r>
            <a:r>
              <a:rPr lang="cs-CZ" sz="2800" b="1" dirty="0"/>
              <a:t>):</a:t>
            </a:r>
          </a:p>
          <a:p>
            <a:pPr marL="514350" indent="-514350">
              <a:buAutoNum type="arabicPeriod"/>
            </a:pPr>
            <a:r>
              <a:rPr lang="cs-CZ" sz="2800" dirty="0"/>
              <a:t>Určíme konvenční výrobek (</a:t>
            </a:r>
            <a:r>
              <a:rPr lang="cs-CZ" sz="2800" b="1" dirty="0">
                <a:solidFill>
                  <a:srgbClr val="00B050"/>
                </a:solidFill>
              </a:rPr>
              <a:t>KV</a:t>
            </a:r>
            <a:r>
              <a:rPr lang="cs-CZ" sz="2800" dirty="0"/>
              <a:t>), a přiřadíme k němu poměrové číslo 1.</a:t>
            </a:r>
          </a:p>
          <a:p>
            <a:pPr marL="514350" indent="-514350">
              <a:buAutoNum type="arabicPeriod"/>
            </a:pPr>
            <a:endParaRPr lang="cs-CZ" sz="1000" dirty="0"/>
          </a:p>
          <a:p>
            <a:pPr marL="514350" indent="-514350">
              <a:buAutoNum type="arabicPeriod"/>
            </a:pPr>
            <a:r>
              <a:rPr lang="cs-CZ" sz="2800" dirty="0"/>
              <a:t>Vypočítáme poměrová čísla pro ostatní produkty: </a:t>
            </a:r>
          </a:p>
          <a:p>
            <a:r>
              <a:rPr lang="cs-CZ" sz="2800" dirty="0"/>
              <a:t>	o </a:t>
            </a:r>
            <a:r>
              <a:rPr lang="cs-CZ" sz="2400" b="1" dirty="0"/>
              <a:t>produkty se liší výkonem</a:t>
            </a:r>
            <a:r>
              <a:rPr lang="cs-CZ" sz="2400" dirty="0"/>
              <a:t>: </a:t>
            </a:r>
            <a:r>
              <a:rPr lang="cs-CZ" sz="2400" b="1" dirty="0">
                <a:solidFill>
                  <a:srgbClr val="FF0000"/>
                </a:solidFill>
              </a:rPr>
              <a:t>PČ</a:t>
            </a:r>
            <a:r>
              <a:rPr lang="cs-CZ" sz="2400" dirty="0"/>
              <a:t> = výkon </a:t>
            </a:r>
            <a:r>
              <a:rPr lang="cs-CZ" sz="2400" b="1" dirty="0">
                <a:solidFill>
                  <a:srgbClr val="00B050"/>
                </a:solidFill>
              </a:rPr>
              <a:t>KV</a:t>
            </a:r>
            <a:r>
              <a:rPr lang="cs-CZ" sz="2400" dirty="0"/>
              <a:t> / výkon ostatních </a:t>
            </a:r>
          </a:p>
          <a:p>
            <a:r>
              <a:rPr lang="cs-CZ" sz="2400" dirty="0"/>
              <a:t>	o </a:t>
            </a:r>
            <a:r>
              <a:rPr lang="cs-CZ" sz="2400" b="1" dirty="0"/>
              <a:t>produkty se liší rozměrem či pracností</a:t>
            </a:r>
            <a:r>
              <a:rPr lang="cs-CZ" sz="2400" dirty="0"/>
              <a:t>: </a:t>
            </a:r>
            <a:r>
              <a:rPr lang="cs-CZ" sz="2400" b="1" dirty="0">
                <a:solidFill>
                  <a:srgbClr val="FF0000"/>
                </a:solidFill>
              </a:rPr>
              <a:t>PČ</a:t>
            </a:r>
            <a:r>
              <a:rPr lang="cs-CZ" sz="2400" dirty="0"/>
              <a:t> = pracnost ostatních / pracnost </a:t>
            </a:r>
            <a:r>
              <a:rPr lang="cs-CZ" sz="2400" b="1" dirty="0">
                <a:solidFill>
                  <a:srgbClr val="00B050"/>
                </a:solidFill>
              </a:rPr>
              <a:t>KV</a:t>
            </a:r>
          </a:p>
          <a:p>
            <a:endParaRPr lang="cs-CZ" sz="1000" b="1" dirty="0">
              <a:solidFill>
                <a:srgbClr val="00B050"/>
              </a:solidFill>
            </a:endParaRPr>
          </a:p>
          <a:p>
            <a:pPr marL="514350" indent="-514350">
              <a:buAutoNum type="arabicPeriod" startAt="3"/>
            </a:pPr>
            <a:r>
              <a:rPr lang="cs-CZ" sz="2800" dirty="0"/>
              <a:t>Určíme celkové přepočítané množství produktu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Q‘ </a:t>
            </a:r>
            <a:r>
              <a:rPr lang="cs-CZ" sz="2800" dirty="0"/>
              <a:t>a vynásobíme skutečnou                  výrobu poměrovým číslem pro všechny produkty a následně sečteme.</a:t>
            </a:r>
          </a:p>
          <a:p>
            <a:pPr marL="514350" indent="-514350">
              <a:buAutoNum type="arabicPeriod" startAt="3"/>
            </a:pPr>
            <a:endParaRPr lang="cs-CZ" sz="1000" dirty="0"/>
          </a:p>
          <a:p>
            <a:pPr marL="514350" indent="-514350">
              <a:buAutoNum type="arabicPeriod" startAt="3"/>
            </a:pPr>
            <a:r>
              <a:rPr lang="cs-CZ" sz="2800" dirty="0"/>
              <a:t>Stanovíme sazbu celkových nákladů na jednotku přepočtené produkce. </a:t>
            </a:r>
            <a:br>
              <a:rPr lang="cs-CZ" sz="2800" dirty="0"/>
            </a:br>
            <a:r>
              <a:rPr lang="cs-CZ" sz="2800" dirty="0"/>
              <a:t>A celkovou výši nákladů vydělíme celkovou úrovní přepočtené výroby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Q‘</a:t>
            </a:r>
            <a:r>
              <a:rPr lang="cs-CZ" sz="2800" dirty="0"/>
              <a:t>.</a:t>
            </a:r>
          </a:p>
          <a:p>
            <a:pPr marL="514350" indent="-514350">
              <a:buAutoNum type="arabicPeriod" startAt="3"/>
            </a:pPr>
            <a:endParaRPr lang="cs-CZ" sz="1000" dirty="0"/>
          </a:p>
          <a:p>
            <a:pPr marL="514350" indent="-514350">
              <a:buAutoNum type="arabicPeriod" startAt="3"/>
            </a:pPr>
            <a:r>
              <a:rPr lang="cs-CZ" sz="2800" dirty="0"/>
              <a:t>Vypočítáme celkové náklady na kalkulační jednici a vynásobíme sazbu jednotlivými poměrovými čísly.</a:t>
            </a:r>
          </a:p>
        </p:txBody>
      </p:sp>
    </p:spTree>
    <p:extLst>
      <p:ext uri="{BB962C8B-B14F-4D97-AF65-F5344CB8AC3E}">
        <p14:creationId xmlns:p14="http://schemas.microsoft.com/office/powerpoint/2010/main" val="1064442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3" y="1529424"/>
            <a:ext cx="1154906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Firma Plastik s. r. o. vyrábí tří druhy zahradních stolů, které se liší velikostí </a:t>
            </a:r>
            <a:br>
              <a:rPr lang="cs-CZ" sz="2800" dirty="0"/>
            </a:br>
            <a:r>
              <a:rPr lang="cs-CZ" sz="2800" dirty="0"/>
              <a:t>a tím i pracností jejich výroby. Celkové režijní náklady činí 541 000 Kč. Rozdělte celkové režijní náklady na jednotlivé sortimentní položky i na jednici výroby.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19133"/>
              </p:ext>
            </p:extLst>
          </p:nvPr>
        </p:nvGraphicFramePr>
        <p:xfrm>
          <a:off x="2822227" y="3222894"/>
          <a:ext cx="7089960" cy="29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32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Sortimentní položka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Pracnost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minuty/kus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Zahradní stůl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Zahradní stůl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Zahradní stůl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6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4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1) stanovíme si konvekční výrobek a vypočítáme poměrové čísla.</a:t>
            </a:r>
          </a:p>
          <a:p>
            <a:r>
              <a:rPr lang="cs-CZ" sz="2800" dirty="0"/>
              <a:t>Např. konvekční výrobek bude Zahradní stůl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A → PČ = 1 </a:t>
            </a:r>
            <a:r>
              <a:rPr lang="cs-CZ" sz="2800" b="1" dirty="0"/>
              <a:t>→ 4/1 = </a:t>
            </a:r>
            <a:r>
              <a:rPr lang="cs-CZ" sz="2800" b="1" dirty="0">
                <a:solidFill>
                  <a:srgbClr val="00B050"/>
                </a:solidFill>
              </a:rPr>
              <a:t>4 minuty</a:t>
            </a:r>
            <a:r>
              <a:rPr lang="cs-CZ" sz="2800" dirty="0"/>
              <a:t>, výrobek B má pracnost 5 minut, stihneme vyrobit v něm jak výrobek A, </a:t>
            </a:r>
            <a:br>
              <a:rPr lang="cs-CZ" sz="2800" dirty="0"/>
            </a:br>
            <a:r>
              <a:rPr lang="cs-CZ" sz="2800" dirty="0"/>
              <a:t>tak i něco navíc a výrobek C má pracnost </a:t>
            </a:r>
            <a:r>
              <a:rPr lang="cs-CZ" sz="2800" b="1" dirty="0">
                <a:solidFill>
                  <a:srgbClr val="FF0000"/>
                </a:solidFill>
              </a:rPr>
              <a:t>2 minuty</a:t>
            </a:r>
            <a:r>
              <a:rPr lang="cs-CZ" sz="2800" dirty="0"/>
              <a:t>, vyrobíme tedy pouze polovinu výrobku A.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78353"/>
              </p:ext>
            </p:extLst>
          </p:nvPr>
        </p:nvGraphicFramePr>
        <p:xfrm>
          <a:off x="4037629" y="3429000"/>
          <a:ext cx="7089960" cy="29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249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177249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177249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1772490">
                  <a:extLst>
                    <a:ext uri="{9D8B030D-6E8A-4147-A177-3AD203B41FA5}">
                      <a16:colId xmlns:a16="http://schemas.microsoft.com/office/drawing/2014/main" val="3020075783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Sortimentní položka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Pracnost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Poměrové číslo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minuty/kus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Zahradní stůl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Zahradní stůl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  <a:r>
                        <a:rPr lang="cs-CZ" b="1" dirty="0">
                          <a:solidFill>
                            <a:srgbClr val="00B050"/>
                          </a:solidFill>
                        </a:rPr>
                        <a:t>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Zahradní stůl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  <a:r>
                        <a:rPr lang="cs-CZ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/4</a:t>
                      </a:r>
                      <a:r>
                        <a:rPr lang="cs-CZ" dirty="0"/>
                        <a:t> = 1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6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6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2) přepočteme výrobu Q‘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89845"/>
              </p:ext>
            </p:extLst>
          </p:nvPr>
        </p:nvGraphicFramePr>
        <p:xfrm>
          <a:off x="1622452" y="2241851"/>
          <a:ext cx="8947098" cy="42017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1684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1180682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1491183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1491183">
                  <a:extLst>
                    <a:ext uri="{9D8B030D-6E8A-4147-A177-3AD203B41FA5}">
                      <a16:colId xmlns:a16="http://schemas.microsoft.com/office/drawing/2014/main" val="3020075783"/>
                    </a:ext>
                  </a:extLst>
                </a:gridCol>
                <a:gridCol w="1491183">
                  <a:extLst>
                    <a:ext uri="{9D8B030D-6E8A-4147-A177-3AD203B41FA5}">
                      <a16:colId xmlns:a16="http://schemas.microsoft.com/office/drawing/2014/main" val="1562423009"/>
                    </a:ext>
                  </a:extLst>
                </a:gridCol>
                <a:gridCol w="1491183">
                  <a:extLst>
                    <a:ext uri="{9D8B030D-6E8A-4147-A177-3AD203B41FA5}">
                      <a16:colId xmlns:a16="http://schemas.microsoft.com/office/drawing/2014/main" val="1588737723"/>
                    </a:ext>
                  </a:extLst>
                </a:gridCol>
              </a:tblGrid>
              <a:tr h="700287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Sortimentní položka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Pracnost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Poměrové číslo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Výpočet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Q‘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700287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minuty/kus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700287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Zahradní stůl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3.000 / 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700287">
                <a:tc>
                  <a:txBody>
                    <a:bodyPr/>
                    <a:lstStyle/>
                    <a:p>
                      <a:r>
                        <a:rPr lang="cs-CZ" dirty="0"/>
                        <a:t>Zahradní stůl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5/4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4.000 / 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00FF00"/>
                          </a:highlight>
                        </a:rPr>
                        <a:t>1,25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  <a:tr h="700287">
                <a:tc>
                  <a:txBody>
                    <a:bodyPr/>
                    <a:lstStyle/>
                    <a:p>
                      <a:r>
                        <a:rPr lang="cs-CZ" dirty="0"/>
                        <a:t>Zahradní stůl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1/2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5.000 / 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0,5</a:t>
                      </a:r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66413"/>
                  </a:ext>
                </a:extLst>
              </a:tr>
              <a:tr h="700287">
                <a:tc gridSpan="5"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CELKEM, kdyby podnik vyráběl pouze Zahradní stůl A, měl by kusů: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10.500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57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614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3) si stanovíme sazbu </a:t>
            </a:r>
            <a:r>
              <a:rPr lang="cs-CZ" sz="2800" b="1" dirty="0" err="1"/>
              <a:t>celk</a:t>
            </a:r>
            <a:r>
              <a:rPr lang="cs-CZ" sz="2800" b="1" dirty="0"/>
              <a:t>. nákladů na jednotku přepočtené výroby:</a:t>
            </a:r>
          </a:p>
          <a:p>
            <a:r>
              <a:rPr lang="cs-CZ" sz="2800" dirty="0">
                <a:highlight>
                  <a:srgbClr val="FF00FF"/>
                </a:highlight>
              </a:rPr>
              <a:t>541.000</a:t>
            </a:r>
            <a:r>
              <a:rPr lang="cs-CZ" sz="2800" dirty="0"/>
              <a:t> (</a:t>
            </a:r>
            <a:r>
              <a:rPr lang="cs-CZ" sz="2800" i="1" dirty="0"/>
              <a:t>zadání</a:t>
            </a:r>
            <a:r>
              <a:rPr lang="cs-CZ" sz="2800" dirty="0"/>
              <a:t>) / </a:t>
            </a:r>
            <a:r>
              <a:rPr lang="cs-CZ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10.500</a:t>
            </a:r>
            <a:r>
              <a:rPr lang="cs-CZ" sz="2800" dirty="0"/>
              <a:t> (</a:t>
            </a:r>
            <a:r>
              <a:rPr lang="cs-CZ" sz="2800" i="1" dirty="0"/>
              <a:t>předchozí výpočet</a:t>
            </a:r>
            <a:r>
              <a:rPr lang="cs-CZ" sz="2800" dirty="0"/>
              <a:t>) = </a:t>
            </a:r>
            <a:r>
              <a:rPr lang="cs-CZ" sz="2800" b="1" u="sng" dirty="0"/>
              <a:t>51,52 Kč/kus</a:t>
            </a:r>
          </a:p>
          <a:p>
            <a:endParaRPr lang="cs-CZ" sz="2800" b="1" u="sng" dirty="0"/>
          </a:p>
          <a:p>
            <a:r>
              <a:rPr lang="cs-CZ" sz="2800" i="1" dirty="0"/>
              <a:t>Zadání:</a:t>
            </a:r>
          </a:p>
          <a:p>
            <a:r>
              <a:rPr lang="cs-CZ" sz="2800" dirty="0"/>
              <a:t>Firma Plastik s. r. o. vyrábí tří druhy zahradních stolů, které se liší velikostí </a:t>
            </a:r>
            <a:br>
              <a:rPr lang="cs-CZ" sz="2800" dirty="0"/>
            </a:br>
            <a:r>
              <a:rPr lang="cs-CZ" sz="2800" dirty="0"/>
              <a:t>a tím i pracností jejich výroby. Celkové režijní náklady činí </a:t>
            </a:r>
            <a:r>
              <a:rPr lang="cs-CZ" sz="2800" dirty="0">
                <a:highlight>
                  <a:srgbClr val="FF00FF"/>
                </a:highlight>
              </a:rPr>
              <a:t>541 000 </a:t>
            </a:r>
            <a:r>
              <a:rPr lang="cs-CZ" sz="2800" dirty="0"/>
              <a:t>Kč. Rozdělte celkové režijní náklady na jednotlivé sortimentní položky i na jednici výroby. </a:t>
            </a:r>
          </a:p>
          <a:p>
            <a:endParaRPr lang="cs-CZ" sz="2800" dirty="0"/>
          </a:p>
          <a:p>
            <a:r>
              <a:rPr lang="cs-CZ" sz="2800" i="1" dirty="0"/>
              <a:t>Předchozí výpočet:</a:t>
            </a:r>
          </a:p>
          <a:p>
            <a:endParaRPr lang="cs-CZ" sz="1000" b="1" u="sng" dirty="0"/>
          </a:p>
          <a:p>
            <a:endParaRPr lang="cs-CZ" sz="2800" b="1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364EFF6-EF41-E142-D882-0EC8431D3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48277"/>
              </p:ext>
            </p:extLst>
          </p:nvPr>
        </p:nvGraphicFramePr>
        <p:xfrm>
          <a:off x="1622451" y="5592804"/>
          <a:ext cx="8947098" cy="7002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55915">
                  <a:extLst>
                    <a:ext uri="{9D8B030D-6E8A-4147-A177-3AD203B41FA5}">
                      <a16:colId xmlns:a16="http://schemas.microsoft.com/office/drawing/2014/main" val="1724343630"/>
                    </a:ext>
                  </a:extLst>
                </a:gridCol>
                <a:gridCol w="1491183">
                  <a:extLst>
                    <a:ext uri="{9D8B030D-6E8A-4147-A177-3AD203B41FA5}">
                      <a16:colId xmlns:a16="http://schemas.microsoft.com/office/drawing/2014/main" val="2662095257"/>
                    </a:ext>
                  </a:extLst>
                </a:gridCol>
              </a:tblGrid>
              <a:tr h="700287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CELKEM, kdyby podnik vyráběl pouze Zahradní stůl A, měl by kusů: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10.500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39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221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96006"/>
            <a:ext cx="116495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4) si vypočteme výrobní režii na kalk. jednici a na sortimentní druh:</a:t>
            </a:r>
          </a:p>
          <a:p>
            <a:endParaRPr lang="cs-CZ" sz="2800" b="1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73215"/>
              </p:ext>
            </p:extLst>
          </p:nvPr>
        </p:nvGraphicFramePr>
        <p:xfrm>
          <a:off x="271208" y="2423750"/>
          <a:ext cx="11649584" cy="390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808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97349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1137344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1686738">
                  <a:extLst>
                    <a:ext uri="{9D8B030D-6E8A-4147-A177-3AD203B41FA5}">
                      <a16:colId xmlns:a16="http://schemas.microsoft.com/office/drawing/2014/main" val="3020075783"/>
                    </a:ext>
                  </a:extLst>
                </a:gridCol>
                <a:gridCol w="1000612">
                  <a:extLst>
                    <a:ext uri="{9D8B030D-6E8A-4147-A177-3AD203B41FA5}">
                      <a16:colId xmlns:a16="http://schemas.microsoft.com/office/drawing/2014/main" val="1588737723"/>
                    </a:ext>
                  </a:extLst>
                </a:gridCol>
                <a:gridCol w="1294398">
                  <a:extLst>
                    <a:ext uri="{9D8B030D-6E8A-4147-A177-3AD203B41FA5}">
                      <a16:colId xmlns:a16="http://schemas.microsoft.com/office/drawing/2014/main" val="3809349049"/>
                    </a:ext>
                  </a:extLst>
                </a:gridCol>
                <a:gridCol w="1294398">
                  <a:extLst>
                    <a:ext uri="{9D8B030D-6E8A-4147-A177-3AD203B41FA5}">
                      <a16:colId xmlns:a16="http://schemas.microsoft.com/office/drawing/2014/main" val="3252368306"/>
                    </a:ext>
                  </a:extLst>
                </a:gridCol>
                <a:gridCol w="1294398">
                  <a:extLst>
                    <a:ext uri="{9D8B030D-6E8A-4147-A177-3AD203B41FA5}">
                      <a16:colId xmlns:a16="http://schemas.microsoft.com/office/drawing/2014/main" val="1815132"/>
                    </a:ext>
                  </a:extLst>
                </a:gridCol>
                <a:gridCol w="1294398">
                  <a:extLst>
                    <a:ext uri="{9D8B030D-6E8A-4147-A177-3AD203B41FA5}">
                      <a16:colId xmlns:a16="http://schemas.microsoft.com/office/drawing/2014/main" val="1419998223"/>
                    </a:ext>
                  </a:extLst>
                </a:gridCol>
              </a:tblGrid>
              <a:tr h="779985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Sortimentní položka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Pracnost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Poměrové číslo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Q‘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Výpočet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Náklady na sortimentní položku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Výpočet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Náklady na jednici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4599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minuty/</a:t>
                      </a:r>
                    </a:p>
                    <a:p>
                      <a:pPr algn="ctr"/>
                      <a:r>
                        <a:rPr lang="cs-CZ" b="1" dirty="0"/>
                        <a:t>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7989">
                <a:tc>
                  <a:txBody>
                    <a:bodyPr/>
                    <a:lstStyle/>
                    <a:p>
                      <a:r>
                        <a:rPr lang="cs-CZ" sz="20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Zahradní stůl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3.000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* 51,52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154.560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51,52 /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51,52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45990">
                <a:tc>
                  <a:txBody>
                    <a:bodyPr/>
                    <a:lstStyle/>
                    <a:p>
                      <a:r>
                        <a:rPr lang="cs-CZ" dirty="0"/>
                        <a:t>Zahradní stůl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5/4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* 51,52 =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257.600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51,52 * (5/4)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64,40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  <a:tr h="545990">
                <a:tc>
                  <a:txBody>
                    <a:bodyPr/>
                    <a:lstStyle/>
                    <a:p>
                      <a:r>
                        <a:rPr lang="cs-CZ" dirty="0"/>
                        <a:t>Zahradní stůl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5.000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* 51,52 =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128.800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51,52 * (1/2) =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25,76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366413"/>
                  </a:ext>
                </a:extLst>
              </a:tr>
              <a:tr h="311994">
                <a:tc gridSpan="4">
                  <a:txBody>
                    <a:bodyPr/>
                    <a:lstStyle/>
                    <a:p>
                      <a:pPr algn="l"/>
                      <a:r>
                        <a:rPr lang="cs-CZ" b="1" dirty="0"/>
                        <a:t>CELKEM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10.500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540.960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057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66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A502D91F-200E-968B-E48F-4BEB43F3D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3424" y="388456"/>
            <a:ext cx="7766270" cy="5172428"/>
          </a:xfrm>
          <a:prstGeom prst="rect">
            <a:avLst/>
          </a:prstGeom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2650590" y="5560884"/>
            <a:ext cx="6890819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Pojďme si to zkusit na příkladech</a:t>
            </a:r>
          </a:p>
        </p:txBody>
      </p:sp>
    </p:spTree>
    <p:extLst>
      <p:ext uri="{BB962C8B-B14F-4D97-AF65-F5344CB8AC3E}">
        <p14:creationId xmlns:p14="http://schemas.microsoft.com/office/powerpoint/2010/main" val="698132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970926" y="891999"/>
            <a:ext cx="5628192" cy="1297115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000" dirty="0">
              <a:solidFill>
                <a:schemeClr val="tx2"/>
              </a:solidFill>
            </a:endParaRPr>
          </a:p>
        </p:txBody>
      </p:sp>
      <p:pic>
        <p:nvPicPr>
          <p:cNvPr id="7" name="Obrázek 6" descr="Obsah obrázku klipart, rukopis, skica, kresba&#10;&#10;Popis byl vytvořen automaticky">
            <a:extLst>
              <a:ext uri="{FF2B5EF4-FFF2-40B4-BE49-F238E27FC236}">
                <a16:creationId xmlns:a16="http://schemas.microsoft.com/office/drawing/2014/main" id="{ED399492-8A61-B07B-1FBD-7FCB6458BA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57" y="1196571"/>
            <a:ext cx="6697286" cy="44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1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75613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Nejvýznamnější nástroj ekonomického řízení.</a:t>
            </a:r>
            <a:endParaRPr lang="cs-CZ" sz="25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Propočet nákladů, marže, zisku, ceny nebo jiné hodnotové veličiny </a:t>
            </a:r>
            <a:r>
              <a:rPr lang="cs-CZ" sz="2800" b="1" dirty="0"/>
              <a:t>na</a:t>
            </a:r>
            <a:r>
              <a:rPr lang="cs-CZ" sz="2800" dirty="0"/>
              <a:t> </a:t>
            </a:r>
            <a:r>
              <a:rPr lang="cs-CZ" sz="2800" dirty="0">
                <a:solidFill>
                  <a:schemeClr val="accent2"/>
                </a:solidFill>
              </a:rPr>
              <a:t>výrobek, práci nebo službu případně na činnost nebo operaci (kalkulační jednici).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Zobrazuje ve vzájemné souvislosti jak naturálně, tak hodnotově vyjádřenou jednotkou výkonu. Např. Kč/ks, Kč/litr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Již známe kalkulaci prostým dělením: </a:t>
            </a:r>
            <a:r>
              <a:rPr lang="cs-CZ" sz="3200" b="1" dirty="0" err="1"/>
              <a:t>n</a:t>
            </a:r>
            <a:r>
              <a:rPr lang="cs-CZ" sz="4400" b="1" baseline="-25000" dirty="0" err="1"/>
              <a:t>j</a:t>
            </a:r>
            <a:r>
              <a:rPr lang="cs-CZ" sz="3200" b="1" dirty="0"/>
              <a:t> = N / Q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8323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</a:t>
            </a:r>
            <a:r>
              <a:rPr lang="pl-PL" sz="4000" b="1" dirty="0">
                <a:solidFill>
                  <a:schemeClr val="tx2"/>
                </a:solidFill>
              </a:rPr>
              <a:t>přirážková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975613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Pro rozvrhování režijních nákladů při produkci různorodých výrobků s různou technologií a různým množstvím nepřímých nákladů v jednotlivých položkách.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algn="ctr"/>
            <a:r>
              <a:rPr lang="cs-CZ" sz="3600" b="1" dirty="0"/>
              <a:t>RS = </a:t>
            </a:r>
            <a:r>
              <a:rPr lang="cs-CZ" sz="3600" b="1" dirty="0" err="1"/>
              <a:t>N</a:t>
            </a:r>
            <a:r>
              <a:rPr lang="cs-CZ" sz="5400" b="1" baseline="-25000" dirty="0" err="1"/>
              <a:t>n</a:t>
            </a:r>
            <a:r>
              <a:rPr lang="cs-CZ" sz="3600" b="1" dirty="0"/>
              <a:t> / KZ</a:t>
            </a:r>
          </a:p>
          <a:p>
            <a:endParaRPr lang="cs-CZ" sz="2800" dirty="0"/>
          </a:p>
          <a:p>
            <a:r>
              <a:rPr lang="cs-CZ" sz="2800" dirty="0"/>
              <a:t>kde</a:t>
            </a:r>
          </a:p>
          <a:p>
            <a:r>
              <a:rPr lang="cs-CZ" sz="2800" b="1" dirty="0"/>
              <a:t>RS </a:t>
            </a:r>
            <a:r>
              <a:rPr lang="cs-CZ" sz="2800" dirty="0"/>
              <a:t>… režijní sazba </a:t>
            </a:r>
          </a:p>
          <a:p>
            <a:r>
              <a:rPr lang="cs-CZ" sz="2800" b="1" dirty="0" err="1"/>
              <a:t>N</a:t>
            </a:r>
            <a:r>
              <a:rPr lang="cs-CZ" sz="4000" b="1" baseline="-25000" dirty="0" err="1"/>
              <a:t>n</a:t>
            </a:r>
            <a:r>
              <a:rPr lang="cs-CZ" sz="2800" b="1" dirty="0"/>
              <a:t> </a:t>
            </a:r>
            <a:r>
              <a:rPr lang="cs-CZ" sz="2800" dirty="0"/>
              <a:t>… celkové nepřímé společné náklady </a:t>
            </a:r>
          </a:p>
          <a:p>
            <a:r>
              <a:rPr lang="cs-CZ" sz="2800" b="1" dirty="0"/>
              <a:t>KZ</a:t>
            </a:r>
            <a:r>
              <a:rPr lang="cs-CZ" sz="2800" dirty="0"/>
              <a:t> … celkový objem rozvrhové základny</a:t>
            </a:r>
            <a:endParaRPr lang="cs-CZ" sz="25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</a:t>
            </a:r>
            <a:r>
              <a:rPr lang="pl-PL" sz="4000" b="1" dirty="0">
                <a:solidFill>
                  <a:schemeClr val="tx2"/>
                </a:solidFill>
              </a:rPr>
              <a:t>přirážková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64958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Rozvrhovou základnu (RZ) si stanoví organizace sama tak, </a:t>
            </a:r>
            <a:br>
              <a:rPr lang="cs-CZ" sz="2800" dirty="0"/>
            </a:br>
            <a:r>
              <a:rPr lang="cs-CZ" sz="2800" dirty="0"/>
              <a:t>aby byla k rozvrhovaným režijním nákladům přímo úměrná </a:t>
            </a:r>
          </a:p>
          <a:p>
            <a:r>
              <a:rPr lang="cs-CZ" sz="2800" dirty="0"/>
              <a:t>     (často přímá mzda nebo součet přímých nákladů).</a:t>
            </a:r>
          </a:p>
          <a:p>
            <a:endParaRPr lang="cs-CZ" sz="2800" dirty="0"/>
          </a:p>
          <a:p>
            <a:r>
              <a:rPr lang="cs-CZ" sz="2800" b="1" dirty="0"/>
              <a:t>RZ musí splňovat tyto požadavky: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Příčinný vztah ke vzniku režijních nákladů.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Musí mít stálost vztahu k vývoji nákladů, tzn. změní-li se rozvrhová základna, změní se výše režijních nákladů.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Rozvrhová základna musí být dostatečně veliká, veliká, aby změny v ní nezpůsobovaly chyby ve výpočtech.</a:t>
            </a:r>
          </a:p>
        </p:txBody>
      </p:sp>
    </p:spTree>
    <p:extLst>
      <p:ext uri="{BB962C8B-B14F-4D97-AF65-F5344CB8AC3E}">
        <p14:creationId xmlns:p14="http://schemas.microsoft.com/office/powerpoint/2010/main" val="346990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Kalkulace </a:t>
            </a:r>
            <a:r>
              <a:rPr lang="pl-PL" sz="4000" b="1" dirty="0">
                <a:solidFill>
                  <a:schemeClr val="tx2"/>
                </a:solidFill>
              </a:rPr>
              <a:t>přirážková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730422"/>
            <a:ext cx="1164958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RZ může mít dvě podoby: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 peněžních jednotkách </a:t>
            </a:r>
            <a:r>
              <a:rPr lang="cs-CZ" sz="2800" dirty="0"/>
              <a:t>– přímé mzdy, přímý materiál, celkové př. náklady.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/>
              <a:t>V naturálních jednotkách </a:t>
            </a:r>
            <a:r>
              <a:rPr lang="cs-CZ" sz="2800" dirty="0"/>
              <a:t>– pracovní hodiny, strojové hodiny, hmotnost, čas.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r>
              <a:rPr lang="cs-CZ" sz="2800" b="1" dirty="0"/>
              <a:t>Postup přirážkové kalkulace: </a:t>
            </a:r>
          </a:p>
          <a:p>
            <a:r>
              <a:rPr lang="cs-CZ" sz="2800" dirty="0"/>
              <a:t>1. Stanovíme rozvrhovou základnu. </a:t>
            </a:r>
          </a:p>
          <a:p>
            <a:r>
              <a:rPr lang="cs-CZ" sz="2800" dirty="0"/>
              <a:t>2. Vypočítáme výši režijní sazby. </a:t>
            </a:r>
          </a:p>
          <a:p>
            <a:r>
              <a:rPr lang="cs-CZ" sz="2800" dirty="0"/>
              <a:t>3. Rozpočítáme režijní náklady na jednotlivé typy služeb.</a:t>
            </a:r>
          </a:p>
        </p:txBody>
      </p:sp>
    </p:spTree>
    <p:extLst>
      <p:ext uri="{BB962C8B-B14F-4D97-AF65-F5344CB8AC3E}">
        <p14:creationId xmlns:p14="http://schemas.microsoft.com/office/powerpoint/2010/main" val="269413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Ukázka na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Podnik vyrábí dva produkty, data vidíte v tabulce níž.</a:t>
            </a:r>
          </a:p>
          <a:p>
            <a:r>
              <a:rPr lang="cs-CZ" sz="2800" dirty="0"/>
              <a:t>Sestavte výslednou kalkulaci </a:t>
            </a:r>
            <a:r>
              <a:rPr lang="cs-CZ" sz="2800" u="sng" dirty="0"/>
              <a:t>na úrovni vlastních nákladů výkonu</a:t>
            </a:r>
            <a:r>
              <a:rPr lang="cs-CZ" sz="2800" dirty="0"/>
              <a:t>, jestliže </a:t>
            </a:r>
            <a:r>
              <a:rPr lang="cs-CZ" sz="2800" b="1" dirty="0">
                <a:solidFill>
                  <a:srgbClr val="00B050"/>
                </a:solidFill>
              </a:rPr>
              <a:t>rozvrhovou základnou pro výrobní režii (VR) jsou přímé mzdy </a:t>
            </a:r>
            <a:r>
              <a:rPr lang="cs-CZ" sz="2800" dirty="0"/>
              <a:t>a </a:t>
            </a:r>
            <a:r>
              <a:rPr lang="cs-CZ" sz="2800" b="1" dirty="0">
                <a:solidFill>
                  <a:srgbClr val="7030A0"/>
                </a:solidFill>
              </a:rPr>
              <a:t>pro správní režii (SR) to je přímý materiál</a:t>
            </a:r>
            <a:r>
              <a:rPr lang="cs-CZ" sz="2800" dirty="0"/>
              <a:t>. </a:t>
            </a:r>
          </a:p>
          <a:p>
            <a:r>
              <a:rPr lang="cs-CZ" sz="2800" dirty="0"/>
              <a:t>Celková výše výrobní režie činí 5 000 Kč a správní režie je ve výši 2 500 Kč.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889708"/>
              </p:ext>
            </p:extLst>
          </p:nvPr>
        </p:nvGraphicFramePr>
        <p:xfrm>
          <a:off x="1369360" y="3965617"/>
          <a:ext cx="9453280" cy="2393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32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1875694730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Objem produkce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Přímý materiál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Přímé mzdy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51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Řešení u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Celková výše výrobní režie činí </a:t>
            </a:r>
            <a:r>
              <a:rPr lang="cs-CZ" sz="2800" b="1" dirty="0">
                <a:solidFill>
                  <a:srgbClr val="00B050"/>
                </a:solidFill>
              </a:rPr>
              <a:t>5 000 </a:t>
            </a:r>
            <a:r>
              <a:rPr lang="cs-CZ" sz="2800" dirty="0"/>
              <a:t>Kč a správní režie je ve výši </a:t>
            </a:r>
            <a:r>
              <a:rPr lang="cs-CZ" sz="2800" b="1" dirty="0">
                <a:solidFill>
                  <a:srgbClr val="7030A0"/>
                </a:solidFill>
              </a:rPr>
              <a:t>2 500 </a:t>
            </a:r>
            <a:r>
              <a:rPr lang="cs-CZ" sz="2800" dirty="0"/>
              <a:t>Kč.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95531"/>
              </p:ext>
            </p:extLst>
          </p:nvPr>
        </p:nvGraphicFramePr>
        <p:xfrm>
          <a:off x="1369360" y="2147356"/>
          <a:ext cx="9453280" cy="2393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32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1875694730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Objem produkce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Přímý materiál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Přímé mzdy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FFC000"/>
                          </a:solidFill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5B6EB10-2D6A-CA67-E8D2-6D23642D9C65}"/>
              </a:ext>
            </a:extLst>
          </p:cNvPr>
          <p:cNvSpPr txBox="1"/>
          <p:nvPr/>
        </p:nvSpPr>
        <p:spPr>
          <a:xfrm>
            <a:off x="542414" y="4683765"/>
            <a:ext cx="1164958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1)</a:t>
            </a:r>
            <a:r>
              <a:rPr lang="cs-CZ" sz="2800" dirty="0"/>
              <a:t> vypočítáme režijní sazby:</a:t>
            </a:r>
          </a:p>
          <a:p>
            <a:endParaRPr lang="cs-CZ" sz="1000" dirty="0"/>
          </a:p>
          <a:p>
            <a:r>
              <a:rPr lang="cs-CZ" sz="2800" b="1" dirty="0"/>
              <a:t>RS</a:t>
            </a:r>
            <a:r>
              <a:rPr lang="cs-CZ" sz="3600" b="1" baseline="-25000" dirty="0"/>
              <a:t>VR</a:t>
            </a:r>
            <a:r>
              <a:rPr lang="cs-CZ" sz="2800" b="1" dirty="0"/>
              <a:t> = </a:t>
            </a:r>
            <a:r>
              <a:rPr lang="cs-CZ" sz="2800" b="1" dirty="0" err="1"/>
              <a:t>Nn</a:t>
            </a:r>
            <a:r>
              <a:rPr lang="cs-CZ" sz="2800" b="1" dirty="0"/>
              <a:t> / RZ = </a:t>
            </a:r>
            <a:r>
              <a:rPr lang="cs-CZ" sz="2800" b="1" dirty="0">
                <a:solidFill>
                  <a:srgbClr val="00B050"/>
                </a:solidFill>
              </a:rPr>
              <a:t>5.000</a:t>
            </a:r>
            <a:r>
              <a:rPr lang="cs-CZ" sz="2800" dirty="0"/>
              <a:t> / </a:t>
            </a:r>
            <a:r>
              <a:rPr lang="cs-CZ" sz="2800" b="1" dirty="0">
                <a:solidFill>
                  <a:srgbClr val="92D050"/>
                </a:solidFill>
              </a:rPr>
              <a:t>150 + 180 </a:t>
            </a:r>
            <a:r>
              <a:rPr lang="cs-CZ" sz="2800" dirty="0"/>
              <a:t>= </a:t>
            </a:r>
            <a:r>
              <a:rPr lang="cs-CZ" sz="2800" b="1" u="sng" dirty="0"/>
              <a:t>15,15 Kč </a:t>
            </a:r>
            <a:r>
              <a:rPr lang="cs-CZ" sz="2800" dirty="0"/>
              <a:t>var. režie na 1 Kč př. mezd </a:t>
            </a:r>
            <a:endParaRPr lang="cs-CZ" sz="2800" b="1" dirty="0"/>
          </a:p>
          <a:p>
            <a:r>
              <a:rPr lang="cs-CZ" sz="2800" b="1" dirty="0"/>
              <a:t>RS</a:t>
            </a:r>
            <a:r>
              <a:rPr lang="cs-CZ" sz="3600" b="1" baseline="-25000" dirty="0"/>
              <a:t>SR</a:t>
            </a:r>
            <a:r>
              <a:rPr lang="cs-CZ" sz="2800" b="1" dirty="0"/>
              <a:t> = </a:t>
            </a:r>
            <a:r>
              <a:rPr lang="cs-CZ" sz="2800" b="1" dirty="0" err="1"/>
              <a:t>Nn</a:t>
            </a:r>
            <a:r>
              <a:rPr lang="cs-CZ" sz="2800" b="1" dirty="0"/>
              <a:t> / RZ = </a:t>
            </a:r>
            <a:r>
              <a:rPr lang="cs-CZ" sz="2800" b="1" dirty="0">
                <a:solidFill>
                  <a:srgbClr val="7030A0"/>
                </a:solidFill>
              </a:rPr>
              <a:t>2.500</a:t>
            </a:r>
            <a:r>
              <a:rPr lang="cs-CZ" sz="2800" dirty="0"/>
              <a:t> / (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50 * 300 </a:t>
            </a:r>
            <a:r>
              <a:rPr lang="cs-CZ" sz="2800" dirty="0"/>
              <a:t>+ </a:t>
            </a:r>
            <a:r>
              <a:rPr lang="cs-CZ" sz="2800" b="1" dirty="0">
                <a:solidFill>
                  <a:srgbClr val="FFC000"/>
                </a:solidFill>
              </a:rPr>
              <a:t>80 * 480</a:t>
            </a:r>
            <a:r>
              <a:rPr lang="cs-CZ" sz="2800" dirty="0"/>
              <a:t>) = </a:t>
            </a:r>
            <a:r>
              <a:rPr lang="cs-CZ" sz="2800" b="1" u="sng" dirty="0"/>
              <a:t>0,05</a:t>
            </a:r>
            <a:r>
              <a:rPr lang="cs-CZ" sz="2800" dirty="0"/>
              <a:t> </a:t>
            </a:r>
            <a:r>
              <a:rPr lang="cs-CZ" sz="2800" dirty="0" err="1"/>
              <a:t>spr</a:t>
            </a:r>
            <a:r>
              <a:rPr lang="cs-CZ" sz="2800" dirty="0"/>
              <a:t>. režie na 1 Kč př. mat.</a:t>
            </a:r>
          </a:p>
        </p:txBody>
      </p:sp>
    </p:spTree>
    <p:extLst>
      <p:ext uri="{BB962C8B-B14F-4D97-AF65-F5344CB8AC3E}">
        <p14:creationId xmlns:p14="http://schemas.microsoft.com/office/powerpoint/2010/main" val="422797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Řešení u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16495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2)</a:t>
            </a:r>
            <a:r>
              <a:rPr lang="cs-CZ" sz="2800" dirty="0"/>
              <a:t> protože jsou rozvrhovou základnou </a:t>
            </a:r>
            <a:r>
              <a:rPr lang="cs-CZ" sz="2800" b="1" dirty="0">
                <a:solidFill>
                  <a:srgbClr val="00B050"/>
                </a:solidFill>
              </a:rPr>
              <a:t>VR přímé mzdy</a:t>
            </a:r>
            <a:r>
              <a:rPr lang="cs-CZ" sz="2800" dirty="0"/>
              <a:t>, budeme při výpočtu jednicových výrobních režijních nákladů pracovat s přímými mzdami na jednici, tj. na 1 ks výrobku A </a:t>
            </a:r>
            <a:r>
              <a:rPr lang="cs-CZ" sz="2800" dirty="0" err="1"/>
              <a:t>a</a:t>
            </a:r>
            <a:r>
              <a:rPr lang="cs-CZ" sz="2800" dirty="0"/>
              <a:t> 1 ks výrobku B: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18880"/>
              </p:ext>
            </p:extLst>
          </p:nvPr>
        </p:nvGraphicFramePr>
        <p:xfrm>
          <a:off x="1271100" y="2988968"/>
          <a:ext cx="9453280" cy="2393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32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1875694730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Objem produkce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Přímý materiál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Přímé mzdy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FFC000"/>
                          </a:solidFill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5B6EB10-2D6A-CA67-E8D2-6D23642D9C65}"/>
              </a:ext>
            </a:extLst>
          </p:cNvPr>
          <p:cNvSpPr txBox="1"/>
          <p:nvPr/>
        </p:nvSpPr>
        <p:spPr>
          <a:xfrm>
            <a:off x="542414" y="5584582"/>
            <a:ext cx="116495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𝑁</a:t>
            </a:r>
            <a:r>
              <a:rPr lang="cs-CZ" sz="3200" baseline="-25000" dirty="0"/>
              <a:t>𝑉𝑅</a:t>
            </a:r>
            <a:r>
              <a:rPr lang="cs-CZ" sz="2800" dirty="0"/>
              <a:t>𝐴 = 𝑅𝑆</a:t>
            </a:r>
            <a:r>
              <a:rPr lang="cs-CZ" sz="3200" baseline="-25000" dirty="0"/>
              <a:t>𝑉𝑅</a:t>
            </a:r>
            <a:r>
              <a:rPr lang="cs-CZ" sz="2800" dirty="0"/>
              <a:t> ∙ 𝑟𝑧𝐴 = 15,15 * (</a:t>
            </a:r>
            <a:r>
              <a:rPr lang="cs-CZ" sz="2800" b="1" dirty="0">
                <a:solidFill>
                  <a:srgbClr val="92D050"/>
                </a:solidFill>
              </a:rPr>
              <a:t>150</a:t>
            </a:r>
            <a:r>
              <a:rPr lang="cs-CZ" sz="2800" dirty="0"/>
              <a:t>/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50</a:t>
            </a:r>
            <a:r>
              <a:rPr lang="cs-CZ" sz="2800" dirty="0"/>
              <a:t>) = </a:t>
            </a:r>
            <a:r>
              <a:rPr lang="cs-CZ" sz="2800" b="1" u="sng" dirty="0"/>
              <a:t>5,05 Kč </a:t>
            </a:r>
            <a:r>
              <a:rPr lang="cs-CZ" sz="2800" dirty="0"/>
              <a:t>VR na 1 ks výrobku A </a:t>
            </a:r>
          </a:p>
          <a:p>
            <a:r>
              <a:rPr lang="cs-CZ" sz="2800" dirty="0"/>
              <a:t>𝑁</a:t>
            </a:r>
            <a:r>
              <a:rPr lang="cs-CZ" sz="3200" baseline="-25000" dirty="0"/>
              <a:t>𝑉𝑅</a:t>
            </a:r>
            <a:r>
              <a:rPr lang="cs-CZ" sz="2800" dirty="0"/>
              <a:t>𝐵 = 𝑅𝑆</a:t>
            </a:r>
            <a:r>
              <a:rPr lang="cs-CZ" sz="3200" baseline="-25000" dirty="0"/>
              <a:t>𝑉𝑅 </a:t>
            </a:r>
            <a:r>
              <a:rPr lang="cs-CZ" sz="2800" dirty="0"/>
              <a:t>∙ 𝑟𝑧𝐵 = 15,15 * (</a:t>
            </a:r>
            <a:r>
              <a:rPr lang="cs-CZ" sz="2800" b="1" dirty="0">
                <a:solidFill>
                  <a:srgbClr val="92D050"/>
                </a:solidFill>
              </a:rPr>
              <a:t>180</a:t>
            </a:r>
            <a:r>
              <a:rPr lang="cs-CZ" sz="2800" dirty="0"/>
              <a:t>/</a:t>
            </a:r>
            <a:r>
              <a:rPr lang="cs-CZ" sz="2800" b="1" dirty="0">
                <a:solidFill>
                  <a:srgbClr val="FFC000"/>
                </a:solidFill>
              </a:rPr>
              <a:t>80</a:t>
            </a:r>
            <a:r>
              <a:rPr lang="cs-CZ" sz="2800" dirty="0"/>
              <a:t>) = </a:t>
            </a:r>
            <a:r>
              <a:rPr lang="cs-CZ" sz="2800" b="1" u="sng" dirty="0"/>
              <a:t>6,73 Kč </a:t>
            </a:r>
            <a:r>
              <a:rPr lang="cs-CZ" sz="2800" dirty="0"/>
              <a:t>VR na 1 ks výrobku B</a:t>
            </a:r>
          </a:p>
        </p:txBody>
      </p:sp>
    </p:spTree>
    <p:extLst>
      <p:ext uri="{BB962C8B-B14F-4D97-AF65-F5344CB8AC3E}">
        <p14:creationId xmlns:p14="http://schemas.microsoft.com/office/powerpoint/2010/main" val="109641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05665B9F-83CC-3660-D861-D53DC620E4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5" y="158016"/>
            <a:ext cx="1658088" cy="1276696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B8C86C00-3A56-67CC-9C45-EA74A4D5768A}"/>
              </a:ext>
            </a:extLst>
          </p:cNvPr>
          <p:cNvSpPr txBox="1">
            <a:spLocks/>
          </p:cNvSpPr>
          <p:nvPr/>
        </p:nvSpPr>
        <p:spPr>
          <a:xfrm>
            <a:off x="542414" y="796364"/>
            <a:ext cx="10378486" cy="307454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000" dirty="0">
                <a:solidFill>
                  <a:schemeClr val="tx2"/>
                </a:solidFill>
              </a:rPr>
              <a:t>Řešení u příkladu</a:t>
            </a:r>
            <a:endParaRPr lang="pl-PL" sz="4000" b="1" dirty="0">
              <a:solidFill>
                <a:schemeClr val="tx2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712235-433F-8B84-AA08-BA9450F01337}"/>
              </a:ext>
            </a:extLst>
          </p:cNvPr>
          <p:cNvSpPr txBox="1"/>
          <p:nvPr/>
        </p:nvSpPr>
        <p:spPr>
          <a:xfrm>
            <a:off x="542414" y="1529424"/>
            <a:ext cx="1087329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/>
              <a:t>Za 3)</a:t>
            </a:r>
            <a:r>
              <a:rPr lang="cs-CZ" sz="2800" dirty="0"/>
              <a:t> protože je rozvrhovou základnou </a:t>
            </a:r>
            <a:r>
              <a:rPr lang="cs-CZ" sz="2800" b="1" dirty="0">
                <a:solidFill>
                  <a:srgbClr val="7030A0"/>
                </a:solidFill>
              </a:rPr>
              <a:t>SR přímý materiál</a:t>
            </a:r>
            <a:r>
              <a:rPr lang="cs-CZ" sz="2800" dirty="0"/>
              <a:t>, budeme </a:t>
            </a:r>
            <a:br>
              <a:rPr lang="cs-CZ" sz="2800" dirty="0"/>
            </a:br>
            <a:r>
              <a:rPr lang="cs-CZ" sz="2800" dirty="0"/>
              <a:t>při výpočtu jednicových výrobních režijních nákladů pracovat s přímým materiálem na jednici, tj. na 1 ks výrobku A </a:t>
            </a:r>
            <a:r>
              <a:rPr lang="cs-CZ" sz="2800" dirty="0" err="1"/>
              <a:t>a</a:t>
            </a:r>
            <a:r>
              <a:rPr lang="cs-CZ" sz="2800" dirty="0"/>
              <a:t> 1 ks výrobku B: 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1441DF-521D-0890-7B1A-B6583D971BEA}"/>
              </a:ext>
            </a:extLst>
          </p:cNvPr>
          <p:cNvGraphicFramePr>
            <a:graphicFrameLocks noGrp="1"/>
          </p:cNvGraphicFramePr>
          <p:nvPr/>
        </p:nvGraphicFramePr>
        <p:xfrm>
          <a:off x="1271100" y="2988968"/>
          <a:ext cx="9453280" cy="2393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3320">
                  <a:extLst>
                    <a:ext uri="{9D8B030D-6E8A-4147-A177-3AD203B41FA5}">
                      <a16:colId xmlns:a16="http://schemas.microsoft.com/office/drawing/2014/main" val="2368042907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330941191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2036148989"/>
                    </a:ext>
                  </a:extLst>
                </a:gridCol>
                <a:gridCol w="2363320">
                  <a:extLst>
                    <a:ext uri="{9D8B030D-6E8A-4147-A177-3AD203B41FA5}">
                      <a16:colId xmlns:a16="http://schemas.microsoft.com/office/drawing/2014/main" val="1875694730"/>
                    </a:ext>
                  </a:extLst>
                </a:gridCol>
              </a:tblGrid>
              <a:tr h="598296">
                <a:tc rowSpan="2"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Výrobek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Objem produkce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Přímý materiál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Přímé mzdy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555883"/>
                  </a:ext>
                </a:extLst>
              </a:tr>
              <a:tr h="598296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Kč/ks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07495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66140"/>
                  </a:ext>
                </a:extLst>
              </a:tr>
              <a:tr h="598296"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FFC000"/>
                          </a:solidFill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rgbClr val="92D050"/>
                          </a:solidFill>
                        </a:rPr>
                        <a:t>180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003580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65B6EB10-2D6A-CA67-E8D2-6D23642D9C65}"/>
              </a:ext>
            </a:extLst>
          </p:cNvPr>
          <p:cNvSpPr txBox="1"/>
          <p:nvPr/>
        </p:nvSpPr>
        <p:spPr>
          <a:xfrm>
            <a:off x="542414" y="5584582"/>
            <a:ext cx="116495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dirty="0"/>
              <a:t>𝑁</a:t>
            </a:r>
            <a:r>
              <a:rPr lang="cs-CZ" sz="3200" baseline="-25000" dirty="0"/>
              <a:t>S𝑅</a:t>
            </a:r>
            <a:r>
              <a:rPr lang="cs-CZ" sz="2800" dirty="0"/>
              <a:t>𝐴 = 𝑅𝑆</a:t>
            </a:r>
            <a:r>
              <a:rPr lang="cs-CZ" sz="3200" baseline="-25000" dirty="0"/>
              <a:t>S𝑅</a:t>
            </a:r>
            <a:r>
              <a:rPr lang="cs-CZ" sz="2800" dirty="0"/>
              <a:t> ∙ 𝑟𝑧𝐴 = 0,05 * </a:t>
            </a: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</a:rPr>
              <a:t>300</a:t>
            </a:r>
            <a:r>
              <a:rPr lang="cs-CZ" sz="2800" dirty="0"/>
              <a:t> = </a:t>
            </a:r>
            <a:r>
              <a:rPr lang="cs-CZ" sz="2800" b="1" u="sng" dirty="0"/>
              <a:t>15 Kč </a:t>
            </a:r>
            <a:r>
              <a:rPr lang="cs-CZ" sz="2800" dirty="0"/>
              <a:t>SR na 1 ks výrobku A </a:t>
            </a:r>
          </a:p>
          <a:p>
            <a:r>
              <a:rPr lang="cs-CZ" sz="2800" dirty="0"/>
              <a:t>𝑁</a:t>
            </a:r>
            <a:r>
              <a:rPr lang="cs-CZ" sz="3200" baseline="-25000" dirty="0"/>
              <a:t>S𝑅</a:t>
            </a:r>
            <a:r>
              <a:rPr lang="cs-CZ" sz="2800" dirty="0"/>
              <a:t>𝐵 = 𝑅𝑆</a:t>
            </a:r>
            <a:r>
              <a:rPr lang="cs-CZ" sz="3200" baseline="-25000" dirty="0"/>
              <a:t>S𝑅 </a:t>
            </a:r>
            <a:r>
              <a:rPr lang="cs-CZ" sz="2800" dirty="0"/>
              <a:t>∙ 𝑟𝑧𝐵 = 0,05 * </a:t>
            </a:r>
            <a:r>
              <a:rPr lang="cs-CZ" sz="2800" b="1" dirty="0">
                <a:solidFill>
                  <a:srgbClr val="FFC000"/>
                </a:solidFill>
              </a:rPr>
              <a:t>480</a:t>
            </a:r>
            <a:r>
              <a:rPr lang="cs-CZ" sz="2800" dirty="0"/>
              <a:t> = </a:t>
            </a:r>
            <a:r>
              <a:rPr lang="cs-CZ" sz="2800" b="1" u="sng" dirty="0"/>
              <a:t>24 Kč </a:t>
            </a:r>
            <a:r>
              <a:rPr lang="cs-CZ" sz="2800" dirty="0"/>
              <a:t>SR na 1 ks výrobku B</a:t>
            </a:r>
          </a:p>
        </p:txBody>
      </p:sp>
    </p:spTree>
    <p:extLst>
      <p:ext uri="{BB962C8B-B14F-4D97-AF65-F5344CB8AC3E}">
        <p14:creationId xmlns:p14="http://schemas.microsoft.com/office/powerpoint/2010/main" val="1418142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1405</Words>
  <Application>Microsoft Office PowerPoint</Application>
  <PresentationFormat>Širokoúhlá obrazovka</PresentationFormat>
  <Paragraphs>294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Nauka o podniku ~ 10. seminář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 ~ 2. seminář</dc:title>
  <dc:creator>Karla Foltisová</dc:creator>
  <cp:lastModifiedBy>Karla Foltisová</cp:lastModifiedBy>
  <cp:revision>138</cp:revision>
  <dcterms:created xsi:type="dcterms:W3CDTF">2023-10-06T10:44:44Z</dcterms:created>
  <dcterms:modified xsi:type="dcterms:W3CDTF">2023-12-02T12:32:51Z</dcterms:modified>
</cp:coreProperties>
</file>