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342" r:id="rId3"/>
    <p:sldId id="300" r:id="rId4"/>
    <p:sldId id="343" r:id="rId5"/>
    <p:sldId id="289" r:id="rId6"/>
    <p:sldId id="265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23" autoAdjust="0"/>
    <p:restoredTop sz="94660"/>
  </p:normalViewPr>
  <p:slideViewPr>
    <p:cSldViewPr snapToGrid="0">
      <p:cViewPr varScale="1">
        <p:scale>
          <a:sx n="79" d="100"/>
          <a:sy n="79" d="100"/>
        </p:scale>
        <p:origin x="91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56481-DB65-49ED-AC4B-1E1F0B040967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C412D-01E2-4AAB-B621-C18583DC4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277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7D152-946C-9F1C-225C-DC452F35B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08C37F-FCFF-F1D3-D528-F1139A1EE1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B51B0B-8FEB-671A-5D8D-FFACF5579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6EFF9F-F792-2716-988A-DC5C51171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20CA93-9EAC-2ECC-3BEE-07E2B9D93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84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D59D1E-152E-414F-3E94-D8DDAC40C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10B5D8-C843-4297-AB17-C508A9FC4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3BAC76-1C08-85F3-E540-1177A2606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3963F8-FD76-6599-556C-23EA71E8F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8E9058-BB0C-A18A-EEFB-8F61029E3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14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348EFFE-B3AD-9011-126B-A83311475E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D94350B-77D7-5972-4BF0-0031261B6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D4DE9A-42E1-587D-9884-9D1903A4F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5EC690-34EE-8BEB-EE0F-67FD199A6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03AB35-AE48-ADA0-F718-75F9E97F7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68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1C573-05D2-2B45-F006-5470AAF19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92E82D-0AEA-5AEF-6F28-A3E3A1FE0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6FD5B8-0DD7-0575-7795-60F3F480D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4194ED-A34E-5C2E-E54D-4DE9BEBC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C3370C-56FB-1925-C826-1E583860E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38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880DD7-EE9E-A6BA-01B6-2F73404A5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6DD8AD-9497-67CE-703E-644F9F4CC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CBCAC0-6096-6321-D761-450F76FA9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D32A58-D961-1F17-A20E-8201BFCEA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E6AF9B-0250-5B66-5404-8F9DD5AE9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001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AB678-A4A1-432D-B109-97B78565F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071D1D-62AC-1649-26F3-9788B5A616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D3B8FDC-B0F4-158D-30A8-73F4DEFDEF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B5EA61-7FA0-1C03-0523-B5A456387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AF4942-2EB3-19E9-21B7-8DEA50740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E0A8D1-8205-D8AD-8E13-01442F2DA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48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0BE0E9-7CE3-CACB-5FDF-7DF966D61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37E0BF-28FD-3677-32C2-6081A34E8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815A4D-5AC1-C22D-6E7E-E07ABA09B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5849F77-94DE-F87A-AED4-8FA8A2E791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63E7076-9A39-33C0-6F2D-9B9126DA8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5A42DFE-AF73-0E1A-A221-4891D9BAD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78C32E4-2D84-F64E-AC6B-0FA2FF0A5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C1C12E1-6B8D-D8E4-99EA-A2BD2CF80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0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381DC-081C-4B34-34D3-9154C00E5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21337C0-817C-E5A7-1889-BAD96464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28B9192-425C-BD96-0CBA-D51BCB060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BDFA04-B773-3B89-21F9-7416F2D3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57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C25C5F6-229A-022C-282A-ACAC074A2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CCF369A-4F98-D925-7CE5-A44FFBACD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46C17D-4169-555F-46DB-371EE5D48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543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44507C-44A6-7396-EEE8-3D2F59C9B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D006E1-C5F1-C49E-8E93-54F6D76D1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5B485A-D69A-3CDC-F62A-60A4458EE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D1036C-D35B-F2E9-411E-4EA6C2765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105EC88-C587-4CCB-7682-0DF0781A2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6EA879-5FA3-0897-31AF-512E48B6C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885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DBC22-2D0A-2FF8-E585-AF0C5AE50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BBFE3F3-D4AF-CE37-876D-422472F33E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4F15A8-8E7D-20C0-AA29-C2B59CC11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B154B2-B00E-2BF7-46EE-F34870488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ECC44B-4E76-4B76-D35B-7E6241797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B1DB23-C360-B04B-F535-538500483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22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7109C8C-9871-F0F7-AE32-8EA1D7249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080A6A-56B3-78AA-7A36-43ACF9A4F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5B9FB2-58B3-F766-9E19-87B087A17F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BBBC8-BCBC-4C40-AA8B-6E8A8429AE1E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7C9994-47B6-27D2-F1AA-B20B094378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3ABBD7-0D2C-EF21-791F-1ACA5270D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7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219498-D544-41AC-98FE-8F956EF66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00DBFC-17A9-4E0A-AEE2-A49F9AEEF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D89A9F-D266-7B97-1C57-A6C008FE29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Nauka o podniku</a:t>
            </a:r>
            <a:br>
              <a:rPr lang="cs-CZ" sz="4000" dirty="0">
                <a:solidFill>
                  <a:schemeClr val="tx2"/>
                </a:solidFill>
              </a:rPr>
            </a:br>
            <a:r>
              <a:rPr lang="cs-CZ" sz="4000" dirty="0">
                <a:solidFill>
                  <a:schemeClr val="tx2"/>
                </a:solidFill>
              </a:rPr>
              <a:t>~ 7. 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F4D5FF-24C4-4C4F-3DEB-5162A6142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cs-CZ" sz="2000">
                <a:solidFill>
                  <a:schemeClr val="tx2"/>
                </a:solidFill>
              </a:rPr>
              <a:t>Ing. Karla Foltisová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74613BB-817C-4C4F-8A24-4936F2F06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1023" y="52996"/>
            <a:ext cx="6093363" cy="6805005"/>
            <a:chOff x="6101023" y="52996"/>
            <a:chExt cx="6093363" cy="680500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6C820D-9A01-44F0-AE18-C2DAB089B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3517682 w 5890490"/>
                <a:gd name="connsiteY0" fmla="*/ 0 h 6578439"/>
                <a:gd name="connsiteX1" fmla="*/ 5849513 w 5890490"/>
                <a:gd name="connsiteY1" fmla="*/ 841730 h 6578439"/>
                <a:gd name="connsiteX2" fmla="*/ 5890490 w 5890490"/>
                <a:gd name="connsiteY2" fmla="*/ 879060 h 6578439"/>
                <a:gd name="connsiteX3" fmla="*/ 5890490 w 5890490"/>
                <a:gd name="connsiteY3" fmla="*/ 1816052 h 6578439"/>
                <a:gd name="connsiteX4" fmla="*/ 5856961 w 5890490"/>
                <a:gd name="connsiteY4" fmla="*/ 1771023 h 6578439"/>
                <a:gd name="connsiteX5" fmla="*/ 5655397 w 5890490"/>
                <a:gd name="connsiteY5" fmla="*/ 1548813 h 6578439"/>
                <a:gd name="connsiteX6" fmla="*/ 3517682 w 5890490"/>
                <a:gd name="connsiteY6" fmla="*/ 658717 h 6578439"/>
                <a:gd name="connsiteX7" fmla="*/ 2395696 w 5890490"/>
                <a:gd name="connsiteY7" fmla="*/ 850721 h 6578439"/>
                <a:gd name="connsiteX8" fmla="*/ 1519955 w 5890490"/>
                <a:gd name="connsiteY8" fmla="*/ 1450441 h 6578439"/>
                <a:gd name="connsiteX9" fmla="*/ 1223630 w 5890490"/>
                <a:gd name="connsiteY9" fmla="*/ 1841430 h 6578439"/>
                <a:gd name="connsiteX10" fmla="*/ 1075857 w 5890490"/>
                <a:gd name="connsiteY10" fmla="*/ 2329343 h 6578439"/>
                <a:gd name="connsiteX11" fmla="*/ 731010 w 5890490"/>
                <a:gd name="connsiteY11" fmla="*/ 3483744 h 6578439"/>
                <a:gd name="connsiteX12" fmla="*/ 741000 w 5890490"/>
                <a:gd name="connsiteY12" fmla="*/ 4479719 h 6578439"/>
                <a:gd name="connsiteX13" fmla="*/ 1315615 w 5890490"/>
                <a:gd name="connsiteY13" fmla="*/ 5443827 h 6578439"/>
                <a:gd name="connsiteX14" fmla="*/ 2277503 w 5890490"/>
                <a:gd name="connsiteY14" fmla="*/ 6259386 h 6578439"/>
                <a:gd name="connsiteX15" fmla="*/ 3439448 w 5890490"/>
                <a:gd name="connsiteY15" fmla="*/ 6551739 h 6578439"/>
                <a:gd name="connsiteX16" fmla="*/ 4408732 w 5890490"/>
                <a:gd name="connsiteY16" fmla="*/ 6255172 h 6578439"/>
                <a:gd name="connsiteX17" fmla="*/ 5343243 w 5890490"/>
                <a:gd name="connsiteY17" fmla="*/ 5442509 h 6578439"/>
                <a:gd name="connsiteX18" fmla="*/ 5745566 w 5890490"/>
                <a:gd name="connsiteY18" fmla="*/ 5056656 h 6578439"/>
                <a:gd name="connsiteX19" fmla="*/ 5890490 w 5890490"/>
                <a:gd name="connsiteY19" fmla="*/ 4920880 h 6578439"/>
                <a:gd name="connsiteX20" fmla="*/ 5890490 w 5890490"/>
                <a:gd name="connsiteY20" fmla="*/ 5821966 h 6578439"/>
                <a:gd name="connsiteX21" fmla="*/ 5802002 w 5890490"/>
                <a:gd name="connsiteY21" fmla="*/ 5907904 h 6578439"/>
                <a:gd name="connsiteX22" fmla="*/ 5294358 w 5890490"/>
                <a:gd name="connsiteY22" fmla="*/ 6397505 h 6578439"/>
                <a:gd name="connsiteX23" fmla="*/ 5077178 w 5890490"/>
                <a:gd name="connsiteY23" fmla="*/ 6578439 h 6578439"/>
                <a:gd name="connsiteX24" fmla="*/ 1567290 w 5890490"/>
                <a:gd name="connsiteY24" fmla="*/ 6578439 h 6578439"/>
                <a:gd name="connsiteX25" fmla="*/ 1508588 w 5890490"/>
                <a:gd name="connsiteY25" fmla="*/ 6535186 h 6578439"/>
                <a:gd name="connsiteX26" fmla="*/ 826498 w 5890490"/>
                <a:gd name="connsiteY26" fmla="*/ 5876034 h 6578439"/>
                <a:gd name="connsiteX27" fmla="*/ 122403 w 5890490"/>
                <a:gd name="connsiteY27" fmla="*/ 3255655 h 6578439"/>
                <a:gd name="connsiteX28" fmla="*/ 1061197 w 5890490"/>
                <a:gd name="connsiteY28" fmla="*/ 984650 h 6578439"/>
                <a:gd name="connsiteX29" fmla="*/ 3517682 w 5890490"/>
                <a:gd name="connsiteY29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890490" h="6578439">
                  <a:moveTo>
                    <a:pt x="3517682" y="0"/>
                  </a:moveTo>
                  <a:cubicBezTo>
                    <a:pt x="4402016" y="0"/>
                    <a:pt x="5213741" y="315483"/>
                    <a:pt x="5849513" y="841730"/>
                  </a:cubicBezTo>
                  <a:lnTo>
                    <a:pt x="5890490" y="879060"/>
                  </a:lnTo>
                  <a:lnTo>
                    <a:pt x="5890490" y="1816052"/>
                  </a:lnTo>
                  <a:lnTo>
                    <a:pt x="5856961" y="1771023"/>
                  </a:lnTo>
                  <a:cubicBezTo>
                    <a:pt x="5793650" y="1694076"/>
                    <a:pt x="5726429" y="1619959"/>
                    <a:pt x="5655397" y="1548813"/>
                  </a:cubicBezTo>
                  <a:cubicBezTo>
                    <a:pt x="5082208" y="974906"/>
                    <a:pt x="4322973" y="658717"/>
                    <a:pt x="3517682" y="658717"/>
                  </a:cubicBezTo>
                  <a:cubicBezTo>
                    <a:pt x="3085520" y="658717"/>
                    <a:pt x="2718488" y="721533"/>
                    <a:pt x="2395696" y="850721"/>
                  </a:cubicBezTo>
                  <a:cubicBezTo>
                    <a:pt x="2079132" y="977407"/>
                    <a:pt x="1792668" y="1173626"/>
                    <a:pt x="1519955" y="1450441"/>
                  </a:cubicBezTo>
                  <a:cubicBezTo>
                    <a:pt x="1330275" y="1642840"/>
                    <a:pt x="1263719" y="1756094"/>
                    <a:pt x="1223630" y="1841430"/>
                  </a:cubicBezTo>
                  <a:cubicBezTo>
                    <a:pt x="1166545" y="1962981"/>
                    <a:pt x="1128532" y="2116663"/>
                    <a:pt x="1075857" y="2329343"/>
                  </a:cubicBezTo>
                  <a:cubicBezTo>
                    <a:pt x="1008652" y="2601153"/>
                    <a:pt x="916537" y="2973574"/>
                    <a:pt x="731010" y="3483744"/>
                  </a:cubicBezTo>
                  <a:cubicBezTo>
                    <a:pt x="617488" y="3795981"/>
                    <a:pt x="620731" y="4121653"/>
                    <a:pt x="741000" y="4479719"/>
                  </a:cubicBezTo>
                  <a:cubicBezTo>
                    <a:pt x="847257" y="4796172"/>
                    <a:pt x="1045888" y="5129481"/>
                    <a:pt x="1315615" y="5443827"/>
                  </a:cubicBezTo>
                  <a:cubicBezTo>
                    <a:pt x="1630753" y="5810980"/>
                    <a:pt x="1945371" y="6077784"/>
                    <a:pt x="2277503" y="6259386"/>
                  </a:cubicBezTo>
                  <a:cubicBezTo>
                    <a:pt x="2637530" y="6456133"/>
                    <a:pt x="3017536" y="6551739"/>
                    <a:pt x="3439448" y="6551739"/>
                  </a:cubicBezTo>
                  <a:cubicBezTo>
                    <a:pt x="3781571" y="6551739"/>
                    <a:pt x="4089573" y="6457449"/>
                    <a:pt x="4408732" y="6255172"/>
                  </a:cubicBezTo>
                  <a:cubicBezTo>
                    <a:pt x="4738010" y="6046310"/>
                    <a:pt x="5050941" y="5739207"/>
                    <a:pt x="5343243" y="5442509"/>
                  </a:cubicBezTo>
                  <a:cubicBezTo>
                    <a:pt x="5479860" y="5303970"/>
                    <a:pt x="5614918" y="5178206"/>
                    <a:pt x="5745566" y="5056656"/>
                  </a:cubicBezTo>
                  <a:lnTo>
                    <a:pt x="5890490" y="4920880"/>
                  </a:lnTo>
                  <a:lnTo>
                    <a:pt x="5890490" y="5821966"/>
                  </a:lnTo>
                  <a:lnTo>
                    <a:pt x="5802002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58B604F-996E-4349-B131-E04ED285D8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5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7CCEAF3-651B-4605-AE58-F96E227036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3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/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D519330-E5F1-4248-B58C-1AA0D9E6D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F2C59DB5-121E-9E61-A327-58E5087E9E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323" y="2169404"/>
            <a:ext cx="4141760" cy="320045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344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1586013" y="2830685"/>
            <a:ext cx="9541576" cy="178618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5400" dirty="0">
                <a:solidFill>
                  <a:schemeClr val="tx2"/>
                </a:solidFill>
              </a:rPr>
              <a:t>DNES NÁS ČEKÁ PRŮBĚŽNÝ TEST VE FORMĚ CASE STUDY</a:t>
            </a:r>
          </a:p>
        </p:txBody>
      </p:sp>
    </p:spTree>
    <p:extLst>
      <p:ext uri="{BB962C8B-B14F-4D97-AF65-F5344CB8AC3E}">
        <p14:creationId xmlns:p14="http://schemas.microsoft.com/office/powerpoint/2010/main" val="4070254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Hodnocení a průběh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1730422"/>
            <a:ext cx="11155458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dirty="0"/>
              <a:t>Můžete pracovat jako jednotlivci nebo ve své skupince, jak jste zvyklí.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i="1" dirty="0"/>
          </a:p>
          <a:p>
            <a:r>
              <a:rPr lang="cs-CZ" sz="2500" b="1" dirty="0"/>
              <a:t>Jedinci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Mají možnost získat 0 – 20 bodů.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dirty="0"/>
          </a:p>
          <a:p>
            <a:r>
              <a:rPr lang="cs-CZ" sz="2500" b="1" dirty="0"/>
              <a:t>Skupina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Má možnost získat až 15 bodů na základě správnosti postupů a výsledků</a:t>
            </a:r>
            <a:r>
              <a:rPr lang="cs-CZ" sz="2500" dirty="0"/>
              <a:t> a </a:t>
            </a:r>
            <a:r>
              <a:rPr lang="cs-CZ" sz="2500" b="1" dirty="0"/>
              <a:t>0 – 5 bodů za aktivitu, práci v týmu</a:t>
            </a:r>
            <a:r>
              <a:rPr lang="cs-CZ" sz="2500" dirty="0"/>
              <a:t>. Body za aktivitu se udělí všem rovnocenně, proto je pro každého z vás důležité, aby pracoval celý tým a nikdo si to nepřišel jen odsedět a obrat vás tak všechny o případných až 5 bodů.</a:t>
            </a:r>
          </a:p>
          <a:p>
            <a:endParaRPr lang="cs-CZ" sz="2500" i="1" dirty="0"/>
          </a:p>
          <a:p>
            <a:r>
              <a:rPr lang="cs-CZ" sz="2500" b="1" dirty="0">
                <a:solidFill>
                  <a:srgbClr val="FF0000"/>
                </a:solidFill>
              </a:rPr>
              <a:t>Na zpracování máte cca 80 minut.</a:t>
            </a:r>
          </a:p>
        </p:txBody>
      </p:sp>
    </p:spTree>
    <p:extLst>
      <p:ext uri="{BB962C8B-B14F-4D97-AF65-F5344CB8AC3E}">
        <p14:creationId xmlns:p14="http://schemas.microsoft.com/office/powerpoint/2010/main" val="583236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Další informace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542414" y="2177895"/>
            <a:ext cx="11155458" cy="2785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Kdo se zúčastnit nemůže a dodá omluvenku od lékaře či jinou neschopenku, </a:t>
            </a:r>
            <a:br>
              <a:rPr lang="cs-CZ" sz="2500" b="1" dirty="0"/>
            </a:br>
            <a:r>
              <a:rPr lang="cs-CZ" sz="2500" b="1" dirty="0"/>
              <a:t>tak mu bude domluven náhradní termín s jinou variantou case study, aby měl možnost si tento „průběžný test“ napsat a nepřišel o možnost získat až 20 bodů.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Správné řešení si můžeme ukázat na 8. semináři.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Case study jsou celkem dvě, druhá nás čeká 14. 12. (čtvrtek).</a:t>
            </a:r>
          </a:p>
        </p:txBody>
      </p:sp>
    </p:spTree>
    <p:extLst>
      <p:ext uri="{BB962C8B-B14F-4D97-AF65-F5344CB8AC3E}">
        <p14:creationId xmlns:p14="http://schemas.microsoft.com/office/powerpoint/2010/main" val="79351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502D91F-200E-968B-E48F-4BEB43F3DD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83424" y="388456"/>
            <a:ext cx="7766270" cy="5172428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4379093" y="5560884"/>
            <a:ext cx="4015877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Držím vám palce ♥</a:t>
            </a:r>
          </a:p>
        </p:txBody>
      </p:sp>
    </p:spTree>
    <p:extLst>
      <p:ext uri="{BB962C8B-B14F-4D97-AF65-F5344CB8AC3E}">
        <p14:creationId xmlns:p14="http://schemas.microsoft.com/office/powerpoint/2010/main" val="698132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6" y="891999"/>
            <a:ext cx="562819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000" dirty="0">
              <a:solidFill>
                <a:schemeClr val="tx2"/>
              </a:solidFill>
            </a:endParaRPr>
          </a:p>
        </p:txBody>
      </p:sp>
      <p:pic>
        <p:nvPicPr>
          <p:cNvPr id="7" name="Obrázek 6" descr="Obsah obrázku klipart, rukopis, skica, kresba&#10;&#10;Popis byl vytvořen automaticky">
            <a:extLst>
              <a:ext uri="{FF2B5EF4-FFF2-40B4-BE49-F238E27FC236}">
                <a16:creationId xmlns:a16="http://schemas.microsoft.com/office/drawing/2014/main" id="{ED399492-8A61-B07B-1FBD-7FCB6458B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357" y="1196571"/>
            <a:ext cx="6697286" cy="446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514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193</Words>
  <Application>Microsoft Office PowerPoint</Application>
  <PresentationFormat>Širokoúhlá obrazovka</PresentationFormat>
  <Paragraphs>20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Nauka o podniku ~ 7. seminář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Nauka o podniku ~ 2. seminář</dc:title>
  <dc:creator>Karla Foltisová</dc:creator>
  <cp:lastModifiedBy>Karla Foltisová</cp:lastModifiedBy>
  <cp:revision>80</cp:revision>
  <dcterms:created xsi:type="dcterms:W3CDTF">2023-10-06T10:44:44Z</dcterms:created>
  <dcterms:modified xsi:type="dcterms:W3CDTF">2023-11-06T15:35:33Z</dcterms:modified>
</cp:coreProperties>
</file>