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371" r:id="rId3"/>
    <p:sldId id="340" r:id="rId4"/>
    <p:sldId id="347" r:id="rId5"/>
    <p:sldId id="348" r:id="rId6"/>
    <p:sldId id="364" r:id="rId7"/>
    <p:sldId id="360" r:id="rId8"/>
    <p:sldId id="363" r:id="rId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Styl Světlá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Styl Světlá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9" autoAdjust="0"/>
    <p:restoredTop sz="94660"/>
  </p:normalViewPr>
  <p:slideViewPr>
    <p:cSldViewPr>
      <p:cViewPr varScale="1">
        <p:scale>
          <a:sx n="141" d="100"/>
          <a:sy n="141" d="100"/>
        </p:scale>
        <p:origin x="144" y="19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D4954F75-53B8-494E-9CAC-FA5464EAA3D2}" type="datetimeFigureOut">
              <a:rPr lang="cs-CZ" smtClean="0"/>
              <a:t>29.10.2022</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53ABF00-4210-4AC7-93DD-E53A328AF982}" type="slidenum">
              <a:rPr lang="cs-CZ" smtClean="0"/>
              <a:t>‹#›</a:t>
            </a:fld>
            <a:endParaRPr lang="cs-CZ"/>
          </a:p>
        </p:txBody>
      </p:sp>
    </p:spTree>
    <p:extLst>
      <p:ext uri="{BB962C8B-B14F-4D97-AF65-F5344CB8AC3E}">
        <p14:creationId xmlns:p14="http://schemas.microsoft.com/office/powerpoint/2010/main" val="3446440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29.10.2022</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délník 6"/>
          <p:cNvSpPr/>
          <p:nvPr/>
        </p:nvSpPr>
        <p:spPr>
          <a:xfrm>
            <a:off x="215516"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2067694"/>
            <a:ext cx="5112568" cy="864096"/>
          </a:xfrm>
          <a:prstGeom prst="rect">
            <a:avLst/>
          </a:prstGeom>
        </p:spPr>
        <p:txBody>
          <a:bodyPr anchor="t">
            <a:normAutofit/>
          </a:bodyPr>
          <a:lstStyle/>
          <a:p>
            <a:pPr>
              <a:spcBef>
                <a:spcPts val="0"/>
              </a:spcBef>
              <a:defRPr/>
            </a:pPr>
            <a:r>
              <a:rPr lang="cs-CZ" b="1" dirty="0">
                <a:solidFill>
                  <a:schemeClr val="bg1"/>
                </a:solidFill>
                <a:latin typeface="Arial" pitchFamily="34" charset="0"/>
                <a:cs typeface="Arial" pitchFamily="34" charset="0"/>
              </a:rPr>
              <a:t>Podnikání</a:t>
            </a:r>
          </a:p>
        </p:txBody>
      </p:sp>
      <p:sp>
        <p:nvSpPr>
          <p:cNvPr id="13" name="Podnadpis 2"/>
          <p:cNvSpPr txBox="1">
            <a:spLocks/>
          </p:cNvSpPr>
          <p:nvPr/>
        </p:nvSpPr>
        <p:spPr>
          <a:xfrm>
            <a:off x="6372200" y="4371950"/>
            <a:ext cx="2556284" cy="6480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sk-SK" altLang="cs-CZ" sz="1600" b="1" dirty="0">
                <a:solidFill>
                  <a:srgbClr val="307871"/>
                </a:solidFill>
                <a:latin typeface="Times New Roman" panose="02020603050405020304" pitchFamily="18" charset="0"/>
                <a:cs typeface="Times New Roman" panose="02020603050405020304" pitchFamily="18" charset="0"/>
              </a:rPr>
              <a:t>Dominik Salat</a:t>
            </a:r>
            <a:br>
              <a:rPr lang="en-GB" altLang="cs-CZ" sz="1600" b="1" dirty="0">
                <a:solidFill>
                  <a:srgbClr val="307871"/>
                </a:solidFill>
                <a:latin typeface="Times New Roman" panose="02020603050405020304" pitchFamily="18" charset="0"/>
                <a:cs typeface="Times New Roman" panose="02020603050405020304" pitchFamily="18" charset="0"/>
              </a:rPr>
            </a:br>
            <a:r>
              <a:rPr lang="sk-SK" altLang="cs-CZ" sz="1050" dirty="0">
                <a:solidFill>
                  <a:srgbClr val="307871"/>
                </a:solidFill>
                <a:cs typeface="Times New Roman" panose="02020603050405020304" pitchFamily="18" charset="0"/>
              </a:rPr>
              <a:t>salat</a:t>
            </a:r>
            <a:r>
              <a:rPr lang="cs-CZ" sz="1050" dirty="0">
                <a:solidFill>
                  <a:srgbClr val="307871"/>
                </a:solidFill>
              </a:rPr>
              <a:t>@opf.slu.cz</a:t>
            </a:r>
            <a:endParaRPr lang="cs-CZ" altLang="cs-CZ" sz="1600" dirty="0">
              <a:solidFill>
                <a:srgbClr val="307871"/>
              </a:solidFill>
              <a:cs typeface="Times New Roman" panose="02020603050405020304" pitchFamily="18" charset="0"/>
            </a:endParaRP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8169" y="555694"/>
            <a:ext cx="1938460" cy="1512000"/>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C47537-AE3E-4B08-9776-33EA308F1642}"/>
              </a:ext>
            </a:extLst>
          </p:cNvPr>
          <p:cNvSpPr>
            <a:spLocks noGrp="1"/>
          </p:cNvSpPr>
          <p:nvPr>
            <p:ph type="title"/>
          </p:nvPr>
        </p:nvSpPr>
        <p:spPr/>
        <p:txBody>
          <a:bodyPr/>
          <a:lstStyle/>
          <a:p>
            <a:r>
              <a:rPr lang="cs-CZ" b="1" dirty="0"/>
              <a:t>Unikátní nabídka hodnoty</a:t>
            </a:r>
            <a:endParaRPr lang="sk-SK" dirty="0"/>
          </a:p>
        </p:txBody>
      </p:sp>
      <p:sp>
        <p:nvSpPr>
          <p:cNvPr id="3" name="TextovéPole 2">
            <a:extLst>
              <a:ext uri="{FF2B5EF4-FFF2-40B4-BE49-F238E27FC236}">
                <a16:creationId xmlns:a16="http://schemas.microsoft.com/office/drawing/2014/main" id="{6CA17B85-7508-4322-A682-DED878C69C30}"/>
              </a:ext>
            </a:extLst>
          </p:cNvPr>
          <p:cNvSpPr txBox="1"/>
          <p:nvPr/>
        </p:nvSpPr>
        <p:spPr>
          <a:xfrm>
            <a:off x="511497" y="978649"/>
            <a:ext cx="7868469" cy="1477328"/>
          </a:xfrm>
          <a:prstGeom prst="rect">
            <a:avLst/>
          </a:prstGeom>
          <a:noFill/>
        </p:spPr>
        <p:txBody>
          <a:bodyPr wrap="square" rtlCol="0">
            <a:spAutoFit/>
          </a:bodyPr>
          <a:lstStyle/>
          <a:p>
            <a:r>
              <a:rPr lang="cs-CZ" dirty="0"/>
              <a:t>Unikátní nabídka hodnoty je často to jediné, co od vás zákazník uvidí - co mu stihnete říct, než uteče. Musí to tedy být tak jasné sdělení, aby ho zaujalo a měl zájem pokračovat v další interakci s vámi. Dobrou cestou obvykle je zaměřit se na jeho vlastní potřeby a ukázat mu, co mu váš produkt či služba přinese. A také v čem jste vy unikátní oproti jiným řešením, se kterými se může setkat.</a:t>
            </a:r>
          </a:p>
        </p:txBody>
      </p:sp>
      <p:pic>
        <p:nvPicPr>
          <p:cNvPr id="1026" name="Picture 2" descr="Dedoles s novou reklamou a novými škrečkami | TOUCHIT">
            <a:extLst>
              <a:ext uri="{FF2B5EF4-FFF2-40B4-BE49-F238E27FC236}">
                <a16:creationId xmlns:a16="http://schemas.microsoft.com/office/drawing/2014/main" id="{409662ED-0972-467E-86FA-33A3A39A919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35696" y="2687523"/>
            <a:ext cx="5220072" cy="1956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084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7243E102-A7EF-45AE-A20F-2996E207041B}"/>
              </a:ext>
            </a:extLst>
          </p:cNvPr>
          <p:cNvSpPr>
            <a:spLocks noGrp="1"/>
          </p:cNvSpPr>
          <p:nvPr>
            <p:ph type="title"/>
          </p:nvPr>
        </p:nvSpPr>
        <p:spPr>
          <a:xfrm>
            <a:off x="251520" y="195486"/>
            <a:ext cx="3744416" cy="507703"/>
          </a:xfrm>
        </p:spPr>
        <p:txBody>
          <a:bodyPr/>
          <a:lstStyle/>
          <a:p>
            <a:r>
              <a:rPr lang="cs-CZ" b="1" dirty="0"/>
              <a:t>Unikátní nabídka hodnoty</a:t>
            </a:r>
            <a:endParaRPr lang="sk-SK" b="1" dirty="0"/>
          </a:p>
        </p:txBody>
      </p:sp>
      <p:sp>
        <p:nvSpPr>
          <p:cNvPr id="4" name="TextovéPole 3">
            <a:extLst>
              <a:ext uri="{FF2B5EF4-FFF2-40B4-BE49-F238E27FC236}">
                <a16:creationId xmlns:a16="http://schemas.microsoft.com/office/drawing/2014/main" id="{48B84AB2-C9C8-450A-A19A-BFD8D92DA3F8}"/>
              </a:ext>
            </a:extLst>
          </p:cNvPr>
          <p:cNvSpPr txBox="1"/>
          <p:nvPr/>
        </p:nvSpPr>
        <p:spPr>
          <a:xfrm>
            <a:off x="323528" y="1059582"/>
            <a:ext cx="3312368" cy="3416320"/>
          </a:xfrm>
          <a:prstGeom prst="rect">
            <a:avLst/>
          </a:prstGeom>
          <a:noFill/>
        </p:spPr>
        <p:txBody>
          <a:bodyPr wrap="square" rtlCol="0">
            <a:spAutoFit/>
          </a:bodyPr>
          <a:lstStyle/>
          <a:p>
            <a:r>
              <a:rPr lang="cs-CZ" dirty="0"/>
              <a:t>Naformulujte krátkou větu či heslo, které v sobě ponese informaci o unikátnosti vašeho produktu či služby pro zákazníka. Formulace musí být pro zákazníka zapamatovatelná a musí zaujmout. Bude to první, co se o vašem produktu (službě) zákazník dozví např. z webových stránek, a rozhoduje tak o tom, jestli webové stránky ihned opustí nebo se bude chtít dozvědět více.</a:t>
            </a:r>
          </a:p>
        </p:txBody>
      </p:sp>
      <p:sp>
        <p:nvSpPr>
          <p:cNvPr id="5" name="TextovéPole 4">
            <a:extLst>
              <a:ext uri="{FF2B5EF4-FFF2-40B4-BE49-F238E27FC236}">
                <a16:creationId xmlns:a16="http://schemas.microsoft.com/office/drawing/2014/main" id="{6EE0835A-406F-4261-A8A7-5101D69EE7F6}"/>
              </a:ext>
            </a:extLst>
          </p:cNvPr>
          <p:cNvSpPr txBox="1"/>
          <p:nvPr/>
        </p:nvSpPr>
        <p:spPr>
          <a:xfrm>
            <a:off x="4211960" y="1890579"/>
            <a:ext cx="4536504" cy="1754326"/>
          </a:xfrm>
          <a:prstGeom prst="rect">
            <a:avLst/>
          </a:prstGeom>
          <a:noFill/>
        </p:spPr>
        <p:txBody>
          <a:bodyPr wrap="square" rtlCol="0">
            <a:spAutoFit/>
          </a:bodyPr>
          <a:lstStyle/>
          <a:p>
            <a:r>
              <a:rPr lang="cs-CZ" dirty="0"/>
              <a:t>Pro každou skupinu zákazníků může platit něco jiného. Formulace unikátní nabídky hodnoty může proto být pro každou skupinu zákazníků jiná. V první fázi se při formulaci unikátní nabídky hodnoty zaměřte na zákazníky z řad prvních vlaštovek.</a:t>
            </a:r>
          </a:p>
        </p:txBody>
      </p:sp>
    </p:spTree>
    <p:extLst>
      <p:ext uri="{BB962C8B-B14F-4D97-AF65-F5344CB8AC3E}">
        <p14:creationId xmlns:p14="http://schemas.microsoft.com/office/powerpoint/2010/main" val="338265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Obrázek 8">
            <a:extLst>
              <a:ext uri="{FF2B5EF4-FFF2-40B4-BE49-F238E27FC236}">
                <a16:creationId xmlns:a16="http://schemas.microsoft.com/office/drawing/2014/main" id="{1981A74B-3CAD-4808-B797-62B7E6103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5" y="987574"/>
            <a:ext cx="2376264" cy="2834077"/>
          </a:xfrm>
          <a:prstGeom prst="rect">
            <a:avLst/>
          </a:prstGeom>
        </p:spPr>
      </p:pic>
      <p:pic>
        <p:nvPicPr>
          <p:cNvPr id="11" name="Obrázek 10">
            <a:extLst>
              <a:ext uri="{FF2B5EF4-FFF2-40B4-BE49-F238E27FC236}">
                <a16:creationId xmlns:a16="http://schemas.microsoft.com/office/drawing/2014/main" id="{2348F68D-C5E1-4B4D-87B1-5B4D36DBF91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66118" y="771550"/>
            <a:ext cx="2393038" cy="3854274"/>
          </a:xfrm>
          <a:prstGeom prst="rect">
            <a:avLst/>
          </a:prstGeom>
        </p:spPr>
      </p:pic>
      <p:sp>
        <p:nvSpPr>
          <p:cNvPr id="12" name="TextovéPole 11">
            <a:extLst>
              <a:ext uri="{FF2B5EF4-FFF2-40B4-BE49-F238E27FC236}">
                <a16:creationId xmlns:a16="http://schemas.microsoft.com/office/drawing/2014/main" id="{FC3D7CD9-2FB0-48BF-BF84-7F4416E1D299}"/>
              </a:ext>
            </a:extLst>
          </p:cNvPr>
          <p:cNvSpPr txBox="1"/>
          <p:nvPr/>
        </p:nvSpPr>
        <p:spPr>
          <a:xfrm>
            <a:off x="323528" y="4083918"/>
            <a:ext cx="2088232" cy="369332"/>
          </a:xfrm>
          <a:prstGeom prst="rect">
            <a:avLst/>
          </a:prstGeom>
          <a:noFill/>
        </p:spPr>
        <p:txBody>
          <a:bodyPr wrap="square" rtlCol="0">
            <a:spAutoFit/>
          </a:bodyPr>
          <a:lstStyle/>
          <a:p>
            <a:r>
              <a:rPr lang="cs-CZ" dirty="0"/>
              <a:t>Zdroj: Jana Málková </a:t>
            </a:r>
            <a:endParaRPr lang="sk-SK" dirty="0"/>
          </a:p>
        </p:txBody>
      </p:sp>
      <p:sp>
        <p:nvSpPr>
          <p:cNvPr id="13" name="TextovéPole 12">
            <a:extLst>
              <a:ext uri="{FF2B5EF4-FFF2-40B4-BE49-F238E27FC236}">
                <a16:creationId xmlns:a16="http://schemas.microsoft.com/office/drawing/2014/main" id="{7636885B-3EA7-42D7-8FC8-A2941F40EE51}"/>
              </a:ext>
            </a:extLst>
          </p:cNvPr>
          <p:cNvSpPr txBox="1"/>
          <p:nvPr/>
        </p:nvSpPr>
        <p:spPr>
          <a:xfrm>
            <a:off x="5508104" y="4713083"/>
            <a:ext cx="2592288" cy="369332"/>
          </a:xfrm>
          <a:prstGeom prst="rect">
            <a:avLst/>
          </a:prstGeom>
          <a:noFill/>
        </p:spPr>
        <p:txBody>
          <a:bodyPr wrap="square" rtlCol="0">
            <a:spAutoFit/>
          </a:bodyPr>
          <a:lstStyle/>
          <a:p>
            <a:r>
              <a:rPr lang="cs-CZ" dirty="0"/>
              <a:t>Zdroj: Gabriela Mojáková</a:t>
            </a:r>
            <a:endParaRPr lang="sk-SK" dirty="0"/>
          </a:p>
        </p:txBody>
      </p:sp>
    </p:spTree>
    <p:extLst>
      <p:ext uri="{BB962C8B-B14F-4D97-AF65-F5344CB8AC3E}">
        <p14:creationId xmlns:p14="http://schemas.microsoft.com/office/powerpoint/2010/main" val="342169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5256584" cy="507703"/>
          </a:xfrm>
        </p:spPr>
        <p:txBody>
          <a:bodyPr/>
          <a:lstStyle/>
          <a:p>
            <a:r>
              <a:rPr lang="cs-CZ" b="1" dirty="0"/>
              <a:t>Formulace unikátní nabídky hodnoty</a:t>
            </a:r>
            <a:endParaRPr lang="cs-CZ" sz="2000" dirty="0">
              <a:solidFill>
                <a:srgbClr val="000000"/>
              </a:solidFill>
            </a:endParaRPr>
          </a:p>
        </p:txBody>
      </p:sp>
      <p:sp>
        <p:nvSpPr>
          <p:cNvPr id="4" name="AutoShape 2" descr="MladýPodnikatel.cz">
            <a:extLst>
              <a:ext uri="{FF2B5EF4-FFF2-40B4-BE49-F238E27FC236}">
                <a16:creationId xmlns:a16="http://schemas.microsoft.com/office/drawing/2014/main" id="{26C552CB-6794-4A88-8FF1-2141BD80BF3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TextovéPole 5">
            <a:extLst>
              <a:ext uri="{FF2B5EF4-FFF2-40B4-BE49-F238E27FC236}">
                <a16:creationId xmlns:a16="http://schemas.microsoft.com/office/drawing/2014/main" id="{79C57A6A-52DA-4437-8EB8-4C682BC7F171}"/>
              </a:ext>
            </a:extLst>
          </p:cNvPr>
          <p:cNvSpPr txBox="1"/>
          <p:nvPr/>
        </p:nvSpPr>
        <p:spPr>
          <a:xfrm>
            <a:off x="539552" y="843558"/>
            <a:ext cx="6840760" cy="3416320"/>
          </a:xfrm>
          <a:prstGeom prst="rect">
            <a:avLst/>
          </a:prstGeom>
          <a:noFill/>
        </p:spPr>
        <p:txBody>
          <a:bodyPr wrap="square" rtlCol="0">
            <a:spAutoFit/>
          </a:bodyPr>
          <a:lstStyle/>
          <a:p>
            <a:pPr marL="342900" indent="-342900">
              <a:buFont typeface="+mj-lt"/>
              <a:buAutoNum type="arabicPeriod"/>
            </a:pPr>
            <a:r>
              <a:rPr lang="cs-CZ" dirty="0"/>
              <a:t>Zaměřte se na ten největší problém, který vaši zákazníci řeší, a z něj formulaci vytvořte. Unikátní nabídka může rovněž vyplynout z toho, co zákazníkům použití vašeho řešení přinese.</a:t>
            </a:r>
          </a:p>
          <a:p>
            <a:pPr marL="342900" indent="-342900">
              <a:buFont typeface="+mj-lt"/>
              <a:buAutoNum type="arabicPeriod"/>
            </a:pPr>
            <a:endParaRPr lang="cs-CZ" dirty="0"/>
          </a:p>
          <a:p>
            <a:pPr marL="342900" indent="-342900">
              <a:buFont typeface="+mj-lt"/>
              <a:buAutoNum type="arabicPeriod"/>
            </a:pPr>
            <a:r>
              <a:rPr lang="cs-CZ" dirty="0"/>
              <a:t>Dane Maxwell doporučuje postupovat podle vzorce: výsledek, který zákazníci chtějí + konkrétní časové období + odpověď na námitky zákazníků (např. horká čerstvá pizza doručená k vašim dveřím do 30 minut, jinak zdarma).</a:t>
            </a:r>
          </a:p>
          <a:p>
            <a:pPr marL="342900" indent="-342900">
              <a:buFont typeface="+mj-lt"/>
              <a:buAutoNum type="arabicPeriod"/>
            </a:pPr>
            <a:endParaRPr lang="cs-CZ" dirty="0"/>
          </a:p>
          <a:p>
            <a:pPr marL="342900" indent="-342900">
              <a:buFont typeface="+mj-lt"/>
              <a:buAutoNum type="arabicPeriod"/>
            </a:pPr>
            <a:r>
              <a:rPr lang="cs-CZ" dirty="0"/>
              <a:t>Pozorně při rozhovorech se zákazníky poslouchejte, co říkají a jaká slova používají. Pokud bude unikátní nabídka mluvit řečí vašeho zákazníka, máte velkou šanci, že bude fungovat.</a:t>
            </a:r>
          </a:p>
        </p:txBody>
      </p:sp>
    </p:spTree>
    <p:extLst>
      <p:ext uri="{BB962C8B-B14F-4D97-AF65-F5344CB8AC3E}">
        <p14:creationId xmlns:p14="http://schemas.microsoft.com/office/powerpoint/2010/main" val="150302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60734C-7B66-4210-B5EA-C6123FD0E453}"/>
              </a:ext>
            </a:extLst>
          </p:cNvPr>
          <p:cNvSpPr>
            <a:spLocks noGrp="1"/>
          </p:cNvSpPr>
          <p:nvPr>
            <p:ph type="title"/>
          </p:nvPr>
        </p:nvSpPr>
        <p:spPr/>
        <p:txBody>
          <a:bodyPr/>
          <a:lstStyle/>
          <a:p>
            <a:r>
              <a:rPr lang="cs-CZ" b="1" dirty="0"/>
              <a:t>Neférová výhoda</a:t>
            </a:r>
            <a:endParaRPr lang="sk-SK" b="1" dirty="0"/>
          </a:p>
        </p:txBody>
      </p:sp>
      <p:sp>
        <p:nvSpPr>
          <p:cNvPr id="3" name="TextovéPole 2">
            <a:extLst>
              <a:ext uri="{FF2B5EF4-FFF2-40B4-BE49-F238E27FC236}">
                <a16:creationId xmlns:a16="http://schemas.microsoft.com/office/drawing/2014/main" id="{1D79BC68-50F8-4AB0-9BCE-D4DAFC970DA7}"/>
              </a:ext>
            </a:extLst>
          </p:cNvPr>
          <p:cNvSpPr txBox="1"/>
          <p:nvPr/>
        </p:nvSpPr>
        <p:spPr>
          <a:xfrm>
            <a:off x="539552" y="987574"/>
            <a:ext cx="7344816" cy="2862322"/>
          </a:xfrm>
          <a:prstGeom prst="rect">
            <a:avLst/>
          </a:prstGeom>
          <a:noFill/>
        </p:spPr>
        <p:txBody>
          <a:bodyPr wrap="square" rtlCol="0">
            <a:spAutoFit/>
          </a:bodyPr>
          <a:lstStyle/>
          <a:p>
            <a:r>
              <a:rPr lang="cs-CZ" dirty="0"/>
              <a:t>Neférová výhoda je něco, co jiní nedokážou jednoduše zkopírovat či si to koupit. Příkladem neférové výhody je tak např. vybudovaná silná značka. Tato výhoda může nejen velice dobře působit na zákazníky, ale může také ulehčit nábor schopných lidí a zajistit jejich udržení ve firmě. Samotná motivace zaměstnanců však neférovou výhodou není. Motivaci je celkem jednoduché získat, ale rovněž ztratit. Motivované zaměstnance může mít jakákoliv firma. Neférovou výhodou také není prvenství na trhu. Často se totiž stává, že právě takováto průkopnická činnost přinese hodně výhod konkurenci, které odpadne řada nákladů (např. na vzdělání trhu) či která může na trh vstoupit s již vyspělejšími technologiemi.</a:t>
            </a:r>
          </a:p>
        </p:txBody>
      </p:sp>
    </p:spTree>
    <p:extLst>
      <p:ext uri="{BB962C8B-B14F-4D97-AF65-F5344CB8AC3E}">
        <p14:creationId xmlns:p14="http://schemas.microsoft.com/office/powerpoint/2010/main" val="11919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DB85BD-3A6B-411D-80CD-0765A11E225A}"/>
              </a:ext>
            </a:extLst>
          </p:cNvPr>
          <p:cNvSpPr>
            <a:spLocks noGrp="1"/>
          </p:cNvSpPr>
          <p:nvPr>
            <p:ph type="title"/>
          </p:nvPr>
        </p:nvSpPr>
        <p:spPr/>
        <p:txBody>
          <a:bodyPr/>
          <a:lstStyle/>
          <a:p>
            <a:r>
              <a:rPr lang="cs-CZ" b="1" dirty="0"/>
              <a:t>Důležitost neférové výhody</a:t>
            </a:r>
            <a:endParaRPr lang="sk-SK" b="1" dirty="0"/>
          </a:p>
        </p:txBody>
      </p:sp>
      <p:sp>
        <p:nvSpPr>
          <p:cNvPr id="3" name="TextovéPole 2">
            <a:extLst>
              <a:ext uri="{FF2B5EF4-FFF2-40B4-BE49-F238E27FC236}">
                <a16:creationId xmlns:a16="http://schemas.microsoft.com/office/drawing/2014/main" id="{53471EFD-01D5-4E72-8A6C-903827FCBD86}"/>
              </a:ext>
            </a:extLst>
          </p:cNvPr>
          <p:cNvSpPr txBox="1"/>
          <p:nvPr/>
        </p:nvSpPr>
        <p:spPr>
          <a:xfrm>
            <a:off x="236981" y="1635646"/>
            <a:ext cx="8424936" cy="2031325"/>
          </a:xfrm>
          <a:prstGeom prst="rect">
            <a:avLst/>
          </a:prstGeom>
          <a:noFill/>
        </p:spPr>
        <p:txBody>
          <a:bodyPr wrap="square" rtlCol="0">
            <a:spAutoFit/>
          </a:bodyPr>
          <a:lstStyle/>
          <a:p>
            <a:r>
              <a:rPr lang="cs-CZ" dirty="0"/>
              <a:t>Neférová výhoda je důležitou strategickou součástí vašeho podnikání. Pokud ji nemáte, velice snadno se může stát, že někdo váš produkt (službu) zkopíruje a uspěje u zákazníků namísto vás. Pokud nemáte neférovou výhodu na začátku, neznamená to, že byste měli projekt zastavit. Měli byste se však zamyslet nad tím, jakou neférovou výhodu získat, a věnovat čas jejímu získání. Pozor na to, že zvlášť v rychle se rozvíjejících odvětvích neznamená neférová výhoda konec vaší konkurenci. Můžete však díky ní konkurenci značně zkomplikovat vstup na trh.</a:t>
            </a:r>
          </a:p>
        </p:txBody>
      </p:sp>
    </p:spTree>
    <p:extLst>
      <p:ext uri="{BB962C8B-B14F-4D97-AF65-F5344CB8AC3E}">
        <p14:creationId xmlns:p14="http://schemas.microsoft.com/office/powerpoint/2010/main" val="2026733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607342-3B3E-4F95-864F-438084EFA7E8}"/>
              </a:ext>
            </a:extLst>
          </p:cNvPr>
          <p:cNvSpPr>
            <a:spLocks noGrp="1"/>
          </p:cNvSpPr>
          <p:nvPr>
            <p:ph type="title"/>
          </p:nvPr>
        </p:nvSpPr>
        <p:spPr>
          <a:xfrm>
            <a:off x="251520" y="195486"/>
            <a:ext cx="6768752" cy="507703"/>
          </a:xfrm>
        </p:spPr>
        <p:txBody>
          <a:bodyPr/>
          <a:lstStyle/>
          <a:p>
            <a:r>
              <a:rPr lang="cs-CZ" b="1" dirty="0"/>
              <a:t>Neférová výhoda prostřednictvím právní ochrany</a:t>
            </a:r>
            <a:endParaRPr lang="sk-SK" b="1" dirty="0"/>
          </a:p>
        </p:txBody>
      </p:sp>
      <p:sp>
        <p:nvSpPr>
          <p:cNvPr id="3" name="TextovéPole 2">
            <a:extLst>
              <a:ext uri="{FF2B5EF4-FFF2-40B4-BE49-F238E27FC236}">
                <a16:creationId xmlns:a16="http://schemas.microsoft.com/office/drawing/2014/main" id="{32357DEC-B09A-4CD7-AEC7-41BD96AFCDCB}"/>
              </a:ext>
            </a:extLst>
          </p:cNvPr>
          <p:cNvSpPr txBox="1"/>
          <p:nvPr/>
        </p:nvSpPr>
        <p:spPr>
          <a:xfrm>
            <a:off x="467544" y="1131590"/>
            <a:ext cx="7272808" cy="3139321"/>
          </a:xfrm>
          <a:prstGeom prst="rect">
            <a:avLst/>
          </a:prstGeom>
          <a:noFill/>
        </p:spPr>
        <p:txBody>
          <a:bodyPr wrap="square" rtlCol="0">
            <a:spAutoFit/>
          </a:bodyPr>
          <a:lstStyle/>
          <a:p>
            <a:r>
              <a:rPr lang="cs-CZ" dirty="0"/>
              <a:t>Právní ochrana je jedním ze základních nástrojů ochrany pro váš produkt či službu. Právní ochrana však stojí nemalý obnos peněz a často trvá nejen měsíce, ale i roky, než ji získáte. Navíc vám nezaručí, že budete se svým produktem (službou) na trhu úspěšní. Vždy proto pečlivě zvažte strategickou, technickou i finanční stránku věci.</a:t>
            </a:r>
          </a:p>
          <a:p>
            <a:endParaRPr lang="cs-CZ" dirty="0"/>
          </a:p>
          <a:p>
            <a:r>
              <a:rPr lang="cs-CZ" dirty="0"/>
              <a:t>Patenty skutečně představují neférovou výhodu - vzpomeňte na patentové války mezi Google a Apple a nákupy krachujících společností jen pro získání další "munice". Jejich získání však představuje značné finanční i časové náklady, zvláště v odvětvích, kde vývoj probíhá rychleji, než získávání patentů. Rozmyslete si proto, jestli se vám investice do patentu vyplatí.</a:t>
            </a:r>
          </a:p>
        </p:txBody>
      </p:sp>
    </p:spTree>
    <p:extLst>
      <p:ext uri="{BB962C8B-B14F-4D97-AF65-F5344CB8AC3E}">
        <p14:creationId xmlns:p14="http://schemas.microsoft.com/office/powerpoint/2010/main" val="886705922"/>
      </p:ext>
    </p:extLst>
  </p:cSld>
  <p:clrMapOvr>
    <a:masterClrMapping/>
  </p:clrMapOvr>
</p:sld>
</file>

<file path=ppt/theme/theme1.xml><?xml version="1.0" encoding="utf-8"?>
<a:theme xmlns:a="http://schemas.openxmlformats.org/drawingml/2006/main" name="SLU">
  <a:themeElements>
    <a:clrScheme name="Vlastní 1">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307871"/>
      </a:accent6>
      <a:hlink>
        <a:srgbClr val="307871"/>
      </a:hlink>
      <a:folHlink>
        <a:srgbClr val="307871"/>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6555</TotalTime>
  <Words>673</Words>
  <Application>Microsoft Office PowerPoint</Application>
  <PresentationFormat>Předvádění na obrazovce (16:9)</PresentationFormat>
  <Paragraphs>23</Paragraphs>
  <Slides>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vt:i4>
      </vt:variant>
    </vt:vector>
  </HeadingPairs>
  <TitlesOfParts>
    <vt:vector size="12" baseType="lpstr">
      <vt:lpstr>Arial</vt:lpstr>
      <vt:lpstr>Calibri</vt:lpstr>
      <vt:lpstr>Times New Roman</vt:lpstr>
      <vt:lpstr>SLU</vt:lpstr>
      <vt:lpstr>Podnikání</vt:lpstr>
      <vt:lpstr>Unikátní nabídka hodnoty</vt:lpstr>
      <vt:lpstr>Unikátní nabídka hodnoty</vt:lpstr>
      <vt:lpstr>Prezentace aplikace PowerPoint</vt:lpstr>
      <vt:lpstr>Formulace unikátní nabídky hodnoty</vt:lpstr>
      <vt:lpstr>Neférová výhoda</vt:lpstr>
      <vt:lpstr>Důležitost neférové výhody</vt:lpstr>
      <vt:lpstr>Neférová výhoda prostřednictvím právní ochrany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Dominik</cp:lastModifiedBy>
  <cp:revision>169</cp:revision>
  <cp:lastPrinted>2019-03-07T11:05:56Z</cp:lastPrinted>
  <dcterms:created xsi:type="dcterms:W3CDTF">2016-07-06T15:42:34Z</dcterms:created>
  <dcterms:modified xsi:type="dcterms:W3CDTF">2022-10-29T09:53:13Z</dcterms:modified>
</cp:coreProperties>
</file>