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71" r:id="rId3"/>
    <p:sldId id="340" r:id="rId4"/>
    <p:sldId id="347" r:id="rId5"/>
    <p:sldId id="348" r:id="rId6"/>
    <p:sldId id="364" r:id="rId7"/>
    <p:sldId id="360" r:id="rId8"/>
    <p:sldId id="363" r:id="rId9"/>
    <p:sldId id="372" r:id="rId10"/>
    <p:sldId id="373" r:id="rId11"/>
    <p:sldId id="374" r:id="rId12"/>
    <p:sldId id="375" r:id="rId13"/>
    <p:sldId id="376" r:id="rId1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05.11.2022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05.11.2022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0D91AF-1A54-4EAD-956F-51588506503E}"/>
              </a:ext>
            </a:extLst>
          </p:cNvPr>
          <p:cNvSpPr>
            <a:spLocks noGrp="1"/>
          </p:cNvSpPr>
          <p:nvPr>
            <p:ph type="title"/>
          </p:nvPr>
        </p:nvSpPr>
        <p:spPr/>
        <p:txBody>
          <a:bodyPr/>
          <a:lstStyle/>
          <a:p>
            <a:r>
              <a:rPr lang="cs-CZ" b="1" dirty="0"/>
              <a:t>Metody stanovení ceny</a:t>
            </a:r>
            <a:endParaRPr lang="sk-SK" b="1" dirty="0"/>
          </a:p>
        </p:txBody>
      </p:sp>
      <p:sp>
        <p:nvSpPr>
          <p:cNvPr id="3" name="TextovéPole 2">
            <a:extLst>
              <a:ext uri="{FF2B5EF4-FFF2-40B4-BE49-F238E27FC236}">
                <a16:creationId xmlns:a16="http://schemas.microsoft.com/office/drawing/2014/main" id="{1356D6BA-00C8-4FDC-8E34-7CF72A0F780E}"/>
              </a:ext>
            </a:extLst>
          </p:cNvPr>
          <p:cNvSpPr txBox="1"/>
          <p:nvPr/>
        </p:nvSpPr>
        <p:spPr>
          <a:xfrm>
            <a:off x="395536" y="1851670"/>
            <a:ext cx="3312368" cy="1015663"/>
          </a:xfrm>
          <a:prstGeom prst="rect">
            <a:avLst/>
          </a:prstGeom>
          <a:noFill/>
        </p:spPr>
        <p:txBody>
          <a:bodyPr wrap="square" rtlCol="0">
            <a:spAutoFit/>
          </a:bodyPr>
          <a:lstStyle/>
          <a:p>
            <a:pPr marL="400050" indent="-400050">
              <a:buFont typeface="+mj-lt"/>
              <a:buAutoNum type="romanUcPeriod"/>
            </a:pPr>
            <a:r>
              <a:rPr lang="cs-CZ" sz="2000" dirty="0"/>
              <a:t>na základě nákladů</a:t>
            </a:r>
          </a:p>
          <a:p>
            <a:pPr marL="400050" indent="-400050">
              <a:buFont typeface="+mj-lt"/>
              <a:buAutoNum type="romanUcPeriod"/>
            </a:pPr>
            <a:r>
              <a:rPr lang="cs-CZ" sz="2000" dirty="0"/>
              <a:t>na základě poptávky</a:t>
            </a:r>
          </a:p>
          <a:p>
            <a:pPr marL="400050" indent="-400050">
              <a:buFont typeface="+mj-lt"/>
              <a:buAutoNum type="romanUcPeriod"/>
            </a:pPr>
            <a:r>
              <a:rPr lang="cs-CZ" sz="2000" dirty="0"/>
              <a:t>na základě konkurence</a:t>
            </a:r>
            <a:endParaRPr lang="sk-SK" sz="2000" dirty="0"/>
          </a:p>
        </p:txBody>
      </p:sp>
      <p:pic>
        <p:nvPicPr>
          <p:cNvPr id="6146" name="Picture 2" descr="Prodej – Straší Vás? 8 bodů jak i přesto Zlepšíte svůj Prodej">
            <a:extLst>
              <a:ext uri="{FF2B5EF4-FFF2-40B4-BE49-F238E27FC236}">
                <a16:creationId xmlns:a16="http://schemas.microsoft.com/office/drawing/2014/main" id="{7CBAA0F6-7A84-4C1F-94CB-9C9A4F6484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3173" y="1405022"/>
            <a:ext cx="3772817" cy="2739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3671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BD4E8B-694A-43CA-96A9-F1C41A3C3E06}"/>
              </a:ext>
            </a:extLst>
          </p:cNvPr>
          <p:cNvSpPr>
            <a:spLocks noGrp="1"/>
          </p:cNvSpPr>
          <p:nvPr>
            <p:ph type="title"/>
          </p:nvPr>
        </p:nvSpPr>
        <p:spPr/>
        <p:txBody>
          <a:bodyPr/>
          <a:lstStyle/>
          <a:p>
            <a:r>
              <a:rPr lang="cs-CZ" b="1" dirty="0"/>
              <a:t>Na základě nákladů</a:t>
            </a:r>
            <a:endParaRPr lang="sk-SK" b="1" dirty="0"/>
          </a:p>
        </p:txBody>
      </p:sp>
      <p:sp>
        <p:nvSpPr>
          <p:cNvPr id="3" name="TextovéPole 2">
            <a:extLst>
              <a:ext uri="{FF2B5EF4-FFF2-40B4-BE49-F238E27FC236}">
                <a16:creationId xmlns:a16="http://schemas.microsoft.com/office/drawing/2014/main" id="{88214239-BDC3-426E-B4F4-880E7E811C53}"/>
              </a:ext>
            </a:extLst>
          </p:cNvPr>
          <p:cNvSpPr txBox="1"/>
          <p:nvPr/>
        </p:nvSpPr>
        <p:spPr>
          <a:xfrm>
            <a:off x="539552" y="1415975"/>
            <a:ext cx="7200800" cy="2308324"/>
          </a:xfrm>
          <a:prstGeom prst="rect">
            <a:avLst/>
          </a:prstGeom>
          <a:noFill/>
        </p:spPr>
        <p:txBody>
          <a:bodyPr wrap="square" rtlCol="0">
            <a:spAutoFit/>
          </a:bodyPr>
          <a:lstStyle/>
          <a:p>
            <a:r>
              <a:rPr lang="cs-CZ" dirty="0"/>
              <a:t>Vychází z kalkulace úplných nákladů na výrobu produktu či poskytnutí služby, k nimž se přičte žádoucí obchodní přirážka podle vašeho rozhodnutí. Výhodou této cenové strategie je jednoduchost a přehlednost. Pravidla pro stanovení výše ceny jsou jasná, firma může kalkulovat s konkrétním ziskem z každého prodaného kusu výrobku. Problém této metody spočívá v tom, že výsledná cena odráží představy výrobce o tom, kolik potřebuje z daného produktu získat. Cena tedy vždy nemusí být taková, jakou jsou zákazníci ochotni zaplatit.</a:t>
            </a:r>
          </a:p>
        </p:txBody>
      </p:sp>
    </p:spTree>
    <p:extLst>
      <p:ext uri="{BB962C8B-B14F-4D97-AF65-F5344CB8AC3E}">
        <p14:creationId xmlns:p14="http://schemas.microsoft.com/office/powerpoint/2010/main" val="654756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11F5E0-51FB-4BF9-B88C-0C648FA56B0A}"/>
              </a:ext>
            </a:extLst>
          </p:cNvPr>
          <p:cNvSpPr>
            <a:spLocks noGrp="1"/>
          </p:cNvSpPr>
          <p:nvPr>
            <p:ph type="title"/>
          </p:nvPr>
        </p:nvSpPr>
        <p:spPr/>
        <p:txBody>
          <a:bodyPr/>
          <a:lstStyle/>
          <a:p>
            <a:r>
              <a:rPr lang="cs-CZ" b="1" dirty="0"/>
              <a:t>Na základě poptávky</a:t>
            </a:r>
            <a:endParaRPr lang="sk-SK" b="1" dirty="0"/>
          </a:p>
        </p:txBody>
      </p:sp>
      <p:sp>
        <p:nvSpPr>
          <p:cNvPr id="3" name="TextovéPole 2">
            <a:extLst>
              <a:ext uri="{FF2B5EF4-FFF2-40B4-BE49-F238E27FC236}">
                <a16:creationId xmlns:a16="http://schemas.microsoft.com/office/drawing/2014/main" id="{048D2A03-48E6-4E76-B7F7-3BDF20BAE53D}"/>
              </a:ext>
            </a:extLst>
          </p:cNvPr>
          <p:cNvSpPr txBox="1"/>
          <p:nvPr/>
        </p:nvSpPr>
        <p:spPr>
          <a:xfrm>
            <a:off x="539552" y="2054920"/>
            <a:ext cx="7416824" cy="923330"/>
          </a:xfrm>
          <a:prstGeom prst="rect">
            <a:avLst/>
          </a:prstGeom>
          <a:noFill/>
        </p:spPr>
        <p:txBody>
          <a:bodyPr wrap="square" rtlCol="0">
            <a:spAutoFit/>
          </a:bodyPr>
          <a:lstStyle/>
          <a:p>
            <a:r>
              <a:rPr lang="cs-CZ" dirty="0"/>
              <a:t>Za základ ceny se bere zákazníkem vnímaná hodnota výrobku. Základem úspěšného použití této metody je přesné zjištění názoru kupujícího na hodnotu nabízeného výrobku (např. na ochutnávkách, trzích apod.).</a:t>
            </a:r>
          </a:p>
        </p:txBody>
      </p:sp>
    </p:spTree>
    <p:extLst>
      <p:ext uri="{BB962C8B-B14F-4D97-AF65-F5344CB8AC3E}">
        <p14:creationId xmlns:p14="http://schemas.microsoft.com/office/powerpoint/2010/main" val="3565988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112D00-031E-4142-88D5-928D8DEBB7AC}"/>
              </a:ext>
            </a:extLst>
          </p:cNvPr>
          <p:cNvSpPr>
            <a:spLocks noGrp="1"/>
          </p:cNvSpPr>
          <p:nvPr>
            <p:ph type="title"/>
          </p:nvPr>
        </p:nvSpPr>
        <p:spPr/>
        <p:txBody>
          <a:bodyPr/>
          <a:lstStyle/>
          <a:p>
            <a:r>
              <a:rPr lang="cs-CZ" b="1" dirty="0"/>
              <a:t>Na základě konkurence</a:t>
            </a:r>
            <a:endParaRPr lang="sk-SK" b="1" dirty="0"/>
          </a:p>
        </p:txBody>
      </p:sp>
      <p:sp>
        <p:nvSpPr>
          <p:cNvPr id="3" name="TextovéPole 2">
            <a:extLst>
              <a:ext uri="{FF2B5EF4-FFF2-40B4-BE49-F238E27FC236}">
                <a16:creationId xmlns:a16="http://schemas.microsoft.com/office/drawing/2014/main" id="{EC6FAA52-A643-4895-9570-47B8DFF327A1}"/>
              </a:ext>
            </a:extLst>
          </p:cNvPr>
          <p:cNvSpPr txBox="1"/>
          <p:nvPr/>
        </p:nvSpPr>
        <p:spPr>
          <a:xfrm>
            <a:off x="539552" y="1995686"/>
            <a:ext cx="7416824" cy="1200329"/>
          </a:xfrm>
          <a:prstGeom prst="rect">
            <a:avLst/>
          </a:prstGeom>
          <a:noFill/>
        </p:spPr>
        <p:txBody>
          <a:bodyPr wrap="square" rtlCol="0">
            <a:spAutoFit/>
          </a:bodyPr>
          <a:lstStyle/>
          <a:p>
            <a:r>
              <a:rPr lang="cs-CZ" dirty="0"/>
              <a:t>Odvozuje se od úrovně cen účtovaných konkurencí. Slouží k tomu analýza území/analýza trhu, kdy je potřeba si zjistit, kolik za srovnatelný produkt účtují okolní výrobci. Ideální je také si zjistit co nejvíce informací o tom, jak k této ceně došli.</a:t>
            </a:r>
          </a:p>
        </p:txBody>
      </p:sp>
    </p:spTree>
    <p:extLst>
      <p:ext uri="{BB962C8B-B14F-4D97-AF65-F5344CB8AC3E}">
        <p14:creationId xmlns:p14="http://schemas.microsoft.com/office/powerpoint/2010/main" val="3885532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47537-AE3E-4B08-9776-33EA308F1642}"/>
              </a:ext>
            </a:extLst>
          </p:cNvPr>
          <p:cNvSpPr>
            <a:spLocks noGrp="1"/>
          </p:cNvSpPr>
          <p:nvPr>
            <p:ph type="title"/>
          </p:nvPr>
        </p:nvSpPr>
        <p:spPr/>
        <p:txBody>
          <a:bodyPr/>
          <a:lstStyle/>
          <a:p>
            <a:r>
              <a:rPr lang="cs-CZ" b="1" dirty="0"/>
              <a:t>Struktura nákladů</a:t>
            </a:r>
            <a:endParaRPr lang="sk-SK" dirty="0"/>
          </a:p>
        </p:txBody>
      </p:sp>
      <p:sp>
        <p:nvSpPr>
          <p:cNvPr id="3" name="TextovéPole 2">
            <a:extLst>
              <a:ext uri="{FF2B5EF4-FFF2-40B4-BE49-F238E27FC236}">
                <a16:creationId xmlns:a16="http://schemas.microsoft.com/office/drawing/2014/main" id="{6CA17B85-7508-4322-A682-DED878C69C30}"/>
              </a:ext>
            </a:extLst>
          </p:cNvPr>
          <p:cNvSpPr txBox="1"/>
          <p:nvPr/>
        </p:nvSpPr>
        <p:spPr>
          <a:xfrm>
            <a:off x="539552" y="1491630"/>
            <a:ext cx="7868469" cy="2308324"/>
          </a:xfrm>
          <a:prstGeom prst="rect">
            <a:avLst/>
          </a:prstGeom>
          <a:noFill/>
        </p:spPr>
        <p:txBody>
          <a:bodyPr wrap="square" rtlCol="0">
            <a:spAutoFit/>
          </a:bodyPr>
          <a:lstStyle/>
          <a:p>
            <a:r>
              <a:rPr lang="cs-CZ" dirty="0"/>
              <a:t>Zamyslete se, co vše představuje vaše náklady a o jaké částky se jedná. Náklady rozlišujte na fixní a variabilní.</a:t>
            </a:r>
          </a:p>
          <a:p>
            <a:r>
              <a:rPr lang="cs-CZ" dirty="0"/>
              <a:t>Je obtížné odhadovat náklady do vzdálené budoucnosti. Soustřeďte se raději na současnost a odpovězte si na otázky:</a:t>
            </a:r>
          </a:p>
          <a:p>
            <a:pPr marL="342900" indent="-342900">
              <a:buFont typeface="+mj-lt"/>
              <a:buAutoNum type="arabicPeriod"/>
            </a:pPr>
            <a:r>
              <a:rPr lang="cs-CZ" dirty="0"/>
              <a:t>Kolik vás bude stát vytvoření minimálního životaschopného produktu (služby)?</a:t>
            </a:r>
          </a:p>
          <a:p>
            <a:pPr marL="342900" indent="-342900">
              <a:buFont typeface="+mj-lt"/>
              <a:buAutoNum type="arabicPeriod"/>
            </a:pPr>
            <a:r>
              <a:rPr lang="cs-CZ" dirty="0"/>
              <a:t>Za jak dlouho vám dojdou vaše disponibilní finanční prostředky, pokud nezačnete vydělávat?</a:t>
            </a:r>
          </a:p>
          <a:p>
            <a:pPr marL="342900" indent="-342900">
              <a:buFont typeface="+mj-lt"/>
              <a:buAutoNum type="arabicPeriod"/>
            </a:pPr>
            <a:r>
              <a:rPr lang="cs-CZ" dirty="0"/>
              <a:t>Kdy nastane bod zvratu? Kolik zákazníků pro dosažení bodu zvratu potřebuji?</a:t>
            </a:r>
          </a:p>
        </p:txBody>
      </p:sp>
    </p:spTree>
    <p:extLst>
      <p:ext uri="{BB962C8B-B14F-4D97-AF65-F5344CB8AC3E}">
        <p14:creationId xmlns:p14="http://schemas.microsoft.com/office/powerpoint/2010/main" val="277508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43E102-A7EF-45AE-A20F-2996E207041B}"/>
              </a:ext>
            </a:extLst>
          </p:cNvPr>
          <p:cNvSpPr>
            <a:spLocks noGrp="1"/>
          </p:cNvSpPr>
          <p:nvPr>
            <p:ph type="title"/>
          </p:nvPr>
        </p:nvSpPr>
        <p:spPr>
          <a:xfrm>
            <a:off x="251520" y="195486"/>
            <a:ext cx="3744416" cy="507703"/>
          </a:xfrm>
        </p:spPr>
        <p:txBody>
          <a:bodyPr/>
          <a:lstStyle/>
          <a:p>
            <a:r>
              <a:rPr lang="cs-CZ" b="1" dirty="0"/>
              <a:t>Zbytečně neutrácet</a:t>
            </a:r>
            <a:endParaRPr lang="sk-SK" b="1" dirty="0"/>
          </a:p>
        </p:txBody>
      </p:sp>
      <p:sp>
        <p:nvSpPr>
          <p:cNvPr id="4" name="TextovéPole 3">
            <a:extLst>
              <a:ext uri="{FF2B5EF4-FFF2-40B4-BE49-F238E27FC236}">
                <a16:creationId xmlns:a16="http://schemas.microsoft.com/office/drawing/2014/main" id="{48B84AB2-C9C8-450A-A19A-BFD8D92DA3F8}"/>
              </a:ext>
            </a:extLst>
          </p:cNvPr>
          <p:cNvSpPr txBox="1"/>
          <p:nvPr/>
        </p:nvSpPr>
        <p:spPr>
          <a:xfrm>
            <a:off x="395536" y="1491630"/>
            <a:ext cx="3312368" cy="2308324"/>
          </a:xfrm>
          <a:prstGeom prst="rect">
            <a:avLst/>
          </a:prstGeom>
          <a:noFill/>
        </p:spPr>
        <p:txBody>
          <a:bodyPr wrap="square" rtlCol="0">
            <a:spAutoFit/>
          </a:bodyPr>
          <a:lstStyle/>
          <a:p>
            <a:r>
              <a:rPr lang="cs-CZ" dirty="0"/>
              <a:t>Vyvarujte se toho, abyste již na začátku projektu investovali nemalé peníze do pronájmu hezkých kanceláří, zaměstnaneckých benefitů apod. Může se stát, že když budete peníze nejvíce potřebovat, nebudete je již mít k dispozici.</a:t>
            </a:r>
          </a:p>
        </p:txBody>
      </p:sp>
      <p:pic>
        <p:nvPicPr>
          <p:cNvPr id="1026" name="Picture 2" descr="Celkové náklady – Wikipedie">
            <a:extLst>
              <a:ext uri="{FF2B5EF4-FFF2-40B4-BE49-F238E27FC236}">
                <a16:creationId xmlns:a16="http://schemas.microsoft.com/office/drawing/2014/main" id="{793B2677-F1D5-48F1-B128-BC80E1339F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987574"/>
            <a:ext cx="4032448" cy="3707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65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18423C-DC39-4E33-8946-97FF2D2114BD}"/>
              </a:ext>
            </a:extLst>
          </p:cNvPr>
          <p:cNvSpPr>
            <a:spLocks noGrp="1"/>
          </p:cNvSpPr>
          <p:nvPr>
            <p:ph type="title"/>
          </p:nvPr>
        </p:nvSpPr>
        <p:spPr/>
        <p:txBody>
          <a:bodyPr/>
          <a:lstStyle/>
          <a:p>
            <a:r>
              <a:rPr lang="cs-CZ" dirty="0"/>
              <a:t>Fixní a variabilní náklady</a:t>
            </a:r>
            <a:endParaRPr lang="sk-SK" dirty="0"/>
          </a:p>
        </p:txBody>
      </p:sp>
      <p:pic>
        <p:nvPicPr>
          <p:cNvPr id="2050" name="Picture 2" descr="Cognitive Dissonance: How it Affects Decision Making - Psychminds">
            <a:extLst>
              <a:ext uri="{FF2B5EF4-FFF2-40B4-BE49-F238E27FC236}">
                <a16:creationId xmlns:a16="http://schemas.microsoft.com/office/drawing/2014/main" id="{7D8BB3E2-A6FD-4F54-98A2-DB7AED7562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723107"/>
            <a:ext cx="6363940" cy="3892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69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256584" cy="507703"/>
          </a:xfrm>
        </p:spPr>
        <p:txBody>
          <a:bodyPr/>
          <a:lstStyle/>
          <a:p>
            <a:r>
              <a:rPr lang="cs-CZ" sz="2000" b="1" dirty="0"/>
              <a:t>Náklady a výdaje</a:t>
            </a: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3074" name="Picture 2" descr="5. přednáška. - ppt stáhnout">
            <a:extLst>
              <a:ext uri="{FF2B5EF4-FFF2-40B4-BE49-F238E27FC236}">
                <a16:creationId xmlns:a16="http://schemas.microsoft.com/office/drawing/2014/main" id="{09F9E7E2-CD23-4BA5-AF58-C2A823905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870578"/>
            <a:ext cx="6590478" cy="3707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30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0734C-7B66-4210-B5EA-C6123FD0E453}"/>
              </a:ext>
            </a:extLst>
          </p:cNvPr>
          <p:cNvSpPr>
            <a:spLocks noGrp="1"/>
          </p:cNvSpPr>
          <p:nvPr>
            <p:ph type="title"/>
          </p:nvPr>
        </p:nvSpPr>
        <p:spPr/>
        <p:txBody>
          <a:bodyPr/>
          <a:lstStyle/>
          <a:p>
            <a:r>
              <a:rPr lang="cs-CZ" b="1" dirty="0"/>
              <a:t>Fixní nebo variabilní?</a:t>
            </a:r>
            <a:endParaRPr lang="sk-SK" b="1" dirty="0"/>
          </a:p>
        </p:txBody>
      </p:sp>
      <p:sp>
        <p:nvSpPr>
          <p:cNvPr id="3" name="TextovéPole 2">
            <a:extLst>
              <a:ext uri="{FF2B5EF4-FFF2-40B4-BE49-F238E27FC236}">
                <a16:creationId xmlns:a16="http://schemas.microsoft.com/office/drawing/2014/main" id="{1D79BC68-50F8-4AB0-9BCE-D4DAFC970DA7}"/>
              </a:ext>
            </a:extLst>
          </p:cNvPr>
          <p:cNvSpPr txBox="1"/>
          <p:nvPr/>
        </p:nvSpPr>
        <p:spPr>
          <a:xfrm>
            <a:off x="539552" y="987574"/>
            <a:ext cx="7344816" cy="3693319"/>
          </a:xfrm>
          <a:prstGeom prst="rect">
            <a:avLst/>
          </a:prstGeom>
          <a:noFill/>
        </p:spPr>
        <p:txBody>
          <a:bodyPr wrap="square" rtlCol="0">
            <a:spAutoFit/>
          </a:bodyPr>
          <a:lstStyle/>
          <a:p>
            <a:r>
              <a:rPr lang="cs-CZ" dirty="0"/>
              <a:t>Mzdy agenturních pracovníků</a:t>
            </a:r>
          </a:p>
          <a:p>
            <a:r>
              <a:rPr lang="cs-CZ" dirty="0"/>
              <a:t>Součástky pro sestavení výrobku</a:t>
            </a:r>
          </a:p>
          <a:p>
            <a:r>
              <a:rPr lang="cs-CZ" dirty="0"/>
              <a:t>DPH</a:t>
            </a:r>
          </a:p>
          <a:p>
            <a:r>
              <a:rPr lang="cs-CZ" dirty="0"/>
              <a:t>Zdravotní pojištění</a:t>
            </a:r>
          </a:p>
          <a:p>
            <a:r>
              <a:rPr lang="cs-CZ" dirty="0"/>
              <a:t>Mzda ředitele</a:t>
            </a:r>
          </a:p>
          <a:p>
            <a:r>
              <a:rPr lang="cs-CZ" dirty="0"/>
              <a:t>Telefonní tarif</a:t>
            </a:r>
          </a:p>
          <a:p>
            <a:r>
              <a:rPr lang="cs-CZ" dirty="0"/>
              <a:t>Pohonné hmoty</a:t>
            </a:r>
          </a:p>
          <a:p>
            <a:r>
              <a:rPr lang="cs-CZ" dirty="0"/>
              <a:t>Nájem prodejny</a:t>
            </a:r>
          </a:p>
          <a:p>
            <a:r>
              <a:rPr lang="cs-CZ" dirty="0"/>
              <a:t>Obaly</a:t>
            </a:r>
          </a:p>
          <a:p>
            <a:r>
              <a:rPr lang="cs-CZ" dirty="0"/>
              <a:t>Osvětlení</a:t>
            </a:r>
          </a:p>
          <a:p>
            <a:r>
              <a:rPr lang="cs-CZ" dirty="0"/>
              <a:t>Mzda obchodníka</a:t>
            </a:r>
          </a:p>
          <a:p>
            <a:r>
              <a:rPr lang="cs-CZ" dirty="0"/>
              <a:t>Pronájem skladu</a:t>
            </a:r>
          </a:p>
          <a:p>
            <a:r>
              <a:rPr lang="cs-CZ" dirty="0"/>
              <a:t>Ostraha objektu</a:t>
            </a:r>
          </a:p>
        </p:txBody>
      </p:sp>
      <p:pic>
        <p:nvPicPr>
          <p:cNvPr id="4098" name="Picture 2" descr="TCO – celkové náklady vlastníctva majetku | Podnikajte.sk">
            <a:extLst>
              <a:ext uri="{FF2B5EF4-FFF2-40B4-BE49-F238E27FC236}">
                <a16:creationId xmlns:a16="http://schemas.microsoft.com/office/drawing/2014/main" id="{E5DCE570-33FF-403E-B405-396723AB02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047078"/>
            <a:ext cx="4536504" cy="3404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B85BD-3A6B-411D-80CD-0765A11E225A}"/>
              </a:ext>
            </a:extLst>
          </p:cNvPr>
          <p:cNvSpPr>
            <a:spLocks noGrp="1"/>
          </p:cNvSpPr>
          <p:nvPr>
            <p:ph type="title"/>
          </p:nvPr>
        </p:nvSpPr>
        <p:spPr/>
        <p:txBody>
          <a:bodyPr/>
          <a:lstStyle/>
          <a:p>
            <a:r>
              <a:rPr lang="cs-CZ" b="1" dirty="0"/>
              <a:t>Cenový model</a:t>
            </a:r>
            <a:endParaRPr lang="sk-SK" b="1" dirty="0"/>
          </a:p>
        </p:txBody>
      </p:sp>
      <p:sp>
        <p:nvSpPr>
          <p:cNvPr id="3" name="TextovéPole 2">
            <a:extLst>
              <a:ext uri="{FF2B5EF4-FFF2-40B4-BE49-F238E27FC236}">
                <a16:creationId xmlns:a16="http://schemas.microsoft.com/office/drawing/2014/main" id="{53471EFD-01D5-4E72-8A6C-903827FCBD86}"/>
              </a:ext>
            </a:extLst>
          </p:cNvPr>
          <p:cNvSpPr txBox="1"/>
          <p:nvPr/>
        </p:nvSpPr>
        <p:spPr>
          <a:xfrm>
            <a:off x="236981" y="1635646"/>
            <a:ext cx="8424936" cy="1200329"/>
          </a:xfrm>
          <a:prstGeom prst="rect">
            <a:avLst/>
          </a:prstGeom>
          <a:noFill/>
        </p:spPr>
        <p:txBody>
          <a:bodyPr wrap="square" rtlCol="0">
            <a:spAutoFit/>
          </a:bodyPr>
          <a:lstStyle/>
          <a:p>
            <a:r>
              <a:rPr lang="cs-CZ" dirty="0"/>
              <a:t>Zamyslete se nad cenovým modelem, který vám zajistí, že začnete vydělávat. Pokud vás napadá modelů více, vyberte jeden a ten začněte co nejdříve testovat u zákazníků z řad prvních vlaštovek. Neztrácejte čas tvorbou komplikovaných modelů, alespoň ne z počátku.</a:t>
            </a:r>
          </a:p>
        </p:txBody>
      </p:sp>
    </p:spTree>
    <p:extLst>
      <p:ext uri="{BB962C8B-B14F-4D97-AF65-F5344CB8AC3E}">
        <p14:creationId xmlns:p14="http://schemas.microsoft.com/office/powerpoint/2010/main" val="202673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07342-3B3E-4F95-864F-438084EFA7E8}"/>
              </a:ext>
            </a:extLst>
          </p:cNvPr>
          <p:cNvSpPr>
            <a:spLocks noGrp="1"/>
          </p:cNvSpPr>
          <p:nvPr>
            <p:ph type="title"/>
          </p:nvPr>
        </p:nvSpPr>
        <p:spPr>
          <a:xfrm>
            <a:off x="251520" y="195486"/>
            <a:ext cx="6768752" cy="507703"/>
          </a:xfrm>
        </p:spPr>
        <p:txBody>
          <a:bodyPr/>
          <a:lstStyle/>
          <a:p>
            <a:r>
              <a:rPr lang="cs-CZ" b="1" dirty="0"/>
              <a:t>Cena</a:t>
            </a:r>
            <a:endParaRPr lang="sk-SK" b="1" dirty="0"/>
          </a:p>
        </p:txBody>
      </p:sp>
      <p:sp>
        <p:nvSpPr>
          <p:cNvPr id="3" name="TextovéPole 2">
            <a:extLst>
              <a:ext uri="{FF2B5EF4-FFF2-40B4-BE49-F238E27FC236}">
                <a16:creationId xmlns:a16="http://schemas.microsoft.com/office/drawing/2014/main" id="{32357DEC-B09A-4CD7-AEC7-41BD96AFCDCB}"/>
              </a:ext>
            </a:extLst>
          </p:cNvPr>
          <p:cNvSpPr txBox="1"/>
          <p:nvPr/>
        </p:nvSpPr>
        <p:spPr>
          <a:xfrm>
            <a:off x="395536" y="1417588"/>
            <a:ext cx="2808312" cy="2308324"/>
          </a:xfrm>
          <a:prstGeom prst="rect">
            <a:avLst/>
          </a:prstGeom>
          <a:noFill/>
        </p:spPr>
        <p:txBody>
          <a:bodyPr wrap="square" rtlCol="0">
            <a:spAutoFit/>
          </a:bodyPr>
          <a:lstStyle/>
          <a:p>
            <a:r>
              <a:rPr lang="cs-CZ" dirty="0"/>
              <a:t>Cena je nedílnou součástí vašeho produktu (služby) a určuje charakteristiku vašich zákazníků. Nízká cena naláká jiný typ zákazníků než cena vysoká. Věnujte se jí proto od samého počátku.</a:t>
            </a:r>
          </a:p>
        </p:txBody>
      </p:sp>
      <p:pic>
        <p:nvPicPr>
          <p:cNvPr id="5122" name="Picture 2" descr="Spotify - cena předplatného pro rok 2022 - Fondik.cz">
            <a:extLst>
              <a:ext uri="{FF2B5EF4-FFF2-40B4-BE49-F238E27FC236}">
                <a16:creationId xmlns:a16="http://schemas.microsoft.com/office/drawing/2014/main" id="{A4325373-5FF2-495B-8F31-56B845DD71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1347614"/>
            <a:ext cx="5550222" cy="2859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670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484481-4FAB-422E-B0CD-564887701023}"/>
              </a:ext>
            </a:extLst>
          </p:cNvPr>
          <p:cNvSpPr>
            <a:spLocks noGrp="1"/>
          </p:cNvSpPr>
          <p:nvPr>
            <p:ph type="title"/>
          </p:nvPr>
        </p:nvSpPr>
        <p:spPr/>
        <p:txBody>
          <a:bodyPr/>
          <a:lstStyle/>
          <a:p>
            <a:r>
              <a:rPr lang="cs-CZ" b="1" dirty="0"/>
              <a:t>Stanovení ceny</a:t>
            </a:r>
            <a:endParaRPr lang="sk-SK" b="1" dirty="0"/>
          </a:p>
        </p:txBody>
      </p:sp>
      <p:sp>
        <p:nvSpPr>
          <p:cNvPr id="3" name="TextovéPole 2">
            <a:extLst>
              <a:ext uri="{FF2B5EF4-FFF2-40B4-BE49-F238E27FC236}">
                <a16:creationId xmlns:a16="http://schemas.microsoft.com/office/drawing/2014/main" id="{E195EBA3-4F19-4722-ADA9-03AA0BB3942A}"/>
              </a:ext>
            </a:extLst>
          </p:cNvPr>
          <p:cNvSpPr txBox="1"/>
          <p:nvPr/>
        </p:nvSpPr>
        <p:spPr>
          <a:xfrm>
            <a:off x="395536" y="987574"/>
            <a:ext cx="8352928" cy="2862322"/>
          </a:xfrm>
          <a:prstGeom prst="rect">
            <a:avLst/>
          </a:prstGeom>
          <a:noFill/>
        </p:spPr>
        <p:txBody>
          <a:bodyPr wrap="square" rtlCol="0">
            <a:spAutoFit/>
          </a:bodyPr>
          <a:lstStyle/>
          <a:p>
            <a:r>
              <a:rPr lang="cs-CZ" dirty="0"/>
              <a:t>Při stanovování ceny </a:t>
            </a:r>
            <a:r>
              <a:rPr lang="cs-CZ" b="1" dirty="0"/>
              <a:t>vycházejte z toho, kolik zákazníci při řešení svých problémů platí nyní za využívání existujících alternativ</a:t>
            </a:r>
            <a:r>
              <a:rPr lang="cs-CZ" dirty="0"/>
              <a:t> k vašemu produktu (službě). Je proto opravdu důležité mít přehled nejen o existenci jednotlivých alternativ, ale rovněž o způsobech, jak zákazníkům jejich problémy řeší, o spokojenosti zákazníků s jejich využíváním a jejich ceně. Pozor na to, že alternativami nemyslíme jen konkurenci, ale všechny alternativy, které k vašemu produktu (službě) pro zákazníka existují. </a:t>
            </a:r>
          </a:p>
          <a:p>
            <a:r>
              <a:rPr lang="cs-CZ" dirty="0"/>
              <a:t>Při stanovování ceny se držte mezi následujícími krajními hodnotami. Minimální cena, pod kterou byste neměli jít, je taková cena, která vám přesně pokrývá náklady. Maximální cena je naopak taková cena, kterou jsou zákazníci ochotni maximálně zaplatit. Pro stanovení maximální ceny je proto nutné zákazníka dobře poznat.</a:t>
            </a:r>
          </a:p>
        </p:txBody>
      </p:sp>
    </p:spTree>
    <p:extLst>
      <p:ext uri="{BB962C8B-B14F-4D97-AF65-F5344CB8AC3E}">
        <p14:creationId xmlns:p14="http://schemas.microsoft.com/office/powerpoint/2010/main" val="3561384501"/>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6620</TotalTime>
  <Words>584</Words>
  <Application>Microsoft Office PowerPoint</Application>
  <PresentationFormat>Předvádění na obrazovce (16:9)</PresentationFormat>
  <Paragraphs>43</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Times New Roman</vt:lpstr>
      <vt:lpstr>SLU</vt:lpstr>
      <vt:lpstr>Podnikání</vt:lpstr>
      <vt:lpstr>Struktura nákladů</vt:lpstr>
      <vt:lpstr>Zbytečně neutrácet</vt:lpstr>
      <vt:lpstr>Fixní a variabilní náklady</vt:lpstr>
      <vt:lpstr>Náklady a výdaje</vt:lpstr>
      <vt:lpstr>Fixní nebo variabilní?</vt:lpstr>
      <vt:lpstr>Cenový model</vt:lpstr>
      <vt:lpstr>Cena</vt:lpstr>
      <vt:lpstr>Stanovení ceny</vt:lpstr>
      <vt:lpstr>Metody stanovení ceny</vt:lpstr>
      <vt:lpstr>Na základě nákladů</vt:lpstr>
      <vt:lpstr>Na základě poptávky</vt:lpstr>
      <vt:lpstr>Na základě konkurence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 Salat</cp:lastModifiedBy>
  <cp:revision>175</cp:revision>
  <cp:lastPrinted>2019-03-07T11:05:56Z</cp:lastPrinted>
  <dcterms:created xsi:type="dcterms:W3CDTF">2016-07-06T15:42:34Z</dcterms:created>
  <dcterms:modified xsi:type="dcterms:W3CDTF">2022-11-05T13:00:20Z</dcterms:modified>
</cp:coreProperties>
</file>