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305" r:id="rId2"/>
    <p:sldId id="283" r:id="rId3"/>
    <p:sldId id="311" r:id="rId4"/>
    <p:sldId id="306" r:id="rId5"/>
    <p:sldId id="284" r:id="rId6"/>
    <p:sldId id="285" r:id="rId7"/>
    <p:sldId id="286" r:id="rId8"/>
    <p:sldId id="287" r:id="rId9"/>
    <p:sldId id="288" r:id="rId10"/>
    <p:sldId id="289" r:id="rId11"/>
    <p:sldId id="291" r:id="rId12"/>
    <p:sldId id="298" r:id="rId13"/>
    <p:sldId id="299" r:id="rId14"/>
    <p:sldId id="312" r:id="rId15"/>
    <p:sldId id="300" r:id="rId16"/>
    <p:sldId id="301" r:id="rId17"/>
    <p:sldId id="302" r:id="rId18"/>
    <p:sldId id="304" r:id="rId19"/>
    <p:sldId id="264" r:id="rId20"/>
    <p:sldId id="270" r:id="rId21"/>
    <p:sldId id="271" r:id="rId22"/>
    <p:sldId id="282" r:id="rId23"/>
    <p:sldId id="262" r:id="rId24"/>
    <p:sldId id="313" r:id="rId25"/>
    <p:sldId id="261" r:id="rId26"/>
    <p:sldId id="314" r:id="rId27"/>
    <p:sldId id="260" r:id="rId28"/>
    <p:sldId id="315" r:id="rId29"/>
    <p:sldId id="307" r:id="rId30"/>
    <p:sldId id="308" r:id="rId31"/>
    <p:sldId id="309" r:id="rId32"/>
    <p:sldId id="265" r:id="rId33"/>
    <p:sldId id="266" r:id="rId34"/>
    <p:sldId id="267" r:id="rId35"/>
    <p:sldId id="268" r:id="rId36"/>
    <p:sldId id="269" r:id="rId37"/>
    <p:sldId id="310" r:id="rId38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57" autoAdjust="0"/>
  </p:normalViewPr>
  <p:slideViewPr>
    <p:cSldViewPr>
      <p:cViewPr varScale="1">
        <p:scale>
          <a:sx n="83" d="100"/>
          <a:sy n="83" d="100"/>
        </p:scale>
        <p:origin x="80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lIns="68580" tIns="34290" rIns="68580" bIns="3429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pPr/>
              <a:t>17.10.2023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5671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790DD-68E3-452C-9AFE-33AEBE217297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8011A-7948-4664-9CDA-5B7F06D089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8850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790DD-68E3-452C-9AFE-33AEBE217297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8011A-7948-4664-9CDA-5B7F06D089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9681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790DD-68E3-452C-9AFE-33AEBE217297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8011A-7948-4664-9CDA-5B7F06D089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0005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  <p:sldLayoutId id="2147483655" r:id="rId5"/>
    <p:sldLayoutId id="2147483656" r:id="rId6"/>
    <p:sldLayoutId id="2147483657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503548" y="1995686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pl-PL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Vstup do podnikání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0747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F7C8E6-879A-45B9-B492-3F99C0BC4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408712" cy="507703"/>
          </a:xfrm>
        </p:spPr>
        <p:txBody>
          <a:bodyPr/>
          <a:lstStyle/>
          <a:p>
            <a:r>
              <a:rPr lang="cs-CZ" b="1" dirty="0"/>
              <a:t>Zbohatnu na jednom nápadu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AE17684-B343-4388-99C4-8ABE5F92F8A3}"/>
              </a:ext>
            </a:extLst>
          </p:cNvPr>
          <p:cNvSpPr txBox="1"/>
          <p:nvPr/>
        </p:nvSpPr>
        <p:spPr>
          <a:xfrm>
            <a:off x="683568" y="1563638"/>
            <a:ext cx="734481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dirty="0"/>
              <a:t>Proč tedy neustále vylepšovat a přicházet s novými myšlenkami? </a:t>
            </a:r>
            <a:endParaRPr lang="sk-SK" sz="2500" dirty="0"/>
          </a:p>
        </p:txBody>
      </p:sp>
    </p:spTree>
    <p:extLst>
      <p:ext uri="{BB962C8B-B14F-4D97-AF65-F5344CB8AC3E}">
        <p14:creationId xmlns:p14="http://schemas.microsoft.com/office/powerpoint/2010/main" val="1221482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08BEF3-096E-4DA3-8D45-3A679553C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5688632" cy="507703"/>
          </a:xfrm>
        </p:spPr>
        <p:txBody>
          <a:bodyPr/>
          <a:lstStyle/>
          <a:p>
            <a:r>
              <a:rPr lang="cs-CZ" b="1" dirty="0"/>
              <a:t>Nejlíp to udělám sám/sama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EC697D36-B605-4AFB-BEF4-C3F842F70947}"/>
              </a:ext>
            </a:extLst>
          </p:cNvPr>
          <p:cNvSpPr/>
          <p:nvPr/>
        </p:nvSpPr>
        <p:spPr>
          <a:xfrm>
            <a:off x="323528" y="1419622"/>
            <a:ext cx="82089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500" dirty="0"/>
              <a:t>Úspěšní podnikatelé se vyznačují tím, že se obklopují správnými lidmi. Proč to dělají?</a:t>
            </a:r>
          </a:p>
        </p:txBody>
      </p:sp>
    </p:spTree>
    <p:extLst>
      <p:ext uri="{BB962C8B-B14F-4D97-AF65-F5344CB8AC3E}">
        <p14:creationId xmlns:p14="http://schemas.microsoft.com/office/powerpoint/2010/main" val="13351366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20215E-1826-448B-AC11-FAC27EF19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Budu sám/sama sobě šéfem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414E1E7-7ADD-4ACE-9583-CBB063797A2C}"/>
              </a:ext>
            </a:extLst>
          </p:cNvPr>
          <p:cNvSpPr txBox="1"/>
          <p:nvPr/>
        </p:nvSpPr>
        <p:spPr>
          <a:xfrm>
            <a:off x="323528" y="915566"/>
            <a:ext cx="756084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dirty="0"/>
              <a:t>Podnikání bez zákazníků a potažmo spokojených zákazníků nemá smysl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500" dirty="0"/>
              <a:t>Člověk, kterého zákazníci obtěžují a vyrušují od „důležité práce“, by tedy rozhodně podnikat neměl. </a:t>
            </a:r>
            <a:endParaRPr lang="sk-SK" sz="2500" dirty="0"/>
          </a:p>
        </p:txBody>
      </p:sp>
    </p:spTree>
    <p:extLst>
      <p:ext uri="{BB962C8B-B14F-4D97-AF65-F5344CB8AC3E}">
        <p14:creationId xmlns:p14="http://schemas.microsoft.com/office/powerpoint/2010/main" val="12675861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0D8C3D-B089-488B-AAA4-0AFC533EA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r>
              <a:rPr lang="cs-CZ" dirty="0"/>
              <a:t>Společník je spolupracovník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9CC0BD20-7157-488B-89AD-8BD6FE23569F}"/>
              </a:ext>
            </a:extLst>
          </p:cNvPr>
          <p:cNvSpPr txBox="1"/>
          <p:nvPr/>
        </p:nvSpPr>
        <p:spPr>
          <a:xfrm>
            <a:off x="611560" y="1419622"/>
            <a:ext cx="748883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dirty="0"/>
              <a:t>Myslíte si, že na společné podnikání stačí, abyste byli kamarádi? Nebo třeba dobří kamarádi? </a:t>
            </a:r>
            <a:endParaRPr lang="sk-SK" sz="2500" dirty="0"/>
          </a:p>
        </p:txBody>
      </p:sp>
    </p:spTree>
    <p:extLst>
      <p:ext uri="{BB962C8B-B14F-4D97-AF65-F5344CB8AC3E}">
        <p14:creationId xmlns:p14="http://schemas.microsoft.com/office/powerpoint/2010/main" val="38094560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A15C0659-9CD7-4A43-BE5A-890A38C7F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Rozhodování o vstupu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CE8A203-B80E-4237-A45E-ECCCFDC8E9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71517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C35021-E44B-47D1-97A4-46F4446A0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Začátek podnikání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1DF7089-1958-4FAC-AB62-242A8D7C73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843558"/>
            <a:ext cx="5763186" cy="383801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FAFEA18C-7A49-4D75-87F3-EAAFB24D0E46}"/>
              </a:ext>
            </a:extLst>
          </p:cNvPr>
          <p:cNvSpPr txBox="1"/>
          <p:nvPr/>
        </p:nvSpPr>
        <p:spPr>
          <a:xfrm>
            <a:off x="5580112" y="4774168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Šafrová Drášilová, 2019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148072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C35021-E44B-47D1-97A4-46F4446A0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Převzetí podniku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51264CC5-9C94-4379-ADBA-ED68E2BA43B1}"/>
              </a:ext>
            </a:extLst>
          </p:cNvPr>
          <p:cNvSpPr/>
          <p:nvPr/>
        </p:nvSpPr>
        <p:spPr>
          <a:xfrm>
            <a:off x="395536" y="915566"/>
            <a:ext cx="8136904" cy="3857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Nejčastěji dochází k převzetí zavedeného podniku v rámci rodiny</a:t>
            </a: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Rodinný podnik reprezentuje jméno svého zakladatele a jméno celé rodiny, která může mít v různé míře tendenci do vedení zasahovat</a:t>
            </a: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Zakladatel/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má k podniku osobní vztah, a přestože formálně ze své pozice odchází, nedokáže se většinou od podniku odpoutat a koriguje nebo dokonce kritizuje nového majitele</a:t>
            </a: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Někteří zaměstnanci si nového majitele pamatují nejen s plenkami, aktovkou a první cigaretou, ale také z různých pubertálních excesů, a i když je tato doba už léta vzdálená, nevnímají jej jako autoritu a nejsou vůči němu loajální</a:t>
            </a:r>
          </a:p>
        </p:txBody>
      </p:sp>
    </p:spTree>
    <p:extLst>
      <p:ext uri="{BB962C8B-B14F-4D97-AF65-F5344CB8AC3E}">
        <p14:creationId xmlns:p14="http://schemas.microsoft.com/office/powerpoint/2010/main" val="1350889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C35021-E44B-47D1-97A4-46F4446A0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Kopie existujícího podniku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74294C03-2C68-4E12-A9E8-DFE79612EBD0}"/>
              </a:ext>
            </a:extLst>
          </p:cNvPr>
          <p:cNvSpPr/>
          <p:nvPr/>
        </p:nvSpPr>
        <p:spPr>
          <a:xfrm>
            <a:off x="251520" y="1275606"/>
            <a:ext cx="8208912" cy="12495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Šance převzít fungující podnik se ovšem naskytne málokdy. </a:t>
            </a: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stačí okopírovat nápad, který funguje. </a:t>
            </a:r>
          </a:p>
        </p:txBody>
      </p:sp>
    </p:spTree>
    <p:extLst>
      <p:ext uri="{BB962C8B-B14F-4D97-AF65-F5344CB8AC3E}">
        <p14:creationId xmlns:p14="http://schemas.microsoft.com/office/powerpoint/2010/main" val="8531258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C35021-E44B-47D1-97A4-46F4446A0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Franchising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86751BE-6B3A-4625-8AE7-FF885A5B30B2}"/>
              </a:ext>
            </a:extLst>
          </p:cNvPr>
          <p:cNvSpPr txBox="1"/>
          <p:nvPr/>
        </p:nvSpPr>
        <p:spPr>
          <a:xfrm>
            <a:off x="251520" y="771550"/>
            <a:ext cx="770485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500" dirty="0"/>
              <a:t>Franchising je specifickou formou podnikání, kdy si podnikatel (franchisant) kupuje za předem stanovených smluvních podmínek licenci od franchisora.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500" dirty="0" err="1"/>
              <a:t>Franchisant</a:t>
            </a:r>
            <a:r>
              <a:rPr lang="cs-CZ" sz="2500" dirty="0"/>
              <a:t> platí za licenci fixní poplatek a v průběhu podnikání obvykle také určité procento z tržeb. Zájem na úspěchu mají tedy obě strany. </a:t>
            </a:r>
            <a:endParaRPr lang="sk-SK" sz="2500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B74732A-AA67-425F-B935-C35B752F11F7}"/>
              </a:ext>
            </a:extLst>
          </p:cNvPr>
          <p:cNvSpPr txBox="1"/>
          <p:nvPr/>
        </p:nvSpPr>
        <p:spPr>
          <a:xfrm>
            <a:off x="6588224" y="4745694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https://franchising.cz/</a:t>
            </a:r>
          </a:p>
        </p:txBody>
      </p:sp>
    </p:spTree>
    <p:extLst>
      <p:ext uri="{BB962C8B-B14F-4D97-AF65-F5344CB8AC3E}">
        <p14:creationId xmlns:p14="http://schemas.microsoft.com/office/powerpoint/2010/main" val="32466842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Informační 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827584" y="1370013"/>
            <a:ext cx="7059116" cy="2857921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úřady a agentury</a:t>
            </a:r>
          </a:p>
          <a:p>
            <a:r>
              <a:rPr lang="cs-CZ" dirty="0"/>
              <a:t>výzkumné ústavy</a:t>
            </a:r>
          </a:p>
          <a:p>
            <a:r>
              <a:rPr lang="sk-SK" dirty="0"/>
              <a:t>univerzity</a:t>
            </a:r>
          </a:p>
          <a:p>
            <a:r>
              <a:rPr lang="cs-CZ" dirty="0"/>
              <a:t>oborové svazy a asociace</a:t>
            </a:r>
          </a:p>
        </p:txBody>
      </p:sp>
    </p:spTree>
    <p:extLst>
      <p:ext uri="{BB962C8B-B14F-4D97-AF65-F5344CB8AC3E}">
        <p14:creationId xmlns:p14="http://schemas.microsoft.com/office/powerpoint/2010/main" val="3756667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CFCCDEC2-918A-4D48-9A40-531FC741F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Realita vs. očekávání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C2FB5180-2599-49D1-9383-7F1C437AF718}"/>
              </a:ext>
            </a:extLst>
          </p:cNvPr>
          <p:cNvSpPr/>
          <p:nvPr/>
        </p:nvSpPr>
        <p:spPr>
          <a:xfrm>
            <a:off x="683568" y="1582697"/>
            <a:ext cx="8208912" cy="2890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 vlastně čekám?</a:t>
            </a: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Úspěch</a:t>
            </a: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Iluze</a:t>
            </a: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Snaha prosadit se</a:t>
            </a: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Rezervy</a:t>
            </a:r>
          </a:p>
        </p:txBody>
      </p:sp>
    </p:spTree>
    <p:extLst>
      <p:ext uri="{BB962C8B-B14F-4D97-AF65-F5344CB8AC3E}">
        <p14:creationId xmlns:p14="http://schemas.microsoft.com/office/powerpoint/2010/main" val="37141856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Legislativa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915566"/>
            <a:ext cx="8208912" cy="360040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1800" dirty="0"/>
              <a:t>Zákon č. 89/2012 Sb. Nový občanský zákoník, ve znění pozdějších předpisů,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1800" dirty="0"/>
              <a:t>Zákon č. 90/2012 Sb., o Obchodních korporacích, ve znění pozdějších předpisů,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1800" dirty="0"/>
              <a:t>Zákon č. 455/1991 Sb., Zákon o živnostenském podnikání, ve znění pozdějších předpisů,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1800" dirty="0"/>
              <a:t>Zákon č. 16/1993 Sb., Zákon o dani silniční, ve znění pozdějších předpisů,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1800" dirty="0"/>
              <a:t>Zákon č. 235/2004 Sb., Zákon o dani z přidané hodnoty, ve znění pozdějších předpisů,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1800" dirty="0"/>
              <a:t>Zákon č. 586/1992 Sb., Zákon o daních z příjmů, ve znění pozdějších předpisů,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1800" dirty="0"/>
              <a:t>Zákon č. 563/1991 Sb., Zákon o účetnictví, ve znění pozdějších předpisů,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1800" dirty="0"/>
              <a:t>Zákon č. 143/2001 Sb., Zákon o ochraně hospodářské soutěže, ve znění pozdějších předpisů.</a:t>
            </a:r>
          </a:p>
        </p:txBody>
      </p:sp>
    </p:spTree>
    <p:extLst>
      <p:ext uri="{BB962C8B-B14F-4D97-AF65-F5344CB8AC3E}">
        <p14:creationId xmlns:p14="http://schemas.microsoft.com/office/powerpoint/2010/main" val="3413439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B00FAAE-EA2B-4531-9862-A51F749F2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Kritéria volby typu podniku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63851608-77A3-47A4-8B1C-3FC2DF37E400}"/>
              </a:ext>
            </a:extLst>
          </p:cNvPr>
          <p:cNvSpPr txBox="1"/>
          <p:nvPr/>
        </p:nvSpPr>
        <p:spPr>
          <a:xfrm>
            <a:off x="323528" y="915566"/>
            <a:ext cx="468052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/>
              <a:t>Majitelova vize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/>
              <a:t>Požadovaná úroveň kontroly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/>
              <a:t>Složitost struktury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/>
              <a:t>Přijatelný závazek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/>
              <a:t>Daňové dopady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/>
              <a:t>Rozdělení zisku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/>
              <a:t>Potřeba financování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/>
              <a:t>Potřeba hotovosti</a:t>
            </a:r>
            <a:endParaRPr lang="sk-SK" sz="2800" dirty="0"/>
          </a:p>
        </p:txBody>
      </p:sp>
      <p:pic>
        <p:nvPicPr>
          <p:cNvPr id="5" name="Picture 2" descr="You Know You're Good Enough, So Why Don't You Believe It?">
            <a:extLst>
              <a:ext uri="{FF2B5EF4-FFF2-40B4-BE49-F238E27FC236}">
                <a16:creationId xmlns:a16="http://schemas.microsoft.com/office/drawing/2014/main" id="{DDD922C0-608F-49FB-B6F1-9264BED2E8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111251"/>
            <a:ext cx="4154615" cy="3116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41040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forma</a:t>
            </a:r>
          </a:p>
        </p:txBody>
      </p:sp>
      <p:pic>
        <p:nvPicPr>
          <p:cNvPr id="2050" name="Picture 2" descr="PPT - Podnik jako právní subjekt PowerPoint Presentation, free download -  ID:4674508">
            <a:extLst>
              <a:ext uri="{FF2B5EF4-FFF2-40B4-BE49-F238E27FC236}">
                <a16:creationId xmlns:a16="http://schemas.microsoft.com/office/drawing/2014/main" id="{9A229B67-022C-40A3-BF6D-8955C4A77E2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200" r="3800" b="16400"/>
          <a:stretch/>
        </p:blipFill>
        <p:spPr bwMode="auto">
          <a:xfrm>
            <a:off x="224405" y="843558"/>
            <a:ext cx="7723729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79368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Živnostenské podnikání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7886700" cy="3262312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r>
              <a:rPr lang="cs-CZ" dirty="0"/>
              <a:t>Živnostenské podnikání představuje specifickou oblast podnikání v oblasti výroby, obchodu a poskytování služeb. </a:t>
            </a:r>
          </a:p>
          <a:p>
            <a:r>
              <a:rPr lang="cs-CZ" dirty="0"/>
              <a:t>Živností se rozumí soustavná činnost provozovaná samostatně, vlastním jménem, na vlastní odpovědnost, za účelem dosažení zisku a za podmínek stanovených živnostenským zákonem.</a:t>
            </a:r>
          </a:p>
        </p:txBody>
      </p:sp>
    </p:spTree>
    <p:extLst>
      <p:ext uri="{BB962C8B-B14F-4D97-AF65-F5344CB8AC3E}">
        <p14:creationId xmlns:p14="http://schemas.microsoft.com/office/powerpoint/2010/main" val="17451350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E865CB20-5220-4CED-AFF3-43F5B869E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Obchodní společnosti- osobní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EC36265-C04B-41A0-87AC-02F152FE0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22647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66DC5A9A-5C1C-4E16-BE7D-5DB9E0CCF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obchodní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40594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1800" dirty="0"/>
              <a:t>Veřejná obchodní společnost je společnost alespoň dvou osob, které se účastní na jejím podnikání nebo správě jejího majetku a ručí za její dluhy společně a nerozdílně. </a:t>
            </a:r>
          </a:p>
          <a:p>
            <a:r>
              <a:rPr lang="cs-CZ" sz="1800" dirty="0"/>
              <a:t>Firma obsahuje označení „veřejná obchodní společnost“, které může být nahrazeno zkratkou „veř. obch. spol.“ nebo „v. o. s.“. Obsahuje-li firma jméno alespoň jednoho ze společníků, postačí označení „a spol.“.</a:t>
            </a:r>
          </a:p>
          <a:p>
            <a:endParaRPr lang="cs-CZ" sz="1800" dirty="0"/>
          </a:p>
          <a:p>
            <a:r>
              <a:rPr lang="cs-CZ" sz="1800" dirty="0"/>
              <a:t>Výhody? Příklad? Potřebuji kapitál?</a:t>
            </a:r>
          </a:p>
        </p:txBody>
      </p:sp>
    </p:spTree>
    <p:extLst>
      <p:ext uri="{BB962C8B-B14F-4D97-AF65-F5344CB8AC3E}">
        <p14:creationId xmlns:p14="http://schemas.microsoft.com/office/powerpoint/2010/main" val="26432676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E865CB20-5220-4CED-AFF3-43F5B869E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Obchodní společnosti- smíšené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EC36265-C04B-41A0-87AC-02F152FE0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25917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F8E58C41-9052-4B06-BE5A-1ACB6EA6C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Komanditní společnost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81563" y="1059582"/>
            <a:ext cx="7886700" cy="2736304"/>
          </a:xfrm>
          <a:prstGeom prst="rect">
            <a:avLst/>
          </a:prstGeom>
        </p:spPr>
        <p:txBody>
          <a:bodyPr/>
          <a:lstStyle/>
          <a:p>
            <a:r>
              <a:rPr lang="cs-CZ" sz="1800" dirty="0"/>
              <a:t>Komanditní společnost je v podstatě smíšená obchodní společnost, která obsahuje prvky veřejné obchodní společnosti a společnosti s ručením omezeným. K založení komanditní společnosti je třeba minimálně dvou lidí, a to komandisty a komplementáře. </a:t>
            </a:r>
          </a:p>
          <a:p>
            <a:r>
              <a:rPr lang="cs-CZ" sz="1800" i="1" dirty="0"/>
              <a:t>Komanditní suma</a:t>
            </a:r>
            <a:r>
              <a:rPr lang="cs-CZ" sz="1800" dirty="0"/>
              <a:t> nemůže být sjednána nižší, než kolik činí vklad komanditisty.</a:t>
            </a:r>
          </a:p>
          <a:p>
            <a:r>
              <a:rPr lang="cs-CZ" sz="1800" dirty="0" err="1"/>
              <a:t>Komandista</a:t>
            </a:r>
            <a:r>
              <a:rPr lang="cs-CZ" sz="1800" dirty="0"/>
              <a:t> ve společnosti má v podstatě postavení společníka v s.r.o. a komplementáři postavení společníků v.o.s., komandista je oprávněn nahlížet do účetnictví a kontrolovat dané údaje, komplementář je oprávněná osoba, která je pověřená k vedení společnosti. </a:t>
            </a:r>
          </a:p>
          <a:p>
            <a:r>
              <a:rPr lang="cs-CZ" sz="1800" dirty="0"/>
              <a:t>Zisk a ztráta se dělí mezi společnost a komplementáře. Neurčí-li společenská smlouva jiné dělení, dělí se zisk a ztráta mezi společnost a komplementáře na polovinu.</a:t>
            </a:r>
          </a:p>
          <a:p>
            <a:r>
              <a:rPr lang="cs-CZ" sz="1800" dirty="0"/>
              <a:t>Výhody? Příklad? Potřebuji kapitál?</a:t>
            </a:r>
          </a:p>
          <a:p>
            <a:pPr marL="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5226174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E865CB20-5220-4CED-AFF3-43F5B869E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Obchodní společnosti- kapitálové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EC36265-C04B-41A0-87AC-02F152FE0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296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340926-A10B-4B1E-8027-3D1979AAB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Společnost s ručením omezeným</a:t>
            </a:r>
            <a:endParaRPr lang="sk-SK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1B272049-5EE1-42B8-843A-F564790396FC}"/>
              </a:ext>
            </a:extLst>
          </p:cNvPr>
          <p:cNvSpPr txBox="1"/>
          <p:nvPr/>
        </p:nvSpPr>
        <p:spPr>
          <a:xfrm>
            <a:off x="467544" y="915566"/>
            <a:ext cx="734481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cs-CZ" dirty="0"/>
              <a:t>Zákon definuje společnost s ručením omezeným jako společnost, za jejíž dluhy ručí společníci společně a nerozdílně do výše, v jaké nesplnili vkladové povinnosti podle stavu zapsaného v obchodním rejstříku v době, kdy byli věřitelem vyzváni k plnění. Tuto definici si můžete přečíst v ustanovení § 132 – §242 zákona 90/2012 o obchodních korporacích, kterým se společnosti řídí.</a:t>
            </a:r>
          </a:p>
          <a:p>
            <a:pPr fontAlgn="base"/>
            <a:endParaRPr lang="cs-CZ" dirty="0"/>
          </a:p>
          <a:p>
            <a:r>
              <a:rPr lang="cs-CZ" dirty="0"/>
              <a:t>Minimální kapitál je 1 Kč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30289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BC0872E5-14CF-4A09-A0B7-0D94B0CA0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Mýty podnikání před vstupem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BDCF1A7-9B98-4C2A-A08D-306D817EA8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7636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DE16FC-0C1D-4EAB-83F3-BB2F7D33C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Akciová společnost</a:t>
            </a:r>
            <a:endParaRPr lang="sk-SK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22D141E-D985-4920-AB02-1F3F70D8862B}"/>
              </a:ext>
            </a:extLst>
          </p:cNvPr>
          <p:cNvSpPr txBox="1"/>
          <p:nvPr/>
        </p:nvSpPr>
        <p:spPr>
          <a:xfrm>
            <a:off x="467544" y="987574"/>
            <a:ext cx="75608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cs-CZ" dirty="0"/>
              <a:t>Akciová společnost (a.s.) je typickým představitelem kapitálové obchodní společnosti. Společníci, resp. akcionáři se na ní podílejí poskytnutým kapitálem, přičemž samotný chod řídí profesionální management.</a:t>
            </a:r>
          </a:p>
          <a:p>
            <a:endParaRPr lang="cs-CZ" dirty="0"/>
          </a:p>
          <a:p>
            <a:r>
              <a:rPr lang="cs-CZ" dirty="0"/>
              <a:t>Kolik potřebuje kapitálu?</a:t>
            </a:r>
          </a:p>
          <a:p>
            <a:r>
              <a:rPr lang="cs-CZ" dirty="0"/>
              <a:t>Má nějaké výhody?</a:t>
            </a:r>
          </a:p>
        </p:txBody>
      </p:sp>
    </p:spTree>
    <p:extLst>
      <p:ext uri="{BB962C8B-B14F-4D97-AF65-F5344CB8AC3E}">
        <p14:creationId xmlns:p14="http://schemas.microsoft.com/office/powerpoint/2010/main" val="8618895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353220-87EE-40D5-9B13-F5222B2EA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Družstvo</a:t>
            </a:r>
            <a:endParaRPr lang="sk-SK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CD77EA7-549E-4C36-A7DF-5CBD21124E0E}"/>
              </a:ext>
            </a:extLst>
          </p:cNvPr>
          <p:cNvSpPr txBox="1"/>
          <p:nvPr/>
        </p:nvSpPr>
        <p:spPr>
          <a:xfrm>
            <a:off x="755576" y="1417588"/>
            <a:ext cx="72728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Družstvo je společenství neuzavřeného počtu osob, které je založeno za účelem vzájemné podpory svých členů nebo třetích osob, případně za účelem podnikání. Družstvo má nejméně 3 členy a firma obsahuje označení “družstvo”. </a:t>
            </a:r>
          </a:p>
          <a:p>
            <a:r>
              <a:rPr lang="cs-CZ" dirty="0"/>
              <a:t>Družstvo jako právní forma je v ČR upraveno </a:t>
            </a:r>
            <a:r>
              <a:rPr lang="cs-CZ" b="1" dirty="0"/>
              <a:t>zákonem 90/2012 Sb.</a:t>
            </a:r>
            <a:r>
              <a:rPr lang="cs-CZ" dirty="0"/>
              <a:t> o obchodních společnostech a družstvech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21548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87B2B3A5-4BE5-4071-A10C-6EF891060745}"/>
              </a:ext>
            </a:extLst>
          </p:cNvPr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38B951D3-93F6-4535-8BF8-B6FE7F5103D5}"/>
              </a:ext>
            </a:extLst>
          </p:cNvPr>
          <p:cNvSpPr txBox="1"/>
          <p:nvPr/>
        </p:nvSpPr>
        <p:spPr>
          <a:xfrm>
            <a:off x="795569" y="1563638"/>
            <a:ext cx="46805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>
                <a:solidFill>
                  <a:schemeClr val="bg1"/>
                </a:solidFill>
              </a:rPr>
              <a:t>Praktický příklad informačních zdrojů v praxi</a:t>
            </a:r>
            <a:endParaRPr lang="sk-SK" sz="4000" dirty="0">
              <a:solidFill>
                <a:schemeClr val="bg1"/>
              </a:solidFill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5CF00712-4746-4322-9E8C-FF33B267B6A2}"/>
              </a:ext>
            </a:extLst>
          </p:cNvPr>
          <p:cNvSpPr txBox="1"/>
          <p:nvPr/>
        </p:nvSpPr>
        <p:spPr>
          <a:xfrm>
            <a:off x="6228184" y="4011910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Podnikání v oblasti zemědělství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642403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Úřady a agentury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4294967295"/>
          </p:nvPr>
        </p:nvSpPr>
        <p:spPr>
          <a:xfrm>
            <a:off x="268768" y="915566"/>
            <a:ext cx="7471583" cy="3394075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sk-SK" sz="2800" dirty="0"/>
              <a:t>Ministerstvo </a:t>
            </a:r>
            <a:r>
              <a:rPr lang="cs-CZ" sz="2800" dirty="0"/>
              <a:t>zemědělství</a:t>
            </a:r>
            <a:r>
              <a:rPr lang="sk-SK" sz="2800" dirty="0"/>
              <a:t> ČR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/>
              <a:t>Státní</a:t>
            </a:r>
            <a:r>
              <a:rPr lang="sk-SK" sz="2800" dirty="0"/>
              <a:t> </a:t>
            </a:r>
            <a:r>
              <a:rPr lang="cs-CZ" sz="2800" dirty="0"/>
              <a:t>zemědělský</a:t>
            </a:r>
            <a:r>
              <a:rPr lang="sk-SK" sz="2800" dirty="0"/>
              <a:t> a </a:t>
            </a:r>
            <a:r>
              <a:rPr lang="cs-CZ" sz="2800" dirty="0"/>
              <a:t>intervenční fond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/>
              <a:t>Státní veterinární správa ČR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/>
              <a:t>Státní</a:t>
            </a:r>
            <a:r>
              <a:rPr lang="sk-SK" sz="2800" dirty="0"/>
              <a:t> </a:t>
            </a:r>
            <a:r>
              <a:rPr lang="cs-CZ" sz="2800" dirty="0"/>
              <a:t>rostlinolékařská</a:t>
            </a:r>
            <a:r>
              <a:rPr lang="sk-SK" sz="2800" dirty="0"/>
              <a:t> </a:t>
            </a:r>
            <a:r>
              <a:rPr lang="cs-CZ" sz="2800" dirty="0"/>
              <a:t>správa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/>
              <a:t>Ústřední kontrolní a zkušební ústav zemědělský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/>
              <a:t>Česká akademie zemědělských věd</a:t>
            </a:r>
          </a:p>
          <a:p>
            <a:pPr>
              <a:buFont typeface="Wingdings" panose="05000000000000000000" pitchFamily="2" charset="2"/>
              <a:buChar char="v"/>
            </a:pPr>
            <a:endParaRPr lang="cs-CZ" sz="1800" dirty="0"/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14272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07C323-B89E-4EA7-96D8-29B978BF5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Výzkumné ústavy</a:t>
            </a:r>
            <a:br>
              <a:rPr lang="cs-CZ" dirty="0"/>
            </a:br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3C0BD07-073F-463B-AA12-668D5ADD6DE2}"/>
              </a:ext>
            </a:extLst>
          </p:cNvPr>
          <p:cNvSpPr txBox="1"/>
          <p:nvPr/>
        </p:nvSpPr>
        <p:spPr>
          <a:xfrm>
            <a:off x="418599" y="771550"/>
            <a:ext cx="748883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dirty="0"/>
              <a:t>Ústav zemědělské ekonomiky a informací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dirty="0"/>
              <a:t>Výzkumný ústav meliorací a ochrany půdy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dirty="0"/>
              <a:t>Výzkumný ústav rostlinné výroby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dirty="0"/>
              <a:t>Výzkumný ústav veterinárního lékařství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dirty="0"/>
              <a:t>Výzkumný ústav zemědělské techniky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dirty="0"/>
              <a:t>Výzkumný ústav živočišné výroby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dirty="0"/>
              <a:t>Výzkumný ústav biofarmacie a veterinárních léčiv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dirty="0"/>
              <a:t>Výzkumný ústav pivovarský a sladařský</a:t>
            </a:r>
          </a:p>
        </p:txBody>
      </p:sp>
    </p:spTree>
    <p:extLst>
      <p:ext uri="{BB962C8B-B14F-4D97-AF65-F5344CB8AC3E}">
        <p14:creationId xmlns:p14="http://schemas.microsoft.com/office/powerpoint/2010/main" val="282966296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Univerzity</a:t>
            </a:r>
          </a:p>
        </p:txBody>
      </p:sp>
      <p:sp>
        <p:nvSpPr>
          <p:cNvPr id="5" name="Podnadpis 4"/>
          <p:cNvSpPr>
            <a:spLocks noGrp="1"/>
          </p:cNvSpPr>
          <p:nvPr>
            <p:ph type="body" idx="4294967295"/>
          </p:nvPr>
        </p:nvSpPr>
        <p:spPr>
          <a:xfrm>
            <a:off x="323528" y="915566"/>
            <a:ext cx="7488832" cy="338437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800" dirty="0"/>
              <a:t>Česká zemědělská univerzita v Praze (Fakulta agrobiologie, potravinových a přírodních zdrojů)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/>
              <a:t>Jihočeská univerzita v Českých Budějovicích (Zemědělská fakulta)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/>
              <a:t>Mendelova univerzita v Brně (Agronomická fakulta)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/>
              <a:t>Veterinární a farmaceutická univerzita v Brně</a:t>
            </a:r>
          </a:p>
        </p:txBody>
      </p:sp>
    </p:spTree>
    <p:extLst>
      <p:ext uri="{BB962C8B-B14F-4D97-AF65-F5344CB8AC3E}">
        <p14:creationId xmlns:p14="http://schemas.microsoft.com/office/powerpoint/2010/main" val="36725913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EA91A2-ABAA-4924-BD77-4C2CE098E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Oborové svazy a asociace</a:t>
            </a:r>
            <a:br>
              <a:rPr lang="cs-CZ" dirty="0"/>
            </a:br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BE6F6D14-4104-4B7C-8892-7B531863F7FE}"/>
              </a:ext>
            </a:extLst>
          </p:cNvPr>
          <p:cNvSpPr txBox="1"/>
          <p:nvPr/>
        </p:nvSpPr>
        <p:spPr>
          <a:xfrm>
            <a:off x="395536" y="915566"/>
            <a:ext cx="741682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dirty="0"/>
              <a:t>Českomoravská společnost chovatelů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dirty="0"/>
              <a:t>Svaz chovatelů černostrakatého skotu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dirty="0"/>
              <a:t>Svaz chovatelů českého strakatého skotu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dirty="0"/>
              <a:t>Svaz chovatelů masného skotu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dirty="0"/>
              <a:t>Svaz chovatelů prasat v Čechách a na Moravě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dirty="0"/>
              <a:t>Svaz chovatelů drůbeže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dirty="0"/>
              <a:t>Svaz chovatelů ovcí a koz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dirty="0"/>
              <a:t>Asociace svazů chovatelů koní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dirty="0"/>
              <a:t>Český svaz chovatelů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dirty="0"/>
              <a:t>Český včelařský svaz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dirty="0"/>
              <a:t>Ovocnářská unie ČR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dirty="0"/>
              <a:t>Zelinářská unie Čech a Moravy</a:t>
            </a:r>
          </a:p>
        </p:txBody>
      </p:sp>
    </p:spTree>
    <p:extLst>
      <p:ext uri="{BB962C8B-B14F-4D97-AF65-F5344CB8AC3E}">
        <p14:creationId xmlns:p14="http://schemas.microsoft.com/office/powerpoint/2010/main" val="25175132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645677-28A3-4DB7-9672-5722EF2FB90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004048" y="1995686"/>
            <a:ext cx="3883025" cy="508000"/>
          </a:xfrm>
          <a:prstGeom prst="rect">
            <a:avLst/>
          </a:prstGeom>
        </p:spPr>
        <p:txBody>
          <a:bodyPr/>
          <a:lstStyle/>
          <a:p>
            <a:r>
              <a:rPr lang="cs-CZ" b="1" dirty="0"/>
              <a:t>DĚKUJI ZA POZORNOST</a:t>
            </a:r>
            <a:endParaRPr lang="sk-SK" b="1" dirty="0"/>
          </a:p>
        </p:txBody>
      </p:sp>
      <p:pic>
        <p:nvPicPr>
          <p:cNvPr id="3074" name="Picture 2" descr="Pin by ditadek on b1 | Good jokes, Funny jokes, Humor">
            <a:extLst>
              <a:ext uri="{FF2B5EF4-FFF2-40B4-BE49-F238E27FC236}">
                <a16:creationId xmlns:a16="http://schemas.microsoft.com/office/drawing/2014/main" id="{FBBF28A1-6127-4A32-A45B-275D0DC22D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492" y="235442"/>
            <a:ext cx="3883508" cy="4712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2334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7893A0-0E5A-41A2-8E77-6B22513CA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10 omylů podnikání</a:t>
            </a:r>
            <a:endParaRPr lang="sk-SK" dirty="0"/>
          </a:p>
        </p:txBody>
      </p:sp>
      <p:pic>
        <p:nvPicPr>
          <p:cNvPr id="1026" name="Picture 2" descr="10 entrepreneur memes for start-ups - Careers | siliconrepublic.com -  Ireland's Technology News Service">
            <a:extLst>
              <a:ext uri="{FF2B5EF4-FFF2-40B4-BE49-F238E27FC236}">
                <a16:creationId xmlns:a16="http://schemas.microsoft.com/office/drawing/2014/main" id="{73495EE2-FA59-4C29-B90A-E2672908617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6" b="2045"/>
          <a:stretch/>
        </p:blipFill>
        <p:spPr bwMode="auto">
          <a:xfrm>
            <a:off x="1475656" y="731235"/>
            <a:ext cx="5400600" cy="3984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4657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7141A4-75EB-4782-ABD6-7366EF0AB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4896544" cy="507703"/>
          </a:xfrm>
        </p:spPr>
        <p:txBody>
          <a:bodyPr/>
          <a:lstStyle/>
          <a:p>
            <a:r>
              <a:rPr lang="cs-CZ" b="1" dirty="0"/>
              <a:t>Začnu podnikat = začnu vydělávat</a:t>
            </a:r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74B23802-F0D1-46C5-8B10-A730CDA70D1C}"/>
              </a:ext>
            </a:extLst>
          </p:cNvPr>
          <p:cNvSpPr/>
          <p:nvPr/>
        </p:nvSpPr>
        <p:spPr>
          <a:xfrm>
            <a:off x="467544" y="1417588"/>
            <a:ext cx="777686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500" dirty="0"/>
              <a:t>Podnikání negeneruje peníze okamžitě.  Proč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500" dirty="0"/>
              <a:t>Kdy může platit opak?</a:t>
            </a:r>
          </a:p>
        </p:txBody>
      </p:sp>
    </p:spTree>
    <p:extLst>
      <p:ext uri="{BB962C8B-B14F-4D97-AF65-F5344CB8AC3E}">
        <p14:creationId xmlns:p14="http://schemas.microsoft.com/office/powerpoint/2010/main" val="3864978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88167F-A77C-42EB-B3AE-0AE46FA22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Budu dělat to, co mě baví</a:t>
            </a:r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82AFCEC8-BDBD-4EEF-959B-0C9AFF0F1868}"/>
              </a:ext>
            </a:extLst>
          </p:cNvPr>
          <p:cNvSpPr/>
          <p:nvPr/>
        </p:nvSpPr>
        <p:spPr>
          <a:xfrm>
            <a:off x="323528" y="915566"/>
            <a:ext cx="7560840" cy="3402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člověk může vybrat obor, který je mu skutečně blízký, přijít s něčím novým a užitečným, vyřešit nějaký problém. </a:t>
            </a: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činnost podniku totiž zabere podnikatelům jen zlomek celkového času. </a:t>
            </a: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skvělé hlavně pro lidi, které baví právě organizování každodenního provozu, hledání nových cest a řešení, navazování nových kontaktů a práce s lidmi.</a:t>
            </a:r>
          </a:p>
        </p:txBody>
      </p:sp>
    </p:spTree>
    <p:extLst>
      <p:ext uri="{BB962C8B-B14F-4D97-AF65-F5344CB8AC3E}">
        <p14:creationId xmlns:p14="http://schemas.microsoft.com/office/powerpoint/2010/main" val="2575044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FB1065-8FEE-47F7-9ABD-0079E7B8A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Stačí jet podle plánu</a:t>
            </a:r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6A6DE083-5149-4076-9DDF-C5FD2FE17403}"/>
              </a:ext>
            </a:extLst>
          </p:cNvPr>
          <p:cNvSpPr/>
          <p:nvPr/>
        </p:nvSpPr>
        <p:spPr>
          <a:xfrm>
            <a:off x="611560" y="1491630"/>
            <a:ext cx="7704856" cy="4993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Vystačíme pouze s tím?</a:t>
            </a:r>
          </a:p>
        </p:txBody>
      </p:sp>
    </p:spTree>
    <p:extLst>
      <p:ext uri="{BB962C8B-B14F-4D97-AF65-F5344CB8AC3E}">
        <p14:creationId xmlns:p14="http://schemas.microsoft.com/office/powerpoint/2010/main" val="1975698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0F075F-3911-4108-9B79-317549EDC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606480" cy="507703"/>
          </a:xfrm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</a:rPr>
              <a:t>Budu podnikatel/</a:t>
            </a:r>
            <a:r>
              <a:rPr lang="cs-CZ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ka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</a:rPr>
              <a:t> a na práci si najmu lidi</a:t>
            </a:r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920877E7-A2D3-4264-89B5-C019AA9334F0}"/>
              </a:ext>
            </a:extLst>
          </p:cNvPr>
          <p:cNvSpPr/>
          <p:nvPr/>
        </p:nvSpPr>
        <p:spPr>
          <a:xfrm>
            <a:off x="539552" y="1563638"/>
            <a:ext cx="777686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500" dirty="0"/>
              <a:t>Co  si myslíte: ….podnikatel dělá všechno, co je zrovna potřeba, jeho výdělek je velmi nejistý, ručí často celým majetkem a na dovolenou rozhodně nemá nárok – musí si na ní vydělat….</a:t>
            </a:r>
          </a:p>
        </p:txBody>
      </p:sp>
    </p:spTree>
    <p:extLst>
      <p:ext uri="{BB962C8B-B14F-4D97-AF65-F5344CB8AC3E}">
        <p14:creationId xmlns:p14="http://schemas.microsoft.com/office/powerpoint/2010/main" val="1141093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72F8FF1-70C1-4FEA-AA65-E97528174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r>
              <a:rPr lang="cs-CZ" b="1" dirty="0"/>
              <a:t>Nejdůležitější pro rozjezd podnikání jsou peníze </a:t>
            </a:r>
            <a:br>
              <a:rPr lang="cs-CZ" b="1" dirty="0"/>
            </a:br>
            <a:endParaRPr lang="cs-CZ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49B084DD-DB13-4CC2-BF76-6C378A36AB63}"/>
              </a:ext>
            </a:extLst>
          </p:cNvPr>
          <p:cNvSpPr/>
          <p:nvPr/>
        </p:nvSpPr>
        <p:spPr>
          <a:xfrm>
            <a:off x="899592" y="1556088"/>
            <a:ext cx="727280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500" dirty="0"/>
              <a:t>Peníze se vždycky nějak seženou, ale kontakty jsou tím nejcennějším zdrojem začínajícího podnikatele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997123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2723</TotalTime>
  <Words>1250</Words>
  <Application>Microsoft Office PowerPoint</Application>
  <PresentationFormat>Předvádění na obrazovce (16:9)</PresentationFormat>
  <Paragraphs>136</Paragraphs>
  <Slides>37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2" baseType="lpstr">
      <vt:lpstr>Arial</vt:lpstr>
      <vt:lpstr>Calibri</vt:lpstr>
      <vt:lpstr>Times New Roman</vt:lpstr>
      <vt:lpstr>Wingdings</vt:lpstr>
      <vt:lpstr>SLU</vt:lpstr>
      <vt:lpstr>Vstup do podnikání</vt:lpstr>
      <vt:lpstr>Realita vs. očekávání</vt:lpstr>
      <vt:lpstr>Mýty podnikání před vstupem</vt:lpstr>
      <vt:lpstr>10 omylů podnikání</vt:lpstr>
      <vt:lpstr>Začnu podnikat = začnu vydělávat</vt:lpstr>
      <vt:lpstr>Budu dělat to, co mě baví</vt:lpstr>
      <vt:lpstr>Stačí jet podle plánu</vt:lpstr>
      <vt:lpstr>Budu podnikatel/ka a na práci si najmu lidi</vt:lpstr>
      <vt:lpstr>Nejdůležitější pro rozjezd podnikání jsou peníze  </vt:lpstr>
      <vt:lpstr>Zbohatnu na jednom nápadu</vt:lpstr>
      <vt:lpstr>Nejlíp to udělám sám/sama</vt:lpstr>
      <vt:lpstr>Budu sám/sama sobě šéfem </vt:lpstr>
      <vt:lpstr>Společník je spolupracovník</vt:lpstr>
      <vt:lpstr>Rozhodování o vstupu</vt:lpstr>
      <vt:lpstr>Začátek podnikání</vt:lpstr>
      <vt:lpstr>Převzetí podniku</vt:lpstr>
      <vt:lpstr>Kopie existujícího podniku</vt:lpstr>
      <vt:lpstr>Franchising</vt:lpstr>
      <vt:lpstr>Informační zdroje</vt:lpstr>
      <vt:lpstr>Legislativa</vt:lpstr>
      <vt:lpstr>Kritéria volby typu podniku</vt:lpstr>
      <vt:lpstr>Právní forma</vt:lpstr>
      <vt:lpstr>Živnostenské podnikání</vt:lpstr>
      <vt:lpstr>Obchodní společnosti- osobní</vt:lpstr>
      <vt:lpstr>Veřejná obchodní společnost</vt:lpstr>
      <vt:lpstr>Obchodní společnosti- smíšené</vt:lpstr>
      <vt:lpstr>Komanditní společnost</vt:lpstr>
      <vt:lpstr>Obchodní společnosti- kapitálové</vt:lpstr>
      <vt:lpstr>Společnost s ručením omezeným</vt:lpstr>
      <vt:lpstr>Akciová společnost</vt:lpstr>
      <vt:lpstr>Družstvo</vt:lpstr>
      <vt:lpstr>Prezentace aplikace PowerPoint</vt:lpstr>
      <vt:lpstr>Úřady a agentury</vt:lpstr>
      <vt:lpstr>Výzkumné ústavy </vt:lpstr>
      <vt:lpstr>Univerzity</vt:lpstr>
      <vt:lpstr>Oborové svazy a asociace 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s2</cp:lastModifiedBy>
  <cp:revision>86</cp:revision>
  <cp:lastPrinted>2018-03-27T09:30:31Z</cp:lastPrinted>
  <dcterms:created xsi:type="dcterms:W3CDTF">2016-07-06T15:42:34Z</dcterms:created>
  <dcterms:modified xsi:type="dcterms:W3CDTF">2023-10-17T06:59:02Z</dcterms:modified>
</cp:coreProperties>
</file>